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handoutMasterIdLst>
    <p:handoutMasterId r:id="rId121"/>
  </p:handoutMasterIdLst>
  <p:sldIdLst>
    <p:sldId id="708" r:id="rId2"/>
    <p:sldId id="572" r:id="rId3"/>
    <p:sldId id="502" r:id="rId4"/>
    <p:sldId id="571" r:id="rId5"/>
    <p:sldId id="573" r:id="rId6"/>
    <p:sldId id="582" r:id="rId7"/>
    <p:sldId id="286" r:id="rId8"/>
    <p:sldId id="709" r:id="rId9"/>
    <p:sldId id="745" r:id="rId10"/>
    <p:sldId id="741" r:id="rId11"/>
    <p:sldId id="742" r:id="rId12"/>
    <p:sldId id="630" r:id="rId13"/>
    <p:sldId id="574" r:id="rId14"/>
    <p:sldId id="725" r:id="rId15"/>
    <p:sldId id="660" r:id="rId16"/>
    <p:sldId id="575" r:id="rId17"/>
    <p:sldId id="559" r:id="rId18"/>
    <p:sldId id="654" r:id="rId19"/>
    <p:sldId id="728" r:id="rId20"/>
    <p:sldId id="642" r:id="rId21"/>
    <p:sldId id="566" r:id="rId22"/>
    <p:sldId id="719" r:id="rId23"/>
    <p:sldId id="596" r:id="rId24"/>
    <p:sldId id="696" r:id="rId25"/>
    <p:sldId id="724" r:id="rId26"/>
    <p:sldId id="615" r:id="rId27"/>
    <p:sldId id="722" r:id="rId28"/>
    <p:sldId id="689" r:id="rId29"/>
    <p:sldId id="690" r:id="rId30"/>
    <p:sldId id="685" r:id="rId31"/>
    <p:sldId id="688" r:id="rId32"/>
    <p:sldId id="691" r:id="rId33"/>
    <p:sldId id="703" r:id="rId34"/>
    <p:sldId id="687" r:id="rId35"/>
    <p:sldId id="561" r:id="rId36"/>
    <p:sldId id="739" r:id="rId37"/>
    <p:sldId id="686" r:id="rId38"/>
    <p:sldId id="706" r:id="rId39"/>
    <p:sldId id="713" r:id="rId40"/>
    <p:sldId id="712" r:id="rId41"/>
    <p:sldId id="587" r:id="rId42"/>
    <p:sldId id="720" r:id="rId43"/>
    <p:sldId id="665" r:id="rId44"/>
    <p:sldId id="520" r:id="rId45"/>
    <p:sldId id="521" r:id="rId46"/>
    <p:sldId id="667" r:id="rId47"/>
    <p:sldId id="732" r:id="rId48"/>
    <p:sldId id="699" r:id="rId49"/>
    <p:sldId id="694" r:id="rId50"/>
    <p:sldId id="698" r:id="rId51"/>
    <p:sldId id="740" r:id="rId52"/>
    <p:sldId id="697" r:id="rId53"/>
    <p:sldId id="717" r:id="rId54"/>
    <p:sldId id="263" r:id="rId55"/>
    <p:sldId id="662" r:id="rId56"/>
    <p:sldId id="611" r:id="rId57"/>
    <p:sldId id="595" r:id="rId58"/>
    <p:sldId id="550" r:id="rId59"/>
    <p:sldId id="545" r:id="rId60"/>
    <p:sldId id="683" r:id="rId61"/>
    <p:sldId id="693" r:id="rId62"/>
    <p:sldId id="505" r:id="rId63"/>
    <p:sldId id="499" r:id="rId64"/>
    <p:sldId id="542" r:id="rId65"/>
    <p:sldId id="605" r:id="rId66"/>
    <p:sldId id="749" r:id="rId67"/>
    <p:sldId id="608" r:id="rId68"/>
    <p:sldId id="751" r:id="rId69"/>
    <p:sldId id="609" r:id="rId70"/>
    <p:sldId id="750" r:id="rId71"/>
    <p:sldId id="727" r:id="rId72"/>
    <p:sldId id="553" r:id="rId73"/>
    <p:sldId id="586" r:id="rId74"/>
    <p:sldId id="593" r:id="rId75"/>
    <p:sldId id="743" r:id="rId76"/>
    <p:sldId id="664" r:id="rId77"/>
    <p:sldId id="704" r:id="rId78"/>
    <p:sldId id="748" r:id="rId79"/>
    <p:sldId id="729" r:id="rId80"/>
    <p:sldId id="628" r:id="rId81"/>
    <p:sldId id="534" r:id="rId82"/>
    <p:sldId id="441" r:id="rId83"/>
    <p:sldId id="442" r:id="rId84"/>
    <p:sldId id="576" r:id="rId85"/>
    <p:sldId id="570" r:id="rId86"/>
    <p:sldId id="568" r:id="rId87"/>
    <p:sldId id="551" r:id="rId88"/>
    <p:sldId id="744" r:id="rId89"/>
    <p:sldId id="271" r:id="rId90"/>
    <p:sldId id="532" r:id="rId91"/>
    <p:sldId id="634" r:id="rId92"/>
    <p:sldId id="539" r:id="rId93"/>
    <p:sldId id="600" r:id="rId94"/>
    <p:sldId id="599" r:id="rId95"/>
    <p:sldId id="613" r:id="rId96"/>
    <p:sldId id="526" r:id="rId97"/>
    <p:sldId id="538" r:id="rId98"/>
    <p:sldId id="598" r:id="rId99"/>
    <p:sldId id="627" r:id="rId100"/>
    <p:sldId id="537" r:id="rId101"/>
    <p:sldId id="616" r:id="rId102"/>
    <p:sldId id="646" r:id="rId103"/>
    <p:sldId id="264" r:id="rId104"/>
    <p:sldId id="648" r:id="rId105"/>
    <p:sldId id="711" r:id="rId106"/>
    <p:sldId id="610" r:id="rId107"/>
    <p:sldId id="737" r:id="rId108"/>
    <p:sldId id="579" r:id="rId109"/>
    <p:sldId id="730" r:id="rId110"/>
    <p:sldId id="578" r:id="rId111"/>
    <p:sldId id="564" r:id="rId112"/>
    <p:sldId id="633" r:id="rId113"/>
    <p:sldId id="658" r:id="rId114"/>
    <p:sldId id="738" r:id="rId115"/>
    <p:sldId id="672" r:id="rId116"/>
    <p:sldId id="678" r:id="rId117"/>
    <p:sldId id="629" r:id="rId118"/>
    <p:sldId id="588" r:id="rId119"/>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1F612"/>
    <a:srgbClr val="FF00FF"/>
    <a:srgbClr val="FF3F3F"/>
    <a:srgbClr val="CC9900"/>
    <a:srgbClr val="66CCFF"/>
    <a:srgbClr val="3399FF"/>
    <a:srgbClr val="33CCFF"/>
    <a:srgbClr val="00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828" autoAdjust="0"/>
  </p:normalViewPr>
  <p:slideViewPr>
    <p:cSldViewPr snapToGrid="0">
      <p:cViewPr varScale="1">
        <p:scale>
          <a:sx n="98" d="100"/>
          <a:sy n="98" d="100"/>
        </p:scale>
        <p:origin x="1014" y="84"/>
      </p:cViewPr>
      <p:guideLst/>
    </p:cSldViewPr>
  </p:slideViewPr>
  <p:notesTextViewPr>
    <p:cViewPr>
      <p:scale>
        <a:sx n="200" d="100"/>
        <a:sy n="200" d="100"/>
      </p:scale>
      <p:origin x="0" y="0"/>
    </p:cViewPr>
  </p:notesTextViewPr>
  <p:sorterViewPr>
    <p:cViewPr>
      <p:scale>
        <a:sx n="100" d="100"/>
        <a:sy n="100" d="100"/>
      </p:scale>
      <p:origin x="0" y="-3348"/>
    </p:cViewPr>
  </p:sorterViewPr>
  <p:notesViewPr>
    <p:cSldViewPr snapToGrid="0">
      <p:cViewPr varScale="1">
        <p:scale>
          <a:sx n="80" d="100"/>
          <a:sy n="80" d="100"/>
        </p:scale>
        <p:origin x="399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diamond"/>
            <c:size val="8"/>
            <c:spPr>
              <a:solidFill>
                <a:schemeClr val="accent2"/>
              </a:solidFill>
              <a:ln w="9525">
                <a:solidFill>
                  <a:schemeClr val="accent2"/>
                </a:solidFill>
              </a:ln>
              <a:effectLst/>
            </c:spPr>
          </c:marker>
          <c:xVal>
            <c:numRef>
              <c:f>Sheet1!$D$9:$D$81</c:f>
              <c:numCache>
                <c:formatCode>General</c:formatCode>
                <c:ptCount val="73"/>
                <c:pt idx="0">
                  <c:v>505</c:v>
                </c:pt>
                <c:pt idx="1">
                  <c:v>505</c:v>
                </c:pt>
                <c:pt idx="2">
                  <c:v>545</c:v>
                </c:pt>
                <c:pt idx="3">
                  <c:v>545</c:v>
                </c:pt>
                <c:pt idx="4">
                  <c:v>540</c:v>
                </c:pt>
                <c:pt idx="5">
                  <c:v>390</c:v>
                </c:pt>
                <c:pt idx="6">
                  <c:v>390</c:v>
                </c:pt>
                <c:pt idx="7">
                  <c:v>390</c:v>
                </c:pt>
                <c:pt idx="8">
                  <c:v>390</c:v>
                </c:pt>
                <c:pt idx="9">
                  <c:v>390</c:v>
                </c:pt>
                <c:pt idx="10">
                  <c:v>390</c:v>
                </c:pt>
                <c:pt idx="11">
                  <c:v>450</c:v>
                </c:pt>
                <c:pt idx="12">
                  <c:v>450</c:v>
                </c:pt>
                <c:pt idx="13">
                  <c:v>420</c:v>
                </c:pt>
                <c:pt idx="14">
                  <c:v>420</c:v>
                </c:pt>
                <c:pt idx="15">
                  <c:v>500</c:v>
                </c:pt>
                <c:pt idx="16">
                  <c:v>500</c:v>
                </c:pt>
                <c:pt idx="17">
                  <c:v>500</c:v>
                </c:pt>
                <c:pt idx="18">
                  <c:v>500</c:v>
                </c:pt>
                <c:pt idx="19">
                  <c:v>350</c:v>
                </c:pt>
                <c:pt idx="20">
                  <c:v>350</c:v>
                </c:pt>
                <c:pt idx="21">
                  <c:v>350</c:v>
                </c:pt>
                <c:pt idx="22">
                  <c:v>270</c:v>
                </c:pt>
                <c:pt idx="23">
                  <c:v>470</c:v>
                </c:pt>
                <c:pt idx="24">
                  <c:v>470</c:v>
                </c:pt>
                <c:pt idx="25">
                  <c:v>510</c:v>
                </c:pt>
                <c:pt idx="26">
                  <c:v>500</c:v>
                </c:pt>
                <c:pt idx="27">
                  <c:v>500</c:v>
                </c:pt>
                <c:pt idx="28">
                  <c:v>500</c:v>
                </c:pt>
                <c:pt idx="29">
                  <c:v>500</c:v>
                </c:pt>
                <c:pt idx="30">
                  <c:v>350</c:v>
                </c:pt>
                <c:pt idx="31">
                  <c:v>250</c:v>
                </c:pt>
                <c:pt idx="32">
                  <c:v>250</c:v>
                </c:pt>
                <c:pt idx="33">
                  <c:v>350</c:v>
                </c:pt>
                <c:pt idx="34">
                  <c:v>350</c:v>
                </c:pt>
                <c:pt idx="35">
                  <c:v>350</c:v>
                </c:pt>
                <c:pt idx="36">
                  <c:v>350</c:v>
                </c:pt>
                <c:pt idx="37">
                  <c:v>350</c:v>
                </c:pt>
                <c:pt idx="38">
                  <c:v>340</c:v>
                </c:pt>
                <c:pt idx="39">
                  <c:v>500</c:v>
                </c:pt>
                <c:pt idx="40">
                  <c:v>500</c:v>
                </c:pt>
                <c:pt idx="41">
                  <c:v>500</c:v>
                </c:pt>
                <c:pt idx="42">
                  <c:v>500</c:v>
                </c:pt>
                <c:pt idx="43">
                  <c:v>500</c:v>
                </c:pt>
                <c:pt idx="44">
                  <c:v>500</c:v>
                </c:pt>
                <c:pt idx="45">
                  <c:v>500</c:v>
                </c:pt>
                <c:pt idx="46">
                  <c:v>477</c:v>
                </c:pt>
                <c:pt idx="47">
                  <c:v>477</c:v>
                </c:pt>
                <c:pt idx="48">
                  <c:v>450</c:v>
                </c:pt>
                <c:pt idx="49">
                  <c:v>410</c:v>
                </c:pt>
                <c:pt idx="50">
                  <c:v>410</c:v>
                </c:pt>
                <c:pt idx="51">
                  <c:v>480</c:v>
                </c:pt>
                <c:pt idx="52">
                  <c:v>480</c:v>
                </c:pt>
                <c:pt idx="53">
                  <c:v>480</c:v>
                </c:pt>
                <c:pt idx="54">
                  <c:v>480</c:v>
                </c:pt>
                <c:pt idx="55">
                  <c:v>480</c:v>
                </c:pt>
                <c:pt idx="56">
                  <c:v>480</c:v>
                </c:pt>
                <c:pt idx="57">
                  <c:v>480</c:v>
                </c:pt>
                <c:pt idx="58">
                  <c:v>350</c:v>
                </c:pt>
                <c:pt idx="59">
                  <c:v>350</c:v>
                </c:pt>
                <c:pt idx="60">
                  <c:v>360</c:v>
                </c:pt>
                <c:pt idx="61">
                  <c:v>350</c:v>
                </c:pt>
                <c:pt idx="62">
                  <c:v>350</c:v>
                </c:pt>
                <c:pt idx="63">
                  <c:v>410</c:v>
                </c:pt>
                <c:pt idx="64">
                  <c:v>410</c:v>
                </c:pt>
                <c:pt idx="65">
                  <c:v>410</c:v>
                </c:pt>
                <c:pt idx="66">
                  <c:v>505</c:v>
                </c:pt>
                <c:pt idx="67">
                  <c:v>505</c:v>
                </c:pt>
                <c:pt idx="68">
                  <c:v>505</c:v>
                </c:pt>
                <c:pt idx="69">
                  <c:v>484</c:v>
                </c:pt>
                <c:pt idx="70">
                  <c:v>484</c:v>
                </c:pt>
                <c:pt idx="71">
                  <c:v>470</c:v>
                </c:pt>
                <c:pt idx="72">
                  <c:v>470</c:v>
                </c:pt>
              </c:numCache>
            </c:numRef>
          </c:xVal>
          <c:yVal>
            <c:numRef>
              <c:f>Sheet1!$F$9:$F$81</c:f>
              <c:numCache>
                <c:formatCode>General</c:formatCode>
                <c:ptCount val="73"/>
                <c:pt idx="0">
                  <c:v>156</c:v>
                </c:pt>
                <c:pt idx="1">
                  <c:v>16</c:v>
                </c:pt>
                <c:pt idx="2">
                  <c:v>56</c:v>
                </c:pt>
                <c:pt idx="3">
                  <c:v>248</c:v>
                </c:pt>
                <c:pt idx="4">
                  <c:v>290</c:v>
                </c:pt>
                <c:pt idx="5">
                  <c:v>306</c:v>
                </c:pt>
                <c:pt idx="6">
                  <c:v>29</c:v>
                </c:pt>
                <c:pt idx="7">
                  <c:v>319</c:v>
                </c:pt>
                <c:pt idx="8">
                  <c:v>16</c:v>
                </c:pt>
                <c:pt idx="9">
                  <c:v>37</c:v>
                </c:pt>
                <c:pt idx="10">
                  <c:v>332</c:v>
                </c:pt>
                <c:pt idx="11">
                  <c:v>90</c:v>
                </c:pt>
                <c:pt idx="12">
                  <c:v>76</c:v>
                </c:pt>
                <c:pt idx="13">
                  <c:v>366</c:v>
                </c:pt>
                <c:pt idx="14">
                  <c:v>390</c:v>
                </c:pt>
                <c:pt idx="15">
                  <c:v>214</c:v>
                </c:pt>
                <c:pt idx="16">
                  <c:v>194</c:v>
                </c:pt>
                <c:pt idx="17">
                  <c:v>234</c:v>
                </c:pt>
                <c:pt idx="18">
                  <c:v>217</c:v>
                </c:pt>
                <c:pt idx="19">
                  <c:v>88</c:v>
                </c:pt>
                <c:pt idx="20">
                  <c:v>110</c:v>
                </c:pt>
                <c:pt idx="21">
                  <c:v>99</c:v>
                </c:pt>
                <c:pt idx="22">
                  <c:v>200</c:v>
                </c:pt>
                <c:pt idx="23">
                  <c:v>407</c:v>
                </c:pt>
                <c:pt idx="24">
                  <c:v>415</c:v>
                </c:pt>
                <c:pt idx="25">
                  <c:v>471</c:v>
                </c:pt>
                <c:pt idx="26">
                  <c:v>310</c:v>
                </c:pt>
                <c:pt idx="27">
                  <c:v>330</c:v>
                </c:pt>
                <c:pt idx="28">
                  <c:v>290</c:v>
                </c:pt>
                <c:pt idx="29">
                  <c:v>170</c:v>
                </c:pt>
                <c:pt idx="30">
                  <c:v>161</c:v>
                </c:pt>
                <c:pt idx="31">
                  <c:v>46</c:v>
                </c:pt>
                <c:pt idx="32">
                  <c:v>75</c:v>
                </c:pt>
                <c:pt idx="33">
                  <c:v>42</c:v>
                </c:pt>
                <c:pt idx="34">
                  <c:v>59</c:v>
                </c:pt>
                <c:pt idx="35">
                  <c:v>34</c:v>
                </c:pt>
                <c:pt idx="36">
                  <c:v>167</c:v>
                </c:pt>
                <c:pt idx="37">
                  <c:v>240</c:v>
                </c:pt>
                <c:pt idx="38">
                  <c:v>285</c:v>
                </c:pt>
                <c:pt idx="39">
                  <c:v>150</c:v>
                </c:pt>
                <c:pt idx="40">
                  <c:v>108</c:v>
                </c:pt>
                <c:pt idx="41">
                  <c:v>129</c:v>
                </c:pt>
                <c:pt idx="42">
                  <c:v>87</c:v>
                </c:pt>
                <c:pt idx="43">
                  <c:v>197</c:v>
                </c:pt>
                <c:pt idx="44">
                  <c:v>180</c:v>
                </c:pt>
                <c:pt idx="45">
                  <c:v>214</c:v>
                </c:pt>
                <c:pt idx="46">
                  <c:v>175</c:v>
                </c:pt>
                <c:pt idx="47">
                  <c:v>217</c:v>
                </c:pt>
                <c:pt idx="48">
                  <c:v>400</c:v>
                </c:pt>
                <c:pt idx="49">
                  <c:v>344</c:v>
                </c:pt>
                <c:pt idx="50">
                  <c:v>364</c:v>
                </c:pt>
                <c:pt idx="51">
                  <c:v>174</c:v>
                </c:pt>
                <c:pt idx="52">
                  <c:v>194</c:v>
                </c:pt>
                <c:pt idx="53">
                  <c:v>214</c:v>
                </c:pt>
                <c:pt idx="54">
                  <c:v>156</c:v>
                </c:pt>
                <c:pt idx="55">
                  <c:v>164</c:v>
                </c:pt>
                <c:pt idx="56">
                  <c:v>172</c:v>
                </c:pt>
                <c:pt idx="57">
                  <c:v>103</c:v>
                </c:pt>
                <c:pt idx="58">
                  <c:v>50</c:v>
                </c:pt>
                <c:pt idx="59">
                  <c:v>30</c:v>
                </c:pt>
                <c:pt idx="60">
                  <c:v>63</c:v>
                </c:pt>
                <c:pt idx="61">
                  <c:v>80</c:v>
                </c:pt>
                <c:pt idx="62">
                  <c:v>53</c:v>
                </c:pt>
                <c:pt idx="63">
                  <c:v>59</c:v>
                </c:pt>
                <c:pt idx="64">
                  <c:v>42</c:v>
                </c:pt>
                <c:pt idx="65">
                  <c:v>64</c:v>
                </c:pt>
                <c:pt idx="66">
                  <c:v>393</c:v>
                </c:pt>
                <c:pt idx="67">
                  <c:v>417</c:v>
                </c:pt>
                <c:pt idx="68">
                  <c:v>405</c:v>
                </c:pt>
                <c:pt idx="69">
                  <c:v>104</c:v>
                </c:pt>
                <c:pt idx="70">
                  <c:v>106</c:v>
                </c:pt>
                <c:pt idx="71">
                  <c:v>185</c:v>
                </c:pt>
                <c:pt idx="72">
                  <c:v>205</c:v>
                </c:pt>
              </c:numCache>
            </c:numRef>
          </c:yVal>
          <c:smooth val="0"/>
          <c:extLst>
            <c:ext xmlns:c16="http://schemas.microsoft.com/office/drawing/2014/chart" uri="{C3380CC4-5D6E-409C-BE32-E72D297353CC}">
              <c16:uniqueId val="{00000000-9C57-4D91-B419-BF78E71C0BD0}"/>
            </c:ext>
          </c:extLst>
        </c:ser>
        <c:dLbls>
          <c:showLegendKey val="0"/>
          <c:showVal val="0"/>
          <c:showCatName val="0"/>
          <c:showSerName val="0"/>
          <c:showPercent val="0"/>
          <c:showBubbleSize val="0"/>
        </c:dLbls>
        <c:axId val="479681224"/>
        <c:axId val="479691720"/>
      </c:scatterChart>
      <c:valAx>
        <c:axId val="4796812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accent4">
                        <a:lumMod val="60000"/>
                        <a:lumOff val="40000"/>
                      </a:schemeClr>
                    </a:solidFill>
                    <a:latin typeface="+mn-lt"/>
                    <a:ea typeface="+mn-ea"/>
                    <a:cs typeface="+mn-cs"/>
                  </a:defRPr>
                </a:pPr>
                <a:r>
                  <a:rPr lang="en-IE" sz="1100" b="1">
                    <a:solidFill>
                      <a:schemeClr val="accent4">
                        <a:lumMod val="60000"/>
                        <a:lumOff val="40000"/>
                      </a:schemeClr>
                    </a:solidFill>
                  </a:rPr>
                  <a:t>Age of</a:t>
                </a:r>
                <a:r>
                  <a:rPr lang="en-IE" sz="1100" b="1" baseline="0">
                    <a:solidFill>
                      <a:schemeClr val="accent4">
                        <a:lumMod val="60000"/>
                        <a:lumOff val="40000"/>
                      </a:schemeClr>
                    </a:solidFill>
                  </a:rPr>
                  <a:t> Host Rocks</a:t>
                </a:r>
                <a:endParaRPr lang="en-IE" sz="1100" b="1">
                  <a:solidFill>
                    <a:schemeClr val="accent4">
                      <a:lumMod val="60000"/>
                      <a:lumOff val="40000"/>
                    </a:schemeClr>
                  </a:solidFill>
                </a:endParaRPr>
              </a:p>
            </c:rich>
          </c:tx>
          <c:overlay val="0"/>
          <c:spPr>
            <a:noFill/>
            <a:ln>
              <a:noFill/>
            </a:ln>
            <a:effectLst/>
          </c:spPr>
          <c:txPr>
            <a:bodyPr rot="0" spcFirstLastPara="1" vertOverflow="ellipsis" vert="horz" wrap="square" anchor="ctr" anchorCtr="1"/>
            <a:lstStyle/>
            <a:p>
              <a:pPr>
                <a:defRPr sz="1100" b="1" i="0" u="none" strike="noStrike" kern="1200" baseline="0">
                  <a:solidFill>
                    <a:schemeClr val="accent4">
                      <a:lumMod val="60000"/>
                      <a:lumOff val="4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79691720"/>
        <c:crosses val="autoZero"/>
        <c:crossBetween val="midCat"/>
      </c:valAx>
      <c:valAx>
        <c:axId val="479691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accent4">
                        <a:lumMod val="60000"/>
                        <a:lumOff val="40000"/>
                      </a:schemeClr>
                    </a:solidFill>
                    <a:latin typeface="+mn-lt"/>
                    <a:ea typeface="+mn-ea"/>
                    <a:cs typeface="+mn-cs"/>
                  </a:defRPr>
                </a:pPr>
                <a:r>
                  <a:rPr lang="en-IE" sz="1100" b="1">
                    <a:solidFill>
                      <a:schemeClr val="accent4">
                        <a:lumMod val="60000"/>
                        <a:lumOff val="40000"/>
                      </a:schemeClr>
                    </a:solidFill>
                  </a:rPr>
                  <a:t>Difference in age of Minealization</a:t>
                </a:r>
              </a:p>
            </c:rich>
          </c:tx>
          <c:layout>
            <c:manualLayout>
              <c:xMode val="edge"/>
              <c:yMode val="edge"/>
              <c:x val="1.7077800137294756E-2"/>
              <c:y val="0.11953188975933608"/>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accent4">
                      <a:lumMod val="60000"/>
                      <a:lumOff val="4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79681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IE">
                <a:solidFill>
                  <a:schemeClr val="bg1"/>
                </a:solidFill>
              </a:rPr>
              <a:t>Silvermines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square"/>
            <c:size val="13"/>
            <c:spPr>
              <a:solidFill>
                <a:srgbClr val="FFFF00"/>
              </a:solidFill>
              <a:ln w="9525">
                <a:solidFill>
                  <a:schemeClr val="accent1"/>
                </a:solidFill>
              </a:ln>
              <a:effectLst/>
            </c:spPr>
          </c:marker>
          <c:trendline>
            <c:spPr>
              <a:ln w="38100" cap="rnd">
                <a:solidFill>
                  <a:srgbClr val="FFFF00"/>
                </a:solidFill>
                <a:prstDash val="sysDot"/>
              </a:ln>
              <a:effectLst/>
            </c:spPr>
            <c:trendlineType val="linear"/>
            <c:dispRSqr val="0"/>
            <c:dispEq val="0"/>
          </c:trendline>
          <c:trendline>
            <c:spPr>
              <a:ln w="19050" cap="rnd">
                <a:solidFill>
                  <a:schemeClr val="accent1"/>
                </a:solidFill>
                <a:prstDash val="sysDot"/>
              </a:ln>
              <a:effectLst/>
            </c:spPr>
            <c:trendlineType val="power"/>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Sheet1!$C$7:$C$14</c:f>
              <c:numCache>
                <c:formatCode>General</c:formatCode>
                <c:ptCount val="8"/>
                <c:pt idx="0">
                  <c:v>0</c:v>
                </c:pt>
                <c:pt idx="1">
                  <c:v>100</c:v>
                </c:pt>
                <c:pt idx="2">
                  <c:v>150</c:v>
                </c:pt>
                <c:pt idx="3">
                  <c:v>250</c:v>
                </c:pt>
                <c:pt idx="4">
                  <c:v>10</c:v>
                </c:pt>
                <c:pt idx="5">
                  <c:v>5</c:v>
                </c:pt>
                <c:pt idx="6">
                  <c:v>25</c:v>
                </c:pt>
                <c:pt idx="7">
                  <c:v>160</c:v>
                </c:pt>
              </c:numCache>
            </c:numRef>
          </c:xVal>
          <c:yVal>
            <c:numRef>
              <c:f>Sheet1!$D$7:$D$14</c:f>
              <c:numCache>
                <c:formatCode>General</c:formatCode>
                <c:ptCount val="8"/>
                <c:pt idx="0">
                  <c:v>0.70820000000000005</c:v>
                </c:pt>
                <c:pt idx="1">
                  <c:v>0.7087</c:v>
                </c:pt>
                <c:pt idx="2">
                  <c:v>0.70899999999999996</c:v>
                </c:pt>
                <c:pt idx="3">
                  <c:v>0.71150000000000002</c:v>
                </c:pt>
                <c:pt idx="4">
                  <c:v>0.7087</c:v>
                </c:pt>
                <c:pt idx="5">
                  <c:v>0.70830000000000004</c:v>
                </c:pt>
                <c:pt idx="6">
                  <c:v>0.70889999999999997</c:v>
                </c:pt>
                <c:pt idx="7">
                  <c:v>0.70920000000000005</c:v>
                </c:pt>
              </c:numCache>
            </c:numRef>
          </c:yVal>
          <c:smooth val="0"/>
          <c:extLst>
            <c:ext xmlns:c16="http://schemas.microsoft.com/office/drawing/2014/chart" uri="{C3380CC4-5D6E-409C-BE32-E72D297353CC}">
              <c16:uniqueId val="{00000002-5250-40D7-B443-B9124FFF7E43}"/>
            </c:ext>
          </c:extLst>
        </c:ser>
        <c:dLbls>
          <c:showLegendKey val="0"/>
          <c:showVal val="0"/>
          <c:showCatName val="0"/>
          <c:showSerName val="0"/>
          <c:showPercent val="0"/>
          <c:showBubbleSize val="0"/>
        </c:dLbls>
        <c:axId val="495204456"/>
        <c:axId val="495209048"/>
      </c:scatterChart>
      <c:valAx>
        <c:axId val="495204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495209048"/>
        <c:crosses val="autoZero"/>
        <c:crossBetween val="midCat"/>
      </c:valAx>
      <c:valAx>
        <c:axId val="495209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4952044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IE" b="1">
                <a:solidFill>
                  <a:schemeClr val="bg1"/>
                </a:solidFill>
              </a:rPr>
              <a:t>Principal</a:t>
            </a:r>
            <a:r>
              <a:rPr lang="en-IE" b="1" baseline="0">
                <a:solidFill>
                  <a:schemeClr val="bg1"/>
                </a:solidFill>
              </a:rPr>
              <a:t> Sulphur Characteristics</a:t>
            </a:r>
            <a:endParaRPr lang="en-IE" b="1">
              <a:solidFill>
                <a:schemeClr val="bg1"/>
              </a:solidFill>
            </a:endParaRPr>
          </a:p>
        </c:rich>
      </c:tx>
      <c:layout>
        <c:manualLayout>
          <c:xMode val="edge"/>
          <c:yMode val="edge"/>
          <c:x val="0.19510816657585786"/>
          <c:y val="2.329342779908593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0911388888888888E-2"/>
          <c:y val="0.18692182539682542"/>
          <c:w val="0.91009222222222219"/>
          <c:h val="0.60041230158730163"/>
        </c:manualLayout>
      </c:layout>
      <c:lineChart>
        <c:grouping val="standard"/>
        <c:varyColors val="0"/>
        <c:ser>
          <c:idx val="0"/>
          <c:order val="0"/>
          <c:spPr>
            <a:ln w="28575" cap="rnd">
              <a:solidFill>
                <a:schemeClr val="accent1"/>
              </a:solidFill>
              <a:round/>
            </a:ln>
            <a:effectLst/>
          </c:spPr>
          <c:marker>
            <c:symbol val="none"/>
          </c:marker>
          <c:cat>
            <c:numRef>
              <c:f>Sheet1!$A$4:$A$42</c:f>
              <c:numCache>
                <c:formatCode>General</c:formatCode>
                <c:ptCount val="39"/>
                <c:pt idx="0">
                  <c:v>-46</c:v>
                </c:pt>
                <c:pt idx="1">
                  <c:v>-44</c:v>
                </c:pt>
                <c:pt idx="2">
                  <c:v>-42</c:v>
                </c:pt>
                <c:pt idx="3">
                  <c:v>-40</c:v>
                </c:pt>
                <c:pt idx="4">
                  <c:v>-38</c:v>
                </c:pt>
                <c:pt idx="5">
                  <c:v>-36</c:v>
                </c:pt>
                <c:pt idx="6">
                  <c:v>-34</c:v>
                </c:pt>
                <c:pt idx="7">
                  <c:v>-32</c:v>
                </c:pt>
                <c:pt idx="8">
                  <c:v>-30</c:v>
                </c:pt>
                <c:pt idx="9">
                  <c:v>-28</c:v>
                </c:pt>
                <c:pt idx="10">
                  <c:v>-26</c:v>
                </c:pt>
                <c:pt idx="11">
                  <c:v>-24</c:v>
                </c:pt>
                <c:pt idx="12">
                  <c:v>-22</c:v>
                </c:pt>
                <c:pt idx="13">
                  <c:v>-20</c:v>
                </c:pt>
                <c:pt idx="14">
                  <c:v>-18</c:v>
                </c:pt>
                <c:pt idx="15">
                  <c:v>-16</c:v>
                </c:pt>
                <c:pt idx="16">
                  <c:v>-14</c:v>
                </c:pt>
                <c:pt idx="17">
                  <c:v>-12</c:v>
                </c:pt>
                <c:pt idx="18">
                  <c:v>-10</c:v>
                </c:pt>
                <c:pt idx="19">
                  <c:v>-8</c:v>
                </c:pt>
                <c:pt idx="20">
                  <c:v>-6</c:v>
                </c:pt>
                <c:pt idx="21">
                  <c:v>-4</c:v>
                </c:pt>
                <c:pt idx="22">
                  <c:v>-2</c:v>
                </c:pt>
                <c:pt idx="23">
                  <c:v>0</c:v>
                </c:pt>
                <c:pt idx="24">
                  <c:v>2</c:v>
                </c:pt>
                <c:pt idx="25">
                  <c:v>4</c:v>
                </c:pt>
                <c:pt idx="26">
                  <c:v>6</c:v>
                </c:pt>
                <c:pt idx="27">
                  <c:v>8</c:v>
                </c:pt>
                <c:pt idx="28">
                  <c:v>10</c:v>
                </c:pt>
                <c:pt idx="29">
                  <c:v>12</c:v>
                </c:pt>
                <c:pt idx="30">
                  <c:v>14</c:v>
                </c:pt>
                <c:pt idx="31">
                  <c:v>16</c:v>
                </c:pt>
                <c:pt idx="32">
                  <c:v>18</c:v>
                </c:pt>
                <c:pt idx="33">
                  <c:v>20</c:v>
                </c:pt>
                <c:pt idx="34">
                  <c:v>22</c:v>
                </c:pt>
                <c:pt idx="35">
                  <c:v>24</c:v>
                </c:pt>
                <c:pt idx="36">
                  <c:v>26</c:v>
                </c:pt>
                <c:pt idx="37">
                  <c:v>28</c:v>
                </c:pt>
                <c:pt idx="38">
                  <c:v>30</c:v>
                </c:pt>
              </c:numCache>
            </c:numRef>
          </c:cat>
          <c:val>
            <c:numRef>
              <c:f>Sheet1!$L$4:$L$42</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numCache>
            </c:numRef>
          </c:val>
          <c:smooth val="0"/>
          <c:extLst>
            <c:ext xmlns:c16="http://schemas.microsoft.com/office/drawing/2014/chart" uri="{C3380CC4-5D6E-409C-BE32-E72D297353CC}">
              <c16:uniqueId val="{00000000-DE42-4ABF-9B87-5E693074DAF9}"/>
            </c:ext>
          </c:extLst>
        </c:ser>
        <c:dLbls>
          <c:showLegendKey val="0"/>
          <c:showVal val="0"/>
          <c:showCatName val="0"/>
          <c:showSerName val="0"/>
          <c:showPercent val="0"/>
          <c:showBubbleSize val="0"/>
        </c:dLbls>
        <c:smooth val="0"/>
        <c:axId val="544062640"/>
        <c:axId val="544066904"/>
      </c:lineChart>
      <c:catAx>
        <c:axId val="54406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066904"/>
        <c:crosses val="autoZero"/>
        <c:auto val="1"/>
        <c:lblAlgn val="ctr"/>
        <c:lblOffset val="100"/>
        <c:noMultiLvlLbl val="0"/>
      </c:catAx>
      <c:valAx>
        <c:axId val="544066904"/>
        <c:scaling>
          <c:orientation val="minMax"/>
        </c:scaling>
        <c:delete val="1"/>
        <c:axPos val="l"/>
        <c:numFmt formatCode="General" sourceLinked="1"/>
        <c:majorTickMark val="none"/>
        <c:minorTickMark val="none"/>
        <c:tickLblPos val="nextTo"/>
        <c:crossAx val="5440626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CAI against Magnetic Age Variation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square"/>
            <c:size val="17"/>
            <c:spPr>
              <a:solidFill>
                <a:srgbClr val="FF0000"/>
              </a:solidFill>
              <a:ln w="9525">
                <a:solidFill>
                  <a:schemeClr val="accent1"/>
                </a:solidFill>
              </a:ln>
              <a:effectLst/>
            </c:spPr>
          </c:marker>
          <c:trendline>
            <c:spPr>
              <a:ln w="38100" cap="rnd">
                <a:solidFill>
                  <a:srgbClr val="FFFF00"/>
                </a:solidFill>
                <a:prstDash val="sysDot"/>
              </a:ln>
              <a:effectLst/>
            </c:spPr>
            <c:trendlineType val="log"/>
            <c:dispRSqr val="0"/>
            <c:dispEq val="0"/>
          </c:trendline>
          <c:xVal>
            <c:numRef>
              <c:f>Sheet1!$B$4:$B$9</c:f>
              <c:numCache>
                <c:formatCode>General</c:formatCode>
                <c:ptCount val="6"/>
                <c:pt idx="0">
                  <c:v>80</c:v>
                </c:pt>
                <c:pt idx="1">
                  <c:v>16</c:v>
                </c:pt>
                <c:pt idx="2">
                  <c:v>58</c:v>
                </c:pt>
                <c:pt idx="3">
                  <c:v>71</c:v>
                </c:pt>
                <c:pt idx="4">
                  <c:v>8</c:v>
                </c:pt>
                <c:pt idx="5">
                  <c:v>50</c:v>
                </c:pt>
              </c:numCache>
            </c:numRef>
          </c:xVal>
          <c:yVal>
            <c:numRef>
              <c:f>Sheet1!$C$4:$C$9</c:f>
              <c:numCache>
                <c:formatCode>General</c:formatCode>
                <c:ptCount val="6"/>
                <c:pt idx="0">
                  <c:v>5</c:v>
                </c:pt>
                <c:pt idx="1">
                  <c:v>4</c:v>
                </c:pt>
                <c:pt idx="2">
                  <c:v>4.5</c:v>
                </c:pt>
                <c:pt idx="3">
                  <c:v>4.5</c:v>
                </c:pt>
                <c:pt idx="4">
                  <c:v>2</c:v>
                </c:pt>
                <c:pt idx="5">
                  <c:v>4.5</c:v>
                </c:pt>
              </c:numCache>
            </c:numRef>
          </c:yVal>
          <c:smooth val="0"/>
          <c:extLst>
            <c:ext xmlns:c16="http://schemas.microsoft.com/office/drawing/2014/chart" uri="{C3380CC4-5D6E-409C-BE32-E72D297353CC}">
              <c16:uniqueId val="{00000001-69DE-47F8-8AF2-0BDD4CF3FF23}"/>
            </c:ext>
          </c:extLst>
        </c:ser>
        <c:dLbls>
          <c:showLegendKey val="0"/>
          <c:showVal val="0"/>
          <c:showCatName val="0"/>
          <c:showSerName val="0"/>
          <c:showPercent val="0"/>
          <c:showBubbleSize val="0"/>
        </c:dLbls>
        <c:axId val="469942848"/>
        <c:axId val="469939896"/>
      </c:scatterChart>
      <c:valAx>
        <c:axId val="4699428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IE" sz="2000">
                    <a:solidFill>
                      <a:schemeClr val="bg1"/>
                    </a:solidFill>
                  </a:rPr>
                  <a:t>Age Difference - Younging Ma</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69939896"/>
        <c:crosses val="autoZero"/>
        <c:crossBetween val="midCat"/>
      </c:valAx>
      <c:valAx>
        <c:axId val="469939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IE" sz="1800">
                    <a:solidFill>
                      <a:schemeClr val="bg1"/>
                    </a:solidFill>
                  </a:rPr>
                  <a:t> CAI Index</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699428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IE">
                <a:solidFill>
                  <a:schemeClr val="bg1"/>
                </a:solidFill>
              </a:rPr>
              <a:t>Relative Stratigraphic Thicknesses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8.6165023091152357E-2"/>
          <c:y val="0.10521303796739948"/>
          <c:w val="0.91383497690884763"/>
          <c:h val="0.71590218723630916"/>
        </c:manualLayout>
      </c:layout>
      <c:barChart>
        <c:barDir val="col"/>
        <c:grouping val="stacked"/>
        <c:varyColors val="0"/>
        <c:ser>
          <c:idx val="0"/>
          <c:order val="0"/>
          <c:tx>
            <c:v>Waulsortian</c:v>
          </c:tx>
          <c:spPr>
            <a:solidFill>
              <a:srgbClr val="00B0F0"/>
            </a:solidFill>
            <a:ln>
              <a:noFill/>
            </a:ln>
            <a:effectLst/>
          </c:spPr>
          <c:invertIfNegative val="0"/>
          <c:cat>
            <c:strRef>
              <c:f>Sheet1!$B$3:$B$14</c:f>
              <c:strCache>
                <c:ptCount val="12"/>
                <c:pt idx="0">
                  <c:v>Tynagh</c:v>
                </c:pt>
                <c:pt idx="1">
                  <c:v>Silvermines</c:v>
                </c:pt>
                <c:pt idx="2">
                  <c:v>Moyvoughly</c:v>
                </c:pt>
                <c:pt idx="3">
                  <c:v>Keel</c:v>
                </c:pt>
                <c:pt idx="4">
                  <c:v>Ballinalack</c:v>
                </c:pt>
                <c:pt idx="5">
                  <c:v>Oldcastle</c:v>
                </c:pt>
                <c:pt idx="6">
                  <c:v>Tatestown</c:v>
                </c:pt>
                <c:pt idx="7">
                  <c:v>Navan</c:v>
                </c:pt>
                <c:pt idx="8">
                  <c:v>Kildare</c:v>
                </c:pt>
                <c:pt idx="9">
                  <c:v>Galmoy</c:v>
                </c:pt>
                <c:pt idx="10">
                  <c:v>Lisheen</c:v>
                </c:pt>
                <c:pt idx="11">
                  <c:v>Trim No.1</c:v>
                </c:pt>
              </c:strCache>
            </c:strRef>
          </c:cat>
          <c:val>
            <c:numRef>
              <c:f>Sheet1!$C$3:$C$14</c:f>
              <c:numCache>
                <c:formatCode>General</c:formatCode>
                <c:ptCount val="12"/>
                <c:pt idx="0">
                  <c:v>-120</c:v>
                </c:pt>
                <c:pt idx="1">
                  <c:v>-135</c:v>
                </c:pt>
                <c:pt idx="2">
                  <c:v>-200</c:v>
                </c:pt>
                <c:pt idx="3">
                  <c:v>-200</c:v>
                </c:pt>
                <c:pt idx="4">
                  <c:v>-125</c:v>
                </c:pt>
                <c:pt idx="5">
                  <c:v>0</c:v>
                </c:pt>
                <c:pt idx="6">
                  <c:v>-150</c:v>
                </c:pt>
                <c:pt idx="7">
                  <c:v>-200</c:v>
                </c:pt>
                <c:pt idx="8">
                  <c:v>-300</c:v>
                </c:pt>
                <c:pt idx="9">
                  <c:v>-180</c:v>
                </c:pt>
                <c:pt idx="10">
                  <c:v>-190</c:v>
                </c:pt>
                <c:pt idx="11">
                  <c:v>-590</c:v>
                </c:pt>
              </c:numCache>
            </c:numRef>
          </c:val>
          <c:extLst>
            <c:ext xmlns:c16="http://schemas.microsoft.com/office/drawing/2014/chart" uri="{C3380CC4-5D6E-409C-BE32-E72D297353CC}">
              <c16:uniqueId val="{00000000-7823-454C-A056-BD9C8B87792E}"/>
            </c:ext>
          </c:extLst>
        </c:ser>
        <c:ser>
          <c:idx val="1"/>
          <c:order val="1"/>
          <c:tx>
            <c:v>ABL Group</c:v>
          </c:tx>
          <c:spPr>
            <a:solidFill>
              <a:schemeClr val="accent1">
                <a:lumMod val="50000"/>
              </a:schemeClr>
            </a:solidFill>
            <a:ln>
              <a:noFill/>
            </a:ln>
            <a:effectLst/>
          </c:spPr>
          <c:invertIfNegative val="0"/>
          <c:cat>
            <c:strRef>
              <c:f>Sheet1!$B$3:$B$14</c:f>
              <c:strCache>
                <c:ptCount val="12"/>
                <c:pt idx="0">
                  <c:v>Tynagh</c:v>
                </c:pt>
                <c:pt idx="1">
                  <c:v>Silvermines</c:v>
                </c:pt>
                <c:pt idx="2">
                  <c:v>Moyvoughly</c:v>
                </c:pt>
                <c:pt idx="3">
                  <c:v>Keel</c:v>
                </c:pt>
                <c:pt idx="4">
                  <c:v>Ballinalack</c:v>
                </c:pt>
                <c:pt idx="5">
                  <c:v>Oldcastle</c:v>
                </c:pt>
                <c:pt idx="6">
                  <c:v>Tatestown</c:v>
                </c:pt>
                <c:pt idx="7">
                  <c:v>Navan</c:v>
                </c:pt>
                <c:pt idx="8">
                  <c:v>Kildare</c:v>
                </c:pt>
                <c:pt idx="9">
                  <c:v>Galmoy</c:v>
                </c:pt>
                <c:pt idx="10">
                  <c:v>Lisheen</c:v>
                </c:pt>
                <c:pt idx="11">
                  <c:v>Trim No.1</c:v>
                </c:pt>
              </c:strCache>
            </c:strRef>
          </c:cat>
          <c:val>
            <c:numRef>
              <c:f>Sheet1!$D$3:$D$14</c:f>
              <c:numCache>
                <c:formatCode>General</c:formatCode>
                <c:ptCount val="12"/>
                <c:pt idx="0">
                  <c:v>-220</c:v>
                </c:pt>
                <c:pt idx="1">
                  <c:v>-110</c:v>
                </c:pt>
                <c:pt idx="2">
                  <c:v>-180</c:v>
                </c:pt>
                <c:pt idx="3">
                  <c:v>-180</c:v>
                </c:pt>
                <c:pt idx="4">
                  <c:v>-80</c:v>
                </c:pt>
                <c:pt idx="5">
                  <c:v>-100</c:v>
                </c:pt>
                <c:pt idx="6">
                  <c:v>-260</c:v>
                </c:pt>
                <c:pt idx="7">
                  <c:v>-250</c:v>
                </c:pt>
                <c:pt idx="8">
                  <c:v>-400</c:v>
                </c:pt>
                <c:pt idx="9">
                  <c:v>-380</c:v>
                </c:pt>
                <c:pt idx="10">
                  <c:v>-370</c:v>
                </c:pt>
                <c:pt idx="11">
                  <c:v>-925</c:v>
                </c:pt>
              </c:numCache>
            </c:numRef>
          </c:val>
          <c:extLst>
            <c:ext xmlns:c16="http://schemas.microsoft.com/office/drawing/2014/chart" uri="{C3380CC4-5D6E-409C-BE32-E72D297353CC}">
              <c16:uniqueId val="{00000001-7823-454C-A056-BD9C8B87792E}"/>
            </c:ext>
          </c:extLst>
        </c:ser>
        <c:ser>
          <c:idx val="2"/>
          <c:order val="2"/>
          <c:tx>
            <c:v>Navan Group</c:v>
          </c:tx>
          <c:spPr>
            <a:solidFill>
              <a:srgbClr val="FFFF00"/>
            </a:solidFill>
            <a:ln>
              <a:noFill/>
            </a:ln>
            <a:effectLst/>
          </c:spPr>
          <c:invertIfNegative val="0"/>
          <c:cat>
            <c:strRef>
              <c:f>Sheet1!$B$3:$B$14</c:f>
              <c:strCache>
                <c:ptCount val="12"/>
                <c:pt idx="0">
                  <c:v>Tynagh</c:v>
                </c:pt>
                <c:pt idx="1">
                  <c:v>Silvermines</c:v>
                </c:pt>
                <c:pt idx="2">
                  <c:v>Moyvoughly</c:v>
                </c:pt>
                <c:pt idx="3">
                  <c:v>Keel</c:v>
                </c:pt>
                <c:pt idx="4">
                  <c:v>Ballinalack</c:v>
                </c:pt>
                <c:pt idx="5">
                  <c:v>Oldcastle</c:v>
                </c:pt>
                <c:pt idx="6">
                  <c:v>Tatestown</c:v>
                </c:pt>
                <c:pt idx="7">
                  <c:v>Navan</c:v>
                </c:pt>
                <c:pt idx="8">
                  <c:v>Kildare</c:v>
                </c:pt>
                <c:pt idx="9">
                  <c:v>Galmoy</c:v>
                </c:pt>
                <c:pt idx="10">
                  <c:v>Lisheen</c:v>
                </c:pt>
                <c:pt idx="11">
                  <c:v>Trim No.1</c:v>
                </c:pt>
              </c:strCache>
            </c:strRef>
          </c:cat>
          <c:val>
            <c:numRef>
              <c:f>Sheet1!$E$3:$E$14</c:f>
              <c:numCache>
                <c:formatCode>General</c:formatCode>
                <c:ptCount val="12"/>
                <c:pt idx="0">
                  <c:v>-50</c:v>
                </c:pt>
                <c:pt idx="1">
                  <c:v>-40</c:v>
                </c:pt>
                <c:pt idx="2">
                  <c:v>-165</c:v>
                </c:pt>
                <c:pt idx="3">
                  <c:v>-180</c:v>
                </c:pt>
                <c:pt idx="4">
                  <c:v>-145</c:v>
                </c:pt>
                <c:pt idx="5">
                  <c:v>-200</c:v>
                </c:pt>
                <c:pt idx="6">
                  <c:v>-230</c:v>
                </c:pt>
                <c:pt idx="7">
                  <c:v>-225</c:v>
                </c:pt>
                <c:pt idx="8">
                  <c:v>-225</c:v>
                </c:pt>
                <c:pt idx="9">
                  <c:v>-75</c:v>
                </c:pt>
                <c:pt idx="10">
                  <c:v>-70</c:v>
                </c:pt>
                <c:pt idx="11">
                  <c:v>-235</c:v>
                </c:pt>
              </c:numCache>
            </c:numRef>
          </c:val>
          <c:extLst>
            <c:ext xmlns:c16="http://schemas.microsoft.com/office/drawing/2014/chart" uri="{C3380CC4-5D6E-409C-BE32-E72D297353CC}">
              <c16:uniqueId val="{00000002-7823-454C-A056-BD9C8B87792E}"/>
            </c:ext>
          </c:extLst>
        </c:ser>
        <c:dLbls>
          <c:showLegendKey val="0"/>
          <c:showVal val="0"/>
          <c:showCatName val="0"/>
          <c:showSerName val="0"/>
          <c:showPercent val="0"/>
          <c:showBubbleSize val="0"/>
        </c:dLbls>
        <c:gapWidth val="150"/>
        <c:overlap val="100"/>
        <c:axId val="477102040"/>
        <c:axId val="477103024"/>
      </c:barChart>
      <c:catAx>
        <c:axId val="4771020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bg1"/>
                </a:solidFill>
                <a:latin typeface="+mn-lt"/>
                <a:ea typeface="+mn-ea"/>
                <a:cs typeface="+mn-cs"/>
              </a:defRPr>
            </a:pPr>
            <a:endParaRPr lang="en-US"/>
          </a:p>
        </c:txPr>
        <c:crossAx val="477103024"/>
        <c:crosses val="autoZero"/>
        <c:auto val="1"/>
        <c:lblAlgn val="ctr"/>
        <c:lblOffset val="100"/>
        <c:noMultiLvlLbl val="0"/>
      </c:catAx>
      <c:valAx>
        <c:axId val="477103024"/>
        <c:scaling>
          <c:orientation val="minMax"/>
          <c:min val="-180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477102040"/>
        <c:crossesAt val="0"/>
        <c:crossBetween val="between"/>
      </c:valAx>
      <c:spPr>
        <a:noFill/>
        <a:ln>
          <a:noFill/>
        </a:ln>
        <a:effectLst/>
      </c:spPr>
    </c:plotArea>
    <c:legend>
      <c:legendPos val="b"/>
      <c:layout>
        <c:manualLayout>
          <c:xMode val="edge"/>
          <c:yMode val="edge"/>
          <c:x val="0.12475666680521484"/>
          <c:y val="0.36987418209706013"/>
          <c:w val="0.38243150539975662"/>
          <c:h val="4.159726151149532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IE" sz="1400">
                <a:solidFill>
                  <a:schemeClr val="bg1"/>
                </a:solidFill>
              </a:rPr>
              <a:t>Tynagh Iron Formation - Oxygen Isotopes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val>
            <c:numRef>
              <c:f>Sheet1!$D$4:$D$17</c:f>
              <c:numCache>
                <c:formatCode>General</c:formatCode>
                <c:ptCount val="14"/>
                <c:pt idx="2">
                  <c:v>1</c:v>
                </c:pt>
                <c:pt idx="3">
                  <c:v>3</c:v>
                </c:pt>
                <c:pt idx="4">
                  <c:v>1</c:v>
                </c:pt>
                <c:pt idx="6">
                  <c:v>2</c:v>
                </c:pt>
                <c:pt idx="7">
                  <c:v>2</c:v>
                </c:pt>
                <c:pt idx="8">
                  <c:v>1</c:v>
                </c:pt>
                <c:pt idx="9">
                  <c:v>1</c:v>
                </c:pt>
                <c:pt idx="10">
                  <c:v>1</c:v>
                </c:pt>
              </c:numCache>
            </c:numRef>
          </c:val>
          <c:extLst>
            <c:ext xmlns:c16="http://schemas.microsoft.com/office/drawing/2014/chart" uri="{C3380CC4-5D6E-409C-BE32-E72D297353CC}">
              <c16:uniqueId val="{00000000-09ED-4ED3-9BE7-B70CF6174F2B}"/>
            </c:ext>
          </c:extLst>
        </c:ser>
        <c:ser>
          <c:idx val="1"/>
          <c:order val="1"/>
          <c:spPr>
            <a:solidFill>
              <a:schemeClr val="accent2"/>
            </a:solidFill>
            <a:ln>
              <a:noFill/>
            </a:ln>
            <a:effectLst/>
          </c:spPr>
          <c:invertIfNegative val="0"/>
          <c:val>
            <c:numRef>
              <c:f>Sheet1!$E$4:$E$17</c:f>
              <c:numCache>
                <c:formatCode>General</c:formatCode>
                <c:ptCount val="14"/>
                <c:pt idx="2">
                  <c:v>1</c:v>
                </c:pt>
                <c:pt idx="3">
                  <c:v>3</c:v>
                </c:pt>
                <c:pt idx="4">
                  <c:v>1</c:v>
                </c:pt>
                <c:pt idx="11">
                  <c:v>1</c:v>
                </c:pt>
                <c:pt idx="12">
                  <c:v>2</c:v>
                </c:pt>
              </c:numCache>
            </c:numRef>
          </c:val>
          <c:extLst>
            <c:ext xmlns:c16="http://schemas.microsoft.com/office/drawing/2014/chart" uri="{C3380CC4-5D6E-409C-BE32-E72D297353CC}">
              <c16:uniqueId val="{00000001-09ED-4ED3-9BE7-B70CF6174F2B}"/>
            </c:ext>
          </c:extLst>
        </c:ser>
        <c:dLbls>
          <c:showLegendKey val="0"/>
          <c:showVal val="0"/>
          <c:showCatName val="0"/>
          <c:showSerName val="0"/>
          <c:showPercent val="0"/>
          <c:showBubbleSize val="0"/>
        </c:dLbls>
        <c:gapWidth val="47"/>
        <c:overlap val="100"/>
        <c:axId val="620961000"/>
        <c:axId val="620958704"/>
      </c:barChart>
      <c:catAx>
        <c:axId val="620961000"/>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r>
                  <a:rPr lang="el-GR" sz="1100">
                    <a:solidFill>
                      <a:schemeClr val="bg1"/>
                    </a:solidFill>
                  </a:rPr>
                  <a:t>δ</a:t>
                </a:r>
                <a:r>
                  <a:rPr lang="el-GR" sz="1100" baseline="30000">
                    <a:solidFill>
                      <a:schemeClr val="bg1"/>
                    </a:solidFill>
                  </a:rPr>
                  <a:t>18</a:t>
                </a:r>
                <a:r>
                  <a:rPr lang="en-US" sz="1100">
                    <a:solidFill>
                      <a:schemeClr val="bg1"/>
                    </a:solidFill>
                  </a:rPr>
                  <a:t>O  SMOW per mille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620958704"/>
        <c:crosses val="autoZero"/>
        <c:auto val="1"/>
        <c:lblAlgn val="ctr"/>
        <c:lblOffset val="100"/>
        <c:noMultiLvlLbl val="0"/>
      </c:catAx>
      <c:valAx>
        <c:axId val="620958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solidFill>
                      <a:schemeClr val="bg1"/>
                    </a:solidFill>
                  </a:rPr>
                  <a:t>Number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620961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IE">
                <a:solidFill>
                  <a:schemeClr val="bg1"/>
                </a:solidFill>
              </a:rPr>
              <a:t>Tynagh Phase 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5232757757757759"/>
          <c:y val="0.17171296296296296"/>
          <c:w val="0.7814391891891892"/>
          <c:h val="0.62271617089530473"/>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28575" cap="rnd">
                <a:solidFill>
                  <a:srgbClr val="FFFF00"/>
                </a:solidFill>
                <a:prstDash val="sysDot"/>
              </a:ln>
              <a:effectLst/>
            </c:spPr>
            <c:trendlineType val="log"/>
            <c:dispRSqr val="0"/>
            <c:dispEq val="0"/>
          </c:trendline>
          <c:xVal>
            <c:numRef>
              <c:f>Sheet3!$C$18:$C$90</c:f>
              <c:numCache>
                <c:formatCode>General</c:formatCode>
                <c:ptCount val="73"/>
                <c:pt idx="0">
                  <c:v>130.35</c:v>
                </c:pt>
                <c:pt idx="1">
                  <c:v>100.64999999999999</c:v>
                </c:pt>
                <c:pt idx="2">
                  <c:v>191.39999999999998</c:v>
                </c:pt>
                <c:pt idx="3">
                  <c:v>402.59999999999997</c:v>
                </c:pt>
                <c:pt idx="4">
                  <c:v>272.25</c:v>
                </c:pt>
                <c:pt idx="5">
                  <c:v>311.84999999999997</c:v>
                </c:pt>
                <c:pt idx="6">
                  <c:v>422.4</c:v>
                </c:pt>
                <c:pt idx="7">
                  <c:v>353.09999999999997</c:v>
                </c:pt>
                <c:pt idx="8">
                  <c:v>29.7</c:v>
                </c:pt>
                <c:pt idx="9">
                  <c:v>26.4</c:v>
                </c:pt>
                <c:pt idx="10">
                  <c:v>1.65</c:v>
                </c:pt>
                <c:pt idx="11">
                  <c:v>4.9499999999999993</c:v>
                </c:pt>
                <c:pt idx="12">
                  <c:v>14.85</c:v>
                </c:pt>
                <c:pt idx="13">
                  <c:v>80.849999999999994</c:v>
                </c:pt>
                <c:pt idx="14">
                  <c:v>201.29999999999998</c:v>
                </c:pt>
                <c:pt idx="15">
                  <c:v>80.849999999999994</c:v>
                </c:pt>
                <c:pt idx="16">
                  <c:v>49.5</c:v>
                </c:pt>
                <c:pt idx="17">
                  <c:v>130.35</c:v>
                </c:pt>
                <c:pt idx="18">
                  <c:v>100.64999999999999</c:v>
                </c:pt>
                <c:pt idx="19">
                  <c:v>130.35</c:v>
                </c:pt>
                <c:pt idx="20">
                  <c:v>151.79999999999998</c:v>
                </c:pt>
                <c:pt idx="21">
                  <c:v>155.1</c:v>
                </c:pt>
                <c:pt idx="22">
                  <c:v>148.5</c:v>
                </c:pt>
                <c:pt idx="23">
                  <c:v>105.6</c:v>
                </c:pt>
                <c:pt idx="24">
                  <c:v>49.5</c:v>
                </c:pt>
                <c:pt idx="25">
                  <c:v>100.64999999999999</c:v>
                </c:pt>
                <c:pt idx="26">
                  <c:v>135.29999999999998</c:v>
                </c:pt>
                <c:pt idx="27">
                  <c:v>166.64999999999998</c:v>
                </c:pt>
                <c:pt idx="28">
                  <c:v>4.9499999999999993</c:v>
                </c:pt>
                <c:pt idx="29">
                  <c:v>80.849999999999994</c:v>
                </c:pt>
                <c:pt idx="30">
                  <c:v>24.75</c:v>
                </c:pt>
                <c:pt idx="31">
                  <c:v>110.55</c:v>
                </c:pt>
                <c:pt idx="32">
                  <c:v>69.3</c:v>
                </c:pt>
                <c:pt idx="33">
                  <c:v>75.899999999999991</c:v>
                </c:pt>
                <c:pt idx="34">
                  <c:v>66</c:v>
                </c:pt>
                <c:pt idx="35">
                  <c:v>161.69999999999999</c:v>
                </c:pt>
                <c:pt idx="36">
                  <c:v>110.55</c:v>
                </c:pt>
                <c:pt idx="37">
                  <c:v>171.6</c:v>
                </c:pt>
                <c:pt idx="38">
                  <c:v>80.849999999999994</c:v>
                </c:pt>
                <c:pt idx="39">
                  <c:v>14.85</c:v>
                </c:pt>
                <c:pt idx="40">
                  <c:v>39.599999999999994</c:v>
                </c:pt>
                <c:pt idx="41">
                  <c:v>69.3</c:v>
                </c:pt>
                <c:pt idx="42">
                  <c:v>141.9</c:v>
                </c:pt>
                <c:pt idx="43">
                  <c:v>165</c:v>
                </c:pt>
                <c:pt idx="44">
                  <c:v>260.7</c:v>
                </c:pt>
                <c:pt idx="45">
                  <c:v>99.99</c:v>
                </c:pt>
                <c:pt idx="46">
                  <c:v>69.3</c:v>
                </c:pt>
                <c:pt idx="47">
                  <c:v>201.29999999999998</c:v>
                </c:pt>
                <c:pt idx="48">
                  <c:v>221.1</c:v>
                </c:pt>
                <c:pt idx="49">
                  <c:v>120.44999999999999</c:v>
                </c:pt>
                <c:pt idx="50">
                  <c:v>231</c:v>
                </c:pt>
                <c:pt idx="51">
                  <c:v>181.5</c:v>
                </c:pt>
                <c:pt idx="52">
                  <c:v>155.1</c:v>
                </c:pt>
                <c:pt idx="53">
                  <c:v>125.39999999999999</c:v>
                </c:pt>
                <c:pt idx="54">
                  <c:v>165</c:v>
                </c:pt>
                <c:pt idx="55">
                  <c:v>100.64999999999999</c:v>
                </c:pt>
                <c:pt idx="56">
                  <c:v>39.599999999999994</c:v>
                </c:pt>
                <c:pt idx="57">
                  <c:v>100.64999999999999</c:v>
                </c:pt>
                <c:pt idx="58">
                  <c:v>115.5</c:v>
                </c:pt>
                <c:pt idx="59">
                  <c:v>59.4</c:v>
                </c:pt>
                <c:pt idx="60">
                  <c:v>301.95</c:v>
                </c:pt>
                <c:pt idx="61">
                  <c:v>270.59999999999997</c:v>
                </c:pt>
                <c:pt idx="62">
                  <c:v>260.7</c:v>
                </c:pt>
                <c:pt idx="63">
                  <c:v>29.7</c:v>
                </c:pt>
                <c:pt idx="64">
                  <c:v>66</c:v>
                </c:pt>
                <c:pt idx="65">
                  <c:v>100.64999999999999</c:v>
                </c:pt>
                <c:pt idx="66">
                  <c:v>69.3</c:v>
                </c:pt>
                <c:pt idx="67">
                  <c:v>59.4</c:v>
                </c:pt>
                <c:pt idx="68">
                  <c:v>120.44999999999999</c:v>
                </c:pt>
                <c:pt idx="69">
                  <c:v>66</c:v>
                </c:pt>
                <c:pt idx="70">
                  <c:v>49.5</c:v>
                </c:pt>
                <c:pt idx="71">
                  <c:v>99.99</c:v>
                </c:pt>
                <c:pt idx="72">
                  <c:v>151.79999999999998</c:v>
                </c:pt>
              </c:numCache>
            </c:numRef>
          </c:xVal>
          <c:yVal>
            <c:numRef>
              <c:f>Sheet3!$G$18:$G$90</c:f>
              <c:numCache>
                <c:formatCode>General</c:formatCode>
                <c:ptCount val="73"/>
                <c:pt idx="0">
                  <c:v>-24.23</c:v>
                </c:pt>
                <c:pt idx="1">
                  <c:v>-22.04</c:v>
                </c:pt>
                <c:pt idx="2">
                  <c:v>-16.5</c:v>
                </c:pt>
                <c:pt idx="3">
                  <c:v>-8.6999999999999993</c:v>
                </c:pt>
                <c:pt idx="4">
                  <c:v>-18.5</c:v>
                </c:pt>
                <c:pt idx="5">
                  <c:v>-14.65</c:v>
                </c:pt>
                <c:pt idx="6">
                  <c:v>-18.8</c:v>
                </c:pt>
                <c:pt idx="7">
                  <c:v>-15.6</c:v>
                </c:pt>
                <c:pt idx="8">
                  <c:v>-15.9</c:v>
                </c:pt>
                <c:pt idx="9">
                  <c:v>-15.1</c:v>
                </c:pt>
                <c:pt idx="10">
                  <c:v>-17.899999999999999</c:v>
                </c:pt>
                <c:pt idx="11">
                  <c:v>-11.1</c:v>
                </c:pt>
                <c:pt idx="12">
                  <c:v>-19.5</c:v>
                </c:pt>
                <c:pt idx="13">
                  <c:v>-15.1</c:v>
                </c:pt>
                <c:pt idx="14">
                  <c:v>-19.399999999999999</c:v>
                </c:pt>
                <c:pt idx="15">
                  <c:v>-16.7</c:v>
                </c:pt>
                <c:pt idx="16">
                  <c:v>-13.1</c:v>
                </c:pt>
                <c:pt idx="17">
                  <c:v>-12.3</c:v>
                </c:pt>
                <c:pt idx="18">
                  <c:v>-14.3</c:v>
                </c:pt>
                <c:pt idx="19">
                  <c:v>-15.4</c:v>
                </c:pt>
                <c:pt idx="20">
                  <c:v>-16.5</c:v>
                </c:pt>
                <c:pt idx="21">
                  <c:v>-17.399999999999999</c:v>
                </c:pt>
                <c:pt idx="22">
                  <c:v>-18.7</c:v>
                </c:pt>
                <c:pt idx="23">
                  <c:v>-13.3</c:v>
                </c:pt>
                <c:pt idx="24">
                  <c:v>-23.9</c:v>
                </c:pt>
                <c:pt idx="25">
                  <c:v>-17.600000000000001</c:v>
                </c:pt>
                <c:pt idx="26">
                  <c:v>-4.0999999999999996</c:v>
                </c:pt>
                <c:pt idx="27">
                  <c:v>-20.8</c:v>
                </c:pt>
                <c:pt idx="28">
                  <c:v>-12.8</c:v>
                </c:pt>
                <c:pt idx="29">
                  <c:v>-24.2</c:v>
                </c:pt>
                <c:pt idx="30">
                  <c:v>-2.7</c:v>
                </c:pt>
                <c:pt idx="31">
                  <c:v>-25</c:v>
                </c:pt>
                <c:pt idx="32">
                  <c:v>-21</c:v>
                </c:pt>
                <c:pt idx="33">
                  <c:v>-20.3</c:v>
                </c:pt>
                <c:pt idx="34">
                  <c:v>-20.9</c:v>
                </c:pt>
                <c:pt idx="35">
                  <c:v>-24.9</c:v>
                </c:pt>
                <c:pt idx="36">
                  <c:v>-21.1</c:v>
                </c:pt>
                <c:pt idx="37">
                  <c:v>-16.2</c:v>
                </c:pt>
                <c:pt idx="38">
                  <c:v>-26</c:v>
                </c:pt>
                <c:pt idx="39">
                  <c:v>-10.6</c:v>
                </c:pt>
                <c:pt idx="40">
                  <c:v>-20.8</c:v>
                </c:pt>
                <c:pt idx="41">
                  <c:v>-18.100000000000001</c:v>
                </c:pt>
                <c:pt idx="42">
                  <c:v>-23.3</c:v>
                </c:pt>
                <c:pt idx="43">
                  <c:v>-19.2</c:v>
                </c:pt>
                <c:pt idx="44">
                  <c:v>-8</c:v>
                </c:pt>
                <c:pt idx="45">
                  <c:v>-19.8</c:v>
                </c:pt>
                <c:pt idx="46">
                  <c:v>-19.3</c:v>
                </c:pt>
                <c:pt idx="47">
                  <c:v>-14.8</c:v>
                </c:pt>
                <c:pt idx="48">
                  <c:v>-15.2</c:v>
                </c:pt>
                <c:pt idx="49">
                  <c:v>-17.600000000000001</c:v>
                </c:pt>
                <c:pt idx="50">
                  <c:v>-13.2</c:v>
                </c:pt>
                <c:pt idx="51">
                  <c:v>-14.1</c:v>
                </c:pt>
                <c:pt idx="52">
                  <c:v>-21</c:v>
                </c:pt>
                <c:pt idx="53">
                  <c:v>-21.5</c:v>
                </c:pt>
                <c:pt idx="54">
                  <c:v>-14.5</c:v>
                </c:pt>
                <c:pt idx="55">
                  <c:v>-19.600000000000001</c:v>
                </c:pt>
                <c:pt idx="56">
                  <c:v>-17</c:v>
                </c:pt>
                <c:pt idx="57">
                  <c:v>-17.3</c:v>
                </c:pt>
                <c:pt idx="58">
                  <c:v>-16.399999999999999</c:v>
                </c:pt>
                <c:pt idx="59">
                  <c:v>-9.1999999999999993</c:v>
                </c:pt>
                <c:pt idx="60">
                  <c:v>-15</c:v>
                </c:pt>
                <c:pt idx="61">
                  <c:v>-15.5</c:v>
                </c:pt>
                <c:pt idx="62">
                  <c:v>-15.1</c:v>
                </c:pt>
                <c:pt idx="63">
                  <c:v>-15.4</c:v>
                </c:pt>
                <c:pt idx="64">
                  <c:v>-15.8</c:v>
                </c:pt>
                <c:pt idx="65">
                  <c:v>-12.2</c:v>
                </c:pt>
                <c:pt idx="66">
                  <c:v>-15.6</c:v>
                </c:pt>
                <c:pt idx="67">
                  <c:v>-19.7</c:v>
                </c:pt>
                <c:pt idx="68">
                  <c:v>-16.3</c:v>
                </c:pt>
                <c:pt idx="69">
                  <c:v>-17.100000000000001</c:v>
                </c:pt>
                <c:pt idx="70">
                  <c:v>-17.399999999999999</c:v>
                </c:pt>
                <c:pt idx="71">
                  <c:v>-18.399999999999999</c:v>
                </c:pt>
                <c:pt idx="72">
                  <c:v>-15.3</c:v>
                </c:pt>
              </c:numCache>
            </c:numRef>
          </c:yVal>
          <c:smooth val="0"/>
          <c:extLst>
            <c:ext xmlns:c16="http://schemas.microsoft.com/office/drawing/2014/chart" uri="{C3380CC4-5D6E-409C-BE32-E72D297353CC}">
              <c16:uniqueId val="{00000001-32C1-48B2-9105-65208A0AE2F3}"/>
            </c:ext>
          </c:extLst>
        </c:ser>
        <c:dLbls>
          <c:showLegendKey val="0"/>
          <c:showVal val="0"/>
          <c:showCatName val="0"/>
          <c:showSerName val="0"/>
          <c:showPercent val="0"/>
          <c:showBubbleSize val="0"/>
        </c:dLbls>
        <c:axId val="544607088"/>
        <c:axId val="544619552"/>
      </c:scatterChart>
      <c:valAx>
        <c:axId val="544607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IE">
                    <a:solidFill>
                      <a:schemeClr val="bg1"/>
                    </a:solidFill>
                  </a:rPr>
                  <a:t>Distance</a:t>
                </a:r>
                <a:r>
                  <a:rPr lang="en-IE" baseline="0">
                    <a:solidFill>
                      <a:schemeClr val="bg1"/>
                    </a:solidFill>
                  </a:rPr>
                  <a:t> away from Fault (m)</a:t>
                </a:r>
                <a:endParaRPr lang="en-IE">
                  <a:solidFill>
                    <a:schemeClr val="bg1"/>
                  </a:solidFill>
                </a:endParaRPr>
              </a:p>
            </c:rich>
          </c:tx>
          <c:layout>
            <c:manualLayout>
              <c:xMode val="edge"/>
              <c:yMode val="edge"/>
              <c:x val="0.37738779527559058"/>
              <c:y val="0.8879396325459317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44619552"/>
        <c:crossesAt val="-30"/>
        <c:crossBetween val="midCat"/>
      </c:valAx>
      <c:valAx>
        <c:axId val="544619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l-GR" dirty="0">
                    <a:solidFill>
                      <a:schemeClr val="bg1"/>
                    </a:solidFill>
                  </a:rPr>
                  <a:t>δ</a:t>
                </a:r>
                <a:r>
                  <a:rPr lang="el-GR" baseline="30000" dirty="0">
                    <a:solidFill>
                      <a:schemeClr val="bg1"/>
                    </a:solidFill>
                  </a:rPr>
                  <a:t>34</a:t>
                </a:r>
                <a:r>
                  <a:rPr lang="en-US" dirty="0">
                    <a:solidFill>
                      <a:schemeClr val="bg1"/>
                    </a:solidFill>
                  </a:rPr>
                  <a:t>S per </a:t>
                </a:r>
                <a:r>
                  <a:rPr lang="en-US" dirty="0" err="1">
                    <a:solidFill>
                      <a:schemeClr val="bg1"/>
                    </a:solidFill>
                  </a:rPr>
                  <a:t>mille</a:t>
                </a:r>
                <a:endParaRPr lang="en-US" dirty="0">
                  <a:solidFill>
                    <a:schemeClr val="bg1"/>
                  </a:solidFill>
                </a:endParaRPr>
              </a:p>
            </c:rich>
          </c:tx>
          <c:layout>
            <c:manualLayout>
              <c:xMode val="edge"/>
              <c:yMode val="edge"/>
              <c:x val="3.0555555555555555E-2"/>
              <c:y val="0.3578973461650626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44607088"/>
        <c:crossesAt val="-30"/>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IE">
                <a:solidFill>
                  <a:schemeClr val="bg1"/>
                </a:solidFill>
              </a:rPr>
              <a:t>Tynagh Phase 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5232757757757759"/>
          <c:y val="0.18097222222222226"/>
          <c:w val="0.75919194194194206"/>
          <c:h val="0.61345691163604554"/>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28575" cap="rnd">
                <a:solidFill>
                  <a:srgbClr val="FFFF00"/>
                </a:solidFill>
                <a:prstDash val="sysDot"/>
              </a:ln>
              <a:effectLst/>
            </c:spPr>
            <c:trendlineType val="log"/>
            <c:dispRSqr val="0"/>
            <c:dispEq val="0"/>
          </c:trendline>
          <c:xVal>
            <c:numRef>
              <c:f>Sheet3!$C$110:$C$169</c:f>
              <c:numCache>
                <c:formatCode>General</c:formatCode>
                <c:ptCount val="60"/>
                <c:pt idx="0">
                  <c:v>188.1</c:v>
                </c:pt>
                <c:pt idx="1">
                  <c:v>24.75</c:v>
                </c:pt>
                <c:pt idx="2">
                  <c:v>29.7</c:v>
                </c:pt>
                <c:pt idx="3">
                  <c:v>39.599999999999994</c:v>
                </c:pt>
                <c:pt idx="4">
                  <c:v>161.69999999999999</c:v>
                </c:pt>
                <c:pt idx="5">
                  <c:v>59.4</c:v>
                </c:pt>
                <c:pt idx="6">
                  <c:v>250.79999999999998</c:v>
                </c:pt>
                <c:pt idx="7">
                  <c:v>260.7</c:v>
                </c:pt>
                <c:pt idx="8">
                  <c:v>280.5</c:v>
                </c:pt>
                <c:pt idx="9">
                  <c:v>191.39999999999998</c:v>
                </c:pt>
                <c:pt idx="10">
                  <c:v>282.14999999999998</c:v>
                </c:pt>
                <c:pt idx="11">
                  <c:v>404.25</c:v>
                </c:pt>
                <c:pt idx="12">
                  <c:v>422.4</c:v>
                </c:pt>
                <c:pt idx="13">
                  <c:v>353.09999999999997</c:v>
                </c:pt>
                <c:pt idx="14">
                  <c:v>49.5</c:v>
                </c:pt>
                <c:pt idx="15">
                  <c:v>39.599999999999994</c:v>
                </c:pt>
                <c:pt idx="16">
                  <c:v>46.199999999999996</c:v>
                </c:pt>
                <c:pt idx="17">
                  <c:v>105.6</c:v>
                </c:pt>
                <c:pt idx="18">
                  <c:v>49.5</c:v>
                </c:pt>
                <c:pt idx="19">
                  <c:v>4.9499999999999993</c:v>
                </c:pt>
                <c:pt idx="20">
                  <c:v>80.849999999999994</c:v>
                </c:pt>
                <c:pt idx="21">
                  <c:v>24.75</c:v>
                </c:pt>
                <c:pt idx="22">
                  <c:v>110.55</c:v>
                </c:pt>
                <c:pt idx="23">
                  <c:v>151.79999999999998</c:v>
                </c:pt>
                <c:pt idx="24">
                  <c:v>69.3</c:v>
                </c:pt>
                <c:pt idx="25">
                  <c:v>75.899999999999991</c:v>
                </c:pt>
                <c:pt idx="26">
                  <c:v>66</c:v>
                </c:pt>
                <c:pt idx="27">
                  <c:v>161.69999999999999</c:v>
                </c:pt>
                <c:pt idx="28">
                  <c:v>80.849999999999994</c:v>
                </c:pt>
                <c:pt idx="29">
                  <c:v>39.599999999999994</c:v>
                </c:pt>
                <c:pt idx="30">
                  <c:v>69.3</c:v>
                </c:pt>
                <c:pt idx="31">
                  <c:v>100.64999999999999</c:v>
                </c:pt>
                <c:pt idx="32">
                  <c:v>201.29999999999998</c:v>
                </c:pt>
                <c:pt idx="33">
                  <c:v>250.79999999999998</c:v>
                </c:pt>
                <c:pt idx="34">
                  <c:v>221.1</c:v>
                </c:pt>
                <c:pt idx="35">
                  <c:v>231</c:v>
                </c:pt>
                <c:pt idx="36">
                  <c:v>211.2</c:v>
                </c:pt>
                <c:pt idx="37">
                  <c:v>80.849999999999994</c:v>
                </c:pt>
                <c:pt idx="38">
                  <c:v>155.1</c:v>
                </c:pt>
                <c:pt idx="39">
                  <c:v>59.4</c:v>
                </c:pt>
                <c:pt idx="40">
                  <c:v>9.8999999999999986</c:v>
                </c:pt>
                <c:pt idx="41">
                  <c:v>18.149999999999999</c:v>
                </c:pt>
                <c:pt idx="42">
                  <c:v>29.7</c:v>
                </c:pt>
                <c:pt idx="43">
                  <c:v>44.55</c:v>
                </c:pt>
                <c:pt idx="44">
                  <c:v>46.199999999999996</c:v>
                </c:pt>
                <c:pt idx="45">
                  <c:v>66</c:v>
                </c:pt>
                <c:pt idx="46">
                  <c:v>80.849999999999994</c:v>
                </c:pt>
                <c:pt idx="47">
                  <c:v>100.64999999999999</c:v>
                </c:pt>
                <c:pt idx="48">
                  <c:v>110.55</c:v>
                </c:pt>
                <c:pt idx="49">
                  <c:v>52.8</c:v>
                </c:pt>
                <c:pt idx="50">
                  <c:v>62.699999999999996</c:v>
                </c:pt>
                <c:pt idx="51">
                  <c:v>69.3</c:v>
                </c:pt>
                <c:pt idx="52">
                  <c:v>95.699999999999989</c:v>
                </c:pt>
                <c:pt idx="53">
                  <c:v>102.3</c:v>
                </c:pt>
                <c:pt idx="54">
                  <c:v>120.44999999999999</c:v>
                </c:pt>
                <c:pt idx="55">
                  <c:v>201.29999999999998</c:v>
                </c:pt>
                <c:pt idx="56">
                  <c:v>130.35</c:v>
                </c:pt>
                <c:pt idx="57">
                  <c:v>46.199999999999996</c:v>
                </c:pt>
                <c:pt idx="58">
                  <c:v>49.5</c:v>
                </c:pt>
                <c:pt idx="59">
                  <c:v>4.9499999999999993</c:v>
                </c:pt>
              </c:numCache>
            </c:numRef>
          </c:xVal>
          <c:yVal>
            <c:numRef>
              <c:f>Sheet3!$G$110:$G$169</c:f>
              <c:numCache>
                <c:formatCode>General</c:formatCode>
                <c:ptCount val="60"/>
                <c:pt idx="0">
                  <c:v>-20.399999999999999</c:v>
                </c:pt>
                <c:pt idx="1">
                  <c:v>-4.4000000000000004</c:v>
                </c:pt>
                <c:pt idx="2">
                  <c:v>-4.5</c:v>
                </c:pt>
                <c:pt idx="3">
                  <c:v>-3.4</c:v>
                </c:pt>
                <c:pt idx="4">
                  <c:v>-7.8</c:v>
                </c:pt>
                <c:pt idx="5">
                  <c:v>-9.4499999999999993</c:v>
                </c:pt>
                <c:pt idx="6">
                  <c:v>-20.8</c:v>
                </c:pt>
                <c:pt idx="7">
                  <c:v>-18.7</c:v>
                </c:pt>
                <c:pt idx="8">
                  <c:v>-18.3</c:v>
                </c:pt>
                <c:pt idx="9">
                  <c:v>-20.5</c:v>
                </c:pt>
                <c:pt idx="10">
                  <c:v>-5.99</c:v>
                </c:pt>
                <c:pt idx="11">
                  <c:v>-1.9</c:v>
                </c:pt>
                <c:pt idx="12">
                  <c:v>-23</c:v>
                </c:pt>
                <c:pt idx="13">
                  <c:v>-10</c:v>
                </c:pt>
                <c:pt idx="14">
                  <c:v>-10.8</c:v>
                </c:pt>
                <c:pt idx="15">
                  <c:v>-9</c:v>
                </c:pt>
                <c:pt idx="16">
                  <c:v>-5.0999999999999996</c:v>
                </c:pt>
                <c:pt idx="17">
                  <c:v>-13.7</c:v>
                </c:pt>
                <c:pt idx="18">
                  <c:v>-24</c:v>
                </c:pt>
                <c:pt idx="19">
                  <c:v>-3.5</c:v>
                </c:pt>
                <c:pt idx="20">
                  <c:v>-2.5</c:v>
                </c:pt>
                <c:pt idx="21">
                  <c:v>-4.8</c:v>
                </c:pt>
                <c:pt idx="22">
                  <c:v>-6.8</c:v>
                </c:pt>
                <c:pt idx="23">
                  <c:v>-7.6</c:v>
                </c:pt>
                <c:pt idx="24">
                  <c:v>-5.5</c:v>
                </c:pt>
                <c:pt idx="25">
                  <c:v>-3.9</c:v>
                </c:pt>
                <c:pt idx="26">
                  <c:v>-7.6</c:v>
                </c:pt>
                <c:pt idx="27">
                  <c:v>-2</c:v>
                </c:pt>
                <c:pt idx="28">
                  <c:v>-7.7</c:v>
                </c:pt>
                <c:pt idx="29">
                  <c:v>-7.3</c:v>
                </c:pt>
                <c:pt idx="30">
                  <c:v>-10.6</c:v>
                </c:pt>
                <c:pt idx="31">
                  <c:v>-5.5</c:v>
                </c:pt>
                <c:pt idx="32">
                  <c:v>-17</c:v>
                </c:pt>
                <c:pt idx="33">
                  <c:v>-15.4</c:v>
                </c:pt>
                <c:pt idx="34">
                  <c:v>-16.5</c:v>
                </c:pt>
                <c:pt idx="35">
                  <c:v>-11</c:v>
                </c:pt>
                <c:pt idx="36">
                  <c:v>-13</c:v>
                </c:pt>
                <c:pt idx="37">
                  <c:v>-18.7</c:v>
                </c:pt>
                <c:pt idx="38">
                  <c:v>-21.6</c:v>
                </c:pt>
                <c:pt idx="39">
                  <c:v>-11.3</c:v>
                </c:pt>
                <c:pt idx="40">
                  <c:v>-11.2</c:v>
                </c:pt>
                <c:pt idx="41">
                  <c:v>2.65</c:v>
                </c:pt>
                <c:pt idx="42">
                  <c:v>-7.5</c:v>
                </c:pt>
                <c:pt idx="43">
                  <c:v>-6.2</c:v>
                </c:pt>
                <c:pt idx="44">
                  <c:v>-6.9</c:v>
                </c:pt>
                <c:pt idx="45">
                  <c:v>-4.3</c:v>
                </c:pt>
                <c:pt idx="46">
                  <c:v>-9.1999999999999993</c:v>
                </c:pt>
                <c:pt idx="47">
                  <c:v>-12.4</c:v>
                </c:pt>
                <c:pt idx="48">
                  <c:v>-10.5</c:v>
                </c:pt>
                <c:pt idx="49">
                  <c:v>-8</c:v>
                </c:pt>
                <c:pt idx="50">
                  <c:v>-13.5</c:v>
                </c:pt>
                <c:pt idx="51">
                  <c:v>-6.8</c:v>
                </c:pt>
                <c:pt idx="52">
                  <c:v>-8.1999999999999993</c:v>
                </c:pt>
                <c:pt idx="53">
                  <c:v>-7.1</c:v>
                </c:pt>
                <c:pt idx="54">
                  <c:v>-19.100000000000001</c:v>
                </c:pt>
                <c:pt idx="55">
                  <c:v>-10.46</c:v>
                </c:pt>
                <c:pt idx="56">
                  <c:v>-16.399999999999999</c:v>
                </c:pt>
                <c:pt idx="57">
                  <c:v>-6.3</c:v>
                </c:pt>
                <c:pt idx="58">
                  <c:v>-8.9</c:v>
                </c:pt>
                <c:pt idx="59">
                  <c:v>1.8</c:v>
                </c:pt>
              </c:numCache>
            </c:numRef>
          </c:yVal>
          <c:smooth val="0"/>
          <c:extLst>
            <c:ext xmlns:c16="http://schemas.microsoft.com/office/drawing/2014/chart" uri="{C3380CC4-5D6E-409C-BE32-E72D297353CC}">
              <c16:uniqueId val="{00000001-97CF-46AC-8814-1E1915B1B06D}"/>
            </c:ext>
          </c:extLst>
        </c:ser>
        <c:dLbls>
          <c:showLegendKey val="0"/>
          <c:showVal val="0"/>
          <c:showCatName val="0"/>
          <c:showSerName val="0"/>
          <c:showPercent val="0"/>
          <c:showBubbleSize val="0"/>
        </c:dLbls>
        <c:axId val="544607088"/>
        <c:axId val="544619552"/>
      </c:scatterChart>
      <c:valAx>
        <c:axId val="544607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IE">
                    <a:solidFill>
                      <a:schemeClr val="bg1"/>
                    </a:solidFill>
                  </a:rPr>
                  <a:t>Distance</a:t>
                </a:r>
                <a:r>
                  <a:rPr lang="en-IE" baseline="0">
                    <a:solidFill>
                      <a:schemeClr val="bg1"/>
                    </a:solidFill>
                  </a:rPr>
                  <a:t> away from Fault (m)</a:t>
                </a:r>
                <a:endParaRPr lang="en-IE">
                  <a:solidFill>
                    <a:schemeClr val="bg1"/>
                  </a:solidFill>
                </a:endParaRPr>
              </a:p>
            </c:rich>
          </c:tx>
          <c:layout>
            <c:manualLayout>
              <c:xMode val="edge"/>
              <c:yMode val="edge"/>
              <c:x val="0.37738779527559058"/>
              <c:y val="0.8879396325459317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44619552"/>
        <c:crossesAt val="-30"/>
        <c:crossBetween val="midCat"/>
      </c:valAx>
      <c:valAx>
        <c:axId val="544619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l-GR">
                    <a:solidFill>
                      <a:schemeClr val="bg1"/>
                    </a:solidFill>
                  </a:rPr>
                  <a:t>δ</a:t>
                </a:r>
                <a:r>
                  <a:rPr lang="el-GR" baseline="30000">
                    <a:solidFill>
                      <a:schemeClr val="bg1"/>
                    </a:solidFill>
                  </a:rPr>
                  <a:t>34</a:t>
                </a:r>
                <a:r>
                  <a:rPr lang="en-US">
                    <a:solidFill>
                      <a:schemeClr val="bg1"/>
                    </a:solidFill>
                  </a:rPr>
                  <a:t>S per mille</a:t>
                </a:r>
              </a:p>
            </c:rich>
          </c:tx>
          <c:layout>
            <c:manualLayout>
              <c:xMode val="edge"/>
              <c:yMode val="edge"/>
              <c:x val="3.0555555555555555E-2"/>
              <c:y val="0.3578973461650626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44607088"/>
        <c:crossesAt val="-30"/>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IE">
                <a:solidFill>
                  <a:schemeClr val="bg1"/>
                </a:solidFill>
              </a:rPr>
              <a:t>Lower</a:t>
            </a:r>
            <a:r>
              <a:rPr lang="en-IE" baseline="0">
                <a:solidFill>
                  <a:schemeClr val="bg1"/>
                </a:solidFill>
              </a:rPr>
              <a:t> G Zone</a:t>
            </a:r>
          </a:p>
        </c:rich>
      </c:tx>
      <c:layout>
        <c:manualLayout>
          <c:xMode val="edge"/>
          <c:yMode val="edge"/>
          <c:x val="0.42060411198600178"/>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rgbClr val="FF0000"/>
              </a:solidFill>
              <a:ln w="9525">
                <a:solidFill>
                  <a:srgbClr val="FF0000"/>
                </a:solidFill>
              </a:ln>
              <a:effectLst/>
            </c:spPr>
          </c:marker>
          <c:trendline>
            <c:spPr>
              <a:ln w="28575" cap="rnd">
                <a:solidFill>
                  <a:srgbClr val="FFFF00"/>
                </a:solidFill>
                <a:prstDash val="sysDot"/>
              </a:ln>
              <a:effectLst/>
            </c:spPr>
            <c:trendlineType val="log"/>
            <c:dispRSqr val="0"/>
            <c:dispEq val="0"/>
          </c:trendline>
          <c:xVal>
            <c:numRef>
              <c:f>Sheet1!$C$2:$C$20</c:f>
              <c:numCache>
                <c:formatCode>General</c:formatCode>
                <c:ptCount val="19"/>
                <c:pt idx="0">
                  <c:v>30.303030303030305</c:v>
                </c:pt>
                <c:pt idx="1">
                  <c:v>30.303030303030305</c:v>
                </c:pt>
                <c:pt idx="2">
                  <c:v>33.333333333333336</c:v>
                </c:pt>
                <c:pt idx="3">
                  <c:v>36.363636363636367</c:v>
                </c:pt>
                <c:pt idx="4">
                  <c:v>36.363636363636367</c:v>
                </c:pt>
                <c:pt idx="5">
                  <c:v>63.63636363636364</c:v>
                </c:pt>
                <c:pt idx="6">
                  <c:v>60.606060606060609</c:v>
                </c:pt>
                <c:pt idx="7">
                  <c:v>65.151515151515156</c:v>
                </c:pt>
                <c:pt idx="8">
                  <c:v>90.909090909090921</c:v>
                </c:pt>
                <c:pt idx="9">
                  <c:v>93.939393939393938</c:v>
                </c:pt>
                <c:pt idx="10">
                  <c:v>90.909090909090921</c:v>
                </c:pt>
                <c:pt idx="11">
                  <c:v>121.21212121212122</c:v>
                </c:pt>
                <c:pt idx="12">
                  <c:v>128.78787878787878</c:v>
                </c:pt>
                <c:pt idx="13">
                  <c:v>130.30303030303031</c:v>
                </c:pt>
                <c:pt idx="14">
                  <c:v>181.81818181818184</c:v>
                </c:pt>
                <c:pt idx="15">
                  <c:v>242.42424242424244</c:v>
                </c:pt>
                <c:pt idx="16">
                  <c:v>127.27272727272728</c:v>
                </c:pt>
                <c:pt idx="17">
                  <c:v>151.51515151515153</c:v>
                </c:pt>
                <c:pt idx="18">
                  <c:v>175.75757575757578</c:v>
                </c:pt>
              </c:numCache>
            </c:numRef>
          </c:xVal>
          <c:yVal>
            <c:numRef>
              <c:f>Sheet1!$D$2:$D$20</c:f>
              <c:numCache>
                <c:formatCode>General</c:formatCode>
                <c:ptCount val="19"/>
                <c:pt idx="0">
                  <c:v>10</c:v>
                </c:pt>
                <c:pt idx="1">
                  <c:v>-7</c:v>
                </c:pt>
                <c:pt idx="2">
                  <c:v>-4</c:v>
                </c:pt>
                <c:pt idx="3">
                  <c:v>1</c:v>
                </c:pt>
                <c:pt idx="4">
                  <c:v>-4</c:v>
                </c:pt>
                <c:pt idx="5">
                  <c:v>-5</c:v>
                </c:pt>
                <c:pt idx="6">
                  <c:v>1</c:v>
                </c:pt>
                <c:pt idx="7">
                  <c:v>-3.5</c:v>
                </c:pt>
                <c:pt idx="8">
                  <c:v>-9</c:v>
                </c:pt>
                <c:pt idx="9">
                  <c:v>-1</c:v>
                </c:pt>
                <c:pt idx="10">
                  <c:v>-4</c:v>
                </c:pt>
                <c:pt idx="11">
                  <c:v>3.5</c:v>
                </c:pt>
                <c:pt idx="12">
                  <c:v>1.5</c:v>
                </c:pt>
                <c:pt idx="13">
                  <c:v>-1.5</c:v>
                </c:pt>
                <c:pt idx="14">
                  <c:v>4</c:v>
                </c:pt>
                <c:pt idx="15">
                  <c:v>2.5</c:v>
                </c:pt>
                <c:pt idx="16">
                  <c:v>4</c:v>
                </c:pt>
                <c:pt idx="17">
                  <c:v>1</c:v>
                </c:pt>
                <c:pt idx="18">
                  <c:v>0.5</c:v>
                </c:pt>
              </c:numCache>
            </c:numRef>
          </c:yVal>
          <c:smooth val="0"/>
          <c:extLst>
            <c:ext xmlns:c16="http://schemas.microsoft.com/office/drawing/2014/chart" uri="{C3380CC4-5D6E-409C-BE32-E72D297353CC}">
              <c16:uniqueId val="{00000001-D25F-4D42-B938-5F895EC2CB29}"/>
            </c:ext>
          </c:extLst>
        </c:ser>
        <c:dLbls>
          <c:showLegendKey val="0"/>
          <c:showVal val="0"/>
          <c:showCatName val="0"/>
          <c:showSerName val="0"/>
          <c:showPercent val="0"/>
          <c:showBubbleSize val="0"/>
        </c:dLbls>
        <c:axId val="498379976"/>
        <c:axId val="498380304"/>
      </c:scatterChart>
      <c:valAx>
        <c:axId val="4983799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IE">
                    <a:solidFill>
                      <a:schemeClr val="bg1"/>
                    </a:solidFill>
                  </a:rPr>
                  <a:t>Depth (m)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380304"/>
        <c:crossesAt val="-10"/>
        <c:crossBetween val="midCat"/>
      </c:valAx>
      <c:valAx>
        <c:axId val="498380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l-GR">
                    <a:solidFill>
                      <a:schemeClr val="bg1"/>
                    </a:solidFill>
                  </a:rPr>
                  <a:t>δ</a:t>
                </a:r>
                <a:r>
                  <a:rPr lang="el-GR" baseline="30000">
                    <a:solidFill>
                      <a:schemeClr val="bg1"/>
                    </a:solidFill>
                  </a:rPr>
                  <a:t>34</a:t>
                </a:r>
                <a:r>
                  <a:rPr lang="en-US">
                    <a:solidFill>
                      <a:schemeClr val="bg1"/>
                    </a:solidFill>
                  </a:rPr>
                  <a:t>S per mille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3799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IE" dirty="0">
                <a:solidFill>
                  <a:schemeClr val="bg1"/>
                </a:solidFill>
              </a:rPr>
              <a:t>Upper G Zone</a:t>
            </a:r>
          </a:p>
        </c:rich>
      </c:tx>
      <c:layout>
        <c:manualLayout>
          <c:xMode val="edge"/>
          <c:yMode val="edge"/>
          <c:x val="0.40400828616823808"/>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rgbClr val="FF0000"/>
              </a:solidFill>
              <a:ln w="9525">
                <a:solidFill>
                  <a:srgbClr val="FF0000"/>
                </a:solidFill>
              </a:ln>
              <a:effectLst/>
            </c:spPr>
          </c:marker>
          <c:trendline>
            <c:spPr>
              <a:ln w="28575" cap="rnd">
                <a:solidFill>
                  <a:srgbClr val="FFFF00"/>
                </a:solidFill>
                <a:prstDash val="sysDot"/>
              </a:ln>
              <a:effectLst/>
            </c:spPr>
            <c:trendlineType val="log"/>
            <c:dispRSqr val="0"/>
            <c:dispEq val="0"/>
          </c:trendline>
          <c:xVal>
            <c:numRef>
              <c:f>Sheet1!$C$21:$C$36</c:f>
              <c:numCache>
                <c:formatCode>General</c:formatCode>
                <c:ptCount val="16"/>
                <c:pt idx="0">
                  <c:v>30.303030303030305</c:v>
                </c:pt>
                <c:pt idx="1">
                  <c:v>60.606060606060609</c:v>
                </c:pt>
                <c:pt idx="2">
                  <c:v>60.606060606060609</c:v>
                </c:pt>
                <c:pt idx="3">
                  <c:v>63.63636363636364</c:v>
                </c:pt>
                <c:pt idx="4">
                  <c:v>75.757575757575765</c:v>
                </c:pt>
                <c:pt idx="5">
                  <c:v>84.848484848484858</c:v>
                </c:pt>
                <c:pt idx="6">
                  <c:v>96.969696969696969</c:v>
                </c:pt>
                <c:pt idx="7">
                  <c:v>118.18181818181819</c:v>
                </c:pt>
                <c:pt idx="8">
                  <c:v>118.18181818181819</c:v>
                </c:pt>
                <c:pt idx="9">
                  <c:v>109.09090909090909</c:v>
                </c:pt>
                <c:pt idx="10">
                  <c:v>121.21212121212122</c:v>
                </c:pt>
                <c:pt idx="11">
                  <c:v>181.81818181818184</c:v>
                </c:pt>
                <c:pt idx="12">
                  <c:v>263.63636363636363</c:v>
                </c:pt>
                <c:pt idx="13">
                  <c:v>315.15151515151518</c:v>
                </c:pt>
                <c:pt idx="14">
                  <c:v>378.78787878787881</c:v>
                </c:pt>
                <c:pt idx="15">
                  <c:v>412.12121212121212</c:v>
                </c:pt>
              </c:numCache>
            </c:numRef>
          </c:xVal>
          <c:yVal>
            <c:numRef>
              <c:f>Sheet1!$D$21:$D$36</c:f>
              <c:numCache>
                <c:formatCode>General</c:formatCode>
                <c:ptCount val="16"/>
                <c:pt idx="0">
                  <c:v>-20.2</c:v>
                </c:pt>
                <c:pt idx="1">
                  <c:v>-3.5</c:v>
                </c:pt>
                <c:pt idx="2">
                  <c:v>-19.2</c:v>
                </c:pt>
                <c:pt idx="3">
                  <c:v>-20</c:v>
                </c:pt>
                <c:pt idx="4">
                  <c:v>-8.5</c:v>
                </c:pt>
                <c:pt idx="5">
                  <c:v>-10.3</c:v>
                </c:pt>
                <c:pt idx="6">
                  <c:v>-22.5</c:v>
                </c:pt>
                <c:pt idx="7">
                  <c:v>-8</c:v>
                </c:pt>
                <c:pt idx="8">
                  <c:v>-16</c:v>
                </c:pt>
                <c:pt idx="9">
                  <c:v>-30</c:v>
                </c:pt>
                <c:pt idx="10">
                  <c:v>-5</c:v>
                </c:pt>
                <c:pt idx="11">
                  <c:v>-21</c:v>
                </c:pt>
                <c:pt idx="12">
                  <c:v>-27.5</c:v>
                </c:pt>
                <c:pt idx="13">
                  <c:v>-35</c:v>
                </c:pt>
                <c:pt idx="14">
                  <c:v>-17.5</c:v>
                </c:pt>
                <c:pt idx="15">
                  <c:v>-34</c:v>
                </c:pt>
              </c:numCache>
            </c:numRef>
          </c:yVal>
          <c:smooth val="0"/>
          <c:extLst>
            <c:ext xmlns:c16="http://schemas.microsoft.com/office/drawing/2014/chart" uri="{C3380CC4-5D6E-409C-BE32-E72D297353CC}">
              <c16:uniqueId val="{00000001-403F-426B-AB6C-98E294C27FF5}"/>
            </c:ext>
          </c:extLst>
        </c:ser>
        <c:dLbls>
          <c:showLegendKey val="0"/>
          <c:showVal val="0"/>
          <c:showCatName val="0"/>
          <c:showSerName val="0"/>
          <c:showPercent val="0"/>
          <c:showBubbleSize val="0"/>
        </c:dLbls>
        <c:axId val="498379976"/>
        <c:axId val="498380304"/>
      </c:scatterChart>
      <c:valAx>
        <c:axId val="4983799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IE">
                    <a:solidFill>
                      <a:schemeClr val="bg1"/>
                    </a:solidFill>
                  </a:rPr>
                  <a:t>Distance</a:t>
                </a:r>
                <a:r>
                  <a:rPr lang="en-IE" baseline="0">
                    <a:solidFill>
                      <a:schemeClr val="bg1"/>
                    </a:solidFill>
                  </a:rPr>
                  <a:t> from Feeder</a:t>
                </a:r>
                <a:r>
                  <a:rPr lang="en-IE">
                    <a:solidFill>
                      <a:schemeClr val="bg1"/>
                    </a:solidFill>
                  </a:rPr>
                  <a:t> (m)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380304"/>
        <c:crossesAt val="-40"/>
        <c:crossBetween val="midCat"/>
      </c:valAx>
      <c:valAx>
        <c:axId val="498380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l-GR">
                    <a:solidFill>
                      <a:schemeClr val="bg1"/>
                    </a:solidFill>
                  </a:rPr>
                  <a:t>δ</a:t>
                </a:r>
                <a:r>
                  <a:rPr lang="el-GR" baseline="30000">
                    <a:solidFill>
                      <a:schemeClr val="bg1"/>
                    </a:solidFill>
                  </a:rPr>
                  <a:t>34</a:t>
                </a:r>
                <a:r>
                  <a:rPr lang="en-US">
                    <a:solidFill>
                      <a:schemeClr val="bg1"/>
                    </a:solidFill>
                  </a:rPr>
                  <a:t>S per mille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8379976"/>
        <c:crossesAt val="-40"/>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square"/>
            <c:size val="16"/>
            <c:spPr>
              <a:solidFill>
                <a:srgbClr val="FFFF00"/>
              </a:solidFill>
              <a:ln w="19050">
                <a:solidFill>
                  <a:schemeClr val="accent1"/>
                </a:solidFill>
              </a:ln>
              <a:effectLst/>
            </c:spPr>
          </c:marker>
          <c:trendline>
            <c:spPr>
              <a:ln w="31750" cap="rnd">
                <a:solidFill>
                  <a:srgbClr val="FFFF00"/>
                </a:solidFill>
                <a:prstDash val="sysDot"/>
              </a:ln>
              <a:effectLst/>
            </c:spPr>
            <c:trendlineType val="log"/>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trendline>
            <c:spPr>
              <a:ln w="47625" cap="rnd">
                <a:solidFill>
                  <a:srgbClr val="FFFF00"/>
                </a:solidFill>
                <a:prstDash val="sysDot"/>
              </a:ln>
              <a:effectLst/>
            </c:spPr>
            <c:trendlineType val="poly"/>
            <c:order val="2"/>
            <c:dispRSqr val="0"/>
            <c:dispEq val="0"/>
          </c:trendline>
          <c:xVal>
            <c:numRef>
              <c:f>Sheet1!$B$4:$B$10</c:f>
              <c:numCache>
                <c:formatCode>General</c:formatCode>
                <c:ptCount val="7"/>
                <c:pt idx="0">
                  <c:v>0</c:v>
                </c:pt>
                <c:pt idx="1">
                  <c:v>2</c:v>
                </c:pt>
                <c:pt idx="2">
                  <c:v>25</c:v>
                </c:pt>
                <c:pt idx="3">
                  <c:v>20</c:v>
                </c:pt>
                <c:pt idx="4">
                  <c:v>200</c:v>
                </c:pt>
                <c:pt idx="5">
                  <c:v>500</c:v>
                </c:pt>
                <c:pt idx="6">
                  <c:v>50</c:v>
                </c:pt>
              </c:numCache>
            </c:numRef>
          </c:xVal>
          <c:yVal>
            <c:numRef>
              <c:f>Sheet1!$C$4:$C$10</c:f>
              <c:numCache>
                <c:formatCode>General</c:formatCode>
                <c:ptCount val="7"/>
                <c:pt idx="0">
                  <c:v>0.70850000000000002</c:v>
                </c:pt>
                <c:pt idx="1">
                  <c:v>0.70796000000000003</c:v>
                </c:pt>
                <c:pt idx="2">
                  <c:v>0.71174000000000004</c:v>
                </c:pt>
                <c:pt idx="3">
                  <c:v>0.70860000000000001</c:v>
                </c:pt>
                <c:pt idx="4">
                  <c:v>0.71379999999999999</c:v>
                </c:pt>
                <c:pt idx="5">
                  <c:v>0.74114000000000002</c:v>
                </c:pt>
                <c:pt idx="6">
                  <c:v>0.71191000000000004</c:v>
                </c:pt>
              </c:numCache>
            </c:numRef>
          </c:yVal>
          <c:smooth val="0"/>
          <c:extLst>
            <c:ext xmlns:c16="http://schemas.microsoft.com/office/drawing/2014/chart" uri="{C3380CC4-5D6E-409C-BE32-E72D297353CC}">
              <c16:uniqueId val="{00000001-4C60-4F2F-87E4-D6BF5EB03A95}"/>
            </c:ext>
          </c:extLst>
        </c:ser>
        <c:dLbls>
          <c:showLegendKey val="0"/>
          <c:showVal val="0"/>
          <c:showCatName val="0"/>
          <c:showSerName val="0"/>
          <c:showPercent val="0"/>
          <c:showBubbleSize val="0"/>
        </c:dLbls>
        <c:axId val="507806240"/>
        <c:axId val="507807224"/>
      </c:scatterChart>
      <c:valAx>
        <c:axId val="5078062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IE" sz="2000">
                    <a:solidFill>
                      <a:schemeClr val="bg1"/>
                    </a:solidFill>
                  </a:rPr>
                  <a:t>Interpreted Depth (m) below Seafloor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507807224"/>
        <c:crosses val="autoZero"/>
        <c:crossBetween val="midCat"/>
      </c:valAx>
      <c:valAx>
        <c:axId val="507807224"/>
        <c:scaling>
          <c:orientation val="minMax"/>
          <c:max val="0.75000000000000011"/>
          <c:min val="0.705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bg1"/>
                    </a:solidFill>
                    <a:latin typeface="+mn-lt"/>
                    <a:ea typeface="+mn-ea"/>
                    <a:cs typeface="+mn-cs"/>
                  </a:defRPr>
                </a:pPr>
                <a:r>
                  <a:rPr lang="en-US" sz="2800" baseline="30000">
                    <a:solidFill>
                      <a:schemeClr val="bg1"/>
                    </a:solidFill>
                  </a:rPr>
                  <a:t>87</a:t>
                </a:r>
                <a:r>
                  <a:rPr lang="en-US" sz="2800">
                    <a:solidFill>
                      <a:schemeClr val="bg1"/>
                    </a:solidFill>
                  </a:rPr>
                  <a:t>Sr/</a:t>
                </a:r>
                <a:r>
                  <a:rPr lang="en-US" sz="2800" baseline="30000">
                    <a:solidFill>
                      <a:schemeClr val="bg1"/>
                    </a:solidFill>
                  </a:rPr>
                  <a:t>86</a:t>
                </a:r>
                <a:r>
                  <a:rPr lang="en-US" sz="2800">
                    <a:solidFill>
                      <a:schemeClr val="bg1"/>
                    </a:solidFill>
                  </a:rPr>
                  <a:t>Sr</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5078062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72E15B-7387-9244-22EF-4D18A2A43EE5}"/>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F92CA680-5832-8CA6-4CEF-CBAB3F9527ED}"/>
              </a:ext>
            </a:extLst>
          </p:cNvPr>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CCE7A9B5-E385-4693-A4F5-155D63B8531C}" type="datetimeFigureOut">
              <a:rPr lang="en-IE" smtClean="0"/>
              <a:t>28/09/2023</a:t>
            </a:fld>
            <a:endParaRPr lang="en-IE"/>
          </a:p>
        </p:txBody>
      </p:sp>
      <p:sp>
        <p:nvSpPr>
          <p:cNvPr id="4" name="Footer Placeholder 3">
            <a:extLst>
              <a:ext uri="{FF2B5EF4-FFF2-40B4-BE49-F238E27FC236}">
                <a16:creationId xmlns:a16="http://schemas.microsoft.com/office/drawing/2014/main" id="{D02E74D3-9609-1AE3-8237-4F265F22304F}"/>
              </a:ext>
            </a:extLst>
          </p:cNvPr>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C429D209-27D2-B582-6B70-FC2E79082F61}"/>
              </a:ext>
            </a:extLst>
          </p:cNvPr>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92AD951C-CCF9-4268-8291-099302E82EF1}" type="slidenum">
              <a:rPr lang="en-IE" smtClean="0"/>
              <a:t>‹#›</a:t>
            </a:fld>
            <a:endParaRPr lang="en-IE"/>
          </a:p>
        </p:txBody>
      </p:sp>
    </p:spTree>
    <p:extLst>
      <p:ext uri="{BB962C8B-B14F-4D97-AF65-F5344CB8AC3E}">
        <p14:creationId xmlns:p14="http://schemas.microsoft.com/office/powerpoint/2010/main" val="3306686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IE"/>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AA40EA9F-28CD-44E1-9AE7-8A06A639D42C}" type="datetimeFigureOut">
              <a:rPr lang="en-IE" smtClean="0"/>
              <a:t>28/09/2023</a:t>
            </a:fld>
            <a:endParaRPr lang="en-IE"/>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IE"/>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IE"/>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122F3E4C-4E9B-483B-8A74-FAB6D9B5A5C6}" type="slidenum">
              <a:rPr lang="en-IE" smtClean="0"/>
              <a:t>‹#›</a:t>
            </a:fld>
            <a:endParaRPr lang="en-IE"/>
          </a:p>
        </p:txBody>
      </p:sp>
    </p:spTree>
    <p:extLst>
      <p:ext uri="{BB962C8B-B14F-4D97-AF65-F5344CB8AC3E}">
        <p14:creationId xmlns:p14="http://schemas.microsoft.com/office/powerpoint/2010/main" val="403849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Take back to the mid 1970s</a:t>
            </a:r>
          </a:p>
        </p:txBody>
      </p:sp>
      <p:sp>
        <p:nvSpPr>
          <p:cNvPr id="4" name="Slide Number Placeholder 3"/>
          <p:cNvSpPr>
            <a:spLocks noGrp="1"/>
          </p:cNvSpPr>
          <p:nvPr>
            <p:ph type="sldNum" sz="quarter" idx="5"/>
          </p:nvPr>
        </p:nvSpPr>
        <p:spPr/>
        <p:txBody>
          <a:bodyPr/>
          <a:lstStyle/>
          <a:p>
            <a:fld id="{122F3E4C-4E9B-483B-8A74-FAB6D9B5A5C6}" type="slidenum">
              <a:rPr lang="en-IE" smtClean="0"/>
              <a:t>2</a:t>
            </a:fld>
            <a:endParaRPr lang="en-IE"/>
          </a:p>
        </p:txBody>
      </p:sp>
    </p:spTree>
    <p:extLst>
      <p:ext uri="{BB962C8B-B14F-4D97-AF65-F5344CB8AC3E}">
        <p14:creationId xmlns:p14="http://schemas.microsoft.com/office/powerpoint/2010/main" val="1072868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1255 borehole logs (&gt;100m of </a:t>
            </a:r>
            <a:r>
              <a:rPr lang="en-IE" dirty="0" err="1"/>
              <a:t>strat</a:t>
            </a:r>
            <a:r>
              <a:rPr lang="en-IE" dirty="0"/>
              <a:t> intersected) for GSI Goldmine</a:t>
            </a:r>
          </a:p>
        </p:txBody>
      </p:sp>
      <p:sp>
        <p:nvSpPr>
          <p:cNvPr id="4" name="Slide Number Placeholder 3"/>
          <p:cNvSpPr>
            <a:spLocks noGrp="1"/>
          </p:cNvSpPr>
          <p:nvPr>
            <p:ph type="sldNum" sz="quarter" idx="5"/>
          </p:nvPr>
        </p:nvSpPr>
        <p:spPr/>
        <p:txBody>
          <a:bodyPr/>
          <a:lstStyle/>
          <a:p>
            <a:fld id="{122F3E4C-4E9B-483B-8A74-FAB6D9B5A5C6}" type="slidenum">
              <a:rPr lang="en-IE" smtClean="0"/>
              <a:t>24</a:t>
            </a:fld>
            <a:endParaRPr lang="en-IE"/>
          </a:p>
        </p:txBody>
      </p:sp>
    </p:spTree>
    <p:extLst>
      <p:ext uri="{BB962C8B-B14F-4D97-AF65-F5344CB8AC3E}">
        <p14:creationId xmlns:p14="http://schemas.microsoft.com/office/powerpoint/2010/main" val="190520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Point out lateral changes white </a:t>
            </a:r>
            <a:r>
              <a:rPr lang="en-IE" dirty="0" err="1"/>
              <a:t>qtzite</a:t>
            </a:r>
            <a:r>
              <a:rPr lang="en-IE" dirty="0"/>
              <a:t> in SP, no </a:t>
            </a:r>
            <a:r>
              <a:rPr lang="en-IE" dirty="0" err="1"/>
              <a:t>sst</a:t>
            </a:r>
            <a:r>
              <a:rPr lang="en-IE" dirty="0"/>
              <a:t> east of Navan, thinning of MU, thickening of MPB grainstones</a:t>
            </a:r>
          </a:p>
        </p:txBody>
      </p:sp>
      <p:sp>
        <p:nvSpPr>
          <p:cNvPr id="4" name="Slide Number Placeholder 3"/>
          <p:cNvSpPr>
            <a:spLocks noGrp="1"/>
          </p:cNvSpPr>
          <p:nvPr>
            <p:ph type="sldNum" sz="quarter" idx="5"/>
          </p:nvPr>
        </p:nvSpPr>
        <p:spPr/>
        <p:txBody>
          <a:bodyPr/>
          <a:lstStyle/>
          <a:p>
            <a:fld id="{122F3E4C-4E9B-483B-8A74-FAB6D9B5A5C6}" type="slidenum">
              <a:rPr lang="en-IE" smtClean="0"/>
              <a:t>25</a:t>
            </a:fld>
            <a:endParaRPr lang="en-IE"/>
          </a:p>
        </p:txBody>
      </p:sp>
    </p:spTree>
    <p:extLst>
      <p:ext uri="{BB962C8B-B14F-4D97-AF65-F5344CB8AC3E}">
        <p14:creationId xmlns:p14="http://schemas.microsoft.com/office/powerpoint/2010/main" val="2013295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Simplified version note green loess in MU lateral </a:t>
            </a:r>
            <a:r>
              <a:rPr lang="en-IE" dirty="0" err="1"/>
              <a:t>equiv</a:t>
            </a:r>
            <a:r>
              <a:rPr lang="en-IE" dirty="0"/>
              <a:t> of </a:t>
            </a:r>
            <a:r>
              <a:rPr lang="en-IE" dirty="0" err="1"/>
              <a:t>evaps</a:t>
            </a:r>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26</a:t>
            </a:fld>
            <a:endParaRPr lang="en-IE"/>
          </a:p>
        </p:txBody>
      </p:sp>
    </p:spTree>
    <p:extLst>
      <p:ext uri="{BB962C8B-B14F-4D97-AF65-F5344CB8AC3E}">
        <p14:creationId xmlns:p14="http://schemas.microsoft.com/office/powerpoint/2010/main" val="164963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initial structural control on sedimentation</a:t>
            </a:r>
          </a:p>
        </p:txBody>
      </p:sp>
      <p:sp>
        <p:nvSpPr>
          <p:cNvPr id="4" name="Slide Number Placeholder 3"/>
          <p:cNvSpPr>
            <a:spLocks noGrp="1"/>
          </p:cNvSpPr>
          <p:nvPr>
            <p:ph type="sldNum" sz="quarter" idx="5"/>
          </p:nvPr>
        </p:nvSpPr>
        <p:spPr/>
        <p:txBody>
          <a:bodyPr/>
          <a:lstStyle/>
          <a:p>
            <a:fld id="{122F3E4C-4E9B-483B-8A74-FAB6D9B5A5C6}" type="slidenum">
              <a:rPr lang="en-IE" smtClean="0"/>
              <a:t>28</a:t>
            </a:fld>
            <a:endParaRPr lang="en-IE"/>
          </a:p>
        </p:txBody>
      </p:sp>
    </p:spTree>
    <p:extLst>
      <p:ext uri="{BB962C8B-B14F-4D97-AF65-F5344CB8AC3E}">
        <p14:creationId xmlns:p14="http://schemas.microsoft.com/office/powerpoint/2010/main" val="3239889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initial structural control on sedimentation</a:t>
            </a:r>
          </a:p>
        </p:txBody>
      </p:sp>
      <p:sp>
        <p:nvSpPr>
          <p:cNvPr id="4" name="Slide Number Placeholder 3"/>
          <p:cNvSpPr>
            <a:spLocks noGrp="1"/>
          </p:cNvSpPr>
          <p:nvPr>
            <p:ph type="sldNum" sz="quarter" idx="5"/>
          </p:nvPr>
        </p:nvSpPr>
        <p:spPr/>
        <p:txBody>
          <a:bodyPr/>
          <a:lstStyle/>
          <a:p>
            <a:fld id="{122F3E4C-4E9B-483B-8A74-FAB6D9B5A5C6}" type="slidenum">
              <a:rPr lang="en-IE" smtClean="0"/>
              <a:t>29</a:t>
            </a:fld>
            <a:endParaRPr lang="en-IE"/>
          </a:p>
        </p:txBody>
      </p:sp>
    </p:spTree>
    <p:extLst>
      <p:ext uri="{BB962C8B-B14F-4D97-AF65-F5344CB8AC3E}">
        <p14:creationId xmlns:p14="http://schemas.microsoft.com/office/powerpoint/2010/main" val="2576995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initial structural control on sedimentation</a:t>
            </a:r>
          </a:p>
        </p:txBody>
      </p:sp>
      <p:sp>
        <p:nvSpPr>
          <p:cNvPr id="4" name="Slide Number Placeholder 3"/>
          <p:cNvSpPr>
            <a:spLocks noGrp="1"/>
          </p:cNvSpPr>
          <p:nvPr>
            <p:ph type="sldNum" sz="quarter" idx="5"/>
          </p:nvPr>
        </p:nvSpPr>
        <p:spPr/>
        <p:txBody>
          <a:bodyPr/>
          <a:lstStyle/>
          <a:p>
            <a:fld id="{122F3E4C-4E9B-483B-8A74-FAB6D9B5A5C6}" type="slidenum">
              <a:rPr lang="en-IE" smtClean="0"/>
              <a:t>30</a:t>
            </a:fld>
            <a:endParaRPr lang="en-IE"/>
          </a:p>
        </p:txBody>
      </p:sp>
    </p:spTree>
    <p:extLst>
      <p:ext uri="{BB962C8B-B14F-4D97-AF65-F5344CB8AC3E}">
        <p14:creationId xmlns:p14="http://schemas.microsoft.com/office/powerpoint/2010/main" val="3814991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initial structural control on sedimentation</a:t>
            </a:r>
          </a:p>
        </p:txBody>
      </p:sp>
      <p:sp>
        <p:nvSpPr>
          <p:cNvPr id="4" name="Slide Number Placeholder 3"/>
          <p:cNvSpPr>
            <a:spLocks noGrp="1"/>
          </p:cNvSpPr>
          <p:nvPr>
            <p:ph type="sldNum" sz="quarter" idx="5"/>
          </p:nvPr>
        </p:nvSpPr>
        <p:spPr/>
        <p:txBody>
          <a:bodyPr/>
          <a:lstStyle/>
          <a:p>
            <a:fld id="{122F3E4C-4E9B-483B-8A74-FAB6D9B5A5C6}" type="slidenum">
              <a:rPr lang="en-IE" smtClean="0"/>
              <a:t>31</a:t>
            </a:fld>
            <a:endParaRPr lang="en-IE"/>
          </a:p>
        </p:txBody>
      </p:sp>
    </p:spTree>
    <p:extLst>
      <p:ext uri="{BB962C8B-B14F-4D97-AF65-F5344CB8AC3E}">
        <p14:creationId xmlns:p14="http://schemas.microsoft.com/office/powerpoint/2010/main" val="136637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initial structural control on sedimentation</a:t>
            </a:r>
          </a:p>
        </p:txBody>
      </p:sp>
      <p:sp>
        <p:nvSpPr>
          <p:cNvPr id="4" name="Slide Number Placeholder 3"/>
          <p:cNvSpPr>
            <a:spLocks noGrp="1"/>
          </p:cNvSpPr>
          <p:nvPr>
            <p:ph type="sldNum" sz="quarter" idx="5"/>
          </p:nvPr>
        </p:nvSpPr>
        <p:spPr/>
        <p:txBody>
          <a:bodyPr/>
          <a:lstStyle/>
          <a:p>
            <a:fld id="{122F3E4C-4E9B-483B-8A74-FAB6D9B5A5C6}" type="slidenum">
              <a:rPr lang="en-IE" smtClean="0"/>
              <a:t>34</a:t>
            </a:fld>
            <a:endParaRPr lang="en-IE"/>
          </a:p>
        </p:txBody>
      </p:sp>
    </p:spTree>
    <p:extLst>
      <p:ext uri="{BB962C8B-B14F-4D97-AF65-F5344CB8AC3E}">
        <p14:creationId xmlns:p14="http://schemas.microsoft.com/office/powerpoint/2010/main" val="4272975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initial structural control on sedimentation</a:t>
            </a:r>
          </a:p>
        </p:txBody>
      </p:sp>
      <p:sp>
        <p:nvSpPr>
          <p:cNvPr id="4" name="Slide Number Placeholder 3"/>
          <p:cNvSpPr>
            <a:spLocks noGrp="1"/>
          </p:cNvSpPr>
          <p:nvPr>
            <p:ph type="sldNum" sz="quarter" idx="5"/>
          </p:nvPr>
        </p:nvSpPr>
        <p:spPr/>
        <p:txBody>
          <a:bodyPr/>
          <a:lstStyle/>
          <a:p>
            <a:fld id="{122F3E4C-4E9B-483B-8A74-FAB6D9B5A5C6}" type="slidenum">
              <a:rPr lang="en-IE" smtClean="0"/>
              <a:t>37</a:t>
            </a:fld>
            <a:endParaRPr lang="en-IE"/>
          </a:p>
        </p:txBody>
      </p:sp>
    </p:spTree>
    <p:extLst>
      <p:ext uri="{BB962C8B-B14F-4D97-AF65-F5344CB8AC3E}">
        <p14:creationId xmlns:p14="http://schemas.microsoft.com/office/powerpoint/2010/main" val="277603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extensional events and that the widespread tuff horizons seen in the central and NE Midlands appear significantly later than the tectonism related to mineralization</a:t>
            </a:r>
          </a:p>
        </p:txBody>
      </p:sp>
      <p:sp>
        <p:nvSpPr>
          <p:cNvPr id="4" name="Slide Number Placeholder 3"/>
          <p:cNvSpPr>
            <a:spLocks noGrp="1"/>
          </p:cNvSpPr>
          <p:nvPr>
            <p:ph type="sldNum" sz="quarter" idx="5"/>
          </p:nvPr>
        </p:nvSpPr>
        <p:spPr/>
        <p:txBody>
          <a:bodyPr/>
          <a:lstStyle/>
          <a:p>
            <a:fld id="{122F3E4C-4E9B-483B-8A74-FAB6D9B5A5C6}" type="slidenum">
              <a:rPr lang="en-IE" smtClean="0"/>
              <a:t>38</a:t>
            </a:fld>
            <a:endParaRPr lang="en-IE"/>
          </a:p>
        </p:txBody>
      </p:sp>
    </p:spTree>
    <p:extLst>
      <p:ext uri="{BB962C8B-B14F-4D97-AF65-F5344CB8AC3E}">
        <p14:creationId xmlns:p14="http://schemas.microsoft.com/office/powerpoint/2010/main" val="227838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belief at the time</a:t>
            </a:r>
          </a:p>
        </p:txBody>
      </p:sp>
      <p:sp>
        <p:nvSpPr>
          <p:cNvPr id="4" name="Slide Number Placeholder 3"/>
          <p:cNvSpPr>
            <a:spLocks noGrp="1"/>
          </p:cNvSpPr>
          <p:nvPr>
            <p:ph type="sldNum" sz="quarter" idx="5"/>
          </p:nvPr>
        </p:nvSpPr>
        <p:spPr/>
        <p:txBody>
          <a:bodyPr/>
          <a:lstStyle/>
          <a:p>
            <a:fld id="{122F3E4C-4E9B-483B-8A74-FAB6D9B5A5C6}" type="slidenum">
              <a:rPr lang="en-IE" smtClean="0"/>
              <a:t>3</a:t>
            </a:fld>
            <a:endParaRPr lang="en-IE"/>
          </a:p>
        </p:txBody>
      </p:sp>
    </p:spTree>
    <p:extLst>
      <p:ext uri="{BB962C8B-B14F-4D97-AF65-F5344CB8AC3E}">
        <p14:creationId xmlns:p14="http://schemas.microsoft.com/office/powerpoint/2010/main" val="2448201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initial structural control on sedimentation</a:t>
            </a:r>
          </a:p>
        </p:txBody>
      </p:sp>
      <p:sp>
        <p:nvSpPr>
          <p:cNvPr id="4" name="Slide Number Placeholder 3"/>
          <p:cNvSpPr>
            <a:spLocks noGrp="1"/>
          </p:cNvSpPr>
          <p:nvPr>
            <p:ph type="sldNum" sz="quarter" idx="5"/>
          </p:nvPr>
        </p:nvSpPr>
        <p:spPr/>
        <p:txBody>
          <a:bodyPr/>
          <a:lstStyle/>
          <a:p>
            <a:fld id="{122F3E4C-4E9B-483B-8A74-FAB6D9B5A5C6}" type="slidenum">
              <a:rPr lang="en-IE" smtClean="0"/>
              <a:t>43</a:t>
            </a:fld>
            <a:endParaRPr lang="en-IE"/>
          </a:p>
        </p:txBody>
      </p:sp>
    </p:spTree>
    <p:extLst>
      <p:ext uri="{BB962C8B-B14F-4D97-AF65-F5344CB8AC3E}">
        <p14:creationId xmlns:p14="http://schemas.microsoft.com/office/powerpoint/2010/main" val="54597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47</a:t>
            </a:fld>
            <a:endParaRPr lang="en-IE"/>
          </a:p>
        </p:txBody>
      </p:sp>
    </p:spTree>
    <p:extLst>
      <p:ext uri="{BB962C8B-B14F-4D97-AF65-F5344CB8AC3E}">
        <p14:creationId xmlns:p14="http://schemas.microsoft.com/office/powerpoint/2010/main" val="2873417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49</a:t>
            </a:fld>
            <a:endParaRPr lang="en-IE"/>
          </a:p>
        </p:txBody>
      </p:sp>
    </p:spTree>
    <p:extLst>
      <p:ext uri="{BB962C8B-B14F-4D97-AF65-F5344CB8AC3E}">
        <p14:creationId xmlns:p14="http://schemas.microsoft.com/office/powerpoint/2010/main" val="2389808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extensional events and that the widespread tuff horizons seen in the central and NE Midlands appear significantly later than the tectonism related to mineralization</a:t>
            </a:r>
          </a:p>
        </p:txBody>
      </p:sp>
      <p:sp>
        <p:nvSpPr>
          <p:cNvPr id="4" name="Slide Number Placeholder 3"/>
          <p:cNvSpPr>
            <a:spLocks noGrp="1"/>
          </p:cNvSpPr>
          <p:nvPr>
            <p:ph type="sldNum" sz="quarter" idx="5"/>
          </p:nvPr>
        </p:nvSpPr>
        <p:spPr/>
        <p:txBody>
          <a:bodyPr/>
          <a:lstStyle/>
          <a:p>
            <a:fld id="{122F3E4C-4E9B-483B-8A74-FAB6D9B5A5C6}" type="slidenum">
              <a:rPr lang="en-IE" smtClean="0"/>
              <a:t>53</a:t>
            </a:fld>
            <a:endParaRPr lang="en-IE"/>
          </a:p>
        </p:txBody>
      </p:sp>
    </p:spTree>
    <p:extLst>
      <p:ext uri="{BB962C8B-B14F-4D97-AF65-F5344CB8AC3E}">
        <p14:creationId xmlns:p14="http://schemas.microsoft.com/office/powerpoint/2010/main" val="133558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From this we can establish beyond doubt two significant tectonic pulses within the ore-hosting sequences</a:t>
            </a:r>
          </a:p>
        </p:txBody>
      </p:sp>
      <p:sp>
        <p:nvSpPr>
          <p:cNvPr id="4" name="Slide Number Placeholder 3"/>
          <p:cNvSpPr>
            <a:spLocks noGrp="1"/>
          </p:cNvSpPr>
          <p:nvPr>
            <p:ph type="sldNum" sz="quarter" idx="5"/>
          </p:nvPr>
        </p:nvSpPr>
        <p:spPr/>
        <p:txBody>
          <a:bodyPr/>
          <a:lstStyle/>
          <a:p>
            <a:fld id="{122F3E4C-4E9B-483B-8A74-FAB6D9B5A5C6}" type="slidenum">
              <a:rPr lang="en-IE" smtClean="0"/>
              <a:t>54</a:t>
            </a:fld>
            <a:endParaRPr lang="en-IE"/>
          </a:p>
        </p:txBody>
      </p:sp>
    </p:spTree>
    <p:extLst>
      <p:ext uri="{BB962C8B-B14F-4D97-AF65-F5344CB8AC3E}">
        <p14:creationId xmlns:p14="http://schemas.microsoft.com/office/powerpoint/2010/main" val="4151285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we have established that the mineralization clearly occurred as the sedimentary basin subsided from an open platform to a deepening marine basin within an extensional tectonic setting.  This mirrors many similar deposits around the world such as </a:t>
            </a:r>
            <a:r>
              <a:rPr lang="en-IE" dirty="0" err="1"/>
              <a:t>Dengjiashan</a:t>
            </a:r>
            <a:r>
              <a:rPr lang="en-IE" dirty="0"/>
              <a:t> (Ma </a:t>
            </a:r>
            <a:r>
              <a:rPr lang="en-IE" i="1" dirty="0"/>
              <a:t>et al </a:t>
            </a:r>
            <a:r>
              <a:rPr lang="en-IE" dirty="0"/>
              <a:t>2007).</a:t>
            </a:r>
          </a:p>
        </p:txBody>
      </p:sp>
      <p:sp>
        <p:nvSpPr>
          <p:cNvPr id="4" name="Slide Number Placeholder 3"/>
          <p:cNvSpPr>
            <a:spLocks noGrp="1"/>
          </p:cNvSpPr>
          <p:nvPr>
            <p:ph type="sldNum" sz="quarter" idx="5"/>
          </p:nvPr>
        </p:nvSpPr>
        <p:spPr/>
        <p:txBody>
          <a:bodyPr/>
          <a:lstStyle/>
          <a:p>
            <a:fld id="{122F3E4C-4E9B-483B-8A74-FAB6D9B5A5C6}" type="slidenum">
              <a:rPr lang="en-IE" smtClean="0"/>
              <a:t>55</a:t>
            </a:fld>
            <a:endParaRPr lang="en-IE"/>
          </a:p>
        </p:txBody>
      </p:sp>
    </p:spTree>
    <p:extLst>
      <p:ext uri="{BB962C8B-B14F-4D97-AF65-F5344CB8AC3E}">
        <p14:creationId xmlns:p14="http://schemas.microsoft.com/office/powerpoint/2010/main" val="873682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a:solidFill>
                  <a:schemeClr val="tx1"/>
                </a:solidFill>
                <a:latin typeface="+mn-lt"/>
                <a:ea typeface="+mn-ea"/>
                <a:cs typeface="+mn-cs"/>
              </a:rPr>
              <a:t>Blakeman et al. (2002) showed that</a:t>
            </a:r>
          </a:p>
          <a:p>
            <a:r>
              <a:rPr lang="en-IE" sz="1200" b="0" i="0" u="none" strike="noStrike" kern="1200" baseline="0" dirty="0">
                <a:solidFill>
                  <a:schemeClr val="tx1"/>
                </a:solidFill>
                <a:latin typeface="+mn-lt"/>
                <a:ea typeface="+mn-ea"/>
                <a:cs typeface="+mn-cs"/>
              </a:rPr>
              <a:t>extensional faults, active during and after deposition of</a:t>
            </a:r>
          </a:p>
          <a:p>
            <a:r>
              <a:rPr lang="en-IE" sz="1200" b="0" i="0" u="none" strike="noStrike" kern="1200" baseline="0" dirty="0">
                <a:solidFill>
                  <a:schemeClr val="tx1"/>
                </a:solidFill>
                <a:latin typeface="+mn-lt"/>
                <a:ea typeface="+mn-ea"/>
                <a:cs typeface="+mn-cs"/>
              </a:rPr>
              <a:t>the Pale Beds, acted as conduits for the hydrothermal fluids,</a:t>
            </a:r>
            <a:endParaRPr lang="en-IE" sz="1200" dirty="0"/>
          </a:p>
        </p:txBody>
      </p:sp>
      <p:sp>
        <p:nvSpPr>
          <p:cNvPr id="4" name="Slide Number Placeholder 3"/>
          <p:cNvSpPr>
            <a:spLocks noGrp="1"/>
          </p:cNvSpPr>
          <p:nvPr>
            <p:ph type="sldNum" sz="quarter" idx="5"/>
          </p:nvPr>
        </p:nvSpPr>
        <p:spPr/>
        <p:txBody>
          <a:bodyPr/>
          <a:lstStyle/>
          <a:p>
            <a:fld id="{122F3E4C-4E9B-483B-8A74-FAB6D9B5A5C6}" type="slidenum">
              <a:rPr lang="en-IE" smtClean="0"/>
              <a:t>58</a:t>
            </a:fld>
            <a:endParaRPr lang="en-IE"/>
          </a:p>
        </p:txBody>
      </p:sp>
    </p:spTree>
    <p:extLst>
      <p:ext uri="{BB962C8B-B14F-4D97-AF65-F5344CB8AC3E}">
        <p14:creationId xmlns:p14="http://schemas.microsoft.com/office/powerpoint/2010/main" val="144987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At the end Chadian the basin was fragmenting with both uplift and sag and volcanism occurred.  </a:t>
            </a:r>
          </a:p>
        </p:txBody>
      </p:sp>
      <p:sp>
        <p:nvSpPr>
          <p:cNvPr id="4" name="Slide Number Placeholder 3"/>
          <p:cNvSpPr>
            <a:spLocks noGrp="1"/>
          </p:cNvSpPr>
          <p:nvPr>
            <p:ph type="sldNum" sz="quarter" idx="5"/>
          </p:nvPr>
        </p:nvSpPr>
        <p:spPr/>
        <p:txBody>
          <a:bodyPr/>
          <a:lstStyle/>
          <a:p>
            <a:fld id="{122F3E4C-4E9B-483B-8A74-FAB6D9B5A5C6}" type="slidenum">
              <a:rPr lang="en-IE" smtClean="0"/>
              <a:t>61</a:t>
            </a:fld>
            <a:endParaRPr lang="en-IE"/>
          </a:p>
        </p:txBody>
      </p:sp>
    </p:spTree>
    <p:extLst>
      <p:ext uri="{BB962C8B-B14F-4D97-AF65-F5344CB8AC3E}">
        <p14:creationId xmlns:p14="http://schemas.microsoft.com/office/powerpoint/2010/main" val="275988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79FE0D30-7065-4BFC-9513-63AC02CF1C4E}" type="slidenum">
              <a:rPr lang="en-IE" smtClean="0"/>
              <a:t>66</a:t>
            </a:fld>
            <a:endParaRPr lang="en-IE"/>
          </a:p>
        </p:txBody>
      </p:sp>
    </p:spTree>
    <p:extLst>
      <p:ext uri="{BB962C8B-B14F-4D97-AF65-F5344CB8AC3E}">
        <p14:creationId xmlns:p14="http://schemas.microsoft.com/office/powerpoint/2010/main" val="1649921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that there is no indication of collapse on the basal contact and that the faulting shows well developed compartmentalization.  No correlation with breccia thickness or location.</a:t>
            </a:r>
          </a:p>
        </p:txBody>
      </p:sp>
      <p:sp>
        <p:nvSpPr>
          <p:cNvPr id="4" name="Slide Number Placeholder 3"/>
          <p:cNvSpPr>
            <a:spLocks noGrp="1"/>
          </p:cNvSpPr>
          <p:nvPr>
            <p:ph type="sldNum" sz="quarter" idx="5"/>
          </p:nvPr>
        </p:nvSpPr>
        <p:spPr/>
        <p:txBody>
          <a:bodyPr/>
          <a:lstStyle/>
          <a:p>
            <a:fld id="{79FE0D30-7065-4BFC-9513-63AC02CF1C4E}" type="slidenum">
              <a:rPr lang="en-IE" smtClean="0"/>
              <a:t>70</a:t>
            </a:fld>
            <a:endParaRPr lang="en-IE"/>
          </a:p>
        </p:txBody>
      </p:sp>
    </p:spTree>
    <p:extLst>
      <p:ext uri="{BB962C8B-B14F-4D97-AF65-F5344CB8AC3E}">
        <p14:creationId xmlns:p14="http://schemas.microsoft.com/office/powerpoint/2010/main" val="2125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Number of good papers but essentially only descriptive</a:t>
            </a:r>
          </a:p>
        </p:txBody>
      </p:sp>
      <p:sp>
        <p:nvSpPr>
          <p:cNvPr id="4" name="Slide Number Placeholder 3"/>
          <p:cNvSpPr>
            <a:spLocks noGrp="1"/>
          </p:cNvSpPr>
          <p:nvPr>
            <p:ph type="sldNum" sz="quarter" idx="5"/>
          </p:nvPr>
        </p:nvSpPr>
        <p:spPr/>
        <p:txBody>
          <a:bodyPr/>
          <a:lstStyle/>
          <a:p>
            <a:fld id="{122F3E4C-4E9B-483B-8A74-FAB6D9B5A5C6}" type="slidenum">
              <a:rPr lang="en-IE" smtClean="0"/>
              <a:t>4</a:t>
            </a:fld>
            <a:endParaRPr lang="en-IE"/>
          </a:p>
        </p:txBody>
      </p:sp>
    </p:spTree>
    <p:extLst>
      <p:ext uri="{BB962C8B-B14F-4D97-AF65-F5344CB8AC3E}">
        <p14:creationId xmlns:p14="http://schemas.microsoft.com/office/powerpoint/2010/main" val="3924124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Note extensional events and that the widespread tuff horizons seen in the central and NE Midlands appear significantly later than the tectonism related to mineralization</a:t>
            </a:r>
          </a:p>
        </p:txBody>
      </p:sp>
      <p:sp>
        <p:nvSpPr>
          <p:cNvPr id="4" name="Slide Number Placeholder 3"/>
          <p:cNvSpPr>
            <a:spLocks noGrp="1"/>
          </p:cNvSpPr>
          <p:nvPr>
            <p:ph type="sldNum" sz="quarter" idx="5"/>
          </p:nvPr>
        </p:nvSpPr>
        <p:spPr/>
        <p:txBody>
          <a:bodyPr/>
          <a:lstStyle/>
          <a:p>
            <a:fld id="{122F3E4C-4E9B-483B-8A74-FAB6D9B5A5C6}" type="slidenum">
              <a:rPr lang="en-IE" smtClean="0"/>
              <a:t>73</a:t>
            </a:fld>
            <a:endParaRPr lang="en-IE"/>
          </a:p>
        </p:txBody>
      </p:sp>
    </p:spTree>
    <p:extLst>
      <p:ext uri="{BB962C8B-B14F-4D97-AF65-F5344CB8AC3E}">
        <p14:creationId xmlns:p14="http://schemas.microsoft.com/office/powerpoint/2010/main" val="1047360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Impact on this dextral transtension causing a mixture of synsedimentary faults systems such as cymoid loop and segmented relay-ramp fault arrays.  Influence of the trend of the local basement to </a:t>
            </a:r>
            <a:r>
              <a:rPr lang="en-IE"/>
              <a:t>the extension direction.</a:t>
            </a:r>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78</a:t>
            </a:fld>
            <a:endParaRPr lang="en-IE"/>
          </a:p>
        </p:txBody>
      </p:sp>
    </p:spTree>
    <p:extLst>
      <p:ext uri="{BB962C8B-B14F-4D97-AF65-F5344CB8AC3E}">
        <p14:creationId xmlns:p14="http://schemas.microsoft.com/office/powerpoint/2010/main" val="2649500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10000"/>
              </a:lnSpc>
              <a:buNone/>
            </a:pPr>
            <a:r>
              <a:rPr lang="en-IE" sz="1050" dirty="0">
                <a:solidFill>
                  <a:schemeClr val="bg2"/>
                </a:solidFill>
              </a:rPr>
              <a:t>Deposition in the Navan Group was not continuous and was punctuated by relative changes in sea-level, causing emersion, and resulting in the formation of a variety of emersion surfaces including breccias, </a:t>
            </a:r>
            <a:r>
              <a:rPr lang="en-IE" sz="1050" dirty="0" err="1">
                <a:solidFill>
                  <a:schemeClr val="bg2"/>
                </a:solidFill>
              </a:rPr>
              <a:t>palaeosols</a:t>
            </a:r>
            <a:r>
              <a:rPr lang="en-IE" sz="1050" dirty="0">
                <a:solidFill>
                  <a:schemeClr val="bg2"/>
                </a:solidFill>
              </a:rPr>
              <a:t>, and karst-modified sub-aerial </a:t>
            </a:r>
            <a:r>
              <a:rPr lang="en-IE" sz="1050" dirty="0" err="1">
                <a:solidFill>
                  <a:schemeClr val="bg2"/>
                </a:solidFill>
              </a:rPr>
              <a:t>palaeotopography</a:t>
            </a:r>
            <a:r>
              <a:rPr lang="en-IE" sz="1050" dirty="0">
                <a:solidFill>
                  <a:schemeClr val="bg2"/>
                </a:solidFill>
              </a:rPr>
              <a:t>. </a:t>
            </a:r>
          </a:p>
          <a:p>
            <a:pPr marL="0" indent="0" algn="just">
              <a:lnSpc>
                <a:spcPct val="110000"/>
              </a:lnSpc>
              <a:buNone/>
            </a:pPr>
            <a:endParaRPr lang="en-IE" sz="1200" dirty="0">
              <a:solidFill>
                <a:schemeClr val="bg2"/>
              </a:solidFill>
            </a:endParaRPr>
          </a:p>
          <a:p>
            <a:pPr marL="0" indent="0" algn="just">
              <a:lnSpc>
                <a:spcPct val="110000"/>
              </a:lnSpc>
              <a:buNone/>
            </a:pPr>
            <a:r>
              <a:rPr lang="en-IE" sz="1200" dirty="0" err="1">
                <a:solidFill>
                  <a:schemeClr val="bg2"/>
                </a:solidFill>
              </a:rPr>
              <a:t>Palaeosols</a:t>
            </a:r>
            <a:r>
              <a:rPr lang="en-IE" sz="1200" dirty="0">
                <a:solidFill>
                  <a:schemeClr val="bg2"/>
                </a:solidFill>
              </a:rPr>
              <a:t> have also been reported in the Navan Group at </a:t>
            </a:r>
            <a:r>
              <a:rPr lang="en-IE" sz="1200" dirty="0" err="1">
                <a:solidFill>
                  <a:schemeClr val="bg2"/>
                </a:solidFill>
              </a:rPr>
              <a:t>Moyvoughly</a:t>
            </a:r>
            <a:r>
              <a:rPr lang="en-IE" sz="1200" dirty="0">
                <a:solidFill>
                  <a:schemeClr val="bg2"/>
                </a:solidFill>
              </a:rPr>
              <a:t>, and meniscus cements and rhizoliths have been reported from </a:t>
            </a:r>
            <a:r>
              <a:rPr lang="en-IE" sz="1200" dirty="0" err="1">
                <a:solidFill>
                  <a:schemeClr val="bg2"/>
                </a:solidFill>
              </a:rPr>
              <a:t>Kentstown</a:t>
            </a:r>
            <a:r>
              <a:rPr lang="en-IE" sz="1200" dirty="0">
                <a:solidFill>
                  <a:schemeClr val="bg2"/>
                </a:solidFill>
              </a:rPr>
              <a:t> and </a:t>
            </a:r>
            <a:r>
              <a:rPr lang="en-IE" sz="1200" dirty="0" err="1">
                <a:solidFill>
                  <a:schemeClr val="bg2"/>
                </a:solidFill>
              </a:rPr>
              <a:t>Walterstown</a:t>
            </a:r>
            <a:r>
              <a:rPr lang="en-IE" sz="1200" dirty="0">
                <a:solidFill>
                  <a:schemeClr val="bg2"/>
                </a:solidFill>
              </a:rPr>
              <a:t> coupled with early very shallow stylolite development.</a:t>
            </a:r>
          </a:p>
          <a:p>
            <a:pPr marL="0" indent="0" algn="just">
              <a:lnSpc>
                <a:spcPct val="110000"/>
              </a:lnSpc>
              <a:buNone/>
            </a:pPr>
            <a:endParaRPr lang="en-IE" sz="1200" dirty="0">
              <a:solidFill>
                <a:schemeClr val="bg2"/>
              </a:solidFill>
            </a:endParaRPr>
          </a:p>
          <a:p>
            <a:pPr marL="0" indent="0" algn="just">
              <a:lnSpc>
                <a:spcPct val="110000"/>
              </a:lnSpc>
              <a:buNone/>
            </a:pPr>
            <a:r>
              <a:rPr lang="en-IE" sz="1200" dirty="0">
                <a:solidFill>
                  <a:schemeClr val="bg2"/>
                </a:solidFill>
              </a:rPr>
              <a:t>These ‘hard grounds’ acted as barriers to hydrothermal fluid migration causing lateral development of massive sulphides within the breccia zones and resultant cavitation.</a:t>
            </a:r>
          </a:p>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80</a:t>
            </a:fld>
            <a:endParaRPr lang="en-IE"/>
          </a:p>
        </p:txBody>
      </p:sp>
    </p:spTree>
    <p:extLst>
      <p:ext uri="{BB962C8B-B14F-4D97-AF65-F5344CB8AC3E}">
        <p14:creationId xmlns:p14="http://schemas.microsoft.com/office/powerpoint/2010/main" val="199718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300" dirty="0"/>
              <a:t>Fossil evidence of the presence of a vent-related worm</a:t>
            </a:r>
          </a:p>
          <a:p>
            <a:r>
              <a:rPr lang="en-IE" sz="1300" dirty="0"/>
              <a:t>tube in the </a:t>
            </a:r>
            <a:r>
              <a:rPr lang="en-IE" sz="1300" dirty="0" err="1"/>
              <a:t>Ballynoe</a:t>
            </a:r>
            <a:r>
              <a:rPr lang="en-IE" sz="1300" dirty="0"/>
              <a:t> barite deposit provides strong evidence</a:t>
            </a:r>
          </a:p>
          <a:p>
            <a:r>
              <a:rPr lang="en-IE" sz="1300" dirty="0"/>
              <a:t>that sea-floor exhalative hydrothermal activity did occur at</a:t>
            </a:r>
          </a:p>
          <a:p>
            <a:r>
              <a:rPr lang="en-IE" sz="1300" dirty="0"/>
              <a:t>Silvermines. This implies that at least some of the mineralization</a:t>
            </a:r>
          </a:p>
          <a:p>
            <a:r>
              <a:rPr lang="en-IE" sz="1300" dirty="0"/>
              <a:t>occurred contemporaneously with deposition of the</a:t>
            </a:r>
          </a:p>
          <a:p>
            <a:r>
              <a:rPr lang="en-IE" sz="1300" dirty="0"/>
              <a:t>carbonate host rocks during late </a:t>
            </a:r>
            <a:r>
              <a:rPr lang="en-IE" sz="1300" dirty="0" err="1"/>
              <a:t>Tournaisian</a:t>
            </a:r>
            <a:r>
              <a:rPr lang="en-IE" sz="1300" dirty="0"/>
              <a:t>, about 352 Ma</a:t>
            </a:r>
            <a:endParaRPr lang="en-IE" dirty="0"/>
          </a:p>
        </p:txBody>
      </p:sp>
      <p:sp>
        <p:nvSpPr>
          <p:cNvPr id="4" name="Slide Number Placeholder 3"/>
          <p:cNvSpPr>
            <a:spLocks noGrp="1"/>
          </p:cNvSpPr>
          <p:nvPr>
            <p:ph type="sldNum" sz="quarter" idx="10"/>
          </p:nvPr>
        </p:nvSpPr>
        <p:spPr/>
        <p:txBody>
          <a:bodyPr/>
          <a:lstStyle/>
          <a:p>
            <a:fld id="{79FE0D30-7065-4BFC-9513-63AC02CF1C4E}" type="slidenum">
              <a:rPr lang="en-IE" smtClean="0"/>
              <a:t>82</a:t>
            </a:fld>
            <a:endParaRPr lang="en-IE"/>
          </a:p>
        </p:txBody>
      </p:sp>
    </p:spTree>
    <p:extLst>
      <p:ext uri="{BB962C8B-B14F-4D97-AF65-F5344CB8AC3E}">
        <p14:creationId xmlns:p14="http://schemas.microsoft.com/office/powerpoint/2010/main" val="3981907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85</a:t>
            </a:fld>
            <a:endParaRPr lang="en-IE"/>
          </a:p>
        </p:txBody>
      </p:sp>
    </p:spTree>
    <p:extLst>
      <p:ext uri="{BB962C8B-B14F-4D97-AF65-F5344CB8AC3E}">
        <p14:creationId xmlns:p14="http://schemas.microsoft.com/office/powerpoint/2010/main" val="2927800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dirty="0">
                <a:solidFill>
                  <a:schemeClr val="tx1"/>
                </a:solidFill>
                <a:effectLst/>
                <a:latin typeface="+mn-lt"/>
                <a:ea typeface="+mn-ea"/>
                <a:cs typeface="+mn-cs"/>
              </a:rPr>
              <a:t>pyrite framboids are typically found associated with microbial mats. : submerged mats overlaying clay-rich sediments, floating mats developed at the water-gas (sulphide/carbon dioxide) interface, and detrital </a:t>
            </a:r>
            <a:r>
              <a:rPr lang="en-IE" sz="1200" b="0" i="0" u="none" strike="noStrike" kern="1200" dirty="0" err="1">
                <a:solidFill>
                  <a:schemeClr val="tx1"/>
                </a:solidFill>
                <a:effectLst/>
                <a:latin typeface="+mn-lt"/>
                <a:ea typeface="+mn-ea"/>
                <a:cs typeface="+mn-cs"/>
              </a:rPr>
              <a:t>FeS</a:t>
            </a:r>
            <a:r>
              <a:rPr lang="en-IE" sz="1200" b="0" i="0" u="none" strike="noStrike" kern="1200" dirty="0">
                <a:solidFill>
                  <a:schemeClr val="tx1"/>
                </a:solidFill>
                <a:effectLst/>
                <a:latin typeface="+mn-lt"/>
                <a:ea typeface="+mn-ea"/>
                <a:cs typeface="+mn-cs"/>
              </a:rPr>
              <a:t>-rich sediments associated with floating microbial mats. </a:t>
            </a:r>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86</a:t>
            </a:fld>
            <a:endParaRPr lang="en-IE"/>
          </a:p>
        </p:txBody>
      </p:sp>
    </p:spTree>
    <p:extLst>
      <p:ext uri="{BB962C8B-B14F-4D97-AF65-F5344CB8AC3E}">
        <p14:creationId xmlns:p14="http://schemas.microsoft.com/office/powerpoint/2010/main" val="1758299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On the basis of detailed cathodoluminescence and geochemical data, four main phases of calcite cementation have been described from interparticle pore systems. They record the evolution of pore ﬂuids from the meteoric phreatic shallow diagenesis into deeper burial realms. </a:t>
            </a:r>
          </a:p>
        </p:txBody>
      </p:sp>
      <p:sp>
        <p:nvSpPr>
          <p:cNvPr id="4" name="Slide Number Placeholder 3"/>
          <p:cNvSpPr>
            <a:spLocks noGrp="1"/>
          </p:cNvSpPr>
          <p:nvPr>
            <p:ph type="sldNum" sz="quarter" idx="5"/>
          </p:nvPr>
        </p:nvSpPr>
        <p:spPr/>
        <p:txBody>
          <a:bodyPr/>
          <a:lstStyle/>
          <a:p>
            <a:fld id="{122F3E4C-4E9B-483B-8A74-FAB6D9B5A5C6}" type="slidenum">
              <a:rPr lang="en-IE" smtClean="0"/>
              <a:t>96</a:t>
            </a:fld>
            <a:endParaRPr lang="en-IE"/>
          </a:p>
        </p:txBody>
      </p:sp>
    </p:spTree>
    <p:extLst>
      <p:ext uri="{BB962C8B-B14F-4D97-AF65-F5344CB8AC3E}">
        <p14:creationId xmlns:p14="http://schemas.microsoft.com/office/powerpoint/2010/main" val="1633055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Of course this is more a factor of the difference of hydraulic pressure against lithostatic pressure</a:t>
            </a:r>
          </a:p>
        </p:txBody>
      </p:sp>
      <p:sp>
        <p:nvSpPr>
          <p:cNvPr id="4" name="Slide Number Placeholder 3"/>
          <p:cNvSpPr>
            <a:spLocks noGrp="1"/>
          </p:cNvSpPr>
          <p:nvPr>
            <p:ph type="sldNum" sz="quarter" idx="5"/>
          </p:nvPr>
        </p:nvSpPr>
        <p:spPr/>
        <p:txBody>
          <a:bodyPr/>
          <a:lstStyle/>
          <a:p>
            <a:fld id="{122F3E4C-4E9B-483B-8A74-FAB6D9B5A5C6}" type="slidenum">
              <a:rPr lang="en-IE" smtClean="0"/>
              <a:t>100</a:t>
            </a:fld>
            <a:endParaRPr lang="en-IE"/>
          </a:p>
        </p:txBody>
      </p:sp>
    </p:spTree>
    <p:extLst>
      <p:ext uri="{BB962C8B-B14F-4D97-AF65-F5344CB8AC3E}">
        <p14:creationId xmlns:p14="http://schemas.microsoft.com/office/powerpoint/2010/main" val="2655963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103</a:t>
            </a:fld>
            <a:endParaRPr lang="en-IE"/>
          </a:p>
        </p:txBody>
      </p:sp>
    </p:spTree>
    <p:extLst>
      <p:ext uri="{BB962C8B-B14F-4D97-AF65-F5344CB8AC3E}">
        <p14:creationId xmlns:p14="http://schemas.microsoft.com/office/powerpoint/2010/main" val="3342015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106</a:t>
            </a:fld>
            <a:endParaRPr lang="en-IE"/>
          </a:p>
        </p:txBody>
      </p:sp>
    </p:spTree>
    <p:extLst>
      <p:ext uri="{BB962C8B-B14F-4D97-AF65-F5344CB8AC3E}">
        <p14:creationId xmlns:p14="http://schemas.microsoft.com/office/powerpoint/2010/main" val="2069486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But in the mid 1970s things took on a different perspective and in 1976 the term Irish-type was first proposed</a:t>
            </a:r>
          </a:p>
        </p:txBody>
      </p:sp>
      <p:sp>
        <p:nvSpPr>
          <p:cNvPr id="4" name="Slide Number Placeholder 3"/>
          <p:cNvSpPr>
            <a:spLocks noGrp="1"/>
          </p:cNvSpPr>
          <p:nvPr>
            <p:ph type="sldNum" sz="quarter" idx="5"/>
          </p:nvPr>
        </p:nvSpPr>
        <p:spPr/>
        <p:txBody>
          <a:bodyPr/>
          <a:lstStyle/>
          <a:p>
            <a:fld id="{122F3E4C-4E9B-483B-8A74-FAB6D9B5A5C6}" type="slidenum">
              <a:rPr lang="en-IE" smtClean="0"/>
              <a:t>5</a:t>
            </a:fld>
            <a:endParaRPr lang="en-IE"/>
          </a:p>
        </p:txBody>
      </p:sp>
    </p:spTree>
    <p:extLst>
      <p:ext uri="{BB962C8B-B14F-4D97-AF65-F5344CB8AC3E}">
        <p14:creationId xmlns:p14="http://schemas.microsoft.com/office/powerpoint/2010/main" val="1953709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a:solidFill>
                  <a:schemeClr val="tx1"/>
                </a:solidFill>
                <a:latin typeface="+mn-lt"/>
                <a:ea typeface="+mn-ea"/>
                <a:cs typeface="+mn-cs"/>
              </a:rPr>
              <a:t>These temperatures are significantly higher than for most MVT deposits which commonly form at temperatures between 100-150°C (Sangster, 1990).</a:t>
            </a:r>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108</a:t>
            </a:fld>
            <a:endParaRPr lang="en-IE"/>
          </a:p>
        </p:txBody>
      </p:sp>
    </p:spTree>
    <p:extLst>
      <p:ext uri="{BB962C8B-B14F-4D97-AF65-F5344CB8AC3E}">
        <p14:creationId xmlns:p14="http://schemas.microsoft.com/office/powerpoint/2010/main" val="1845791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110</a:t>
            </a:fld>
            <a:endParaRPr lang="en-IE"/>
          </a:p>
        </p:txBody>
      </p:sp>
    </p:spTree>
    <p:extLst>
      <p:ext uri="{BB962C8B-B14F-4D97-AF65-F5344CB8AC3E}">
        <p14:creationId xmlns:p14="http://schemas.microsoft.com/office/powerpoint/2010/main" val="145566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simple terms the greater the contact with seawater the lighter the sulphur</a:t>
            </a:r>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111</a:t>
            </a:fld>
            <a:endParaRPr lang="en-IE"/>
          </a:p>
        </p:txBody>
      </p:sp>
    </p:spTree>
    <p:extLst>
      <p:ext uri="{BB962C8B-B14F-4D97-AF65-F5344CB8AC3E}">
        <p14:creationId xmlns:p14="http://schemas.microsoft.com/office/powerpoint/2010/main" val="2172520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is some evidence to show a gradual increase in heavier sulphur with depth of mineralization as well as timing</a:t>
            </a:r>
          </a:p>
        </p:txBody>
      </p:sp>
      <p:sp>
        <p:nvSpPr>
          <p:cNvPr id="4" name="Slide Number Placeholder 3"/>
          <p:cNvSpPr>
            <a:spLocks noGrp="1"/>
          </p:cNvSpPr>
          <p:nvPr>
            <p:ph type="sldNum" sz="quarter" idx="5"/>
          </p:nvPr>
        </p:nvSpPr>
        <p:spPr/>
        <p:txBody>
          <a:bodyPr/>
          <a:lstStyle/>
          <a:p>
            <a:fld id="{122F3E4C-4E9B-483B-8A74-FAB6D9B5A5C6}" type="slidenum">
              <a:rPr lang="en-IE" smtClean="0"/>
              <a:t>112</a:t>
            </a:fld>
            <a:endParaRPr lang="en-IE"/>
          </a:p>
        </p:txBody>
      </p:sp>
    </p:spTree>
    <p:extLst>
      <p:ext uri="{BB962C8B-B14F-4D97-AF65-F5344CB8AC3E}">
        <p14:creationId xmlns:p14="http://schemas.microsoft.com/office/powerpoint/2010/main" val="2637080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Data display trend consistent with mixing between crustal and seawater strontium reservoirs.  Note the most exhalate type zones have Sr ratios closest to Lr Carb seawater.</a:t>
            </a:r>
          </a:p>
        </p:txBody>
      </p:sp>
      <p:sp>
        <p:nvSpPr>
          <p:cNvPr id="4" name="Slide Number Placeholder 3"/>
          <p:cNvSpPr>
            <a:spLocks noGrp="1"/>
          </p:cNvSpPr>
          <p:nvPr>
            <p:ph type="sldNum" sz="quarter" idx="5"/>
          </p:nvPr>
        </p:nvSpPr>
        <p:spPr/>
        <p:txBody>
          <a:bodyPr/>
          <a:lstStyle/>
          <a:p>
            <a:fld id="{122F3E4C-4E9B-483B-8A74-FAB6D9B5A5C6}" type="slidenum">
              <a:rPr lang="en-IE" smtClean="0"/>
              <a:t>113</a:t>
            </a:fld>
            <a:endParaRPr lang="en-IE"/>
          </a:p>
        </p:txBody>
      </p:sp>
    </p:spTree>
    <p:extLst>
      <p:ext uri="{BB962C8B-B14F-4D97-AF65-F5344CB8AC3E}">
        <p14:creationId xmlns:p14="http://schemas.microsoft.com/office/powerpoint/2010/main" val="3350299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114</a:t>
            </a:fld>
            <a:endParaRPr lang="en-IE"/>
          </a:p>
        </p:txBody>
      </p:sp>
    </p:spTree>
    <p:extLst>
      <p:ext uri="{BB962C8B-B14F-4D97-AF65-F5344CB8AC3E}">
        <p14:creationId xmlns:p14="http://schemas.microsoft.com/office/powerpoint/2010/main" val="3473219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115</a:t>
            </a:fld>
            <a:endParaRPr lang="en-IE"/>
          </a:p>
        </p:txBody>
      </p:sp>
    </p:spTree>
    <p:extLst>
      <p:ext uri="{BB962C8B-B14F-4D97-AF65-F5344CB8AC3E}">
        <p14:creationId xmlns:p14="http://schemas.microsoft.com/office/powerpoint/2010/main" val="3473219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31F20"/>
                </a:solidFill>
                <a:effectLst/>
                <a:latin typeface="ff2"/>
              </a:rPr>
              <a:t>Mao et al (2016) in a wide ranging investigation revealed that  hydrothermal apatite was exceedingly rare in VHMS, MVT and SedEx deposits and concluded that it is not a useful accessory mineral for identifying these types of deposits.</a:t>
            </a:r>
          </a:p>
          <a:p>
            <a:endParaRPr lang="en-IE" dirty="0"/>
          </a:p>
        </p:txBody>
      </p:sp>
      <p:sp>
        <p:nvSpPr>
          <p:cNvPr id="4" name="Slide Number Placeholder 3"/>
          <p:cNvSpPr>
            <a:spLocks noGrp="1"/>
          </p:cNvSpPr>
          <p:nvPr>
            <p:ph type="sldNum" sz="quarter" idx="5"/>
          </p:nvPr>
        </p:nvSpPr>
        <p:spPr/>
        <p:txBody>
          <a:bodyPr/>
          <a:lstStyle/>
          <a:p>
            <a:fld id="{79FE0D30-7065-4BFC-9513-63AC02CF1C4E}" type="slidenum">
              <a:rPr lang="en-IE" smtClean="0"/>
              <a:t>116</a:t>
            </a:fld>
            <a:endParaRPr lang="en-IE"/>
          </a:p>
        </p:txBody>
      </p:sp>
    </p:spTree>
    <p:extLst>
      <p:ext uri="{BB962C8B-B14F-4D97-AF65-F5344CB8AC3E}">
        <p14:creationId xmlns:p14="http://schemas.microsoft.com/office/powerpoint/2010/main" val="3634796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sz="1200" kern="1200" dirty="0">
                <a:solidFill>
                  <a:schemeClr val="bg1"/>
                </a:solidFill>
                <a:effectLst/>
                <a:ea typeface="Times New Roman" panose="02020603050405020304" pitchFamily="18" charset="0"/>
              </a:rPr>
              <a:t>Mineralization is geologically constrained to have occurred at relatively shallow depths and is largely contemporaneous with diagenesis and dominantly occurred before locally catastrophic basin breakup (rifting) occurred setting the shape of later (post-ore) carbonate sedimentation. </a:t>
            </a:r>
          </a:p>
          <a:p>
            <a:pPr algn="just"/>
            <a:endParaRPr lang="en-IE" sz="1200" dirty="0">
              <a:solidFill>
                <a:schemeClr val="bg1"/>
              </a:solidFill>
              <a:ea typeface="Times New Roman" panose="02020603050405020304" pitchFamily="18" charset="0"/>
            </a:endParaRPr>
          </a:p>
          <a:p>
            <a:pPr algn="just"/>
            <a:r>
              <a:rPr lang="en-IE" sz="1200" kern="100" dirty="0">
                <a:solidFill>
                  <a:schemeClr val="bg1"/>
                </a:solidFill>
                <a:effectLst/>
                <a:ea typeface="Calibri" panose="020F0502020204030204" pitchFamily="34" charset="0"/>
              </a:rPr>
              <a:t>In the Irish Midlands there is an abundance of geological and isotopic evidence that places the age of the mineralization within a short time frame </a:t>
            </a:r>
            <a:r>
              <a:rPr lang="en-IE" sz="1200" kern="1200" dirty="0">
                <a:solidFill>
                  <a:schemeClr val="bg1"/>
                </a:solidFill>
                <a:effectLst/>
                <a:ea typeface="Times New Roman" panose="02020603050405020304" pitchFamily="18" charset="0"/>
              </a:rPr>
              <a:t>related to two extensional periods around 347Ma and 345Ma in the late Courceyan to early Chadian.</a:t>
            </a:r>
          </a:p>
          <a:p>
            <a:pPr algn="just"/>
            <a:endParaRPr lang="en-IE" sz="1200" dirty="0">
              <a:solidFill>
                <a:schemeClr val="bg1"/>
              </a:solidFill>
            </a:endParaRPr>
          </a:p>
          <a:p>
            <a:pPr algn="just"/>
            <a:r>
              <a:rPr lang="en-IE" sz="1200" dirty="0">
                <a:solidFill>
                  <a:schemeClr val="bg1"/>
                </a:solidFill>
              </a:rPr>
              <a:t>Timing is everything – Irish-type deposits formed in a very tight time window contemporaneous to low extension rifting and elevated heat 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bg1"/>
                </a:solidFill>
                <a:effectLst/>
                <a:ea typeface="Times New Roman" panose="02020603050405020304" pitchFamily="18" charset="0"/>
              </a:rPr>
              <a:t>The critical factor in the size of the mineralized bodies appears to be the degree of “openness” of the mineralizing system.  Thus, near surface fluid mixing and/or the unroofing by erosion of, or dissolution and collapse of hangingwall units, appears to be a critical aspect in the development of large-scale mineralizing systems.  Closed “tight” deep fracture-controlled systems where lithification had advanced will not attain economic levels.</a:t>
            </a:r>
            <a:endParaRPr lang="en-IE" sz="1200" dirty="0">
              <a:solidFill>
                <a:schemeClr val="bg1"/>
              </a:solidFill>
            </a:endParaRPr>
          </a:p>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117</a:t>
            </a:fld>
            <a:endParaRPr lang="en-IE"/>
          </a:p>
        </p:txBody>
      </p:sp>
    </p:spTree>
    <p:extLst>
      <p:ext uri="{BB962C8B-B14F-4D97-AF65-F5344CB8AC3E}">
        <p14:creationId xmlns:p14="http://schemas.microsoft.com/office/powerpoint/2010/main" val="32519379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118</a:t>
            </a:fld>
            <a:endParaRPr lang="en-IE"/>
          </a:p>
        </p:txBody>
      </p:sp>
    </p:spTree>
    <p:extLst>
      <p:ext uri="{BB962C8B-B14F-4D97-AF65-F5344CB8AC3E}">
        <p14:creationId xmlns:p14="http://schemas.microsoft.com/office/powerpoint/2010/main" val="199888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2F3E4C-4E9B-483B-8A74-FAB6D9B5A5C6}" type="slidenum">
              <a:rPr lang="en-IE" smtClean="0"/>
              <a:t>6</a:t>
            </a:fld>
            <a:endParaRPr lang="en-IE"/>
          </a:p>
        </p:txBody>
      </p:sp>
    </p:spTree>
    <p:extLst>
      <p:ext uri="{BB962C8B-B14F-4D97-AF65-F5344CB8AC3E}">
        <p14:creationId xmlns:p14="http://schemas.microsoft.com/office/powerpoint/2010/main" val="337758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But in the mid 1970s things took on a different perspective and in 1976 the term Irish-type was first proposed</a:t>
            </a:r>
          </a:p>
        </p:txBody>
      </p:sp>
      <p:sp>
        <p:nvSpPr>
          <p:cNvPr id="4" name="Slide Number Placeholder 3"/>
          <p:cNvSpPr>
            <a:spLocks noGrp="1"/>
          </p:cNvSpPr>
          <p:nvPr>
            <p:ph type="sldNum" sz="quarter" idx="5"/>
          </p:nvPr>
        </p:nvSpPr>
        <p:spPr/>
        <p:txBody>
          <a:bodyPr/>
          <a:lstStyle/>
          <a:p>
            <a:fld id="{122F3E4C-4E9B-483B-8A74-FAB6D9B5A5C6}" type="slidenum">
              <a:rPr lang="en-IE" smtClean="0"/>
              <a:t>9</a:t>
            </a:fld>
            <a:endParaRPr lang="en-IE"/>
          </a:p>
        </p:txBody>
      </p:sp>
    </p:spTree>
    <p:extLst>
      <p:ext uri="{BB962C8B-B14F-4D97-AF65-F5344CB8AC3E}">
        <p14:creationId xmlns:p14="http://schemas.microsoft.com/office/powerpoint/2010/main" val="362055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000" dirty="0"/>
              <a:t>We can discount the magnetic ages as they all show evidence of </a:t>
            </a:r>
            <a:r>
              <a:rPr lang="en-IE" sz="1000" dirty="0" err="1"/>
              <a:t>syn</a:t>
            </a:r>
            <a:r>
              <a:rPr lang="en-IE" sz="1000" dirty="0"/>
              <a:t>-Hercynian </a:t>
            </a:r>
            <a:r>
              <a:rPr lang="en-IE" sz="1000" dirty="0" err="1"/>
              <a:t>remagnetization</a:t>
            </a:r>
            <a:r>
              <a:rPr lang="en-IE" sz="1000" dirty="0"/>
              <a:t> as seen at numerous locations throughout the Lr Carboniferous in the UK  (McCabe &amp; Channel 1984).  Equally the “stylolite” dating can also be discounted due to erroneous assumptions.</a:t>
            </a:r>
          </a:p>
        </p:txBody>
      </p:sp>
      <p:sp>
        <p:nvSpPr>
          <p:cNvPr id="4" name="Slide Number Placeholder 3"/>
          <p:cNvSpPr>
            <a:spLocks noGrp="1"/>
          </p:cNvSpPr>
          <p:nvPr>
            <p:ph type="sldNum" sz="quarter" idx="5"/>
          </p:nvPr>
        </p:nvSpPr>
        <p:spPr/>
        <p:txBody>
          <a:bodyPr/>
          <a:lstStyle/>
          <a:p>
            <a:fld id="{122F3E4C-4E9B-483B-8A74-FAB6D9B5A5C6}" type="slidenum">
              <a:rPr lang="en-IE" smtClean="0"/>
              <a:t>13</a:t>
            </a:fld>
            <a:endParaRPr lang="en-IE"/>
          </a:p>
        </p:txBody>
      </p:sp>
    </p:spTree>
    <p:extLst>
      <p:ext uri="{BB962C8B-B14F-4D97-AF65-F5344CB8AC3E}">
        <p14:creationId xmlns:p14="http://schemas.microsoft.com/office/powerpoint/2010/main" val="2808251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can therefore discount the magnetic ages as reflecting the Variscan heating and most other indirect “interpretive” methodologies seem to relate to basin  inversion at the end of the </a:t>
            </a:r>
            <a:r>
              <a:rPr lang="en-IE" dirty="0" err="1"/>
              <a:t>Asbian</a:t>
            </a:r>
            <a:r>
              <a:rPr lang="en-IE" dirty="0"/>
              <a:t>.  The remaining age dates average 348.9Ma  Also note that </a:t>
            </a:r>
            <a:r>
              <a:rPr lang="en-IE" dirty="0" err="1"/>
              <a:t>Sm</a:t>
            </a:r>
            <a:r>
              <a:rPr lang="en-IE" dirty="0"/>
              <a:t>-Nd garnet dating of basement rocks shows that the lower crust remained hot or was re-heated to ∼600◦C at ∼345Ma associated with extension and, in part, coincident with the mineralization. </a:t>
            </a:r>
          </a:p>
        </p:txBody>
      </p:sp>
      <p:sp>
        <p:nvSpPr>
          <p:cNvPr id="4" name="Slide Number Placeholder 3"/>
          <p:cNvSpPr>
            <a:spLocks noGrp="1"/>
          </p:cNvSpPr>
          <p:nvPr>
            <p:ph type="sldNum" sz="quarter" idx="5"/>
          </p:nvPr>
        </p:nvSpPr>
        <p:spPr/>
        <p:txBody>
          <a:bodyPr/>
          <a:lstStyle/>
          <a:p>
            <a:fld id="{122F3E4C-4E9B-483B-8A74-FAB6D9B5A5C6}" type="slidenum">
              <a:rPr lang="en-IE" smtClean="0"/>
              <a:t>16</a:t>
            </a:fld>
            <a:endParaRPr lang="en-IE"/>
          </a:p>
        </p:txBody>
      </p:sp>
    </p:spTree>
    <p:extLst>
      <p:ext uri="{BB962C8B-B14F-4D97-AF65-F5344CB8AC3E}">
        <p14:creationId xmlns:p14="http://schemas.microsoft.com/office/powerpoint/2010/main" val="302543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this time period is clearly of specific interest and strongly suggests that the P. mehli and P bischoffi biozones are highly significant.</a:t>
            </a:r>
          </a:p>
        </p:txBody>
      </p:sp>
      <p:sp>
        <p:nvSpPr>
          <p:cNvPr id="4" name="Slide Number Placeholder 3"/>
          <p:cNvSpPr>
            <a:spLocks noGrp="1"/>
          </p:cNvSpPr>
          <p:nvPr>
            <p:ph type="sldNum" sz="quarter" idx="5"/>
          </p:nvPr>
        </p:nvSpPr>
        <p:spPr/>
        <p:txBody>
          <a:bodyPr/>
          <a:lstStyle/>
          <a:p>
            <a:fld id="{122F3E4C-4E9B-483B-8A74-FAB6D9B5A5C6}" type="slidenum">
              <a:rPr lang="en-IE" smtClean="0"/>
              <a:t>18</a:t>
            </a:fld>
            <a:endParaRPr lang="en-IE"/>
          </a:p>
        </p:txBody>
      </p:sp>
    </p:spTree>
    <p:extLst>
      <p:ext uri="{BB962C8B-B14F-4D97-AF65-F5344CB8AC3E}">
        <p14:creationId xmlns:p14="http://schemas.microsoft.com/office/powerpoint/2010/main" val="7260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01C8-7E05-4E33-BC83-62B9135790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FCD4C6B6-01F9-4D23-83CB-725CC21A59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66F1886-1395-423E-A642-25904DE336C2}"/>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5" name="Footer Placeholder 4">
            <a:extLst>
              <a:ext uri="{FF2B5EF4-FFF2-40B4-BE49-F238E27FC236}">
                <a16:creationId xmlns:a16="http://schemas.microsoft.com/office/drawing/2014/main" id="{3FAE62EC-7E0A-40A6-B88B-72922C1AB22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FE35BC0-6EFA-4F1E-BA38-C02F8DAC8DAC}"/>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3686425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CD27-A88C-40C9-99DD-20DD0A56CAD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A19B6D4-4EEC-4EA7-A778-F88E963F0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304C861-37AD-479D-82D1-83643E8ACFB7}"/>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5" name="Footer Placeholder 4">
            <a:extLst>
              <a:ext uri="{FF2B5EF4-FFF2-40B4-BE49-F238E27FC236}">
                <a16:creationId xmlns:a16="http://schemas.microsoft.com/office/drawing/2014/main" id="{29223CD3-73E8-454C-9B20-A22434920A9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8DEDB60-6DDB-407D-B5C0-7019872953FC}"/>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2943444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C5A74E-50BB-476B-BD0A-360476DBF2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C30FA72-340D-4460-8FE2-270A69912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C044843-CD2B-4480-A65D-5830010FF688}"/>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5" name="Footer Placeholder 4">
            <a:extLst>
              <a:ext uri="{FF2B5EF4-FFF2-40B4-BE49-F238E27FC236}">
                <a16:creationId xmlns:a16="http://schemas.microsoft.com/office/drawing/2014/main" id="{4AF435FB-E360-4989-9DA6-19016BD6D16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06D986-1286-45B7-AE12-92C64769BED0}"/>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362382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3B3E-2253-488F-843C-A84CA89A67A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5F339EC-5F86-40E7-A65F-83D14AA871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99F357F-67C3-4DCE-921A-C7C6C328109D}"/>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5" name="Footer Placeholder 4">
            <a:extLst>
              <a:ext uri="{FF2B5EF4-FFF2-40B4-BE49-F238E27FC236}">
                <a16:creationId xmlns:a16="http://schemas.microsoft.com/office/drawing/2014/main" id="{9CD3AD0D-8530-48FC-B325-2020884D81A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E65FF70-F51D-4C04-ADBC-7308756D7919}"/>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283600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110C-1482-44F8-A449-20BE506619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40C8F67-DCA4-40F3-8AAE-5123DC0DA0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21C968-125A-4A63-8729-F2BFBD203E9A}"/>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5" name="Footer Placeholder 4">
            <a:extLst>
              <a:ext uri="{FF2B5EF4-FFF2-40B4-BE49-F238E27FC236}">
                <a16:creationId xmlns:a16="http://schemas.microsoft.com/office/drawing/2014/main" id="{39C13F34-DA1F-4D4D-A74D-68EF6139F9C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EFCCA24-5A92-499D-B395-3D095C0D9353}"/>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79656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3751-7CA8-41CC-A6BE-C180A027557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462511B-D295-409C-A8D3-4B2FFDD766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C6B3C7CE-A9C8-4CA8-BF8C-FE67D500D4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4BDEA07-0E68-4092-8FC8-0D2BF88D019E}"/>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6" name="Footer Placeholder 5">
            <a:extLst>
              <a:ext uri="{FF2B5EF4-FFF2-40B4-BE49-F238E27FC236}">
                <a16:creationId xmlns:a16="http://schemas.microsoft.com/office/drawing/2014/main" id="{306D513B-B44D-423F-8DEF-69954FE9D36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A1A5F7C-B866-413F-B899-B63F3B71303C}"/>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70330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1368-D8AB-44B2-86F0-D1AD3C2C54BC}"/>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1A5450B-EBF9-41AD-BBAB-239BE5722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A155DB-E693-4816-8B2D-A88F753ACF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20BEF8F-43D2-4E20-8BD3-1037A8EC0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C68568-A269-4F6B-99DA-4AA602B38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6D6D3F0-2F16-4532-9F5A-BD04AF9D9277}"/>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8" name="Footer Placeholder 7">
            <a:extLst>
              <a:ext uri="{FF2B5EF4-FFF2-40B4-BE49-F238E27FC236}">
                <a16:creationId xmlns:a16="http://schemas.microsoft.com/office/drawing/2014/main" id="{75E48FE0-0B33-49F7-ACD7-F5D2747856C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86F683A0-BA5F-4669-A681-9CA4249A05E0}"/>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398707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1FA7C-AB2C-41F6-851D-8C65298E9DF4}"/>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B05C9D6-8DDD-4BAB-BE8D-0D5A77BF96F8}"/>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4" name="Footer Placeholder 3">
            <a:extLst>
              <a:ext uri="{FF2B5EF4-FFF2-40B4-BE49-F238E27FC236}">
                <a16:creationId xmlns:a16="http://schemas.microsoft.com/office/drawing/2014/main" id="{E6032BE1-5307-4DB2-847B-0FB95C007A4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618D5EC-1A34-4027-9721-617647044AE0}"/>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535253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4C4D15-6634-4070-A159-12FCDBEDC9A9}"/>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3" name="Footer Placeholder 2">
            <a:extLst>
              <a:ext uri="{FF2B5EF4-FFF2-40B4-BE49-F238E27FC236}">
                <a16:creationId xmlns:a16="http://schemas.microsoft.com/office/drawing/2014/main" id="{1651C744-78A4-4E4C-882C-7AF4945F306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C3EDB96-67AE-4A71-95F8-6DE1C360A608}"/>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533060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7262-554F-42BD-8A42-08FDF35B39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037B62F1-8C51-4A8B-9D4E-1E5005763A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B65913A-5A0F-4538-8540-D23A8AB99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2419A-149E-4ED5-879A-79665365B043}"/>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6" name="Footer Placeholder 5">
            <a:extLst>
              <a:ext uri="{FF2B5EF4-FFF2-40B4-BE49-F238E27FC236}">
                <a16:creationId xmlns:a16="http://schemas.microsoft.com/office/drawing/2014/main" id="{ED0891BF-B600-4EC1-AD84-8A8C5AF030A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8E5890E-5531-4058-8988-C8B3E08ECF34}"/>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3495914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9161F-5D42-4D6C-9ED2-7ADFF0085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5C3AD49-C6BA-44C2-8190-D4B94E081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2A5FB1E-4AF5-4C45-B7DB-9E1D3C512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250AB6-BDA6-430B-803E-5FF3807590EF}"/>
              </a:ext>
            </a:extLst>
          </p:cNvPr>
          <p:cNvSpPr>
            <a:spLocks noGrp="1"/>
          </p:cNvSpPr>
          <p:nvPr>
            <p:ph type="dt" sz="half" idx="10"/>
          </p:nvPr>
        </p:nvSpPr>
        <p:spPr/>
        <p:txBody>
          <a:bodyPr/>
          <a:lstStyle/>
          <a:p>
            <a:fld id="{C9414B2C-82DE-4502-B245-FC10BFD7DDB9}" type="datetimeFigureOut">
              <a:rPr lang="en-IE" smtClean="0"/>
              <a:t>28/09/2023</a:t>
            </a:fld>
            <a:endParaRPr lang="en-IE"/>
          </a:p>
        </p:txBody>
      </p:sp>
      <p:sp>
        <p:nvSpPr>
          <p:cNvPr id="6" name="Footer Placeholder 5">
            <a:extLst>
              <a:ext uri="{FF2B5EF4-FFF2-40B4-BE49-F238E27FC236}">
                <a16:creationId xmlns:a16="http://schemas.microsoft.com/office/drawing/2014/main" id="{92CCE18D-AFD9-48BF-A9E5-6768294231E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44BA566-4B22-46C3-B58E-C8CB393127AA}"/>
              </a:ext>
            </a:extLst>
          </p:cNvPr>
          <p:cNvSpPr>
            <a:spLocks noGrp="1"/>
          </p:cNvSpPr>
          <p:nvPr>
            <p:ph type="sldNum" sz="quarter" idx="12"/>
          </p:nvPr>
        </p:nvSpPr>
        <p:spPr/>
        <p:txBody>
          <a:bodyPr/>
          <a:lstStyle/>
          <a:p>
            <a:fld id="{9C655C24-6E34-4998-B2CA-CFA947400CF9}" type="slidenum">
              <a:rPr lang="en-IE" smtClean="0"/>
              <a:t>‹#›</a:t>
            </a:fld>
            <a:endParaRPr lang="en-IE"/>
          </a:p>
        </p:txBody>
      </p:sp>
    </p:spTree>
    <p:extLst>
      <p:ext uri="{BB962C8B-B14F-4D97-AF65-F5344CB8AC3E}">
        <p14:creationId xmlns:p14="http://schemas.microsoft.com/office/powerpoint/2010/main" val="382416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E3305F-F19F-489C-AFEF-0B7AB8C45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E4034C0-7E19-44F5-B85F-25556DB19D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0E31D12-0DE0-4E43-8A57-017AF3508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14B2C-82DE-4502-B245-FC10BFD7DDB9}" type="datetimeFigureOut">
              <a:rPr lang="en-IE" smtClean="0"/>
              <a:t>28/09/2023</a:t>
            </a:fld>
            <a:endParaRPr lang="en-IE"/>
          </a:p>
        </p:txBody>
      </p:sp>
      <p:sp>
        <p:nvSpPr>
          <p:cNvPr id="5" name="Footer Placeholder 4">
            <a:extLst>
              <a:ext uri="{FF2B5EF4-FFF2-40B4-BE49-F238E27FC236}">
                <a16:creationId xmlns:a16="http://schemas.microsoft.com/office/drawing/2014/main" id="{BCE5793C-056F-4996-91CC-D20B112683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52C3AB03-CB1B-4E00-B718-5CACB6632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5C24-6E34-4998-B2CA-CFA947400CF9}" type="slidenum">
              <a:rPr lang="en-IE" smtClean="0"/>
              <a:t>‹#›</a:t>
            </a:fld>
            <a:endParaRPr lang="en-IE"/>
          </a:p>
        </p:txBody>
      </p:sp>
    </p:spTree>
    <p:extLst>
      <p:ext uri="{BB962C8B-B14F-4D97-AF65-F5344CB8AC3E}">
        <p14:creationId xmlns:p14="http://schemas.microsoft.com/office/powerpoint/2010/main" val="3853061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5.png"/><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0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224.png"/><Relationship Id="rId7" Type="http://schemas.microsoft.com/office/2007/relationships/hdphoto" Target="../media/hdphoto6.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25.jpeg"/><Relationship Id="rId4" Type="http://schemas.microsoft.com/office/2007/relationships/hdphoto" Target="../media/hdphoto49.wdp"/></Relationships>
</file>

<file path=ppt/slides/_rels/slide101.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133.png"/><Relationship Id="rId5" Type="http://schemas.microsoft.com/office/2007/relationships/hdphoto" Target="../media/hdphoto6.wdp"/><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33.png"/><Relationship Id="rId2" Type="http://schemas.openxmlformats.org/officeDocument/2006/relationships/image" Target="../media/image11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15.wdp"/></Relationships>
</file>

<file path=ppt/slides/_rels/slide103.xml.rels><?xml version="1.0" encoding="UTF-8" standalone="yes"?>
<Relationships xmlns="http://schemas.openxmlformats.org/package/2006/relationships"><Relationship Id="rId8" Type="http://schemas.microsoft.com/office/2007/relationships/hdphoto" Target="../media/hdphoto52.wdp"/><Relationship Id="rId13" Type="http://schemas.microsoft.com/office/2007/relationships/hdphoto" Target="../media/hdphoto6.wdp"/><Relationship Id="rId3" Type="http://schemas.openxmlformats.org/officeDocument/2006/relationships/image" Target="../media/image227.jpeg"/><Relationship Id="rId7" Type="http://schemas.openxmlformats.org/officeDocument/2006/relationships/image" Target="../media/image230.png"/><Relationship Id="rId12"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51.wdp"/><Relationship Id="rId11" Type="http://schemas.openxmlformats.org/officeDocument/2006/relationships/image" Target="../media/image232.jpeg"/><Relationship Id="rId5" Type="http://schemas.openxmlformats.org/officeDocument/2006/relationships/image" Target="../media/image229.png"/><Relationship Id="rId10" Type="http://schemas.microsoft.com/office/2007/relationships/hdphoto" Target="../media/hdphoto53.wdp"/><Relationship Id="rId4" Type="http://schemas.openxmlformats.org/officeDocument/2006/relationships/image" Target="../media/image228.jpeg"/><Relationship Id="rId9" Type="http://schemas.openxmlformats.org/officeDocument/2006/relationships/image" Target="../media/image231.png"/></Relationships>
</file>

<file path=ppt/slides/_rels/slide104.xml.rels><?xml version="1.0" encoding="UTF-8" standalone="yes"?>
<Relationships xmlns="http://schemas.openxmlformats.org/package/2006/relationships"><Relationship Id="rId3" Type="http://schemas.microsoft.com/office/2007/relationships/hdphoto" Target="../media/hdphoto54.wdp"/><Relationship Id="rId7" Type="http://schemas.microsoft.com/office/2007/relationships/hdphoto" Target="../media/hdphoto6.wdp"/><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35.png"/><Relationship Id="rId4" Type="http://schemas.openxmlformats.org/officeDocument/2006/relationships/image" Target="../media/image234.png"/></Relationships>
</file>

<file path=ppt/slides/_rels/slide10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6.wdp"/></Relationships>
</file>

<file path=ppt/slides/_rels/slide10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10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3.png"/><Relationship Id="rId5" Type="http://schemas.microsoft.com/office/2007/relationships/hdphoto" Target="../media/hdphoto6.wdp"/><Relationship Id="rId4" Type="http://schemas.openxmlformats.org/officeDocument/2006/relationships/image" Target="../media/image10.png"/></Relationships>
</file>

<file path=ppt/slides/_rels/slide109.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133.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chart" Target="../charts/chart5.xml"/><Relationship Id="rId7" Type="http://schemas.microsoft.com/office/2007/relationships/hdphoto" Target="../media/hdphoto6.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37.png"/><Relationship Id="rId4" Type="http://schemas.openxmlformats.org/officeDocument/2006/relationships/chart" Target="../charts/chart6.xml"/></Relationships>
</file>

<file path=ppt/slides/_rels/slide111.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chart" Target="../charts/char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6.wdp"/></Relationships>
</file>

<file path=ppt/slides/_rels/slide1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chart" Target="../charts/chart10.xml"/></Relationships>
</file>

<file path=ppt/slides/_rels/slide114.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46.png"/><Relationship Id="rId18" Type="http://schemas.microsoft.com/office/2007/relationships/hdphoto" Target="../media/hdphoto55.wdp"/><Relationship Id="rId3" Type="http://schemas.openxmlformats.org/officeDocument/2006/relationships/image" Target="../media/image1.png"/><Relationship Id="rId7" Type="http://schemas.openxmlformats.org/officeDocument/2006/relationships/image" Target="../media/image240.png"/><Relationship Id="rId12" Type="http://schemas.openxmlformats.org/officeDocument/2006/relationships/image" Target="../media/image245.png"/><Relationship Id="rId17" Type="http://schemas.openxmlformats.org/officeDocument/2006/relationships/image" Target="../media/image250.png"/><Relationship Id="rId2" Type="http://schemas.openxmlformats.org/officeDocument/2006/relationships/notesSlide" Target="../notesSlides/notesSlide45.xml"/><Relationship Id="rId16"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39.png"/><Relationship Id="rId11" Type="http://schemas.openxmlformats.org/officeDocument/2006/relationships/image" Target="../media/image244.png"/><Relationship Id="rId5" Type="http://schemas.openxmlformats.org/officeDocument/2006/relationships/image" Target="../media/image238.png"/><Relationship Id="rId15" Type="http://schemas.openxmlformats.org/officeDocument/2006/relationships/image" Target="../media/image248.png"/><Relationship Id="rId10" Type="http://schemas.openxmlformats.org/officeDocument/2006/relationships/image" Target="../media/image243.png"/><Relationship Id="rId4" Type="http://schemas.openxmlformats.org/officeDocument/2006/relationships/image" Target="../media/image2.svg"/><Relationship Id="rId9" Type="http://schemas.openxmlformats.org/officeDocument/2006/relationships/image" Target="../media/image242.png"/><Relationship Id="rId14" Type="http://schemas.openxmlformats.org/officeDocument/2006/relationships/image" Target="../media/image247.png"/></Relationships>
</file>

<file path=ppt/slides/_rels/slide115.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52.png"/><Relationship Id="rId18" Type="http://schemas.openxmlformats.org/officeDocument/2006/relationships/image" Target="../media/image10.png"/><Relationship Id="rId3" Type="http://schemas.openxmlformats.org/officeDocument/2006/relationships/image" Target="../media/image251.png"/><Relationship Id="rId7" Type="http://schemas.openxmlformats.org/officeDocument/2006/relationships/image" Target="../media/image241.png"/><Relationship Id="rId12" Type="http://schemas.openxmlformats.org/officeDocument/2006/relationships/image" Target="../media/image246.png"/><Relationship Id="rId17" Type="http://schemas.openxmlformats.org/officeDocument/2006/relationships/image" Target="../media/image256.png"/><Relationship Id="rId2" Type="http://schemas.openxmlformats.org/officeDocument/2006/relationships/notesSlide" Target="../notesSlides/notesSlide46.xml"/><Relationship Id="rId16" Type="http://schemas.openxmlformats.org/officeDocument/2006/relationships/image" Target="../media/image255.png"/><Relationship Id="rId20" Type="http://schemas.openxmlformats.org/officeDocument/2006/relationships/chart" Target="../charts/chart11.xml"/><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png"/><Relationship Id="rId15" Type="http://schemas.openxmlformats.org/officeDocument/2006/relationships/image" Target="../media/image254.png"/><Relationship Id="rId10" Type="http://schemas.openxmlformats.org/officeDocument/2006/relationships/image" Target="../media/image244.png"/><Relationship Id="rId19" Type="http://schemas.microsoft.com/office/2007/relationships/hdphoto" Target="../media/hdphoto6.wdp"/><Relationship Id="rId4" Type="http://schemas.openxmlformats.org/officeDocument/2006/relationships/image" Target="../media/image238.png"/><Relationship Id="rId9" Type="http://schemas.openxmlformats.org/officeDocument/2006/relationships/image" Target="../media/image243.png"/><Relationship Id="rId14" Type="http://schemas.openxmlformats.org/officeDocument/2006/relationships/image" Target="../media/image253.png"/></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133.png"/><Relationship Id="rId4" Type="http://schemas.microsoft.com/office/2007/relationships/hdphoto" Target="../media/hdphoto6.wdp"/></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3.png"/><Relationship Id="rId5" Type="http://schemas.microsoft.com/office/2007/relationships/hdphoto" Target="../media/hdphoto6.wdp"/><Relationship Id="rId4" Type="http://schemas.openxmlformats.org/officeDocument/2006/relationships/image" Target="../media/image10.png"/></Relationships>
</file>

<file path=ppt/slides/_rels/slide11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89.png"/><Relationship Id="rId7" Type="http://schemas.microsoft.com/office/2007/relationships/hdphoto" Target="../media/hdphoto6.wdp"/><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56.wdp"/><Relationship Id="rId4" Type="http://schemas.openxmlformats.org/officeDocument/2006/relationships/image" Target="../media/image258.png"/></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2.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6.wdp"/><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3.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jpe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8.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6.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6.wdp"/><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6.wdp"/><Relationship Id="rId4" Type="http://schemas.openxmlformats.org/officeDocument/2006/relationships/image" Target="../media/image12.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6.wdp"/><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2.mp4"/><Relationship Id="rId7" Type="http://schemas.microsoft.com/office/2007/relationships/hdphoto" Target="../media/hdphoto6.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0.jpeg"/><Relationship Id="rId5" Type="http://schemas.microsoft.com/office/2007/relationships/hdphoto" Target="../media/hdphoto6.wdp"/><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3.jpeg"/><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98.png"/><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microsoft.com/office/2007/relationships/hdphoto" Target="../media/hdphoto6.wdp"/></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3.jpeg"/><Relationship Id="rId5" Type="http://schemas.microsoft.com/office/2007/relationships/hdphoto" Target="../media/hdphoto6.wdp"/><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6.wdp"/></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6.wdp"/></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5.png"/><Relationship Id="rId1" Type="http://schemas.openxmlformats.org/officeDocument/2006/relationships/slideLayout" Target="../slideLayouts/slideLayout2.xml"/><Relationship Id="rId4" Type="http://schemas.microsoft.com/office/2007/relationships/hdphoto" Target="../media/hdphoto6.wdp"/></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6.jpeg"/><Relationship Id="rId1" Type="http://schemas.openxmlformats.org/officeDocument/2006/relationships/slideLayout" Target="../slideLayouts/slideLayout2.xml"/><Relationship Id="rId4" Type="http://schemas.microsoft.com/office/2007/relationships/hdphoto" Target="../media/hdphoto6.wdp"/></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png"/><Relationship Id="rId7"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7" Type="http://schemas.microsoft.com/office/2007/relationships/hdphoto" Target="../media/hdphoto6.wdp"/><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6.wdp"/><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6.jpeg"/><Relationship Id="rId7"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21.svg"/><Relationship Id="rId5" Type="http://schemas.microsoft.com/office/2007/relationships/hdphoto" Target="../media/hdphoto6.wdp"/><Relationship Id="rId10" Type="http://schemas.openxmlformats.org/officeDocument/2006/relationships/image" Target="../media/image120.png"/><Relationship Id="rId4" Type="http://schemas.openxmlformats.org/officeDocument/2006/relationships/image" Target="../media/image10.png"/><Relationship Id="rId9" Type="http://schemas.openxmlformats.org/officeDocument/2006/relationships/image" Target="../media/image119.png"/></Relationships>
</file>

<file path=ppt/slides/_rels/slide6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3.jpeg"/><Relationship Id="rId7" Type="http://schemas.openxmlformats.org/officeDocument/2006/relationships/image" Target="../media/image126.png"/><Relationship Id="rId2" Type="http://schemas.openxmlformats.org/officeDocument/2006/relationships/image" Target="../media/image122.jpe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125.png"/><Relationship Id="rId4" Type="http://schemas.openxmlformats.org/officeDocument/2006/relationships/image" Target="../media/image124.jpeg"/><Relationship Id="rId9" Type="http://schemas.microsoft.com/office/2007/relationships/hdphoto" Target="../media/hdphoto6.wdp"/></Relationships>
</file>

<file path=ppt/slides/_rels/slide6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3.png"/><Relationship Id="rId3" Type="http://schemas.openxmlformats.org/officeDocument/2006/relationships/image" Target="../media/image128.jpeg"/><Relationship Id="rId7" Type="http://schemas.microsoft.com/office/2007/relationships/hdphoto" Target="../media/hdphoto19.wdp"/><Relationship Id="rId12" Type="http://schemas.microsoft.com/office/2007/relationships/hdphoto" Target="../media/hdphoto6.wdp"/><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0.png"/><Relationship Id="rId5" Type="http://schemas.microsoft.com/office/2007/relationships/hdphoto" Target="../media/hdphoto18.wdp"/><Relationship Id="rId10" Type="http://schemas.openxmlformats.org/officeDocument/2006/relationships/image" Target="../media/image132.jpeg"/><Relationship Id="rId4" Type="http://schemas.openxmlformats.org/officeDocument/2006/relationships/image" Target="../media/image129.png"/><Relationship Id="rId9" Type="http://schemas.microsoft.com/office/2007/relationships/hdphoto" Target="../media/hdphoto20.wdp"/></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136.jpeg"/></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3.png"/><Relationship Id="rId5" Type="http://schemas.microsoft.com/office/2007/relationships/hdphoto" Target="../media/hdphoto21.wdp"/><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133.png"/><Relationship Id="rId3" Type="http://schemas.openxmlformats.org/officeDocument/2006/relationships/image" Target="../media/image10.png"/><Relationship Id="rId7" Type="http://schemas.openxmlformats.org/officeDocument/2006/relationships/image" Target="../media/image139.png"/><Relationship Id="rId12" Type="http://schemas.microsoft.com/office/2007/relationships/hdphoto" Target="../media/hdphoto25.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2.wdp"/><Relationship Id="rId11" Type="http://schemas.openxmlformats.org/officeDocument/2006/relationships/image" Target="../media/image141.png"/><Relationship Id="rId5" Type="http://schemas.openxmlformats.org/officeDocument/2006/relationships/image" Target="../media/image138.png"/><Relationship Id="rId10" Type="http://schemas.microsoft.com/office/2007/relationships/hdphoto" Target="../media/hdphoto24.wdp"/><Relationship Id="rId4" Type="http://schemas.microsoft.com/office/2007/relationships/hdphoto" Target="../media/hdphoto6.wdp"/><Relationship Id="rId9" Type="http://schemas.openxmlformats.org/officeDocument/2006/relationships/image" Target="../media/image140.png"/></Relationships>
</file>

<file path=ppt/slides/_rels/slide6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45.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4.jpeg"/><Relationship Id="rId5"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133.png"/></Relationships>
</file>

<file path=ppt/slides/_rels/slide6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3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3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4.png"/><Relationship Id="rId4" Type="http://schemas.microsoft.com/office/2007/relationships/hdphoto" Target="../media/hdphoto8.wdp"/></Relationships>
</file>

<file path=ppt/slides/_rels/slide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2.png"/><Relationship Id="rId1" Type="http://schemas.openxmlformats.org/officeDocument/2006/relationships/slideLayout" Target="../slideLayouts/slideLayout2.xml"/><Relationship Id="rId4" Type="http://schemas.microsoft.com/office/2007/relationships/hdphoto" Target="../media/hdphoto6.wdp"/></Relationships>
</file>

<file path=ppt/slides/_rels/slide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33.png"/><Relationship Id="rId5" Type="http://schemas.microsoft.com/office/2007/relationships/hdphoto" Target="../media/hdphoto6.wdp"/><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6.wdp"/></Relationships>
</file>

<file path=ppt/slides/_rels/slide74.xml.rels><?xml version="1.0" encoding="UTF-8" standalone="yes"?>
<Relationships xmlns="http://schemas.openxmlformats.org/package/2006/relationships"><Relationship Id="rId8" Type="http://schemas.openxmlformats.org/officeDocument/2006/relationships/image" Target="../media/image133.png"/><Relationship Id="rId3" Type="http://schemas.microsoft.com/office/2007/relationships/hdphoto" Target="../media/hdphoto26.wdp"/><Relationship Id="rId7" Type="http://schemas.microsoft.com/office/2007/relationships/hdphoto" Target="../media/hdphoto6.wdp"/><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7.wdp"/><Relationship Id="rId4" Type="http://schemas.openxmlformats.org/officeDocument/2006/relationships/image" Target="../media/image156.png"/></Relationships>
</file>

<file path=ppt/slides/_rels/slide7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57.png"/></Relationships>
</file>

<file path=ppt/slides/_rels/slide7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jpeg"/></Relationships>
</file>

<file path=ppt/slides/_rels/slide7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0.png"/><Relationship Id="rId7" Type="http://schemas.openxmlformats.org/officeDocument/2006/relationships/image" Target="../media/image16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jpeg"/><Relationship Id="rId4" Type="http://schemas.microsoft.com/office/2007/relationships/hdphoto" Target="../media/hdphoto6.wdp"/></Relationships>
</file>

<file path=ppt/slides/_rels/slide79.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133.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6.wdp"/><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0.wdp"/><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3.png"/><Relationship Id="rId4" Type="http://schemas.microsoft.com/office/2007/relationships/hdphoto" Target="../media/hdphoto6.wdp"/></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6.png"/><Relationship Id="rId7"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167.png"/><Relationship Id="rId10" Type="http://schemas.openxmlformats.org/officeDocument/2006/relationships/image" Target="../media/image133.png"/><Relationship Id="rId4" Type="http://schemas.microsoft.com/office/2007/relationships/hdphoto" Target="../media/hdphoto28.wdp"/><Relationship Id="rId9" Type="http://schemas.microsoft.com/office/2007/relationships/hdphoto" Target="../media/hdphoto6.wdp"/></Relationships>
</file>

<file path=ppt/slides/_rels/slide83.xml.rels><?xml version="1.0" encoding="UTF-8" standalone="yes"?>
<Relationships xmlns="http://schemas.openxmlformats.org/package/2006/relationships"><Relationship Id="rId3" Type="http://schemas.microsoft.com/office/2007/relationships/hdphoto" Target="../media/hdphoto30.wdp"/><Relationship Id="rId7" Type="http://schemas.microsoft.com/office/2007/relationships/hdphoto" Target="../media/hdphoto6.wdp"/><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1.png"/><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33.png"/><Relationship Id="rId2" Type="http://schemas.openxmlformats.org/officeDocument/2006/relationships/image" Target="../media/image172.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174.jpeg"/></Relationships>
</file>

<file path=ppt/slides/_rels/slide85.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7.jpeg"/><Relationship Id="rId12"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32.wdp"/><Relationship Id="rId11" Type="http://schemas.openxmlformats.org/officeDocument/2006/relationships/image" Target="../media/image10.png"/><Relationship Id="rId5" Type="http://schemas.openxmlformats.org/officeDocument/2006/relationships/image" Target="../media/image176.png"/><Relationship Id="rId15" Type="http://schemas.openxmlformats.org/officeDocument/2006/relationships/image" Target="../media/image133.png"/><Relationship Id="rId10" Type="http://schemas.openxmlformats.org/officeDocument/2006/relationships/image" Target="../media/image179.jpeg"/><Relationship Id="rId4" Type="http://schemas.microsoft.com/office/2007/relationships/hdphoto" Target="../media/hdphoto31.wdp"/><Relationship Id="rId9" Type="http://schemas.microsoft.com/office/2007/relationships/hdphoto" Target="../media/hdphoto33.wdp"/><Relationship Id="rId14" Type="http://schemas.microsoft.com/office/2007/relationships/hdphoto" Target="../media/hdphoto34.wdp"/></Relationships>
</file>

<file path=ppt/slides/_rels/slide86.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33.png"/><Relationship Id="rId3" Type="http://schemas.openxmlformats.org/officeDocument/2006/relationships/image" Target="../media/image181.png"/><Relationship Id="rId7" Type="http://schemas.openxmlformats.org/officeDocument/2006/relationships/image" Target="../media/image184.jpeg"/><Relationship Id="rId12" Type="http://schemas.microsoft.com/office/2007/relationships/hdphoto" Target="../media/hdphoto6.wd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3.jpeg"/><Relationship Id="rId11" Type="http://schemas.openxmlformats.org/officeDocument/2006/relationships/image" Target="../media/image10.png"/><Relationship Id="rId5" Type="http://schemas.openxmlformats.org/officeDocument/2006/relationships/image" Target="../media/image182.jpeg"/><Relationship Id="rId10" Type="http://schemas.microsoft.com/office/2007/relationships/hdphoto" Target="../media/hdphoto36.wdp"/><Relationship Id="rId4" Type="http://schemas.microsoft.com/office/2007/relationships/hdphoto" Target="../media/hdphoto35.wdp"/><Relationship Id="rId9" Type="http://schemas.openxmlformats.org/officeDocument/2006/relationships/image" Target="../media/image186.png"/></Relationships>
</file>

<file path=ppt/slides/_rels/slide87.xml.rels><?xml version="1.0" encoding="UTF-8" standalone="yes"?>
<Relationships xmlns="http://schemas.openxmlformats.org/package/2006/relationships"><Relationship Id="rId8" Type="http://schemas.openxmlformats.org/officeDocument/2006/relationships/image" Target="../media/image189.jpeg"/><Relationship Id="rId3" Type="http://schemas.microsoft.com/office/2007/relationships/hdphoto" Target="../media/hdphoto37.wdp"/><Relationship Id="rId7" Type="http://schemas.microsoft.com/office/2007/relationships/hdphoto" Target="../media/hdphoto6.wdp"/><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8.wdp"/><Relationship Id="rId4" Type="http://schemas.openxmlformats.org/officeDocument/2006/relationships/image" Target="../media/image188.png"/><Relationship Id="rId9"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3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png"/></Relationships>
</file>

<file path=ppt/slides/_rels/slide89.xml.rels><?xml version="1.0" encoding="UTF-8" standalone="yes"?>
<Relationships xmlns="http://schemas.openxmlformats.org/package/2006/relationships"><Relationship Id="rId8" Type="http://schemas.openxmlformats.org/officeDocument/2006/relationships/image" Target="../media/image198.jpeg"/><Relationship Id="rId3" Type="http://schemas.microsoft.com/office/2007/relationships/hdphoto" Target="../media/hdphoto39.wdp"/><Relationship Id="rId7" Type="http://schemas.openxmlformats.org/officeDocument/2006/relationships/image" Target="../media/image197.jpe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10" Type="http://schemas.microsoft.com/office/2007/relationships/hdphoto" Target="../media/hdphoto6.wdp"/><Relationship Id="rId4" Type="http://schemas.openxmlformats.org/officeDocument/2006/relationships/image" Target="../media/image194.jpe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microsoft.com/office/2007/relationships/hdphoto" Target="../media/hdphoto1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6.wdp"/></Relationships>
</file>

<file path=ppt/slides/_rels/slide90.xml.rels><?xml version="1.0" encoding="UTF-8" standalone="yes"?>
<Relationships xmlns="http://schemas.openxmlformats.org/package/2006/relationships"><Relationship Id="rId8" Type="http://schemas.microsoft.com/office/2007/relationships/hdphoto" Target="../media/hdphoto42.wdp"/><Relationship Id="rId3" Type="http://schemas.microsoft.com/office/2007/relationships/hdphoto" Target="../media/hdphoto40.wdp"/><Relationship Id="rId7"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2.xml"/><Relationship Id="rId6" Type="http://schemas.microsoft.com/office/2007/relationships/hdphoto" Target="../media/hdphoto41.wdp"/><Relationship Id="rId5" Type="http://schemas.openxmlformats.org/officeDocument/2006/relationships/image" Target="../media/image201.png"/><Relationship Id="rId10" Type="http://schemas.microsoft.com/office/2007/relationships/hdphoto" Target="../media/hdphoto6.wdp"/><Relationship Id="rId4" Type="http://schemas.openxmlformats.org/officeDocument/2006/relationships/image" Target="../media/image200.emf"/><Relationship Id="rId9" Type="http://schemas.openxmlformats.org/officeDocument/2006/relationships/image" Target="../media/image10.png"/></Relationships>
</file>

<file path=ppt/slides/_rels/slide9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1.wdp"/><Relationship Id="rId7" Type="http://schemas.openxmlformats.org/officeDocument/2006/relationships/image" Target="../media/image10.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chart" Target="../charts/chart4.xml"/><Relationship Id="rId5" Type="http://schemas.microsoft.com/office/2007/relationships/hdphoto" Target="../media/hdphoto42.wdp"/><Relationship Id="rId4" Type="http://schemas.openxmlformats.org/officeDocument/2006/relationships/image" Target="../media/image202.png"/><Relationship Id="rId9" Type="http://schemas.openxmlformats.org/officeDocument/2006/relationships/image" Target="../media/image133.png"/></Relationships>
</file>

<file path=ppt/slides/_rels/slide92.xml.rels><?xml version="1.0" encoding="UTF-8" standalone="yes"?>
<Relationships xmlns="http://schemas.openxmlformats.org/package/2006/relationships"><Relationship Id="rId8" Type="http://schemas.openxmlformats.org/officeDocument/2006/relationships/image" Target="../media/image133.png"/><Relationship Id="rId3" Type="http://schemas.microsoft.com/office/2007/relationships/hdphoto" Target="../media/hdphoto43.wdp"/><Relationship Id="rId7" Type="http://schemas.microsoft.com/office/2007/relationships/hdphoto" Target="../media/hdphoto6.wdp"/><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05.jpeg"/><Relationship Id="rId4" Type="http://schemas.openxmlformats.org/officeDocument/2006/relationships/image" Target="../media/image204.jpeg"/></Relationships>
</file>

<file path=ppt/slides/_rels/slide93.xml.rels><?xml version="1.0" encoding="UTF-8" standalone="yes"?>
<Relationships xmlns="http://schemas.openxmlformats.org/package/2006/relationships"><Relationship Id="rId3" Type="http://schemas.microsoft.com/office/2007/relationships/hdphoto" Target="../media/hdphoto44.wdp"/><Relationship Id="rId7" Type="http://schemas.openxmlformats.org/officeDocument/2006/relationships/image" Target="../media/image133.png"/><Relationship Id="rId2" Type="http://schemas.openxmlformats.org/officeDocument/2006/relationships/image" Target="../media/image20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207.jpeg"/></Relationships>
</file>

<file path=ppt/slides/_rels/slide9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xml"/><Relationship Id="rId6" Type="http://schemas.openxmlformats.org/officeDocument/2006/relationships/image" Target="../media/image133.png"/><Relationship Id="rId5" Type="http://schemas.microsoft.com/office/2007/relationships/hdphoto" Target="../media/hdphoto6.wdp"/><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1.png"/><Relationship Id="rId7" Type="http://schemas.openxmlformats.org/officeDocument/2006/relationships/image" Target="../media/image10.png"/><Relationship Id="rId2" Type="http://schemas.openxmlformats.org/officeDocument/2006/relationships/image" Target="../media/image210.jpeg"/><Relationship Id="rId1" Type="http://schemas.openxmlformats.org/officeDocument/2006/relationships/slideLayout" Target="../slideLayouts/slideLayout2.xml"/><Relationship Id="rId6" Type="http://schemas.openxmlformats.org/officeDocument/2006/relationships/image" Target="../media/image213.jpeg"/><Relationship Id="rId5" Type="http://schemas.microsoft.com/office/2007/relationships/hdphoto" Target="../media/hdphoto45.wdp"/><Relationship Id="rId4" Type="http://schemas.openxmlformats.org/officeDocument/2006/relationships/image" Target="../media/image212.png"/></Relationships>
</file>

<file path=ppt/slides/_rels/slide9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214.png"/><Relationship Id="rId7" Type="http://schemas.microsoft.com/office/2007/relationships/hdphoto" Target="../media/hdphoto6.wd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16.png"/><Relationship Id="rId4" Type="http://schemas.openxmlformats.org/officeDocument/2006/relationships/image" Target="../media/image215.png"/></Relationships>
</file>

<file path=ppt/slides/_rels/slide97.xml.rels><?xml version="1.0" encoding="UTF-8" standalone="yes"?>
<Relationships xmlns="http://schemas.openxmlformats.org/package/2006/relationships"><Relationship Id="rId3" Type="http://schemas.microsoft.com/office/2007/relationships/hdphoto" Target="../media/hdphoto46.wdp"/><Relationship Id="rId7" Type="http://schemas.openxmlformats.org/officeDocument/2006/relationships/image" Target="../media/image133.png"/><Relationship Id="rId2" Type="http://schemas.openxmlformats.org/officeDocument/2006/relationships/image" Target="../media/image21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218.jpeg"/></Relationships>
</file>

<file path=ppt/slides/_rels/slide98.xml.rels><?xml version="1.0" encoding="UTF-8" standalone="yes"?>
<Relationships xmlns="http://schemas.openxmlformats.org/package/2006/relationships"><Relationship Id="rId3" Type="http://schemas.microsoft.com/office/2007/relationships/hdphoto" Target="../media/hdphoto47.wdp"/><Relationship Id="rId7" Type="http://schemas.openxmlformats.org/officeDocument/2006/relationships/image" Target="../media/image133.png"/><Relationship Id="rId2" Type="http://schemas.openxmlformats.org/officeDocument/2006/relationships/image" Target="../media/image21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220.jpeg"/></Relationships>
</file>

<file path=ppt/slides/_rels/slide9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222.png"/><Relationship Id="rId7" Type="http://schemas.microsoft.com/office/2007/relationships/hdphoto" Target="../media/hdphoto6.wdp"/><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48.wdp"/><Relationship Id="rId4" Type="http://schemas.openxmlformats.org/officeDocument/2006/relationships/image" Target="../media/image2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Content Placeholder 10" descr="Mining Tools">
            <a:extLst>
              <a:ext uri="{FF2B5EF4-FFF2-40B4-BE49-F238E27FC236}">
                <a16:creationId xmlns:a16="http://schemas.microsoft.com/office/drawing/2014/main" id="{C1DA98D1-CF4D-4ED0-ADF7-2629F8EE815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0865" y="6448098"/>
            <a:ext cx="327928" cy="327928"/>
          </a:xfrm>
          <a:prstGeom prst="rect">
            <a:avLst/>
          </a:prstGeom>
        </p:spPr>
      </p:pic>
      <p:sp>
        <p:nvSpPr>
          <p:cNvPr id="8" name="TextBox 7">
            <a:extLst>
              <a:ext uri="{FF2B5EF4-FFF2-40B4-BE49-F238E27FC236}">
                <a16:creationId xmlns:a16="http://schemas.microsoft.com/office/drawing/2014/main" id="{97376A7B-4804-4B47-B376-4E3D9CC44BA9}"/>
              </a:ext>
            </a:extLst>
          </p:cNvPr>
          <p:cNvSpPr txBox="1"/>
          <p:nvPr/>
        </p:nvSpPr>
        <p:spPr>
          <a:xfrm>
            <a:off x="551795" y="6577612"/>
            <a:ext cx="12202510" cy="276999"/>
          </a:xfrm>
          <a:prstGeom prst="rect">
            <a:avLst/>
          </a:prstGeom>
          <a:noFill/>
        </p:spPr>
        <p:txBody>
          <a:bodyPr wrap="square" rtlCol="0">
            <a:spAutoFit/>
          </a:bodyPr>
          <a:lstStyle/>
          <a:p>
            <a:r>
              <a:rPr lang="en-IE" sz="1200" dirty="0">
                <a:solidFill>
                  <a:srgbClr val="FFC000"/>
                </a:solidFill>
              </a:rPr>
              <a:t>Irish-type Zn-Pb Deposits – Colin J Andrew</a:t>
            </a:r>
          </a:p>
        </p:txBody>
      </p:sp>
      <p:cxnSp>
        <p:nvCxnSpPr>
          <p:cNvPr id="9" name="Straight Connector 8">
            <a:extLst>
              <a:ext uri="{FF2B5EF4-FFF2-40B4-BE49-F238E27FC236}">
                <a16:creationId xmlns:a16="http://schemas.microsoft.com/office/drawing/2014/main" id="{484CD9B9-B79B-4CE8-B4AD-48C445E8DC53}"/>
              </a:ext>
            </a:extLst>
          </p:cNvPr>
          <p:cNvCxnSpPr>
            <a:cxnSpLocks/>
          </p:cNvCxnSpPr>
          <p:nvPr/>
        </p:nvCxnSpPr>
        <p:spPr>
          <a:xfrm>
            <a:off x="3390314" y="6731878"/>
            <a:ext cx="8812202" cy="0"/>
          </a:xfrm>
          <a:prstGeom prst="line">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2" name="Rectangle 1">
            <a:extLst>
              <a:ext uri="{FF2B5EF4-FFF2-40B4-BE49-F238E27FC236}">
                <a16:creationId xmlns:a16="http://schemas.microsoft.com/office/drawing/2014/main" id="{59FC3533-2427-4FD5-BA64-07433B214315}"/>
              </a:ext>
            </a:extLst>
          </p:cNvPr>
          <p:cNvSpPr/>
          <p:nvPr/>
        </p:nvSpPr>
        <p:spPr>
          <a:xfrm>
            <a:off x="3077000" y="3244334"/>
            <a:ext cx="6038000" cy="369332"/>
          </a:xfrm>
          <a:prstGeom prst="rect">
            <a:avLst/>
          </a:prstGeom>
        </p:spPr>
        <p:txBody>
          <a:bodyPr wrap="none">
            <a:spAutoFit/>
          </a:bodyPr>
          <a:lstStyle/>
          <a:p>
            <a:r>
              <a:rPr lang="en-IE" dirty="0"/>
              <a:t>https://media.giphy.com/media/d3yxg15kJppJilnW/giphy.mp4</a:t>
            </a:r>
          </a:p>
        </p:txBody>
      </p:sp>
      <p:pic>
        <p:nvPicPr>
          <p:cNvPr id="13" name="Picture 12">
            <a:extLst>
              <a:ext uri="{FF2B5EF4-FFF2-40B4-BE49-F238E27FC236}">
                <a16:creationId xmlns:a16="http://schemas.microsoft.com/office/drawing/2014/main" id="{E5FF356C-1C9B-A22E-64F3-561BCE5880A8}"/>
              </a:ext>
            </a:extLst>
          </p:cNvPr>
          <p:cNvPicPr>
            <a:picLocks/>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3979" y="102641"/>
            <a:ext cx="2340000" cy="1440000"/>
          </a:xfrm>
          <a:prstGeom prst="rect">
            <a:avLst/>
          </a:prstGeom>
        </p:spPr>
      </p:pic>
      <p:pic>
        <p:nvPicPr>
          <p:cNvPr id="15" name="Picture 14">
            <a:extLst>
              <a:ext uri="{FF2B5EF4-FFF2-40B4-BE49-F238E27FC236}">
                <a16:creationId xmlns:a16="http://schemas.microsoft.com/office/drawing/2014/main" id="{49746359-87AC-12BE-5849-978C9DAF5201}"/>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2499319" y="102641"/>
            <a:ext cx="2340000" cy="1440000"/>
          </a:xfrm>
          <a:prstGeom prst="rect">
            <a:avLst/>
          </a:prstGeom>
        </p:spPr>
      </p:pic>
      <p:pic>
        <p:nvPicPr>
          <p:cNvPr id="16" name="Picture 15">
            <a:extLst>
              <a:ext uri="{FF2B5EF4-FFF2-40B4-BE49-F238E27FC236}">
                <a16:creationId xmlns:a16="http://schemas.microsoft.com/office/drawing/2014/main" id="{BB940DB9-4966-39BD-93AD-E98182A6344E}"/>
              </a:ext>
            </a:extLst>
          </p:cNvPr>
          <p:cNvPicPr>
            <a:picLocks/>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749359" y="102641"/>
            <a:ext cx="2340000" cy="1440000"/>
          </a:xfrm>
          <a:prstGeom prst="rect">
            <a:avLst/>
          </a:prstGeom>
        </p:spPr>
      </p:pic>
      <p:pic>
        <p:nvPicPr>
          <p:cNvPr id="17" name="Picture 16" descr="A close up of a dry grass field&#10;&#10;Description generated with very high confidence">
            <a:extLst>
              <a:ext uri="{FF2B5EF4-FFF2-40B4-BE49-F238E27FC236}">
                <a16:creationId xmlns:a16="http://schemas.microsoft.com/office/drawing/2014/main" id="{79993308-E28A-6A41-A3CA-CA28EFFF5CBE}"/>
              </a:ext>
            </a:extLst>
          </p:cNvPr>
          <p:cNvPicPr>
            <a:picLocks/>
          </p:cNvPicPr>
          <p:nvPr/>
        </p:nvPicPr>
        <p:blipFill>
          <a:blip r:embed="rId9" cstate="screen">
            <a:extLst>
              <a:ext uri="{BEBA8EAE-BF5A-486C-A8C5-ECC9F3942E4B}">
                <a14:imgProps xmlns:a14="http://schemas.microsoft.com/office/drawing/2010/main">
                  <a14:imgLayer r:embed="rId10">
                    <a14:imgEffect>
                      <a14:sharpenSoften amount="50000"/>
                    </a14:imgEffect>
                    <a14:imgEffect>
                      <a14:colorTemperature colorTemp="88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917954" y="102641"/>
            <a:ext cx="2340000" cy="1440000"/>
          </a:xfrm>
          <a:prstGeom prst="rect">
            <a:avLst/>
          </a:prstGeom>
        </p:spPr>
      </p:pic>
      <p:pic>
        <p:nvPicPr>
          <p:cNvPr id="18" name="Picture 17">
            <a:extLst>
              <a:ext uri="{FF2B5EF4-FFF2-40B4-BE49-F238E27FC236}">
                <a16:creationId xmlns:a16="http://schemas.microsoft.com/office/drawing/2014/main" id="{870B224D-D385-5B6C-3295-3BCFA6D36FAD}"/>
              </a:ext>
            </a:extLst>
          </p:cNvPr>
          <p:cNvPicPr preferRelativeResize="0">
            <a:picLocks/>
          </p:cNvPicPr>
          <p:nvPr/>
        </p:nvPicPr>
        <p:blipFill rotWithShape="1">
          <a:blip r:embed="rId11" cstate="screen">
            <a:extLst>
              <a:ext uri="{BEBA8EAE-BF5A-486C-A8C5-ECC9F3942E4B}">
                <a14:imgProps xmlns:a14="http://schemas.microsoft.com/office/drawing/2010/main">
                  <a14:imgLayer r:embed="rId12">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7333858" y="102641"/>
            <a:ext cx="2340000" cy="1440000"/>
          </a:xfrm>
          <a:prstGeom prst="rect">
            <a:avLst/>
          </a:prstGeom>
        </p:spPr>
      </p:pic>
      <p:sp>
        <p:nvSpPr>
          <p:cNvPr id="4" name="TextBox 3">
            <a:extLst>
              <a:ext uri="{FF2B5EF4-FFF2-40B4-BE49-F238E27FC236}">
                <a16:creationId xmlns:a16="http://schemas.microsoft.com/office/drawing/2014/main" id="{375C54AC-09C5-8701-E084-6E9A824E0EB2}"/>
              </a:ext>
            </a:extLst>
          </p:cNvPr>
          <p:cNvSpPr txBox="1"/>
          <p:nvPr/>
        </p:nvSpPr>
        <p:spPr>
          <a:xfrm>
            <a:off x="869656" y="2630660"/>
            <a:ext cx="8096596" cy="1569660"/>
          </a:xfrm>
          <a:prstGeom prst="rect">
            <a:avLst/>
          </a:prstGeom>
          <a:noFill/>
        </p:spPr>
        <p:txBody>
          <a:bodyPr wrap="square" rtlCol="0">
            <a:spAutoFit/>
          </a:bodyPr>
          <a:lstStyle/>
          <a:p>
            <a:r>
              <a:rPr lang="en-GB" sz="3200" dirty="0">
                <a:solidFill>
                  <a:schemeClr val="accent4"/>
                </a:solidFill>
              </a:rPr>
              <a:t>Irish Zn-Pb Deposits – a review of the evidence for the timing of mineralization</a:t>
            </a:r>
            <a:r>
              <a:rPr lang="bg-BG" sz="3200" dirty="0">
                <a:solidFill>
                  <a:schemeClr val="accent4"/>
                </a:solidFill>
              </a:rPr>
              <a:t> -</a:t>
            </a:r>
            <a:r>
              <a:rPr lang="en-GB" sz="3200" dirty="0">
                <a:solidFill>
                  <a:schemeClr val="accent4"/>
                </a:solidFill>
              </a:rPr>
              <a:t>  Constraints of stratigraphy and basin development.</a:t>
            </a:r>
            <a:endParaRPr lang="en-IE" sz="3200" dirty="0">
              <a:solidFill>
                <a:schemeClr val="accent4"/>
              </a:solidFill>
            </a:endParaRPr>
          </a:p>
        </p:txBody>
      </p:sp>
      <p:sp>
        <p:nvSpPr>
          <p:cNvPr id="11" name="TextBox 10">
            <a:extLst>
              <a:ext uri="{FF2B5EF4-FFF2-40B4-BE49-F238E27FC236}">
                <a16:creationId xmlns:a16="http://schemas.microsoft.com/office/drawing/2014/main" id="{45984D02-AC2B-C0CD-07AD-4A592845353E}"/>
              </a:ext>
            </a:extLst>
          </p:cNvPr>
          <p:cNvSpPr txBox="1"/>
          <p:nvPr/>
        </p:nvSpPr>
        <p:spPr>
          <a:xfrm>
            <a:off x="970383" y="5253135"/>
            <a:ext cx="3088433" cy="461665"/>
          </a:xfrm>
          <a:prstGeom prst="rect">
            <a:avLst/>
          </a:prstGeom>
          <a:noFill/>
        </p:spPr>
        <p:txBody>
          <a:bodyPr wrap="square" rtlCol="0">
            <a:spAutoFit/>
          </a:bodyPr>
          <a:lstStyle/>
          <a:p>
            <a:r>
              <a:rPr lang="en-GB" sz="2400" dirty="0">
                <a:solidFill>
                  <a:schemeClr val="accent4"/>
                </a:solidFill>
              </a:rPr>
              <a:t>Colin J Andrew</a:t>
            </a:r>
            <a:endParaRPr lang="en-IE" sz="2400" dirty="0">
              <a:solidFill>
                <a:schemeClr val="accent4"/>
              </a:solidFill>
            </a:endParaRPr>
          </a:p>
        </p:txBody>
      </p:sp>
      <p:pic>
        <p:nvPicPr>
          <p:cNvPr id="3" name="Picture 2">
            <a:extLst>
              <a:ext uri="{FF2B5EF4-FFF2-40B4-BE49-F238E27FC236}">
                <a16:creationId xmlns:a16="http://schemas.microsoft.com/office/drawing/2014/main" id="{6D95ED3B-4406-6D22-28D5-7C673E20B8ED}"/>
              </a:ext>
            </a:extLst>
          </p:cNvPr>
          <p:cNvPicPr>
            <a:picLocks noChangeAspect="1"/>
          </p:cNvPicPr>
          <p:nvPr/>
        </p:nvPicPr>
        <p:blipFill>
          <a:blip r:embed="rId13" cstate="screen">
            <a:duotone>
              <a:srgbClr val="70AD47">
                <a:shade val="45000"/>
                <a:satMod val="135000"/>
              </a:srgbClr>
              <a:prstClr val="white"/>
            </a:duotone>
            <a:extLst>
              <a:ext uri="{BEBA8EAE-BF5A-486C-A8C5-ECC9F3942E4B}">
                <a14:imgProps xmlns:a14="http://schemas.microsoft.com/office/drawing/2010/main">
                  <a14:imgLayer r:embed="rId1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481009" y="4921134"/>
            <a:ext cx="2638947" cy="1686405"/>
          </a:xfrm>
          <a:prstGeom prst="rect">
            <a:avLst/>
          </a:prstGeom>
        </p:spPr>
      </p:pic>
    </p:spTree>
    <p:extLst>
      <p:ext uri="{BB962C8B-B14F-4D97-AF65-F5344CB8AC3E}">
        <p14:creationId xmlns:p14="http://schemas.microsoft.com/office/powerpoint/2010/main" val="1879932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6359-B9B7-33B6-7117-F34DB3B5680D}"/>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D3E7A2D7-638E-004E-0D12-6E521BBD92E4}"/>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18B5DF64-F2F2-54C4-97AB-5D7D12D5719C}"/>
              </a:ext>
            </a:extLst>
          </p:cNvPr>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grpSp>
        <p:nvGrpSpPr>
          <p:cNvPr id="5" name="Group 4">
            <a:extLst>
              <a:ext uri="{FF2B5EF4-FFF2-40B4-BE49-F238E27FC236}">
                <a16:creationId xmlns:a16="http://schemas.microsoft.com/office/drawing/2014/main" id="{9CB4FE03-D32A-99CB-F2D1-A9DF82EA9C68}"/>
              </a:ext>
            </a:extLst>
          </p:cNvPr>
          <p:cNvGrpSpPr/>
          <p:nvPr/>
        </p:nvGrpSpPr>
        <p:grpSpPr>
          <a:xfrm>
            <a:off x="133194" y="6313361"/>
            <a:ext cx="12910671" cy="466127"/>
            <a:chOff x="133194" y="6313361"/>
            <a:chExt cx="12910671" cy="466127"/>
          </a:xfrm>
        </p:grpSpPr>
        <p:sp>
          <p:nvSpPr>
            <p:cNvPr id="6" name="TextBox 5">
              <a:extLst>
                <a:ext uri="{FF2B5EF4-FFF2-40B4-BE49-F238E27FC236}">
                  <a16:creationId xmlns:a16="http://schemas.microsoft.com/office/drawing/2014/main" id="{0EFB0365-66D9-4A87-3E32-726C91253E85}"/>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7" name="Picture 6">
              <a:extLst>
                <a:ext uri="{FF2B5EF4-FFF2-40B4-BE49-F238E27FC236}">
                  <a16:creationId xmlns:a16="http://schemas.microsoft.com/office/drawing/2014/main" id="{D37C2900-5BBE-105A-E791-7B8EE8D6DD8F}"/>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8" name="TextBox 7">
            <a:extLst>
              <a:ext uri="{FF2B5EF4-FFF2-40B4-BE49-F238E27FC236}">
                <a16:creationId xmlns:a16="http://schemas.microsoft.com/office/drawing/2014/main" id="{FBFB07C8-5182-00D8-6B35-8D626226B92D}"/>
              </a:ext>
            </a:extLst>
          </p:cNvPr>
          <p:cNvSpPr txBox="1"/>
          <p:nvPr/>
        </p:nvSpPr>
        <p:spPr>
          <a:xfrm>
            <a:off x="540635" y="1710267"/>
            <a:ext cx="5783965" cy="3470181"/>
          </a:xfrm>
          <a:prstGeom prst="rect">
            <a:avLst/>
          </a:prstGeom>
          <a:noFill/>
        </p:spPr>
        <p:txBody>
          <a:bodyPr wrap="square" rtlCol="0">
            <a:spAutoFit/>
          </a:bodyPr>
          <a:lstStyle/>
          <a:p>
            <a:pPr algn="just"/>
            <a:r>
              <a:rPr lang="en-IE" dirty="0">
                <a:solidFill>
                  <a:schemeClr val="bg1"/>
                </a:solidFill>
                <a:effectLst/>
              </a:rPr>
              <a:t>MVT</a:t>
            </a:r>
            <a:r>
              <a:rPr lang="en-IE" dirty="0">
                <a:solidFill>
                  <a:schemeClr val="bg1"/>
                </a:solidFill>
              </a:rPr>
              <a:t>-</a:t>
            </a:r>
            <a:r>
              <a:rPr lang="en-IE" dirty="0">
                <a:solidFill>
                  <a:schemeClr val="bg1"/>
                </a:solidFill>
                <a:effectLst/>
              </a:rPr>
              <a:t>type deposits are generally found in carbonate platform settings, typically in relatively undeformed orogenic foreland rocks, commonly in thrust belts, and rarely in rift zones.  Mineral deposition is typically much </a:t>
            </a:r>
            <a:r>
              <a:rPr lang="en-IE" dirty="0">
                <a:solidFill>
                  <a:schemeClr val="bg1"/>
                </a:solidFill>
              </a:rPr>
              <a:t>l</a:t>
            </a:r>
            <a:r>
              <a:rPr lang="en-IE" dirty="0">
                <a:solidFill>
                  <a:schemeClr val="bg1"/>
                </a:solidFill>
                <a:effectLst/>
              </a:rPr>
              <a:t>ater than the host sediments and typically formed post-basin closure.</a:t>
            </a:r>
          </a:p>
          <a:p>
            <a:pPr algn="just"/>
            <a:endParaRPr lang="en-IE" sz="1050" dirty="0">
              <a:solidFill>
                <a:schemeClr val="bg1"/>
              </a:solidFill>
            </a:endParaRPr>
          </a:p>
          <a:p>
            <a:pPr algn="just"/>
            <a:r>
              <a:rPr lang="en-IE" dirty="0">
                <a:solidFill>
                  <a:schemeClr val="bg1"/>
                </a:solidFill>
              </a:rPr>
              <a:t>SedEx or CD-type deposits are generally also formed in post-rift settings but as the name implies mineralization is often coeval with sedimentation.</a:t>
            </a:r>
          </a:p>
          <a:p>
            <a:pPr algn="just"/>
            <a:endParaRPr lang="en-IE" sz="1100" dirty="0">
              <a:solidFill>
                <a:schemeClr val="bg1"/>
              </a:solidFill>
            </a:endParaRPr>
          </a:p>
          <a:p>
            <a:pPr algn="just"/>
            <a:r>
              <a:rPr lang="en-IE" dirty="0">
                <a:solidFill>
                  <a:schemeClr val="bg1"/>
                </a:solidFill>
              </a:rPr>
              <a:t>Irish-type deposits formed shortly after sedimentation and mineralization occurred within a rifting environment.</a:t>
            </a:r>
          </a:p>
        </p:txBody>
      </p:sp>
      <p:sp>
        <p:nvSpPr>
          <p:cNvPr id="9" name="Title 1">
            <a:extLst>
              <a:ext uri="{FF2B5EF4-FFF2-40B4-BE49-F238E27FC236}">
                <a16:creationId xmlns:a16="http://schemas.microsoft.com/office/drawing/2014/main" id="{5AA4064C-7EDA-7D0F-D4CC-8986CFBD8176}"/>
              </a:ext>
            </a:extLst>
          </p:cNvPr>
          <p:cNvSpPr txBox="1">
            <a:spLocks/>
          </p:cNvSpPr>
          <p:nvPr/>
        </p:nvSpPr>
        <p:spPr>
          <a:xfrm>
            <a:off x="418064" y="-265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MVT or SedEx – a matter of timing</a:t>
            </a:r>
          </a:p>
        </p:txBody>
      </p:sp>
      <p:graphicFrame>
        <p:nvGraphicFramePr>
          <p:cNvPr id="10" name="Chart 9">
            <a:extLst>
              <a:ext uri="{FF2B5EF4-FFF2-40B4-BE49-F238E27FC236}">
                <a16:creationId xmlns:a16="http://schemas.microsoft.com/office/drawing/2014/main" id="{D3DB9F58-F9CC-5491-02A6-0FF6861F6D90}"/>
              </a:ext>
            </a:extLst>
          </p:cNvPr>
          <p:cNvGraphicFramePr>
            <a:graphicFrameLocks/>
          </p:cNvGraphicFramePr>
          <p:nvPr>
            <p:extLst>
              <p:ext uri="{D42A27DB-BD31-4B8C-83A1-F6EECF244321}">
                <p14:modId xmlns:p14="http://schemas.microsoft.com/office/powerpoint/2010/main" val="2795983481"/>
              </p:ext>
            </p:extLst>
          </p:nvPr>
        </p:nvGraphicFramePr>
        <p:xfrm>
          <a:off x="6792686" y="1595535"/>
          <a:ext cx="4884057" cy="369336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1B046EF6-8ADC-0817-116C-8E4EB9FC4964}"/>
              </a:ext>
            </a:extLst>
          </p:cNvPr>
          <p:cNvSpPr txBox="1"/>
          <p:nvPr/>
        </p:nvSpPr>
        <p:spPr>
          <a:xfrm>
            <a:off x="7458181" y="5316254"/>
            <a:ext cx="3628660" cy="769441"/>
          </a:xfrm>
          <a:prstGeom prst="rect">
            <a:avLst/>
          </a:prstGeom>
          <a:noFill/>
        </p:spPr>
        <p:txBody>
          <a:bodyPr wrap="square" rtlCol="0">
            <a:spAutoFit/>
          </a:bodyPr>
          <a:lstStyle/>
          <a:p>
            <a:pPr algn="ctr"/>
            <a:r>
              <a:rPr lang="en-GB" sz="1100" dirty="0">
                <a:solidFill>
                  <a:schemeClr val="bg1"/>
                </a:solidFill>
              </a:rPr>
              <a:t>Scatter plot of the age difference in mineralization to age of host rocks for 73 MVT deposits around the world.  </a:t>
            </a:r>
          </a:p>
          <a:p>
            <a:pPr algn="ctr"/>
            <a:endParaRPr lang="en-GB" sz="1100" dirty="0">
              <a:solidFill>
                <a:schemeClr val="bg1"/>
              </a:solidFill>
            </a:endParaRPr>
          </a:p>
          <a:p>
            <a:pPr algn="ctr"/>
            <a:r>
              <a:rPr lang="en-GB" sz="1100" dirty="0">
                <a:solidFill>
                  <a:schemeClr val="bg1"/>
                </a:solidFill>
              </a:rPr>
              <a:t>(Avg 186 Ma)</a:t>
            </a:r>
            <a:endParaRPr lang="en-IE" sz="1100" dirty="0">
              <a:solidFill>
                <a:schemeClr val="bg1"/>
              </a:solidFill>
            </a:endParaRPr>
          </a:p>
        </p:txBody>
      </p:sp>
      <p:sp>
        <p:nvSpPr>
          <p:cNvPr id="12" name="Star: 6 Points 11">
            <a:extLst>
              <a:ext uri="{FF2B5EF4-FFF2-40B4-BE49-F238E27FC236}">
                <a16:creationId xmlns:a16="http://schemas.microsoft.com/office/drawing/2014/main" id="{9251A5BE-2587-15D9-76D2-9E2D96CBBCE9}"/>
              </a:ext>
            </a:extLst>
          </p:cNvPr>
          <p:cNvSpPr/>
          <p:nvPr/>
        </p:nvSpPr>
        <p:spPr>
          <a:xfrm>
            <a:off x="9639300" y="4529461"/>
            <a:ext cx="360000" cy="360000"/>
          </a:xfrm>
          <a:prstGeom prst="star6">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8269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48793" y="81974"/>
            <a:ext cx="10515600" cy="1325563"/>
          </a:xfrm>
        </p:spPr>
        <p:txBody>
          <a:bodyPr>
            <a:normAutofit/>
          </a:bodyPr>
          <a:lstStyle/>
          <a:p>
            <a:r>
              <a:rPr lang="en-IE" sz="3200" b="1" dirty="0">
                <a:solidFill>
                  <a:srgbClr val="FFC000"/>
                </a:solidFill>
                <a:latin typeface="+mn-lt"/>
              </a:rPr>
              <a:t>Hydraulic fracture breccias and veining</a:t>
            </a:r>
            <a:endParaRPr lang="en-IE" sz="3200" dirty="0">
              <a:solidFill>
                <a:srgbClr val="FFC000"/>
              </a:solidFill>
              <a:latin typeface="+mn-lt"/>
            </a:endParaRPr>
          </a:p>
        </p:txBody>
      </p:sp>
      <p:pic>
        <p:nvPicPr>
          <p:cNvPr id="3" name="Picture 2">
            <a:extLst>
              <a:ext uri="{FF2B5EF4-FFF2-40B4-BE49-F238E27FC236}">
                <a16:creationId xmlns:a16="http://schemas.microsoft.com/office/drawing/2014/main" id="{C42BA9F7-ACE9-4A47-9B1C-8AC750A5D5A0}"/>
              </a:ext>
            </a:extLst>
          </p:cNvPr>
          <p:cNvPicPr>
            <a:picLocks/>
          </p:cNvPicPr>
          <p:nvPr/>
        </p:nvPicPr>
        <p:blipFill>
          <a:blip r:embed="rId3" cstate="screen">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a:ext>
            </a:extLst>
          </a:blip>
          <a:stretch>
            <a:fillRect/>
          </a:stretch>
        </p:blipFill>
        <p:spPr>
          <a:xfrm rot="10800000">
            <a:off x="417600" y="1454400"/>
            <a:ext cx="5540400" cy="3672000"/>
          </a:xfrm>
          <a:prstGeom prst="rect">
            <a:avLst/>
          </a:prstGeom>
        </p:spPr>
      </p:pic>
      <p:pic>
        <p:nvPicPr>
          <p:cNvPr id="9" name="Picture 8">
            <a:extLst>
              <a:ext uri="{FF2B5EF4-FFF2-40B4-BE49-F238E27FC236}">
                <a16:creationId xmlns:a16="http://schemas.microsoft.com/office/drawing/2014/main" id="{4C071322-3E8F-47DF-8213-00D55E87A57F}"/>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232500" y="1452806"/>
            <a:ext cx="5540400" cy="3672000"/>
          </a:xfrm>
          <a:prstGeom prst="rect">
            <a:avLst/>
          </a:prstGeom>
        </p:spPr>
      </p:pic>
      <p:sp>
        <p:nvSpPr>
          <p:cNvPr id="11" name="TextBox 10">
            <a:extLst>
              <a:ext uri="{FF2B5EF4-FFF2-40B4-BE49-F238E27FC236}">
                <a16:creationId xmlns:a16="http://schemas.microsoft.com/office/drawing/2014/main" id="{9606BAF2-0304-47E4-8F78-C9F269A73CFF}"/>
              </a:ext>
            </a:extLst>
          </p:cNvPr>
          <p:cNvSpPr txBox="1"/>
          <p:nvPr/>
        </p:nvSpPr>
        <p:spPr>
          <a:xfrm>
            <a:off x="448793" y="5345869"/>
            <a:ext cx="5540400" cy="646331"/>
          </a:xfrm>
          <a:prstGeom prst="rect">
            <a:avLst/>
          </a:prstGeom>
          <a:noFill/>
        </p:spPr>
        <p:txBody>
          <a:bodyPr wrap="square" rtlCol="0">
            <a:spAutoFit/>
          </a:bodyPr>
          <a:lstStyle/>
          <a:p>
            <a:r>
              <a:rPr lang="en-IE" dirty="0">
                <a:solidFill>
                  <a:schemeClr val="bg1"/>
                </a:solidFill>
              </a:rPr>
              <a:t>Sphalerite infilling hydraulic fracture breccia,  </a:t>
            </a:r>
            <a:r>
              <a:rPr lang="en-IE" dirty="0" err="1">
                <a:solidFill>
                  <a:schemeClr val="bg1"/>
                </a:solidFill>
              </a:rPr>
              <a:t>Tynagh</a:t>
            </a:r>
            <a:r>
              <a:rPr lang="en-IE" dirty="0">
                <a:solidFill>
                  <a:schemeClr val="bg1"/>
                </a:solidFill>
              </a:rPr>
              <a:t> Zone II</a:t>
            </a:r>
          </a:p>
        </p:txBody>
      </p:sp>
      <p:sp>
        <p:nvSpPr>
          <p:cNvPr id="12" name="TextBox 11">
            <a:extLst>
              <a:ext uri="{FF2B5EF4-FFF2-40B4-BE49-F238E27FC236}">
                <a16:creationId xmlns:a16="http://schemas.microsoft.com/office/drawing/2014/main" id="{D5957606-0DB0-4D7B-8244-1802B2B3E5F6}"/>
              </a:ext>
            </a:extLst>
          </p:cNvPr>
          <p:cNvSpPr txBox="1"/>
          <p:nvPr/>
        </p:nvSpPr>
        <p:spPr>
          <a:xfrm>
            <a:off x="6437986" y="5371810"/>
            <a:ext cx="5250180" cy="646331"/>
          </a:xfrm>
          <a:prstGeom prst="rect">
            <a:avLst/>
          </a:prstGeom>
          <a:noFill/>
        </p:spPr>
        <p:txBody>
          <a:bodyPr wrap="square" rtlCol="0">
            <a:spAutoFit/>
          </a:bodyPr>
          <a:lstStyle/>
          <a:p>
            <a:r>
              <a:rPr lang="en-IE" dirty="0">
                <a:solidFill>
                  <a:schemeClr val="bg1"/>
                </a:solidFill>
              </a:rPr>
              <a:t>Sphalerite infilling hydraulic fracture breccia, Navan 2-5 Lens</a:t>
            </a:r>
          </a:p>
        </p:txBody>
      </p:sp>
      <p:grpSp>
        <p:nvGrpSpPr>
          <p:cNvPr id="10" name="Group 9">
            <a:extLst>
              <a:ext uri="{FF2B5EF4-FFF2-40B4-BE49-F238E27FC236}">
                <a16:creationId xmlns:a16="http://schemas.microsoft.com/office/drawing/2014/main" id="{D069ABD3-30E8-BB66-4294-C47264BAA4C8}"/>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66258554-5E54-19CF-BC9D-4291CB6616F5}"/>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0BC748A0-2BDC-77C5-2926-9D6B4F28E06E}"/>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98330AEA-B078-5929-5535-84696EAB51C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561199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2739"/>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4" name="Freeform: Shape 63">
            <a:extLst>
              <a:ext uri="{FF2B5EF4-FFF2-40B4-BE49-F238E27FC236}">
                <a16:creationId xmlns:a16="http://schemas.microsoft.com/office/drawing/2014/main" id="{189764CF-7721-45C0-8F37-D775A2C46B3C}"/>
              </a:ext>
            </a:extLst>
          </p:cNvPr>
          <p:cNvSpPr/>
          <p:nvPr/>
        </p:nvSpPr>
        <p:spPr>
          <a:xfrm>
            <a:off x="8591551" y="3952874"/>
            <a:ext cx="1407319" cy="419101"/>
          </a:xfrm>
          <a:custGeom>
            <a:avLst/>
            <a:gdLst>
              <a:gd name="connsiteX0" fmla="*/ 0 w 752475"/>
              <a:gd name="connsiteY0" fmla="*/ 0 h 438150"/>
              <a:gd name="connsiteX1" fmla="*/ 142875 w 752475"/>
              <a:gd name="connsiteY1" fmla="*/ 38100 h 438150"/>
              <a:gd name="connsiteX2" fmla="*/ 319088 w 752475"/>
              <a:gd name="connsiteY2" fmla="*/ 71438 h 438150"/>
              <a:gd name="connsiteX3" fmla="*/ 438150 w 752475"/>
              <a:gd name="connsiteY3" fmla="*/ 128588 h 438150"/>
              <a:gd name="connsiteX4" fmla="*/ 528638 w 752475"/>
              <a:gd name="connsiteY4" fmla="*/ 200025 h 438150"/>
              <a:gd name="connsiteX5" fmla="*/ 585788 w 752475"/>
              <a:gd name="connsiteY5" fmla="*/ 290513 h 438150"/>
              <a:gd name="connsiteX6" fmla="*/ 657225 w 752475"/>
              <a:gd name="connsiteY6" fmla="*/ 390525 h 438150"/>
              <a:gd name="connsiteX7" fmla="*/ 752475 w 752475"/>
              <a:gd name="connsiteY7" fmla="*/ 438150 h 438150"/>
              <a:gd name="connsiteX0" fmla="*/ 0 w 895350"/>
              <a:gd name="connsiteY0" fmla="*/ 0 h 404813"/>
              <a:gd name="connsiteX1" fmla="*/ 142875 w 895350"/>
              <a:gd name="connsiteY1" fmla="*/ 38100 h 404813"/>
              <a:gd name="connsiteX2" fmla="*/ 319088 w 895350"/>
              <a:gd name="connsiteY2" fmla="*/ 71438 h 404813"/>
              <a:gd name="connsiteX3" fmla="*/ 438150 w 895350"/>
              <a:gd name="connsiteY3" fmla="*/ 128588 h 404813"/>
              <a:gd name="connsiteX4" fmla="*/ 528638 w 895350"/>
              <a:gd name="connsiteY4" fmla="*/ 200025 h 404813"/>
              <a:gd name="connsiteX5" fmla="*/ 585788 w 895350"/>
              <a:gd name="connsiteY5" fmla="*/ 290513 h 404813"/>
              <a:gd name="connsiteX6" fmla="*/ 657225 w 895350"/>
              <a:gd name="connsiteY6" fmla="*/ 390525 h 404813"/>
              <a:gd name="connsiteX7" fmla="*/ 895350 w 895350"/>
              <a:gd name="connsiteY7" fmla="*/ 404813 h 404813"/>
              <a:gd name="connsiteX0" fmla="*/ 0 w 895350"/>
              <a:gd name="connsiteY0" fmla="*/ 0 h 413303"/>
              <a:gd name="connsiteX1" fmla="*/ 142875 w 895350"/>
              <a:gd name="connsiteY1" fmla="*/ 38100 h 413303"/>
              <a:gd name="connsiteX2" fmla="*/ 319088 w 895350"/>
              <a:gd name="connsiteY2" fmla="*/ 71438 h 413303"/>
              <a:gd name="connsiteX3" fmla="*/ 438150 w 895350"/>
              <a:gd name="connsiteY3" fmla="*/ 128588 h 413303"/>
              <a:gd name="connsiteX4" fmla="*/ 528638 w 895350"/>
              <a:gd name="connsiteY4" fmla="*/ 200025 h 413303"/>
              <a:gd name="connsiteX5" fmla="*/ 585788 w 895350"/>
              <a:gd name="connsiteY5" fmla="*/ 290513 h 413303"/>
              <a:gd name="connsiteX6" fmla="*/ 657225 w 895350"/>
              <a:gd name="connsiteY6" fmla="*/ 390525 h 413303"/>
              <a:gd name="connsiteX7" fmla="*/ 895350 w 895350"/>
              <a:gd name="connsiteY7" fmla="*/ 404813 h 413303"/>
              <a:gd name="connsiteX0" fmla="*/ 0 w 895350"/>
              <a:gd name="connsiteY0" fmla="*/ 0 h 410061"/>
              <a:gd name="connsiteX1" fmla="*/ 142875 w 895350"/>
              <a:gd name="connsiteY1" fmla="*/ 38100 h 410061"/>
              <a:gd name="connsiteX2" fmla="*/ 319088 w 895350"/>
              <a:gd name="connsiteY2" fmla="*/ 71438 h 410061"/>
              <a:gd name="connsiteX3" fmla="*/ 438150 w 895350"/>
              <a:gd name="connsiteY3" fmla="*/ 128588 h 410061"/>
              <a:gd name="connsiteX4" fmla="*/ 528638 w 895350"/>
              <a:gd name="connsiteY4" fmla="*/ 200025 h 410061"/>
              <a:gd name="connsiteX5" fmla="*/ 585788 w 895350"/>
              <a:gd name="connsiteY5" fmla="*/ 290513 h 410061"/>
              <a:gd name="connsiteX6" fmla="*/ 657225 w 895350"/>
              <a:gd name="connsiteY6" fmla="*/ 390525 h 410061"/>
              <a:gd name="connsiteX7" fmla="*/ 733424 w 895350"/>
              <a:gd name="connsiteY7" fmla="*/ 409576 h 410061"/>
              <a:gd name="connsiteX8" fmla="*/ 895350 w 895350"/>
              <a:gd name="connsiteY8" fmla="*/ 404813 h 410061"/>
              <a:gd name="connsiteX0" fmla="*/ 0 w 895350"/>
              <a:gd name="connsiteY0" fmla="*/ 0 h 423900"/>
              <a:gd name="connsiteX1" fmla="*/ 142875 w 895350"/>
              <a:gd name="connsiteY1" fmla="*/ 38100 h 423900"/>
              <a:gd name="connsiteX2" fmla="*/ 319088 w 895350"/>
              <a:gd name="connsiteY2" fmla="*/ 71438 h 423900"/>
              <a:gd name="connsiteX3" fmla="*/ 438150 w 895350"/>
              <a:gd name="connsiteY3" fmla="*/ 128588 h 423900"/>
              <a:gd name="connsiteX4" fmla="*/ 528638 w 895350"/>
              <a:gd name="connsiteY4" fmla="*/ 200025 h 423900"/>
              <a:gd name="connsiteX5" fmla="*/ 585788 w 895350"/>
              <a:gd name="connsiteY5" fmla="*/ 290513 h 423900"/>
              <a:gd name="connsiteX6" fmla="*/ 657225 w 895350"/>
              <a:gd name="connsiteY6" fmla="*/ 390525 h 423900"/>
              <a:gd name="connsiteX7" fmla="*/ 733424 w 895350"/>
              <a:gd name="connsiteY7" fmla="*/ 409576 h 423900"/>
              <a:gd name="connsiteX8" fmla="*/ 831055 w 895350"/>
              <a:gd name="connsiteY8" fmla="*/ 423864 h 423900"/>
              <a:gd name="connsiteX9" fmla="*/ 895350 w 895350"/>
              <a:gd name="connsiteY9" fmla="*/ 404813 h 423900"/>
              <a:gd name="connsiteX0" fmla="*/ 0 w 902494"/>
              <a:gd name="connsiteY0" fmla="*/ 0 h 423900"/>
              <a:gd name="connsiteX1" fmla="*/ 142875 w 902494"/>
              <a:gd name="connsiteY1" fmla="*/ 38100 h 423900"/>
              <a:gd name="connsiteX2" fmla="*/ 319088 w 902494"/>
              <a:gd name="connsiteY2" fmla="*/ 71438 h 423900"/>
              <a:gd name="connsiteX3" fmla="*/ 438150 w 902494"/>
              <a:gd name="connsiteY3" fmla="*/ 128588 h 423900"/>
              <a:gd name="connsiteX4" fmla="*/ 528638 w 902494"/>
              <a:gd name="connsiteY4" fmla="*/ 200025 h 423900"/>
              <a:gd name="connsiteX5" fmla="*/ 585788 w 902494"/>
              <a:gd name="connsiteY5" fmla="*/ 290513 h 423900"/>
              <a:gd name="connsiteX6" fmla="*/ 657225 w 902494"/>
              <a:gd name="connsiteY6" fmla="*/ 390525 h 423900"/>
              <a:gd name="connsiteX7" fmla="*/ 733424 w 902494"/>
              <a:gd name="connsiteY7" fmla="*/ 409576 h 423900"/>
              <a:gd name="connsiteX8" fmla="*/ 831055 w 902494"/>
              <a:gd name="connsiteY8" fmla="*/ 423864 h 423900"/>
              <a:gd name="connsiteX9" fmla="*/ 902494 w 902494"/>
              <a:gd name="connsiteY9" fmla="*/ 404813 h 423900"/>
              <a:gd name="connsiteX0" fmla="*/ 0 w 902494"/>
              <a:gd name="connsiteY0" fmla="*/ 0 h 423900"/>
              <a:gd name="connsiteX1" fmla="*/ 142875 w 902494"/>
              <a:gd name="connsiteY1" fmla="*/ 38100 h 423900"/>
              <a:gd name="connsiteX2" fmla="*/ 319088 w 902494"/>
              <a:gd name="connsiteY2" fmla="*/ 71438 h 423900"/>
              <a:gd name="connsiteX3" fmla="*/ 438150 w 902494"/>
              <a:gd name="connsiteY3" fmla="*/ 128588 h 423900"/>
              <a:gd name="connsiteX4" fmla="*/ 528638 w 902494"/>
              <a:gd name="connsiteY4" fmla="*/ 200025 h 423900"/>
              <a:gd name="connsiteX5" fmla="*/ 752475 w 902494"/>
              <a:gd name="connsiteY5" fmla="*/ 295275 h 423900"/>
              <a:gd name="connsiteX6" fmla="*/ 657225 w 902494"/>
              <a:gd name="connsiteY6" fmla="*/ 390525 h 423900"/>
              <a:gd name="connsiteX7" fmla="*/ 733424 w 902494"/>
              <a:gd name="connsiteY7" fmla="*/ 409576 h 423900"/>
              <a:gd name="connsiteX8" fmla="*/ 831055 w 902494"/>
              <a:gd name="connsiteY8" fmla="*/ 423864 h 423900"/>
              <a:gd name="connsiteX9" fmla="*/ 902494 w 902494"/>
              <a:gd name="connsiteY9" fmla="*/ 404813 h 423900"/>
              <a:gd name="connsiteX0" fmla="*/ 0 w 1407319"/>
              <a:gd name="connsiteY0" fmla="*/ 0 h 423900"/>
              <a:gd name="connsiteX1" fmla="*/ 142875 w 1407319"/>
              <a:gd name="connsiteY1" fmla="*/ 38100 h 423900"/>
              <a:gd name="connsiteX2" fmla="*/ 319088 w 1407319"/>
              <a:gd name="connsiteY2" fmla="*/ 71438 h 423900"/>
              <a:gd name="connsiteX3" fmla="*/ 438150 w 1407319"/>
              <a:gd name="connsiteY3" fmla="*/ 128588 h 423900"/>
              <a:gd name="connsiteX4" fmla="*/ 528638 w 1407319"/>
              <a:gd name="connsiteY4" fmla="*/ 200025 h 423900"/>
              <a:gd name="connsiteX5" fmla="*/ 752475 w 1407319"/>
              <a:gd name="connsiteY5" fmla="*/ 295275 h 423900"/>
              <a:gd name="connsiteX6" fmla="*/ 657225 w 1407319"/>
              <a:gd name="connsiteY6" fmla="*/ 390525 h 423900"/>
              <a:gd name="connsiteX7" fmla="*/ 733424 w 1407319"/>
              <a:gd name="connsiteY7" fmla="*/ 409576 h 423900"/>
              <a:gd name="connsiteX8" fmla="*/ 831055 w 1407319"/>
              <a:gd name="connsiteY8" fmla="*/ 423864 h 423900"/>
              <a:gd name="connsiteX9" fmla="*/ 1407319 w 1407319"/>
              <a:gd name="connsiteY9" fmla="*/ 419100 h 423900"/>
              <a:gd name="connsiteX0" fmla="*/ 0 w 1407319"/>
              <a:gd name="connsiteY0" fmla="*/ 0 h 419101"/>
              <a:gd name="connsiteX1" fmla="*/ 142875 w 1407319"/>
              <a:gd name="connsiteY1" fmla="*/ 38100 h 419101"/>
              <a:gd name="connsiteX2" fmla="*/ 319088 w 1407319"/>
              <a:gd name="connsiteY2" fmla="*/ 71438 h 419101"/>
              <a:gd name="connsiteX3" fmla="*/ 438150 w 1407319"/>
              <a:gd name="connsiteY3" fmla="*/ 128588 h 419101"/>
              <a:gd name="connsiteX4" fmla="*/ 528638 w 1407319"/>
              <a:gd name="connsiteY4" fmla="*/ 200025 h 419101"/>
              <a:gd name="connsiteX5" fmla="*/ 752475 w 1407319"/>
              <a:gd name="connsiteY5" fmla="*/ 295275 h 419101"/>
              <a:gd name="connsiteX6" fmla="*/ 657225 w 1407319"/>
              <a:gd name="connsiteY6" fmla="*/ 390525 h 419101"/>
              <a:gd name="connsiteX7" fmla="*/ 733424 w 1407319"/>
              <a:gd name="connsiteY7" fmla="*/ 409576 h 419101"/>
              <a:gd name="connsiteX8" fmla="*/ 1083467 w 1407319"/>
              <a:gd name="connsiteY8" fmla="*/ 357189 h 419101"/>
              <a:gd name="connsiteX9" fmla="*/ 1407319 w 1407319"/>
              <a:gd name="connsiteY9" fmla="*/ 419100 h 419101"/>
              <a:gd name="connsiteX0" fmla="*/ 0 w 1407319"/>
              <a:gd name="connsiteY0" fmla="*/ 0 h 419101"/>
              <a:gd name="connsiteX1" fmla="*/ 142875 w 1407319"/>
              <a:gd name="connsiteY1" fmla="*/ 38100 h 419101"/>
              <a:gd name="connsiteX2" fmla="*/ 319088 w 1407319"/>
              <a:gd name="connsiteY2" fmla="*/ 71438 h 419101"/>
              <a:gd name="connsiteX3" fmla="*/ 438150 w 1407319"/>
              <a:gd name="connsiteY3" fmla="*/ 128588 h 419101"/>
              <a:gd name="connsiteX4" fmla="*/ 528638 w 1407319"/>
              <a:gd name="connsiteY4" fmla="*/ 200025 h 419101"/>
              <a:gd name="connsiteX5" fmla="*/ 752475 w 1407319"/>
              <a:gd name="connsiteY5" fmla="*/ 295275 h 419101"/>
              <a:gd name="connsiteX6" fmla="*/ 657225 w 1407319"/>
              <a:gd name="connsiteY6" fmla="*/ 390525 h 419101"/>
              <a:gd name="connsiteX7" fmla="*/ 928686 w 1407319"/>
              <a:gd name="connsiteY7" fmla="*/ 338139 h 419101"/>
              <a:gd name="connsiteX8" fmla="*/ 1083467 w 1407319"/>
              <a:gd name="connsiteY8" fmla="*/ 357189 h 419101"/>
              <a:gd name="connsiteX9" fmla="*/ 1407319 w 1407319"/>
              <a:gd name="connsiteY9" fmla="*/ 419100 h 419101"/>
              <a:gd name="connsiteX0" fmla="*/ 0 w 1407319"/>
              <a:gd name="connsiteY0" fmla="*/ 0 h 419101"/>
              <a:gd name="connsiteX1" fmla="*/ 142875 w 1407319"/>
              <a:gd name="connsiteY1" fmla="*/ 38100 h 419101"/>
              <a:gd name="connsiteX2" fmla="*/ 319088 w 1407319"/>
              <a:gd name="connsiteY2" fmla="*/ 71438 h 419101"/>
              <a:gd name="connsiteX3" fmla="*/ 438150 w 1407319"/>
              <a:gd name="connsiteY3" fmla="*/ 128588 h 419101"/>
              <a:gd name="connsiteX4" fmla="*/ 528638 w 1407319"/>
              <a:gd name="connsiteY4" fmla="*/ 200025 h 419101"/>
              <a:gd name="connsiteX5" fmla="*/ 752475 w 1407319"/>
              <a:gd name="connsiteY5" fmla="*/ 295275 h 419101"/>
              <a:gd name="connsiteX6" fmla="*/ 804863 w 1407319"/>
              <a:gd name="connsiteY6" fmla="*/ 323850 h 419101"/>
              <a:gd name="connsiteX7" fmla="*/ 928686 w 1407319"/>
              <a:gd name="connsiteY7" fmla="*/ 338139 h 419101"/>
              <a:gd name="connsiteX8" fmla="*/ 1083467 w 1407319"/>
              <a:gd name="connsiteY8" fmla="*/ 357189 h 419101"/>
              <a:gd name="connsiteX9" fmla="*/ 1407319 w 1407319"/>
              <a:gd name="connsiteY9" fmla="*/ 419100 h 419101"/>
              <a:gd name="connsiteX0" fmla="*/ 0 w 1407319"/>
              <a:gd name="connsiteY0" fmla="*/ 0 h 419101"/>
              <a:gd name="connsiteX1" fmla="*/ 142875 w 1407319"/>
              <a:gd name="connsiteY1" fmla="*/ 38100 h 419101"/>
              <a:gd name="connsiteX2" fmla="*/ 319088 w 1407319"/>
              <a:gd name="connsiteY2" fmla="*/ 71438 h 419101"/>
              <a:gd name="connsiteX3" fmla="*/ 438150 w 1407319"/>
              <a:gd name="connsiteY3" fmla="*/ 128588 h 419101"/>
              <a:gd name="connsiteX4" fmla="*/ 528638 w 1407319"/>
              <a:gd name="connsiteY4" fmla="*/ 200025 h 419101"/>
              <a:gd name="connsiteX5" fmla="*/ 752475 w 1407319"/>
              <a:gd name="connsiteY5" fmla="*/ 295275 h 419101"/>
              <a:gd name="connsiteX6" fmla="*/ 928686 w 1407319"/>
              <a:gd name="connsiteY6" fmla="*/ 338139 h 419101"/>
              <a:gd name="connsiteX7" fmla="*/ 1083467 w 1407319"/>
              <a:gd name="connsiteY7" fmla="*/ 357189 h 419101"/>
              <a:gd name="connsiteX8" fmla="*/ 1407319 w 1407319"/>
              <a:gd name="connsiteY8" fmla="*/ 419100 h 41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319" h="419101">
                <a:moveTo>
                  <a:pt x="0" y="0"/>
                </a:moveTo>
                <a:lnTo>
                  <a:pt x="142875" y="38100"/>
                </a:lnTo>
                <a:lnTo>
                  <a:pt x="319088" y="71438"/>
                </a:lnTo>
                <a:lnTo>
                  <a:pt x="438150" y="128588"/>
                </a:lnTo>
                <a:lnTo>
                  <a:pt x="528638" y="200025"/>
                </a:lnTo>
                <a:lnTo>
                  <a:pt x="752475" y="295275"/>
                </a:lnTo>
                <a:lnTo>
                  <a:pt x="928686" y="338139"/>
                </a:lnTo>
                <a:cubicBezTo>
                  <a:pt x="954483" y="340917"/>
                  <a:pt x="1056479" y="357983"/>
                  <a:pt x="1083467" y="357189"/>
                </a:cubicBezTo>
                <a:cubicBezTo>
                  <a:pt x="1110455" y="356395"/>
                  <a:pt x="1393428" y="419497"/>
                  <a:pt x="1407319" y="41910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a:extLst>
              <a:ext uri="{FF2B5EF4-FFF2-40B4-BE49-F238E27FC236}">
                <a16:creationId xmlns:a16="http://schemas.microsoft.com/office/drawing/2014/main" id="{F9B4CD5E-0D76-4093-A952-7D84FB6961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157" b="92496" l="1337" r="93682">
                        <a14:foregroundMark x1="2673" y1="25122" x2="8019" y2="35400"/>
                        <a14:foregroundMark x1="8019" y1="35400" x2="8141" y2="51713"/>
                        <a14:foregroundMark x1="1337" y1="22512" x2="3645" y2="32463"/>
                        <a14:foregroundMark x1="8505" y1="59869" x2="11543" y2="67047"/>
                        <a14:foregroundMark x1="11543" y1="67047" x2="18226" y2="73899"/>
                        <a14:foregroundMark x1="18226" y1="73899" x2="22722" y2="73899"/>
                        <a14:foregroundMark x1="18955" y1="76346" x2="38639" y2="81566"/>
                        <a14:foregroundMark x1="32442" y1="82871" x2="46780" y2="89886"/>
                        <a14:foregroundMark x1="46780" y1="89886" x2="47995" y2="89396"/>
                        <a14:foregroundMark x1="48481" y1="92822" x2="52734" y2="85808"/>
                        <a14:foregroundMark x1="52734" y1="85808" x2="53220" y2="77814"/>
                        <a14:foregroundMark x1="65492" y1="85644" x2="81409" y2="77814"/>
                        <a14:foregroundMark x1="81409" y1="77814" x2="82139" y2="73409"/>
                        <a14:foregroundMark x1="86634" y1="64763" x2="92345" y2="57749"/>
                        <a14:foregroundMark x1="92345" y1="57749" x2="93803" y2="42088"/>
                        <a14:foregroundMark x1="89915" y1="20392" x2="89793" y2="22838"/>
                        <a14:foregroundMark x1="70717" y1="8157" x2="74970" y2="9135"/>
                      </a14:backgroundRemoval>
                    </a14:imgEffect>
                    <a14:imgEffect>
                      <a14:sharpenSoften amount="25000"/>
                    </a14:imgEffect>
                  </a14:imgLayer>
                </a14:imgProps>
              </a:ext>
            </a:extLst>
          </a:blip>
          <a:stretch>
            <a:fillRect/>
          </a:stretch>
        </p:blipFill>
        <p:spPr>
          <a:xfrm>
            <a:off x="4533740" y="788962"/>
            <a:ext cx="7248752" cy="5399131"/>
          </a:xfrm>
          <a:prstGeom prst="rect">
            <a:avLst/>
          </a:prstGeom>
        </p:spPr>
      </p:pic>
      <p:sp>
        <p:nvSpPr>
          <p:cNvPr id="3" name="TextBox 2">
            <a:extLst>
              <a:ext uri="{FF2B5EF4-FFF2-40B4-BE49-F238E27FC236}">
                <a16:creationId xmlns:a16="http://schemas.microsoft.com/office/drawing/2014/main" id="{79A692E6-A7D0-4F7E-86C0-688B0669367C}"/>
              </a:ext>
            </a:extLst>
          </p:cNvPr>
          <p:cNvSpPr txBox="1"/>
          <p:nvPr/>
        </p:nvSpPr>
        <p:spPr>
          <a:xfrm>
            <a:off x="448793" y="5257386"/>
            <a:ext cx="3400830" cy="369332"/>
          </a:xfrm>
          <a:prstGeom prst="rect">
            <a:avLst/>
          </a:prstGeom>
          <a:noFill/>
        </p:spPr>
        <p:txBody>
          <a:bodyPr wrap="square" rtlCol="0">
            <a:spAutoFit/>
          </a:bodyPr>
          <a:lstStyle/>
          <a:p>
            <a:r>
              <a:rPr lang="en-IE" dirty="0">
                <a:solidFill>
                  <a:schemeClr val="bg1"/>
                </a:solidFill>
              </a:rPr>
              <a:t>Contact</a:t>
            </a:r>
          </a:p>
        </p:txBody>
      </p:sp>
      <p:sp>
        <p:nvSpPr>
          <p:cNvPr id="67" name="TextBox 66">
            <a:extLst>
              <a:ext uri="{FF2B5EF4-FFF2-40B4-BE49-F238E27FC236}">
                <a16:creationId xmlns:a16="http://schemas.microsoft.com/office/drawing/2014/main" id="{FF90E882-8E4A-42B0-8443-6DB49CDDBAC4}"/>
              </a:ext>
            </a:extLst>
          </p:cNvPr>
          <p:cNvSpPr txBox="1"/>
          <p:nvPr/>
        </p:nvSpPr>
        <p:spPr>
          <a:xfrm>
            <a:off x="383008" y="1302246"/>
            <a:ext cx="3620244" cy="3416320"/>
          </a:xfrm>
          <a:prstGeom prst="rect">
            <a:avLst/>
          </a:prstGeom>
          <a:noFill/>
        </p:spPr>
        <p:txBody>
          <a:bodyPr wrap="square" rtlCol="0">
            <a:spAutoFit/>
          </a:bodyPr>
          <a:lstStyle/>
          <a:p>
            <a:pPr algn="just"/>
            <a:r>
              <a:rPr lang="en-IE" dirty="0">
                <a:solidFill>
                  <a:schemeClr val="bg1"/>
                </a:solidFill>
              </a:rPr>
              <a:t>Dolomitic mud matrix to a breccia of clasts of pre-existing mineralization formed during a fluidization process in which a hydrothermal pulp was injected into dilatant sites. The opening of which occurred during extensional tectonics and the combination of fluidization and hydraulic fracturing suggests that these pulses may be related to successive build-up and drop of the fluid pressure.</a:t>
            </a:r>
          </a:p>
        </p:txBody>
      </p:sp>
      <p:sp>
        <p:nvSpPr>
          <p:cNvPr id="68" name="TextBox 67">
            <a:extLst>
              <a:ext uri="{FF2B5EF4-FFF2-40B4-BE49-F238E27FC236}">
                <a16:creationId xmlns:a16="http://schemas.microsoft.com/office/drawing/2014/main" id="{FD27BEEC-0D78-4952-B5F6-D2DC813030AD}"/>
              </a:ext>
            </a:extLst>
          </p:cNvPr>
          <p:cNvSpPr txBox="1"/>
          <p:nvPr/>
        </p:nvSpPr>
        <p:spPr>
          <a:xfrm>
            <a:off x="448793" y="5796959"/>
            <a:ext cx="3400830" cy="369332"/>
          </a:xfrm>
          <a:prstGeom prst="rect">
            <a:avLst/>
          </a:prstGeom>
          <a:noFill/>
        </p:spPr>
        <p:txBody>
          <a:bodyPr wrap="square" rtlCol="0">
            <a:spAutoFit/>
          </a:bodyPr>
          <a:lstStyle/>
          <a:p>
            <a:r>
              <a:rPr lang="en-IE" dirty="0">
                <a:solidFill>
                  <a:schemeClr val="bg1"/>
                </a:solidFill>
              </a:rPr>
              <a:t>Calcareous bioclastic </a:t>
            </a:r>
            <a:r>
              <a:rPr lang="en-IE" dirty="0" err="1">
                <a:solidFill>
                  <a:schemeClr val="bg1"/>
                </a:solidFill>
              </a:rPr>
              <a:t>wackestone</a:t>
            </a:r>
            <a:endParaRPr lang="en-IE" dirty="0">
              <a:solidFill>
                <a:schemeClr val="bg1"/>
              </a:solidFill>
            </a:endParaRPr>
          </a:p>
        </p:txBody>
      </p:sp>
      <p:cxnSp>
        <p:nvCxnSpPr>
          <p:cNvPr id="9" name="Straight Arrow Connector 8">
            <a:extLst>
              <a:ext uri="{FF2B5EF4-FFF2-40B4-BE49-F238E27FC236}">
                <a16:creationId xmlns:a16="http://schemas.microsoft.com/office/drawing/2014/main" id="{C0A9277E-3867-498D-B9F5-F8306D8694B4}"/>
              </a:ext>
            </a:extLst>
          </p:cNvPr>
          <p:cNvCxnSpPr>
            <a:cxnSpLocks/>
          </p:cNvCxnSpPr>
          <p:nvPr/>
        </p:nvCxnSpPr>
        <p:spPr>
          <a:xfrm>
            <a:off x="4172039" y="2830158"/>
            <a:ext cx="303648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23697D4-9D6C-482C-9400-13F34C740955}"/>
              </a:ext>
            </a:extLst>
          </p:cNvPr>
          <p:cNvCxnSpPr>
            <a:cxnSpLocks/>
          </p:cNvCxnSpPr>
          <p:nvPr/>
        </p:nvCxnSpPr>
        <p:spPr>
          <a:xfrm flipV="1">
            <a:off x="1422578" y="4162424"/>
            <a:ext cx="4267701" cy="12445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33FB0A0-D184-462A-8680-052CE57DA267}"/>
              </a:ext>
            </a:extLst>
          </p:cNvPr>
          <p:cNvCxnSpPr>
            <a:cxnSpLocks/>
            <a:stCxn id="68" idx="3"/>
          </p:cNvCxnSpPr>
          <p:nvPr/>
        </p:nvCxnSpPr>
        <p:spPr>
          <a:xfrm flipV="1">
            <a:off x="3849623" y="5006446"/>
            <a:ext cx="2459737" cy="9751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77B733F-6670-4315-B7B0-BDA198FC25C0}"/>
              </a:ext>
            </a:extLst>
          </p:cNvPr>
          <p:cNvSpPr txBox="1"/>
          <p:nvPr/>
        </p:nvSpPr>
        <p:spPr>
          <a:xfrm>
            <a:off x="409508" y="285322"/>
            <a:ext cx="6214765" cy="584775"/>
          </a:xfrm>
          <a:prstGeom prst="rect">
            <a:avLst/>
          </a:prstGeom>
          <a:noFill/>
        </p:spPr>
        <p:txBody>
          <a:bodyPr wrap="square" rtlCol="0">
            <a:spAutoFit/>
          </a:bodyPr>
          <a:lstStyle/>
          <a:p>
            <a:r>
              <a:rPr lang="en-IE" sz="3200" b="1" dirty="0">
                <a:solidFill>
                  <a:srgbClr val="FFC000"/>
                </a:solidFill>
              </a:rPr>
              <a:t>Fluidized breccias</a:t>
            </a:r>
          </a:p>
        </p:txBody>
      </p:sp>
      <p:sp>
        <p:nvSpPr>
          <p:cNvPr id="80" name="TextBox 79">
            <a:extLst>
              <a:ext uri="{FF2B5EF4-FFF2-40B4-BE49-F238E27FC236}">
                <a16:creationId xmlns:a16="http://schemas.microsoft.com/office/drawing/2014/main" id="{3F86D19E-B814-4536-94C2-7E16200D4E89}"/>
              </a:ext>
            </a:extLst>
          </p:cNvPr>
          <p:cNvSpPr txBox="1"/>
          <p:nvPr/>
        </p:nvSpPr>
        <p:spPr>
          <a:xfrm>
            <a:off x="4036487" y="433532"/>
            <a:ext cx="3355110" cy="338554"/>
          </a:xfrm>
          <a:prstGeom prst="rect">
            <a:avLst/>
          </a:prstGeom>
          <a:noFill/>
        </p:spPr>
        <p:txBody>
          <a:bodyPr wrap="square" rtlCol="0">
            <a:spAutoFit/>
          </a:bodyPr>
          <a:lstStyle/>
          <a:p>
            <a:r>
              <a:rPr lang="en-IE" sz="1600" i="1" dirty="0" err="1">
                <a:solidFill>
                  <a:schemeClr val="bg1"/>
                </a:solidFill>
              </a:rPr>
              <a:t>Sensu</a:t>
            </a:r>
            <a:r>
              <a:rPr lang="en-IE" sz="1600" dirty="0">
                <a:solidFill>
                  <a:schemeClr val="bg1"/>
                </a:solidFill>
              </a:rPr>
              <a:t> - Y. </a:t>
            </a:r>
            <a:r>
              <a:rPr lang="en-IE" sz="1600" dirty="0" err="1">
                <a:solidFill>
                  <a:schemeClr val="bg1"/>
                </a:solidFill>
              </a:rPr>
              <a:t>Branquet</a:t>
            </a:r>
            <a:r>
              <a:rPr lang="en-IE" sz="1600" dirty="0">
                <a:solidFill>
                  <a:schemeClr val="bg1"/>
                </a:solidFill>
              </a:rPr>
              <a:t>, </a:t>
            </a:r>
            <a:r>
              <a:rPr lang="en-IE" sz="1600" i="1" dirty="0">
                <a:solidFill>
                  <a:schemeClr val="bg1"/>
                </a:solidFill>
              </a:rPr>
              <a:t>et al.  </a:t>
            </a:r>
            <a:r>
              <a:rPr lang="en-IE" sz="1600" dirty="0">
                <a:solidFill>
                  <a:schemeClr val="bg1"/>
                </a:solidFill>
              </a:rPr>
              <a:t>(1999)</a:t>
            </a:r>
          </a:p>
        </p:txBody>
      </p:sp>
      <p:sp>
        <p:nvSpPr>
          <p:cNvPr id="84" name="TextBox 83">
            <a:extLst>
              <a:ext uri="{FF2B5EF4-FFF2-40B4-BE49-F238E27FC236}">
                <a16:creationId xmlns:a16="http://schemas.microsoft.com/office/drawing/2014/main" id="{DC2F1076-1723-4EF5-A8FF-BF382AE556ED}"/>
              </a:ext>
            </a:extLst>
          </p:cNvPr>
          <p:cNvSpPr txBox="1"/>
          <p:nvPr/>
        </p:nvSpPr>
        <p:spPr>
          <a:xfrm>
            <a:off x="9998870" y="5494035"/>
            <a:ext cx="1499128" cy="338554"/>
          </a:xfrm>
          <a:prstGeom prst="rect">
            <a:avLst/>
          </a:prstGeom>
          <a:noFill/>
        </p:spPr>
        <p:txBody>
          <a:bodyPr wrap="none" rtlCol="0">
            <a:spAutoFit/>
          </a:bodyPr>
          <a:lstStyle/>
          <a:p>
            <a:r>
              <a:rPr lang="en-IE" sz="1600" dirty="0">
                <a:solidFill>
                  <a:schemeClr val="bg1"/>
                </a:solidFill>
              </a:rPr>
              <a:t>Navan, 1-5 Lens</a:t>
            </a:r>
          </a:p>
        </p:txBody>
      </p:sp>
      <p:grpSp>
        <p:nvGrpSpPr>
          <p:cNvPr id="10" name="Group 9">
            <a:extLst>
              <a:ext uri="{FF2B5EF4-FFF2-40B4-BE49-F238E27FC236}">
                <a16:creationId xmlns:a16="http://schemas.microsoft.com/office/drawing/2014/main" id="{A29B11BB-8066-64FF-EA1B-3992DA69C7BB}"/>
              </a:ext>
            </a:extLst>
          </p:cNvPr>
          <p:cNvGrpSpPr/>
          <p:nvPr/>
        </p:nvGrpSpPr>
        <p:grpSpPr>
          <a:xfrm>
            <a:off x="133194" y="6313361"/>
            <a:ext cx="12910671" cy="466127"/>
            <a:chOff x="133194" y="6313361"/>
            <a:chExt cx="12910671" cy="466127"/>
          </a:xfrm>
        </p:grpSpPr>
        <p:sp>
          <p:nvSpPr>
            <p:cNvPr id="12" name="TextBox 11">
              <a:extLst>
                <a:ext uri="{FF2B5EF4-FFF2-40B4-BE49-F238E27FC236}">
                  <a16:creationId xmlns:a16="http://schemas.microsoft.com/office/drawing/2014/main" id="{50DE0BAE-0862-41DF-0361-5A1E08653E4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FBA0C905-65D9-45F2-6DFC-F5A938889D6C}"/>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21197E54-CCDA-A1F3-2B5E-E50CC83395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385247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EE64ACE9-2E58-4247-A193-6F88E346F0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3381" y="1016046"/>
            <a:ext cx="8149170" cy="5285714"/>
          </a:xfrm>
          <a:prstGeom prst="rect">
            <a:avLst/>
          </a:prstGeom>
        </p:spPr>
      </p:pic>
      <p:sp>
        <p:nvSpPr>
          <p:cNvPr id="2" name="Title 1">
            <a:extLst>
              <a:ext uri="{FF2B5EF4-FFF2-40B4-BE49-F238E27FC236}">
                <a16:creationId xmlns:a16="http://schemas.microsoft.com/office/drawing/2014/main" id="{DA1AD3FB-6BB5-4829-BDD5-B621C8ADF248}"/>
              </a:ext>
            </a:extLst>
          </p:cNvPr>
          <p:cNvSpPr>
            <a:spLocks noGrp="1"/>
          </p:cNvSpPr>
          <p:nvPr>
            <p:ph type="title"/>
          </p:nvPr>
        </p:nvSpPr>
        <p:spPr>
          <a:xfrm>
            <a:off x="248428" y="-131990"/>
            <a:ext cx="10515600" cy="1325563"/>
          </a:xfrm>
        </p:spPr>
        <p:txBody>
          <a:bodyPr>
            <a:normAutofit/>
          </a:bodyPr>
          <a:lstStyle/>
          <a:p>
            <a:r>
              <a:rPr lang="en-IE" sz="3200" b="1" dirty="0">
                <a:solidFill>
                  <a:srgbClr val="FFC000"/>
                </a:solidFill>
                <a:latin typeface="+mn-lt"/>
              </a:rPr>
              <a:t>Maximum burial depth at Navan</a:t>
            </a:r>
          </a:p>
        </p:txBody>
      </p:sp>
      <p:sp>
        <p:nvSpPr>
          <p:cNvPr id="3" name="Content Placeholder 2">
            <a:extLst>
              <a:ext uri="{FF2B5EF4-FFF2-40B4-BE49-F238E27FC236}">
                <a16:creationId xmlns:a16="http://schemas.microsoft.com/office/drawing/2014/main" id="{9C5B4147-8E64-4D8B-8189-EB5505C4DD8D}"/>
              </a:ext>
            </a:extLst>
          </p:cNvPr>
          <p:cNvSpPr>
            <a:spLocks noGrp="1"/>
          </p:cNvSpPr>
          <p:nvPr>
            <p:ph idx="1"/>
          </p:nvPr>
        </p:nvSpPr>
        <p:spPr>
          <a:xfrm>
            <a:off x="8522695" y="1090119"/>
            <a:ext cx="3268417" cy="5863454"/>
          </a:xfrm>
        </p:spPr>
        <p:txBody>
          <a:bodyPr>
            <a:normAutofit/>
          </a:bodyPr>
          <a:lstStyle/>
          <a:p>
            <a:pPr marL="0" indent="0" algn="just">
              <a:lnSpc>
                <a:spcPct val="100000"/>
              </a:lnSpc>
              <a:buNone/>
            </a:pPr>
            <a:r>
              <a:rPr lang="en-IE" sz="2000" dirty="0">
                <a:solidFill>
                  <a:schemeClr val="bg1"/>
                </a:solidFill>
              </a:rPr>
              <a:t>Lithified clasts of pre-existing mineralization included in debris-flow conglomerate confirming existence of such mineralization at depths NO GREATER than~250m.</a:t>
            </a:r>
          </a:p>
          <a:p>
            <a:pPr algn="just">
              <a:lnSpc>
                <a:spcPct val="100000"/>
              </a:lnSpc>
            </a:pPr>
            <a:endParaRPr lang="en-IE" sz="2000" dirty="0">
              <a:solidFill>
                <a:schemeClr val="bg1"/>
              </a:solidFill>
            </a:endParaRPr>
          </a:p>
          <a:p>
            <a:pPr algn="just">
              <a:lnSpc>
                <a:spcPct val="100000"/>
              </a:lnSpc>
            </a:pPr>
            <a:endParaRPr lang="en-IE" sz="2000" dirty="0">
              <a:solidFill>
                <a:schemeClr val="bg1"/>
              </a:solidFill>
            </a:endParaRPr>
          </a:p>
          <a:p>
            <a:pPr algn="just">
              <a:lnSpc>
                <a:spcPct val="100000"/>
              </a:lnSpc>
            </a:pPr>
            <a:endParaRPr lang="en-IE" sz="2000" dirty="0">
              <a:solidFill>
                <a:schemeClr val="bg1"/>
              </a:solidFill>
            </a:endParaRPr>
          </a:p>
          <a:p>
            <a:pPr algn="just">
              <a:lnSpc>
                <a:spcPct val="100000"/>
              </a:lnSpc>
            </a:pPr>
            <a:endParaRPr lang="en-IE" sz="2000" dirty="0">
              <a:solidFill>
                <a:schemeClr val="bg1"/>
              </a:solidFill>
            </a:endParaRPr>
          </a:p>
          <a:p>
            <a:pPr algn="just">
              <a:lnSpc>
                <a:spcPct val="100000"/>
              </a:lnSpc>
            </a:pPr>
            <a:endParaRPr lang="en-IE" sz="2000" dirty="0">
              <a:solidFill>
                <a:schemeClr val="bg1"/>
              </a:solidFill>
            </a:endParaRPr>
          </a:p>
          <a:p>
            <a:pPr marL="0" indent="0" algn="just">
              <a:lnSpc>
                <a:spcPct val="100000"/>
              </a:lnSpc>
              <a:buNone/>
            </a:pPr>
            <a:endParaRPr lang="en-IE" sz="900" dirty="0">
              <a:solidFill>
                <a:schemeClr val="bg1"/>
              </a:solidFill>
            </a:endParaRPr>
          </a:p>
          <a:p>
            <a:pPr algn="just">
              <a:lnSpc>
                <a:spcPct val="100000"/>
              </a:lnSpc>
            </a:pPr>
            <a:endParaRPr lang="en-IE" sz="2000" dirty="0">
              <a:solidFill>
                <a:schemeClr val="bg1"/>
              </a:solidFill>
            </a:endParaRPr>
          </a:p>
        </p:txBody>
      </p:sp>
      <p:grpSp>
        <p:nvGrpSpPr>
          <p:cNvPr id="17" name="Group 16">
            <a:extLst>
              <a:ext uri="{FF2B5EF4-FFF2-40B4-BE49-F238E27FC236}">
                <a16:creationId xmlns:a16="http://schemas.microsoft.com/office/drawing/2014/main" id="{1EF3A16B-F513-4F67-A8FB-0EB45AFCD743}"/>
              </a:ext>
            </a:extLst>
          </p:cNvPr>
          <p:cNvGrpSpPr/>
          <p:nvPr/>
        </p:nvGrpSpPr>
        <p:grpSpPr>
          <a:xfrm>
            <a:off x="2981591" y="2084028"/>
            <a:ext cx="5357812" cy="3602810"/>
            <a:chOff x="3500438" y="1924050"/>
            <a:chExt cx="5357812" cy="3602810"/>
          </a:xfrm>
        </p:grpSpPr>
        <p:sp>
          <p:nvSpPr>
            <p:cNvPr id="10" name="Freeform: Shape 9">
              <a:extLst>
                <a:ext uri="{FF2B5EF4-FFF2-40B4-BE49-F238E27FC236}">
                  <a16:creationId xmlns:a16="http://schemas.microsoft.com/office/drawing/2014/main" id="{4FDCF497-914B-4B0E-8F7F-9BD32C8F8B62}"/>
                </a:ext>
              </a:extLst>
            </p:cNvPr>
            <p:cNvSpPr/>
            <p:nvPr/>
          </p:nvSpPr>
          <p:spPr>
            <a:xfrm>
              <a:off x="3500438" y="1924050"/>
              <a:ext cx="447675" cy="19050"/>
            </a:xfrm>
            <a:custGeom>
              <a:avLst/>
              <a:gdLst>
                <a:gd name="connsiteX0" fmla="*/ 0 w 447675"/>
                <a:gd name="connsiteY0" fmla="*/ 0 h 19050"/>
                <a:gd name="connsiteX1" fmla="*/ 195262 w 447675"/>
                <a:gd name="connsiteY1" fmla="*/ 4763 h 19050"/>
                <a:gd name="connsiteX2" fmla="*/ 447675 w 447675"/>
                <a:gd name="connsiteY2" fmla="*/ 19050 h 19050"/>
              </a:gdLst>
              <a:ahLst/>
              <a:cxnLst>
                <a:cxn ang="0">
                  <a:pos x="connsiteX0" y="connsiteY0"/>
                </a:cxn>
                <a:cxn ang="0">
                  <a:pos x="connsiteX1" y="connsiteY1"/>
                </a:cxn>
                <a:cxn ang="0">
                  <a:pos x="connsiteX2" y="connsiteY2"/>
                </a:cxn>
              </a:cxnLst>
              <a:rect l="l" t="t" r="r" b="b"/>
              <a:pathLst>
                <a:path w="447675" h="19050">
                  <a:moveTo>
                    <a:pt x="0" y="0"/>
                  </a:moveTo>
                  <a:lnTo>
                    <a:pt x="195262" y="4763"/>
                  </a:lnTo>
                  <a:lnTo>
                    <a:pt x="447675" y="19050"/>
                  </a:lnTo>
                </a:path>
              </a:pathLst>
            </a:custGeom>
            <a:noFill/>
            <a:ln>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Freeform: Shape 10">
              <a:extLst>
                <a:ext uri="{FF2B5EF4-FFF2-40B4-BE49-F238E27FC236}">
                  <a16:creationId xmlns:a16="http://schemas.microsoft.com/office/drawing/2014/main" id="{9830CCB0-D68B-41E2-84DF-3DDD405EFE89}"/>
                </a:ext>
              </a:extLst>
            </p:cNvPr>
            <p:cNvSpPr/>
            <p:nvPr/>
          </p:nvSpPr>
          <p:spPr>
            <a:xfrm>
              <a:off x="4024313" y="1943101"/>
              <a:ext cx="4833937" cy="1766888"/>
            </a:xfrm>
            <a:custGeom>
              <a:avLst/>
              <a:gdLst>
                <a:gd name="connsiteX0" fmla="*/ 0 w 3986212"/>
                <a:gd name="connsiteY0" fmla="*/ 0 h 1566863"/>
                <a:gd name="connsiteX1" fmla="*/ 538162 w 3986212"/>
                <a:gd name="connsiteY1" fmla="*/ 19050 h 1566863"/>
                <a:gd name="connsiteX2" fmla="*/ 1019175 w 3986212"/>
                <a:gd name="connsiteY2" fmla="*/ 47625 h 1566863"/>
                <a:gd name="connsiteX3" fmla="*/ 1233487 w 3986212"/>
                <a:gd name="connsiteY3" fmla="*/ 71438 h 1566863"/>
                <a:gd name="connsiteX4" fmla="*/ 1595437 w 3986212"/>
                <a:gd name="connsiteY4" fmla="*/ 152400 h 1566863"/>
                <a:gd name="connsiteX5" fmla="*/ 1938337 w 3986212"/>
                <a:gd name="connsiteY5" fmla="*/ 252413 h 1566863"/>
                <a:gd name="connsiteX6" fmla="*/ 2366962 w 3986212"/>
                <a:gd name="connsiteY6" fmla="*/ 457200 h 1566863"/>
                <a:gd name="connsiteX7" fmla="*/ 2914650 w 3986212"/>
                <a:gd name="connsiteY7" fmla="*/ 757238 h 1566863"/>
                <a:gd name="connsiteX8" fmla="*/ 3309937 w 3986212"/>
                <a:gd name="connsiteY8" fmla="*/ 995363 h 1566863"/>
                <a:gd name="connsiteX9" fmla="*/ 3771900 w 3986212"/>
                <a:gd name="connsiteY9" fmla="*/ 1300163 h 1566863"/>
                <a:gd name="connsiteX10" fmla="*/ 3986212 w 3986212"/>
                <a:gd name="connsiteY10" fmla="*/ 1438275 h 1566863"/>
                <a:gd name="connsiteX11" fmla="*/ 3900487 w 3986212"/>
                <a:gd name="connsiteY11" fmla="*/ 1566863 h 1566863"/>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833937 w 4833937"/>
                <a:gd name="connsiteY11"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252912 w 4833937"/>
                <a:gd name="connsiteY11" fmla="*/ 1585912 h 1766888"/>
                <a:gd name="connsiteX12" fmla="*/ 4833937 w 4833937"/>
                <a:gd name="connsiteY12"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252912 w 4833937"/>
                <a:gd name="connsiteY11" fmla="*/ 1585912 h 1766888"/>
                <a:gd name="connsiteX12" fmla="*/ 4543425 w 4833937"/>
                <a:gd name="connsiteY12" fmla="*/ 1695449 h 1766888"/>
                <a:gd name="connsiteX13" fmla="*/ 4833937 w 4833937"/>
                <a:gd name="connsiteY13"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262437 w 4833937"/>
                <a:gd name="connsiteY11" fmla="*/ 1576387 h 1766888"/>
                <a:gd name="connsiteX12" fmla="*/ 4543425 w 4833937"/>
                <a:gd name="connsiteY12" fmla="*/ 1695449 h 1766888"/>
                <a:gd name="connsiteX13" fmla="*/ 4833937 w 4833937"/>
                <a:gd name="connsiteY13"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262437 w 4833937"/>
                <a:gd name="connsiteY11" fmla="*/ 1576387 h 1766888"/>
                <a:gd name="connsiteX12" fmla="*/ 4557713 w 4833937"/>
                <a:gd name="connsiteY12" fmla="*/ 1690687 h 1766888"/>
                <a:gd name="connsiteX13" fmla="*/ 4833937 w 4833937"/>
                <a:gd name="connsiteY13"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90974 w 4833937"/>
                <a:gd name="connsiteY10" fmla="*/ 1457325 h 1766888"/>
                <a:gd name="connsiteX11" fmla="*/ 4262437 w 4833937"/>
                <a:gd name="connsiteY11" fmla="*/ 1576387 h 1766888"/>
                <a:gd name="connsiteX12" fmla="*/ 4557713 w 4833937"/>
                <a:gd name="connsiteY12" fmla="*/ 1690687 h 1766888"/>
                <a:gd name="connsiteX13" fmla="*/ 4833937 w 4833937"/>
                <a:gd name="connsiteY13"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90974 w 4833937"/>
                <a:gd name="connsiteY10" fmla="*/ 1457325 h 1766888"/>
                <a:gd name="connsiteX11" fmla="*/ 4224337 w 4833937"/>
                <a:gd name="connsiteY11" fmla="*/ 1566862 h 1766888"/>
                <a:gd name="connsiteX12" fmla="*/ 4557713 w 4833937"/>
                <a:gd name="connsiteY12" fmla="*/ 1690687 h 1766888"/>
                <a:gd name="connsiteX13" fmla="*/ 4833937 w 4833937"/>
                <a:gd name="connsiteY13" fmla="*/ 1766888 h 176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3937" h="1766888">
                  <a:moveTo>
                    <a:pt x="0" y="0"/>
                  </a:moveTo>
                  <a:lnTo>
                    <a:pt x="538162" y="19050"/>
                  </a:lnTo>
                  <a:lnTo>
                    <a:pt x="1019175" y="47625"/>
                  </a:lnTo>
                  <a:lnTo>
                    <a:pt x="1233487" y="71438"/>
                  </a:lnTo>
                  <a:lnTo>
                    <a:pt x="1595437" y="152400"/>
                  </a:lnTo>
                  <a:lnTo>
                    <a:pt x="1938337" y="252413"/>
                  </a:lnTo>
                  <a:lnTo>
                    <a:pt x="2366962" y="457200"/>
                  </a:lnTo>
                  <a:lnTo>
                    <a:pt x="2914650" y="757238"/>
                  </a:lnTo>
                  <a:lnTo>
                    <a:pt x="3309937" y="995363"/>
                  </a:lnTo>
                  <a:lnTo>
                    <a:pt x="3771900" y="1300163"/>
                  </a:lnTo>
                  <a:lnTo>
                    <a:pt x="3990974" y="1457325"/>
                  </a:lnTo>
                  <a:cubicBezTo>
                    <a:pt x="4092574" y="1493837"/>
                    <a:pt x="4122737" y="1530350"/>
                    <a:pt x="4224337" y="1566862"/>
                  </a:cubicBezTo>
                  <a:cubicBezTo>
                    <a:pt x="4327525" y="1600199"/>
                    <a:pt x="4454525" y="1657350"/>
                    <a:pt x="4557713" y="1690687"/>
                  </a:cubicBezTo>
                  <a:lnTo>
                    <a:pt x="4833937" y="1766888"/>
                  </a:lnTo>
                </a:path>
              </a:pathLst>
            </a:custGeom>
            <a:noFill/>
            <a:ln>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Shape 11">
              <a:extLst>
                <a:ext uri="{FF2B5EF4-FFF2-40B4-BE49-F238E27FC236}">
                  <a16:creationId xmlns:a16="http://schemas.microsoft.com/office/drawing/2014/main" id="{64AFA64A-B96C-4F63-9DA8-95A8B81FB956}"/>
                </a:ext>
              </a:extLst>
            </p:cNvPr>
            <p:cNvSpPr/>
            <p:nvPr/>
          </p:nvSpPr>
          <p:spPr>
            <a:xfrm>
              <a:off x="6858000" y="3642769"/>
              <a:ext cx="209550" cy="285750"/>
            </a:xfrm>
            <a:custGeom>
              <a:avLst/>
              <a:gdLst>
                <a:gd name="connsiteX0" fmla="*/ 0 w 209550"/>
                <a:gd name="connsiteY0" fmla="*/ 0 h 285750"/>
                <a:gd name="connsiteX1" fmla="*/ 133350 w 209550"/>
                <a:gd name="connsiteY1" fmla="*/ 161925 h 285750"/>
                <a:gd name="connsiteX2" fmla="*/ 209550 w 209550"/>
                <a:gd name="connsiteY2" fmla="*/ 285750 h 285750"/>
                <a:gd name="connsiteX3" fmla="*/ 190500 w 209550"/>
                <a:gd name="connsiteY3" fmla="*/ 195263 h 285750"/>
                <a:gd name="connsiteX4" fmla="*/ 123825 w 209550"/>
                <a:gd name="connsiteY4" fmla="*/ 90488 h 285750"/>
                <a:gd name="connsiteX5" fmla="*/ 0 w 209550"/>
                <a:gd name="connsiteY5" fmla="*/ 0 h 285750"/>
                <a:gd name="connsiteX0" fmla="*/ 0 w 209550"/>
                <a:gd name="connsiteY0" fmla="*/ 0 h 285750"/>
                <a:gd name="connsiteX1" fmla="*/ 128588 w 209550"/>
                <a:gd name="connsiteY1" fmla="*/ 161925 h 285750"/>
                <a:gd name="connsiteX2" fmla="*/ 209550 w 209550"/>
                <a:gd name="connsiteY2" fmla="*/ 285750 h 285750"/>
                <a:gd name="connsiteX3" fmla="*/ 190500 w 209550"/>
                <a:gd name="connsiteY3" fmla="*/ 195263 h 285750"/>
                <a:gd name="connsiteX4" fmla="*/ 123825 w 209550"/>
                <a:gd name="connsiteY4" fmla="*/ 90488 h 285750"/>
                <a:gd name="connsiteX5" fmla="*/ 0 w 209550"/>
                <a:gd name="connsiteY5"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285750">
                  <a:moveTo>
                    <a:pt x="0" y="0"/>
                  </a:moveTo>
                  <a:lnTo>
                    <a:pt x="128588" y="161925"/>
                  </a:lnTo>
                  <a:lnTo>
                    <a:pt x="209550" y="285750"/>
                  </a:lnTo>
                  <a:lnTo>
                    <a:pt x="190500" y="195263"/>
                  </a:lnTo>
                  <a:lnTo>
                    <a:pt x="123825" y="90488"/>
                  </a:lnTo>
                  <a:lnTo>
                    <a:pt x="0" y="0"/>
                  </a:lnTo>
                  <a:close/>
                </a:path>
              </a:pathLst>
            </a:cu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Freeform: Shape 12">
              <a:extLst>
                <a:ext uri="{FF2B5EF4-FFF2-40B4-BE49-F238E27FC236}">
                  <a16:creationId xmlns:a16="http://schemas.microsoft.com/office/drawing/2014/main" id="{04EF6593-A3BF-4ADB-A08A-70A125A5F6CB}"/>
                </a:ext>
              </a:extLst>
            </p:cNvPr>
            <p:cNvSpPr/>
            <p:nvPr/>
          </p:nvSpPr>
          <p:spPr>
            <a:xfrm>
              <a:off x="7181850" y="4086281"/>
              <a:ext cx="209550" cy="333375"/>
            </a:xfrm>
            <a:custGeom>
              <a:avLst/>
              <a:gdLst>
                <a:gd name="connsiteX0" fmla="*/ 0 w 209550"/>
                <a:gd name="connsiteY0" fmla="*/ 0 h 285750"/>
                <a:gd name="connsiteX1" fmla="*/ 133350 w 209550"/>
                <a:gd name="connsiteY1" fmla="*/ 161925 h 285750"/>
                <a:gd name="connsiteX2" fmla="*/ 209550 w 209550"/>
                <a:gd name="connsiteY2" fmla="*/ 285750 h 285750"/>
                <a:gd name="connsiteX3" fmla="*/ 190500 w 209550"/>
                <a:gd name="connsiteY3" fmla="*/ 195263 h 285750"/>
                <a:gd name="connsiteX4" fmla="*/ 123825 w 209550"/>
                <a:gd name="connsiteY4" fmla="*/ 90488 h 285750"/>
                <a:gd name="connsiteX5" fmla="*/ 0 w 209550"/>
                <a:gd name="connsiteY5" fmla="*/ 0 h 285750"/>
                <a:gd name="connsiteX0" fmla="*/ 0 w 209550"/>
                <a:gd name="connsiteY0" fmla="*/ 0 h 285750"/>
                <a:gd name="connsiteX1" fmla="*/ 114300 w 209550"/>
                <a:gd name="connsiteY1" fmla="*/ 180975 h 285750"/>
                <a:gd name="connsiteX2" fmla="*/ 209550 w 209550"/>
                <a:gd name="connsiteY2" fmla="*/ 285750 h 285750"/>
                <a:gd name="connsiteX3" fmla="*/ 190500 w 209550"/>
                <a:gd name="connsiteY3" fmla="*/ 195263 h 285750"/>
                <a:gd name="connsiteX4" fmla="*/ 123825 w 209550"/>
                <a:gd name="connsiteY4" fmla="*/ 90488 h 285750"/>
                <a:gd name="connsiteX5" fmla="*/ 0 w 209550"/>
                <a:gd name="connsiteY5" fmla="*/ 0 h 285750"/>
                <a:gd name="connsiteX0" fmla="*/ 0 w 209550"/>
                <a:gd name="connsiteY0" fmla="*/ 0 h 333375"/>
                <a:gd name="connsiteX1" fmla="*/ 114300 w 209550"/>
                <a:gd name="connsiteY1" fmla="*/ 180975 h 333375"/>
                <a:gd name="connsiteX2" fmla="*/ 209550 w 209550"/>
                <a:gd name="connsiteY2" fmla="*/ 333375 h 333375"/>
                <a:gd name="connsiteX3" fmla="*/ 190500 w 209550"/>
                <a:gd name="connsiteY3" fmla="*/ 195263 h 333375"/>
                <a:gd name="connsiteX4" fmla="*/ 123825 w 209550"/>
                <a:gd name="connsiteY4" fmla="*/ 90488 h 333375"/>
                <a:gd name="connsiteX5" fmla="*/ 0 w 209550"/>
                <a:gd name="connsiteY5"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333375">
                  <a:moveTo>
                    <a:pt x="0" y="0"/>
                  </a:moveTo>
                  <a:lnTo>
                    <a:pt x="114300" y="180975"/>
                  </a:lnTo>
                  <a:lnTo>
                    <a:pt x="209550" y="333375"/>
                  </a:lnTo>
                  <a:lnTo>
                    <a:pt x="190500" y="195263"/>
                  </a:lnTo>
                  <a:lnTo>
                    <a:pt x="123825" y="90488"/>
                  </a:lnTo>
                  <a:lnTo>
                    <a:pt x="0" y="0"/>
                  </a:lnTo>
                  <a:close/>
                </a:path>
              </a:pathLst>
            </a:cu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C35FF72B-27B4-405D-BFB2-6BBF9A391D69}"/>
                </a:ext>
              </a:extLst>
            </p:cNvPr>
            <p:cNvSpPr/>
            <p:nvPr/>
          </p:nvSpPr>
          <p:spPr>
            <a:xfrm>
              <a:off x="7543800" y="4619625"/>
              <a:ext cx="1012828" cy="907235"/>
            </a:xfrm>
            <a:custGeom>
              <a:avLst/>
              <a:gdLst>
                <a:gd name="connsiteX0" fmla="*/ 0 w 909638"/>
                <a:gd name="connsiteY0" fmla="*/ 0 h 842963"/>
                <a:gd name="connsiteX1" fmla="*/ 85725 w 909638"/>
                <a:gd name="connsiteY1" fmla="*/ 119063 h 842963"/>
                <a:gd name="connsiteX2" fmla="*/ 223838 w 909638"/>
                <a:gd name="connsiteY2" fmla="*/ 314325 h 842963"/>
                <a:gd name="connsiteX3" fmla="*/ 309563 w 909638"/>
                <a:gd name="connsiteY3" fmla="*/ 414338 h 842963"/>
                <a:gd name="connsiteX4" fmla="*/ 366713 w 909638"/>
                <a:gd name="connsiteY4" fmla="*/ 481013 h 842963"/>
                <a:gd name="connsiteX5" fmla="*/ 581025 w 909638"/>
                <a:gd name="connsiteY5" fmla="*/ 609600 h 842963"/>
                <a:gd name="connsiteX6" fmla="*/ 790575 w 909638"/>
                <a:gd name="connsiteY6" fmla="*/ 752475 h 842963"/>
                <a:gd name="connsiteX7" fmla="*/ 909638 w 909638"/>
                <a:gd name="connsiteY7" fmla="*/ 842963 h 842963"/>
                <a:gd name="connsiteX0" fmla="*/ 0 w 790575"/>
                <a:gd name="connsiteY0" fmla="*/ 0 h 752475"/>
                <a:gd name="connsiteX1" fmla="*/ 85725 w 790575"/>
                <a:gd name="connsiteY1" fmla="*/ 119063 h 752475"/>
                <a:gd name="connsiteX2" fmla="*/ 223838 w 790575"/>
                <a:gd name="connsiteY2" fmla="*/ 314325 h 752475"/>
                <a:gd name="connsiteX3" fmla="*/ 309563 w 790575"/>
                <a:gd name="connsiteY3" fmla="*/ 414338 h 752475"/>
                <a:gd name="connsiteX4" fmla="*/ 366713 w 790575"/>
                <a:gd name="connsiteY4" fmla="*/ 481013 h 752475"/>
                <a:gd name="connsiteX5" fmla="*/ 581025 w 790575"/>
                <a:gd name="connsiteY5" fmla="*/ 609600 h 752475"/>
                <a:gd name="connsiteX6" fmla="*/ 790575 w 790575"/>
                <a:gd name="connsiteY6" fmla="*/ 752475 h 752475"/>
                <a:gd name="connsiteX7" fmla="*/ 128588 w 790575"/>
                <a:gd name="connsiteY7" fmla="*/ 4763 h 752475"/>
                <a:gd name="connsiteX0" fmla="*/ 0 w 790575"/>
                <a:gd name="connsiteY0" fmla="*/ 0 h 752475"/>
                <a:gd name="connsiteX1" fmla="*/ 85725 w 790575"/>
                <a:gd name="connsiteY1" fmla="*/ 119063 h 752475"/>
                <a:gd name="connsiteX2" fmla="*/ 223838 w 790575"/>
                <a:gd name="connsiteY2" fmla="*/ 314325 h 752475"/>
                <a:gd name="connsiteX3" fmla="*/ 309563 w 790575"/>
                <a:gd name="connsiteY3" fmla="*/ 414338 h 752475"/>
                <a:gd name="connsiteX4" fmla="*/ 366713 w 790575"/>
                <a:gd name="connsiteY4" fmla="*/ 481013 h 752475"/>
                <a:gd name="connsiteX5" fmla="*/ 581025 w 790575"/>
                <a:gd name="connsiteY5" fmla="*/ 609600 h 752475"/>
                <a:gd name="connsiteX6" fmla="*/ 790575 w 790575"/>
                <a:gd name="connsiteY6" fmla="*/ 752475 h 752475"/>
                <a:gd name="connsiteX7" fmla="*/ 280989 w 790575"/>
                <a:gd name="connsiteY7" fmla="*/ 180975 h 752475"/>
                <a:gd name="connsiteX8" fmla="*/ 128588 w 790575"/>
                <a:gd name="connsiteY8" fmla="*/ 4763 h 752475"/>
                <a:gd name="connsiteX0" fmla="*/ 0 w 790575"/>
                <a:gd name="connsiteY0" fmla="*/ 0 h 752475"/>
                <a:gd name="connsiteX1" fmla="*/ 85725 w 790575"/>
                <a:gd name="connsiteY1" fmla="*/ 119063 h 752475"/>
                <a:gd name="connsiteX2" fmla="*/ 223838 w 790575"/>
                <a:gd name="connsiteY2" fmla="*/ 314325 h 752475"/>
                <a:gd name="connsiteX3" fmla="*/ 309563 w 790575"/>
                <a:gd name="connsiteY3" fmla="*/ 414338 h 752475"/>
                <a:gd name="connsiteX4" fmla="*/ 366713 w 790575"/>
                <a:gd name="connsiteY4" fmla="*/ 481013 h 752475"/>
                <a:gd name="connsiteX5" fmla="*/ 581025 w 790575"/>
                <a:gd name="connsiteY5" fmla="*/ 609600 h 752475"/>
                <a:gd name="connsiteX6" fmla="*/ 790575 w 790575"/>
                <a:gd name="connsiteY6" fmla="*/ 752475 h 752475"/>
                <a:gd name="connsiteX7" fmla="*/ 400051 w 790575"/>
                <a:gd name="connsiteY7" fmla="*/ 290513 h 752475"/>
                <a:gd name="connsiteX8" fmla="*/ 280989 w 790575"/>
                <a:gd name="connsiteY8" fmla="*/ 180975 h 752475"/>
                <a:gd name="connsiteX9" fmla="*/ 128588 w 790575"/>
                <a:gd name="connsiteY9" fmla="*/ 4763 h 752475"/>
                <a:gd name="connsiteX0" fmla="*/ 0 w 790575"/>
                <a:gd name="connsiteY0" fmla="*/ 0 h 752475"/>
                <a:gd name="connsiteX1" fmla="*/ 85725 w 790575"/>
                <a:gd name="connsiteY1" fmla="*/ 119063 h 752475"/>
                <a:gd name="connsiteX2" fmla="*/ 223838 w 790575"/>
                <a:gd name="connsiteY2" fmla="*/ 314325 h 752475"/>
                <a:gd name="connsiteX3" fmla="*/ 309563 w 790575"/>
                <a:gd name="connsiteY3" fmla="*/ 414338 h 752475"/>
                <a:gd name="connsiteX4" fmla="*/ 366713 w 790575"/>
                <a:gd name="connsiteY4" fmla="*/ 481013 h 752475"/>
                <a:gd name="connsiteX5" fmla="*/ 581025 w 790575"/>
                <a:gd name="connsiteY5" fmla="*/ 609600 h 752475"/>
                <a:gd name="connsiteX6" fmla="*/ 790575 w 790575"/>
                <a:gd name="connsiteY6" fmla="*/ 752475 h 752475"/>
                <a:gd name="connsiteX7" fmla="*/ 500064 w 790575"/>
                <a:gd name="connsiteY7" fmla="*/ 376238 h 752475"/>
                <a:gd name="connsiteX8" fmla="*/ 400051 w 790575"/>
                <a:gd name="connsiteY8" fmla="*/ 290513 h 752475"/>
                <a:gd name="connsiteX9" fmla="*/ 280989 w 790575"/>
                <a:gd name="connsiteY9" fmla="*/ 180975 h 752475"/>
                <a:gd name="connsiteX10" fmla="*/ 128588 w 790575"/>
                <a:gd name="connsiteY10" fmla="*/ 4763 h 752475"/>
                <a:gd name="connsiteX0" fmla="*/ 0 w 869201"/>
                <a:gd name="connsiteY0" fmla="*/ 0 h 752475"/>
                <a:gd name="connsiteX1" fmla="*/ 85725 w 869201"/>
                <a:gd name="connsiteY1" fmla="*/ 119063 h 752475"/>
                <a:gd name="connsiteX2" fmla="*/ 223838 w 869201"/>
                <a:gd name="connsiteY2" fmla="*/ 314325 h 752475"/>
                <a:gd name="connsiteX3" fmla="*/ 309563 w 869201"/>
                <a:gd name="connsiteY3" fmla="*/ 414338 h 752475"/>
                <a:gd name="connsiteX4" fmla="*/ 366713 w 869201"/>
                <a:gd name="connsiteY4" fmla="*/ 481013 h 752475"/>
                <a:gd name="connsiteX5" fmla="*/ 581025 w 869201"/>
                <a:gd name="connsiteY5" fmla="*/ 609600 h 752475"/>
                <a:gd name="connsiteX6" fmla="*/ 790575 w 869201"/>
                <a:gd name="connsiteY6" fmla="*/ 752475 h 752475"/>
                <a:gd name="connsiteX7" fmla="*/ 857251 w 869201"/>
                <a:gd name="connsiteY7" fmla="*/ 561975 h 752475"/>
                <a:gd name="connsiteX8" fmla="*/ 500064 w 869201"/>
                <a:gd name="connsiteY8" fmla="*/ 376238 h 752475"/>
                <a:gd name="connsiteX9" fmla="*/ 400051 w 869201"/>
                <a:gd name="connsiteY9" fmla="*/ 290513 h 752475"/>
                <a:gd name="connsiteX10" fmla="*/ 280989 w 869201"/>
                <a:gd name="connsiteY10" fmla="*/ 180975 h 752475"/>
                <a:gd name="connsiteX11" fmla="*/ 128588 w 869201"/>
                <a:gd name="connsiteY11" fmla="*/ 4763 h 752475"/>
                <a:gd name="connsiteX0" fmla="*/ 0 w 869201"/>
                <a:gd name="connsiteY0" fmla="*/ 0 h 752475"/>
                <a:gd name="connsiteX1" fmla="*/ 85725 w 869201"/>
                <a:gd name="connsiteY1" fmla="*/ 119063 h 752475"/>
                <a:gd name="connsiteX2" fmla="*/ 223838 w 869201"/>
                <a:gd name="connsiteY2" fmla="*/ 314325 h 752475"/>
                <a:gd name="connsiteX3" fmla="*/ 309563 w 869201"/>
                <a:gd name="connsiteY3" fmla="*/ 414338 h 752475"/>
                <a:gd name="connsiteX4" fmla="*/ 366713 w 869201"/>
                <a:gd name="connsiteY4" fmla="*/ 481013 h 752475"/>
                <a:gd name="connsiteX5" fmla="*/ 581025 w 869201"/>
                <a:gd name="connsiteY5" fmla="*/ 609600 h 752475"/>
                <a:gd name="connsiteX6" fmla="*/ 790575 w 869201"/>
                <a:gd name="connsiteY6" fmla="*/ 752475 h 752475"/>
                <a:gd name="connsiteX7" fmla="*/ 857251 w 869201"/>
                <a:gd name="connsiteY7" fmla="*/ 561975 h 752475"/>
                <a:gd name="connsiteX8" fmla="*/ 500064 w 869201"/>
                <a:gd name="connsiteY8" fmla="*/ 376238 h 752475"/>
                <a:gd name="connsiteX9" fmla="*/ 400051 w 869201"/>
                <a:gd name="connsiteY9" fmla="*/ 290513 h 752475"/>
                <a:gd name="connsiteX10" fmla="*/ 280989 w 869201"/>
                <a:gd name="connsiteY10" fmla="*/ 180975 h 752475"/>
                <a:gd name="connsiteX11" fmla="*/ 128588 w 869201"/>
                <a:gd name="connsiteY11" fmla="*/ 4763 h 752475"/>
                <a:gd name="connsiteX0" fmla="*/ 0 w 874555"/>
                <a:gd name="connsiteY0" fmla="*/ 0 h 752489"/>
                <a:gd name="connsiteX1" fmla="*/ 85725 w 874555"/>
                <a:gd name="connsiteY1" fmla="*/ 119063 h 752489"/>
                <a:gd name="connsiteX2" fmla="*/ 223838 w 874555"/>
                <a:gd name="connsiteY2" fmla="*/ 314325 h 752489"/>
                <a:gd name="connsiteX3" fmla="*/ 309563 w 874555"/>
                <a:gd name="connsiteY3" fmla="*/ 414338 h 752489"/>
                <a:gd name="connsiteX4" fmla="*/ 366713 w 874555"/>
                <a:gd name="connsiteY4" fmla="*/ 481013 h 752489"/>
                <a:gd name="connsiteX5" fmla="*/ 581025 w 874555"/>
                <a:gd name="connsiteY5" fmla="*/ 609600 h 752489"/>
                <a:gd name="connsiteX6" fmla="*/ 790575 w 874555"/>
                <a:gd name="connsiteY6" fmla="*/ 752475 h 752489"/>
                <a:gd name="connsiteX7" fmla="*/ 790576 w 874555"/>
                <a:gd name="connsiteY7" fmla="*/ 595313 h 752489"/>
                <a:gd name="connsiteX8" fmla="*/ 857251 w 874555"/>
                <a:gd name="connsiteY8" fmla="*/ 561975 h 752489"/>
                <a:gd name="connsiteX9" fmla="*/ 500064 w 874555"/>
                <a:gd name="connsiteY9" fmla="*/ 376238 h 752489"/>
                <a:gd name="connsiteX10" fmla="*/ 400051 w 874555"/>
                <a:gd name="connsiteY10" fmla="*/ 290513 h 752489"/>
                <a:gd name="connsiteX11" fmla="*/ 280989 w 874555"/>
                <a:gd name="connsiteY11" fmla="*/ 180975 h 752489"/>
                <a:gd name="connsiteX12" fmla="*/ 128588 w 874555"/>
                <a:gd name="connsiteY12" fmla="*/ 4763 h 752489"/>
                <a:gd name="connsiteX0" fmla="*/ 0 w 876169"/>
                <a:gd name="connsiteY0" fmla="*/ 0 h 752489"/>
                <a:gd name="connsiteX1" fmla="*/ 85725 w 876169"/>
                <a:gd name="connsiteY1" fmla="*/ 119063 h 752489"/>
                <a:gd name="connsiteX2" fmla="*/ 223838 w 876169"/>
                <a:gd name="connsiteY2" fmla="*/ 314325 h 752489"/>
                <a:gd name="connsiteX3" fmla="*/ 309563 w 876169"/>
                <a:gd name="connsiteY3" fmla="*/ 414338 h 752489"/>
                <a:gd name="connsiteX4" fmla="*/ 366713 w 876169"/>
                <a:gd name="connsiteY4" fmla="*/ 481013 h 752489"/>
                <a:gd name="connsiteX5" fmla="*/ 581025 w 876169"/>
                <a:gd name="connsiteY5" fmla="*/ 609600 h 752489"/>
                <a:gd name="connsiteX6" fmla="*/ 790575 w 876169"/>
                <a:gd name="connsiteY6" fmla="*/ 752475 h 752489"/>
                <a:gd name="connsiteX7" fmla="*/ 790576 w 876169"/>
                <a:gd name="connsiteY7" fmla="*/ 595313 h 752489"/>
                <a:gd name="connsiteX8" fmla="*/ 857251 w 876169"/>
                <a:gd name="connsiteY8" fmla="*/ 561975 h 752489"/>
                <a:gd name="connsiteX9" fmla="*/ 500064 w 876169"/>
                <a:gd name="connsiteY9" fmla="*/ 376238 h 752489"/>
                <a:gd name="connsiteX10" fmla="*/ 400051 w 876169"/>
                <a:gd name="connsiteY10" fmla="*/ 290513 h 752489"/>
                <a:gd name="connsiteX11" fmla="*/ 280989 w 876169"/>
                <a:gd name="connsiteY11" fmla="*/ 180975 h 752489"/>
                <a:gd name="connsiteX12" fmla="*/ 128588 w 876169"/>
                <a:gd name="connsiteY12" fmla="*/ 4763 h 752489"/>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57251 w 1009651"/>
                <a:gd name="connsiteY9" fmla="*/ 561975 h 767721"/>
                <a:gd name="connsiteX10" fmla="*/ 500064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57251 w 1009651"/>
                <a:gd name="connsiteY9" fmla="*/ 561975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57251 w 1009651"/>
                <a:gd name="connsiteY9" fmla="*/ 561975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57251 w 1009651"/>
                <a:gd name="connsiteY9" fmla="*/ 561975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71539 w 1009651"/>
                <a:gd name="connsiteY9" fmla="*/ 564356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71539 w 1009651"/>
                <a:gd name="connsiteY9" fmla="*/ 564356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13976"/>
                <a:gd name="connsiteY0" fmla="*/ 0 h 764047"/>
                <a:gd name="connsiteX1" fmla="*/ 85725 w 1013976"/>
                <a:gd name="connsiteY1" fmla="*/ 119063 h 764047"/>
                <a:gd name="connsiteX2" fmla="*/ 223838 w 1013976"/>
                <a:gd name="connsiteY2" fmla="*/ 314325 h 764047"/>
                <a:gd name="connsiteX3" fmla="*/ 309563 w 1013976"/>
                <a:gd name="connsiteY3" fmla="*/ 414338 h 764047"/>
                <a:gd name="connsiteX4" fmla="*/ 366713 w 1013976"/>
                <a:gd name="connsiteY4" fmla="*/ 481013 h 764047"/>
                <a:gd name="connsiteX5" fmla="*/ 581025 w 1013976"/>
                <a:gd name="connsiteY5" fmla="*/ 609600 h 764047"/>
                <a:gd name="connsiteX6" fmla="*/ 790575 w 1013976"/>
                <a:gd name="connsiteY6" fmla="*/ 752475 h 764047"/>
                <a:gd name="connsiteX7" fmla="*/ 921545 w 1013976"/>
                <a:gd name="connsiteY7" fmla="*/ 747713 h 764047"/>
                <a:gd name="connsiteX8" fmla="*/ 1009651 w 1013976"/>
                <a:gd name="connsiteY8" fmla="*/ 752475 h 764047"/>
                <a:gd name="connsiteX9" fmla="*/ 790576 w 1013976"/>
                <a:gd name="connsiteY9" fmla="*/ 595313 h 764047"/>
                <a:gd name="connsiteX10" fmla="*/ 871539 w 1013976"/>
                <a:gd name="connsiteY10" fmla="*/ 564356 h 764047"/>
                <a:gd name="connsiteX11" fmla="*/ 531020 w 1013976"/>
                <a:gd name="connsiteY11" fmla="*/ 376238 h 764047"/>
                <a:gd name="connsiteX12" fmla="*/ 400051 w 1013976"/>
                <a:gd name="connsiteY12" fmla="*/ 290513 h 764047"/>
                <a:gd name="connsiteX13" fmla="*/ 280989 w 1013976"/>
                <a:gd name="connsiteY13" fmla="*/ 180975 h 764047"/>
                <a:gd name="connsiteX14" fmla="*/ 128588 w 1013976"/>
                <a:gd name="connsiteY14" fmla="*/ 4763 h 764047"/>
                <a:gd name="connsiteX0" fmla="*/ 0 w 1013976"/>
                <a:gd name="connsiteY0" fmla="*/ 0 h 764047"/>
                <a:gd name="connsiteX1" fmla="*/ 85725 w 1013976"/>
                <a:gd name="connsiteY1" fmla="*/ 119063 h 764047"/>
                <a:gd name="connsiteX2" fmla="*/ 223838 w 1013976"/>
                <a:gd name="connsiteY2" fmla="*/ 314325 h 764047"/>
                <a:gd name="connsiteX3" fmla="*/ 309563 w 1013976"/>
                <a:gd name="connsiteY3" fmla="*/ 414338 h 764047"/>
                <a:gd name="connsiteX4" fmla="*/ 366713 w 1013976"/>
                <a:gd name="connsiteY4" fmla="*/ 481013 h 764047"/>
                <a:gd name="connsiteX5" fmla="*/ 581025 w 1013976"/>
                <a:gd name="connsiteY5" fmla="*/ 609600 h 764047"/>
                <a:gd name="connsiteX6" fmla="*/ 790575 w 1013976"/>
                <a:gd name="connsiteY6" fmla="*/ 752475 h 764047"/>
                <a:gd name="connsiteX7" fmla="*/ 921545 w 1013976"/>
                <a:gd name="connsiteY7" fmla="*/ 747713 h 764047"/>
                <a:gd name="connsiteX8" fmla="*/ 1009651 w 1013976"/>
                <a:gd name="connsiteY8" fmla="*/ 752475 h 764047"/>
                <a:gd name="connsiteX9" fmla="*/ 790576 w 1013976"/>
                <a:gd name="connsiteY9" fmla="*/ 595313 h 764047"/>
                <a:gd name="connsiteX10" fmla="*/ 871539 w 1013976"/>
                <a:gd name="connsiteY10" fmla="*/ 564356 h 764047"/>
                <a:gd name="connsiteX11" fmla="*/ 531020 w 1013976"/>
                <a:gd name="connsiteY11" fmla="*/ 376238 h 764047"/>
                <a:gd name="connsiteX12" fmla="*/ 400051 w 1013976"/>
                <a:gd name="connsiteY12" fmla="*/ 290513 h 764047"/>
                <a:gd name="connsiteX13" fmla="*/ 280989 w 1013976"/>
                <a:gd name="connsiteY13" fmla="*/ 180975 h 764047"/>
                <a:gd name="connsiteX14" fmla="*/ 128588 w 1013976"/>
                <a:gd name="connsiteY14" fmla="*/ 4763 h 764047"/>
                <a:gd name="connsiteX0" fmla="*/ 0 w 1012858"/>
                <a:gd name="connsiteY0" fmla="*/ 0 h 864399"/>
                <a:gd name="connsiteX1" fmla="*/ 85725 w 1012858"/>
                <a:gd name="connsiteY1" fmla="*/ 119063 h 864399"/>
                <a:gd name="connsiteX2" fmla="*/ 223838 w 1012858"/>
                <a:gd name="connsiteY2" fmla="*/ 314325 h 864399"/>
                <a:gd name="connsiteX3" fmla="*/ 309563 w 1012858"/>
                <a:gd name="connsiteY3" fmla="*/ 414338 h 864399"/>
                <a:gd name="connsiteX4" fmla="*/ 366713 w 1012858"/>
                <a:gd name="connsiteY4" fmla="*/ 481013 h 864399"/>
                <a:gd name="connsiteX5" fmla="*/ 581025 w 1012858"/>
                <a:gd name="connsiteY5" fmla="*/ 609600 h 864399"/>
                <a:gd name="connsiteX6" fmla="*/ 790575 w 1012858"/>
                <a:gd name="connsiteY6" fmla="*/ 752475 h 864399"/>
                <a:gd name="connsiteX7" fmla="*/ 992981 w 1012858"/>
                <a:gd name="connsiteY7" fmla="*/ 864394 h 864399"/>
                <a:gd name="connsiteX8" fmla="*/ 921545 w 1012858"/>
                <a:gd name="connsiteY8" fmla="*/ 747713 h 864399"/>
                <a:gd name="connsiteX9" fmla="*/ 1009651 w 1012858"/>
                <a:gd name="connsiteY9" fmla="*/ 752475 h 864399"/>
                <a:gd name="connsiteX10" fmla="*/ 790576 w 1012858"/>
                <a:gd name="connsiteY10" fmla="*/ 595313 h 864399"/>
                <a:gd name="connsiteX11" fmla="*/ 871539 w 1012858"/>
                <a:gd name="connsiteY11" fmla="*/ 564356 h 864399"/>
                <a:gd name="connsiteX12" fmla="*/ 531020 w 1012858"/>
                <a:gd name="connsiteY12" fmla="*/ 376238 h 864399"/>
                <a:gd name="connsiteX13" fmla="*/ 400051 w 1012858"/>
                <a:gd name="connsiteY13" fmla="*/ 290513 h 864399"/>
                <a:gd name="connsiteX14" fmla="*/ 280989 w 1012858"/>
                <a:gd name="connsiteY14" fmla="*/ 180975 h 864399"/>
                <a:gd name="connsiteX15" fmla="*/ 128588 w 1012858"/>
                <a:gd name="connsiteY15" fmla="*/ 4763 h 864399"/>
                <a:gd name="connsiteX0" fmla="*/ 0 w 1012858"/>
                <a:gd name="connsiteY0" fmla="*/ 0 h 866873"/>
                <a:gd name="connsiteX1" fmla="*/ 85725 w 1012858"/>
                <a:gd name="connsiteY1" fmla="*/ 119063 h 866873"/>
                <a:gd name="connsiteX2" fmla="*/ 223838 w 1012858"/>
                <a:gd name="connsiteY2" fmla="*/ 314325 h 866873"/>
                <a:gd name="connsiteX3" fmla="*/ 309563 w 1012858"/>
                <a:gd name="connsiteY3" fmla="*/ 414338 h 866873"/>
                <a:gd name="connsiteX4" fmla="*/ 366713 w 1012858"/>
                <a:gd name="connsiteY4" fmla="*/ 481013 h 866873"/>
                <a:gd name="connsiteX5" fmla="*/ 581025 w 1012858"/>
                <a:gd name="connsiteY5" fmla="*/ 609600 h 866873"/>
                <a:gd name="connsiteX6" fmla="*/ 790575 w 1012858"/>
                <a:gd name="connsiteY6" fmla="*/ 752475 h 866873"/>
                <a:gd name="connsiteX7" fmla="*/ 881063 w 1012858"/>
                <a:gd name="connsiteY7" fmla="*/ 821531 h 866873"/>
                <a:gd name="connsiteX8" fmla="*/ 992981 w 1012858"/>
                <a:gd name="connsiteY8" fmla="*/ 864394 h 866873"/>
                <a:gd name="connsiteX9" fmla="*/ 921545 w 1012858"/>
                <a:gd name="connsiteY9" fmla="*/ 747713 h 866873"/>
                <a:gd name="connsiteX10" fmla="*/ 1009651 w 1012858"/>
                <a:gd name="connsiteY10" fmla="*/ 752475 h 866873"/>
                <a:gd name="connsiteX11" fmla="*/ 790576 w 1012858"/>
                <a:gd name="connsiteY11" fmla="*/ 595313 h 866873"/>
                <a:gd name="connsiteX12" fmla="*/ 871539 w 1012858"/>
                <a:gd name="connsiteY12" fmla="*/ 564356 h 866873"/>
                <a:gd name="connsiteX13" fmla="*/ 531020 w 1012858"/>
                <a:gd name="connsiteY13" fmla="*/ 376238 h 866873"/>
                <a:gd name="connsiteX14" fmla="*/ 400051 w 1012858"/>
                <a:gd name="connsiteY14" fmla="*/ 290513 h 866873"/>
                <a:gd name="connsiteX15" fmla="*/ 280989 w 1012858"/>
                <a:gd name="connsiteY15" fmla="*/ 180975 h 866873"/>
                <a:gd name="connsiteX16" fmla="*/ 128588 w 1012858"/>
                <a:gd name="connsiteY16" fmla="*/ 4763 h 866873"/>
                <a:gd name="connsiteX0" fmla="*/ 0 w 1012858"/>
                <a:gd name="connsiteY0" fmla="*/ 0 h 866873"/>
                <a:gd name="connsiteX1" fmla="*/ 85725 w 1012858"/>
                <a:gd name="connsiteY1" fmla="*/ 119063 h 866873"/>
                <a:gd name="connsiteX2" fmla="*/ 223838 w 1012858"/>
                <a:gd name="connsiteY2" fmla="*/ 314325 h 866873"/>
                <a:gd name="connsiteX3" fmla="*/ 309563 w 1012858"/>
                <a:gd name="connsiteY3" fmla="*/ 414338 h 866873"/>
                <a:gd name="connsiteX4" fmla="*/ 366713 w 1012858"/>
                <a:gd name="connsiteY4" fmla="*/ 481013 h 866873"/>
                <a:gd name="connsiteX5" fmla="*/ 581025 w 1012858"/>
                <a:gd name="connsiteY5" fmla="*/ 609600 h 866873"/>
                <a:gd name="connsiteX6" fmla="*/ 773906 w 1012858"/>
                <a:gd name="connsiteY6" fmla="*/ 747713 h 866873"/>
                <a:gd name="connsiteX7" fmla="*/ 881063 w 1012858"/>
                <a:gd name="connsiteY7" fmla="*/ 821531 h 866873"/>
                <a:gd name="connsiteX8" fmla="*/ 992981 w 1012858"/>
                <a:gd name="connsiteY8" fmla="*/ 864394 h 866873"/>
                <a:gd name="connsiteX9" fmla="*/ 921545 w 1012858"/>
                <a:gd name="connsiteY9" fmla="*/ 747713 h 866873"/>
                <a:gd name="connsiteX10" fmla="*/ 1009651 w 1012858"/>
                <a:gd name="connsiteY10" fmla="*/ 752475 h 866873"/>
                <a:gd name="connsiteX11" fmla="*/ 790576 w 1012858"/>
                <a:gd name="connsiteY11" fmla="*/ 595313 h 866873"/>
                <a:gd name="connsiteX12" fmla="*/ 871539 w 1012858"/>
                <a:gd name="connsiteY12" fmla="*/ 564356 h 866873"/>
                <a:gd name="connsiteX13" fmla="*/ 531020 w 1012858"/>
                <a:gd name="connsiteY13" fmla="*/ 376238 h 866873"/>
                <a:gd name="connsiteX14" fmla="*/ 400051 w 1012858"/>
                <a:gd name="connsiteY14" fmla="*/ 290513 h 866873"/>
                <a:gd name="connsiteX15" fmla="*/ 280989 w 1012858"/>
                <a:gd name="connsiteY15" fmla="*/ 180975 h 866873"/>
                <a:gd name="connsiteX16" fmla="*/ 128588 w 1012858"/>
                <a:gd name="connsiteY16" fmla="*/ 4763 h 866873"/>
                <a:gd name="connsiteX0" fmla="*/ 0 w 1012828"/>
                <a:gd name="connsiteY0" fmla="*/ 0 h 869135"/>
                <a:gd name="connsiteX1" fmla="*/ 85725 w 1012828"/>
                <a:gd name="connsiteY1" fmla="*/ 119063 h 869135"/>
                <a:gd name="connsiteX2" fmla="*/ 223838 w 1012828"/>
                <a:gd name="connsiteY2" fmla="*/ 314325 h 869135"/>
                <a:gd name="connsiteX3" fmla="*/ 309563 w 1012828"/>
                <a:gd name="connsiteY3" fmla="*/ 414338 h 869135"/>
                <a:gd name="connsiteX4" fmla="*/ 366713 w 1012828"/>
                <a:gd name="connsiteY4" fmla="*/ 481013 h 869135"/>
                <a:gd name="connsiteX5" fmla="*/ 581025 w 1012828"/>
                <a:gd name="connsiteY5" fmla="*/ 609600 h 869135"/>
                <a:gd name="connsiteX6" fmla="*/ 773906 w 1012828"/>
                <a:gd name="connsiteY6" fmla="*/ 747713 h 869135"/>
                <a:gd name="connsiteX7" fmla="*/ 881063 w 1012828"/>
                <a:gd name="connsiteY7" fmla="*/ 821531 h 869135"/>
                <a:gd name="connsiteX8" fmla="*/ 1000124 w 1012828"/>
                <a:gd name="connsiteY8" fmla="*/ 866775 h 869135"/>
                <a:gd name="connsiteX9" fmla="*/ 921545 w 1012828"/>
                <a:gd name="connsiteY9" fmla="*/ 747713 h 869135"/>
                <a:gd name="connsiteX10" fmla="*/ 1009651 w 1012828"/>
                <a:gd name="connsiteY10" fmla="*/ 752475 h 869135"/>
                <a:gd name="connsiteX11" fmla="*/ 790576 w 1012828"/>
                <a:gd name="connsiteY11" fmla="*/ 595313 h 869135"/>
                <a:gd name="connsiteX12" fmla="*/ 871539 w 1012828"/>
                <a:gd name="connsiteY12" fmla="*/ 564356 h 869135"/>
                <a:gd name="connsiteX13" fmla="*/ 531020 w 1012828"/>
                <a:gd name="connsiteY13" fmla="*/ 376238 h 869135"/>
                <a:gd name="connsiteX14" fmla="*/ 400051 w 1012828"/>
                <a:gd name="connsiteY14" fmla="*/ 290513 h 869135"/>
                <a:gd name="connsiteX15" fmla="*/ 280989 w 1012828"/>
                <a:gd name="connsiteY15" fmla="*/ 180975 h 869135"/>
                <a:gd name="connsiteX16" fmla="*/ 128588 w 1012828"/>
                <a:gd name="connsiteY16" fmla="*/ 4763 h 869135"/>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 w 1012828"/>
                <a:gd name="connsiteY16" fmla="*/ 0 h 873897"/>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40494 w 1012828"/>
                <a:gd name="connsiteY16" fmla="*/ 97631 h 873897"/>
                <a:gd name="connsiteX17" fmla="*/ 1 w 1012828"/>
                <a:gd name="connsiteY17" fmla="*/ 0 h 873897"/>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40494 w 1012828"/>
                <a:gd name="connsiteY16" fmla="*/ 97631 h 873897"/>
                <a:gd name="connsiteX17" fmla="*/ 1 w 1012828"/>
                <a:gd name="connsiteY17" fmla="*/ 0 h 873897"/>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40494 w 1012828"/>
                <a:gd name="connsiteY16" fmla="*/ 97631 h 873897"/>
                <a:gd name="connsiteX17" fmla="*/ 1 w 1012828"/>
                <a:gd name="connsiteY17" fmla="*/ 0 h 873897"/>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38113 w 1012828"/>
                <a:gd name="connsiteY16" fmla="*/ 4762 h 873897"/>
                <a:gd name="connsiteX17" fmla="*/ 140494 w 1012828"/>
                <a:gd name="connsiteY17" fmla="*/ 97631 h 873897"/>
                <a:gd name="connsiteX18" fmla="*/ 1 w 1012828"/>
                <a:gd name="connsiteY18" fmla="*/ 0 h 873897"/>
                <a:gd name="connsiteX0" fmla="*/ 0 w 1012828"/>
                <a:gd name="connsiteY0" fmla="*/ 38100 h 907235"/>
                <a:gd name="connsiteX1" fmla="*/ 85725 w 1012828"/>
                <a:gd name="connsiteY1" fmla="*/ 157163 h 907235"/>
                <a:gd name="connsiteX2" fmla="*/ 223838 w 1012828"/>
                <a:gd name="connsiteY2" fmla="*/ 352425 h 907235"/>
                <a:gd name="connsiteX3" fmla="*/ 309563 w 1012828"/>
                <a:gd name="connsiteY3" fmla="*/ 452438 h 907235"/>
                <a:gd name="connsiteX4" fmla="*/ 366713 w 1012828"/>
                <a:gd name="connsiteY4" fmla="*/ 519113 h 907235"/>
                <a:gd name="connsiteX5" fmla="*/ 581025 w 1012828"/>
                <a:gd name="connsiteY5" fmla="*/ 647700 h 907235"/>
                <a:gd name="connsiteX6" fmla="*/ 773906 w 1012828"/>
                <a:gd name="connsiteY6" fmla="*/ 785813 h 907235"/>
                <a:gd name="connsiteX7" fmla="*/ 881063 w 1012828"/>
                <a:gd name="connsiteY7" fmla="*/ 859631 h 907235"/>
                <a:gd name="connsiteX8" fmla="*/ 1000124 w 1012828"/>
                <a:gd name="connsiteY8" fmla="*/ 904875 h 907235"/>
                <a:gd name="connsiteX9" fmla="*/ 921545 w 1012828"/>
                <a:gd name="connsiteY9" fmla="*/ 785813 h 907235"/>
                <a:gd name="connsiteX10" fmla="*/ 1009651 w 1012828"/>
                <a:gd name="connsiteY10" fmla="*/ 790575 h 907235"/>
                <a:gd name="connsiteX11" fmla="*/ 790576 w 1012828"/>
                <a:gd name="connsiteY11" fmla="*/ 633413 h 907235"/>
                <a:gd name="connsiteX12" fmla="*/ 871539 w 1012828"/>
                <a:gd name="connsiteY12" fmla="*/ 602456 h 907235"/>
                <a:gd name="connsiteX13" fmla="*/ 531020 w 1012828"/>
                <a:gd name="connsiteY13" fmla="*/ 414338 h 907235"/>
                <a:gd name="connsiteX14" fmla="*/ 400051 w 1012828"/>
                <a:gd name="connsiteY14" fmla="*/ 328613 h 907235"/>
                <a:gd name="connsiteX15" fmla="*/ 280989 w 1012828"/>
                <a:gd name="connsiteY15" fmla="*/ 219075 h 907235"/>
                <a:gd name="connsiteX16" fmla="*/ 109538 w 1012828"/>
                <a:gd name="connsiteY16" fmla="*/ 0 h 907235"/>
                <a:gd name="connsiteX17" fmla="*/ 140494 w 1012828"/>
                <a:gd name="connsiteY17" fmla="*/ 130969 h 907235"/>
                <a:gd name="connsiteX18" fmla="*/ 1 w 1012828"/>
                <a:gd name="connsiteY18" fmla="*/ 33338 h 907235"/>
                <a:gd name="connsiteX0" fmla="*/ 0 w 1012828"/>
                <a:gd name="connsiteY0" fmla="*/ 38100 h 907235"/>
                <a:gd name="connsiteX1" fmla="*/ 85725 w 1012828"/>
                <a:gd name="connsiteY1" fmla="*/ 157163 h 907235"/>
                <a:gd name="connsiteX2" fmla="*/ 223838 w 1012828"/>
                <a:gd name="connsiteY2" fmla="*/ 352425 h 907235"/>
                <a:gd name="connsiteX3" fmla="*/ 309563 w 1012828"/>
                <a:gd name="connsiteY3" fmla="*/ 452438 h 907235"/>
                <a:gd name="connsiteX4" fmla="*/ 366713 w 1012828"/>
                <a:gd name="connsiteY4" fmla="*/ 519113 h 907235"/>
                <a:gd name="connsiteX5" fmla="*/ 581025 w 1012828"/>
                <a:gd name="connsiteY5" fmla="*/ 647700 h 907235"/>
                <a:gd name="connsiteX6" fmla="*/ 773906 w 1012828"/>
                <a:gd name="connsiteY6" fmla="*/ 785813 h 907235"/>
                <a:gd name="connsiteX7" fmla="*/ 881063 w 1012828"/>
                <a:gd name="connsiteY7" fmla="*/ 859631 h 907235"/>
                <a:gd name="connsiteX8" fmla="*/ 1000124 w 1012828"/>
                <a:gd name="connsiteY8" fmla="*/ 904875 h 907235"/>
                <a:gd name="connsiteX9" fmla="*/ 921545 w 1012828"/>
                <a:gd name="connsiteY9" fmla="*/ 785813 h 907235"/>
                <a:gd name="connsiteX10" fmla="*/ 1009651 w 1012828"/>
                <a:gd name="connsiteY10" fmla="*/ 790575 h 907235"/>
                <a:gd name="connsiteX11" fmla="*/ 790576 w 1012828"/>
                <a:gd name="connsiteY11" fmla="*/ 633413 h 907235"/>
                <a:gd name="connsiteX12" fmla="*/ 871539 w 1012828"/>
                <a:gd name="connsiteY12" fmla="*/ 602456 h 907235"/>
                <a:gd name="connsiteX13" fmla="*/ 531020 w 1012828"/>
                <a:gd name="connsiteY13" fmla="*/ 414338 h 907235"/>
                <a:gd name="connsiteX14" fmla="*/ 400051 w 1012828"/>
                <a:gd name="connsiteY14" fmla="*/ 328613 h 907235"/>
                <a:gd name="connsiteX15" fmla="*/ 280989 w 1012828"/>
                <a:gd name="connsiteY15" fmla="*/ 219075 h 907235"/>
                <a:gd name="connsiteX16" fmla="*/ 109538 w 1012828"/>
                <a:gd name="connsiteY16" fmla="*/ 0 h 907235"/>
                <a:gd name="connsiteX17" fmla="*/ 140494 w 1012828"/>
                <a:gd name="connsiteY17" fmla="*/ 130969 h 907235"/>
                <a:gd name="connsiteX18" fmla="*/ 1 w 1012828"/>
                <a:gd name="connsiteY18" fmla="*/ 33338 h 907235"/>
                <a:gd name="connsiteX0" fmla="*/ 0 w 1012828"/>
                <a:gd name="connsiteY0" fmla="*/ 38100 h 907235"/>
                <a:gd name="connsiteX1" fmla="*/ 85725 w 1012828"/>
                <a:gd name="connsiteY1" fmla="*/ 157163 h 907235"/>
                <a:gd name="connsiteX2" fmla="*/ 223838 w 1012828"/>
                <a:gd name="connsiteY2" fmla="*/ 352425 h 907235"/>
                <a:gd name="connsiteX3" fmla="*/ 309563 w 1012828"/>
                <a:gd name="connsiteY3" fmla="*/ 452438 h 907235"/>
                <a:gd name="connsiteX4" fmla="*/ 366713 w 1012828"/>
                <a:gd name="connsiteY4" fmla="*/ 519113 h 907235"/>
                <a:gd name="connsiteX5" fmla="*/ 581025 w 1012828"/>
                <a:gd name="connsiteY5" fmla="*/ 647700 h 907235"/>
                <a:gd name="connsiteX6" fmla="*/ 773906 w 1012828"/>
                <a:gd name="connsiteY6" fmla="*/ 785813 h 907235"/>
                <a:gd name="connsiteX7" fmla="*/ 881063 w 1012828"/>
                <a:gd name="connsiteY7" fmla="*/ 859631 h 907235"/>
                <a:gd name="connsiteX8" fmla="*/ 1000124 w 1012828"/>
                <a:gd name="connsiteY8" fmla="*/ 904875 h 907235"/>
                <a:gd name="connsiteX9" fmla="*/ 921545 w 1012828"/>
                <a:gd name="connsiteY9" fmla="*/ 785813 h 907235"/>
                <a:gd name="connsiteX10" fmla="*/ 1009651 w 1012828"/>
                <a:gd name="connsiteY10" fmla="*/ 790575 h 907235"/>
                <a:gd name="connsiteX11" fmla="*/ 790576 w 1012828"/>
                <a:gd name="connsiteY11" fmla="*/ 633413 h 907235"/>
                <a:gd name="connsiteX12" fmla="*/ 871539 w 1012828"/>
                <a:gd name="connsiteY12" fmla="*/ 602456 h 907235"/>
                <a:gd name="connsiteX13" fmla="*/ 531020 w 1012828"/>
                <a:gd name="connsiteY13" fmla="*/ 414338 h 907235"/>
                <a:gd name="connsiteX14" fmla="*/ 400051 w 1012828"/>
                <a:gd name="connsiteY14" fmla="*/ 328613 h 907235"/>
                <a:gd name="connsiteX15" fmla="*/ 292895 w 1012828"/>
                <a:gd name="connsiteY15" fmla="*/ 211931 h 907235"/>
                <a:gd name="connsiteX16" fmla="*/ 109538 w 1012828"/>
                <a:gd name="connsiteY16" fmla="*/ 0 h 907235"/>
                <a:gd name="connsiteX17" fmla="*/ 140494 w 1012828"/>
                <a:gd name="connsiteY17" fmla="*/ 130969 h 907235"/>
                <a:gd name="connsiteX18" fmla="*/ 1 w 1012828"/>
                <a:gd name="connsiteY18" fmla="*/ 33338 h 90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2828" h="907235">
                  <a:moveTo>
                    <a:pt x="0" y="38100"/>
                  </a:moveTo>
                  <a:lnTo>
                    <a:pt x="85725" y="157163"/>
                  </a:lnTo>
                  <a:lnTo>
                    <a:pt x="223838" y="352425"/>
                  </a:lnTo>
                  <a:lnTo>
                    <a:pt x="309563" y="452438"/>
                  </a:lnTo>
                  <a:lnTo>
                    <a:pt x="366713" y="519113"/>
                  </a:lnTo>
                  <a:lnTo>
                    <a:pt x="581025" y="647700"/>
                  </a:lnTo>
                  <a:lnTo>
                    <a:pt x="773906" y="785813"/>
                  </a:lnTo>
                  <a:cubicBezTo>
                    <a:pt x="826690" y="821135"/>
                    <a:pt x="847329" y="840978"/>
                    <a:pt x="881063" y="859631"/>
                  </a:cubicBezTo>
                  <a:cubicBezTo>
                    <a:pt x="914797" y="878284"/>
                    <a:pt x="996155" y="917178"/>
                    <a:pt x="1000124" y="904875"/>
                  </a:cubicBezTo>
                  <a:cubicBezTo>
                    <a:pt x="1004093" y="892572"/>
                    <a:pt x="919957" y="804863"/>
                    <a:pt x="921545" y="785813"/>
                  </a:cubicBezTo>
                  <a:cubicBezTo>
                    <a:pt x="923133" y="766763"/>
                    <a:pt x="1032670" y="819150"/>
                    <a:pt x="1009651" y="790575"/>
                  </a:cubicBezTo>
                  <a:lnTo>
                    <a:pt x="790576" y="633413"/>
                  </a:lnTo>
                  <a:lnTo>
                    <a:pt x="871539" y="602456"/>
                  </a:lnTo>
                  <a:cubicBezTo>
                    <a:pt x="828280" y="565944"/>
                    <a:pt x="639764" y="476250"/>
                    <a:pt x="531020" y="414338"/>
                  </a:cubicBezTo>
                  <a:lnTo>
                    <a:pt x="400051" y="328613"/>
                  </a:lnTo>
                  <a:lnTo>
                    <a:pt x="292895" y="211931"/>
                  </a:lnTo>
                  <a:cubicBezTo>
                    <a:pt x="265113" y="196056"/>
                    <a:pt x="137320" y="15875"/>
                    <a:pt x="109538" y="0"/>
                  </a:cubicBezTo>
                  <a:lnTo>
                    <a:pt x="140494" y="130969"/>
                  </a:lnTo>
                  <a:lnTo>
                    <a:pt x="1" y="33338"/>
                  </a:lnTo>
                </a:path>
              </a:pathLst>
            </a:cu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Arrow: Up-Down 14">
              <a:extLst>
                <a:ext uri="{FF2B5EF4-FFF2-40B4-BE49-F238E27FC236}">
                  <a16:creationId xmlns:a16="http://schemas.microsoft.com/office/drawing/2014/main" id="{8BF3571A-8EA6-4425-9A2F-23C3DBA33CA0}"/>
                </a:ext>
              </a:extLst>
            </p:cNvPr>
            <p:cNvSpPr/>
            <p:nvPr/>
          </p:nvSpPr>
          <p:spPr>
            <a:xfrm>
              <a:off x="3618411" y="2116183"/>
              <a:ext cx="169818" cy="1440000"/>
            </a:xfrm>
            <a:prstGeom prst="up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B70E8C9C-07C0-4AC2-93C7-766C815F7648}"/>
                </a:ext>
              </a:extLst>
            </p:cNvPr>
            <p:cNvSpPr txBox="1"/>
            <p:nvPr/>
          </p:nvSpPr>
          <p:spPr>
            <a:xfrm>
              <a:off x="3777712" y="2651517"/>
              <a:ext cx="835485" cy="369332"/>
            </a:xfrm>
            <a:prstGeom prst="rect">
              <a:avLst/>
            </a:prstGeom>
            <a:solidFill>
              <a:schemeClr val="bg1"/>
            </a:solidFill>
          </p:spPr>
          <p:txBody>
            <a:bodyPr wrap="none" rtlCol="0">
              <a:spAutoFit/>
            </a:bodyPr>
            <a:lstStyle/>
            <a:p>
              <a:r>
                <a:rPr lang="en-IE" b="1" dirty="0">
                  <a:solidFill>
                    <a:srgbClr val="002060"/>
                  </a:solidFill>
                </a:rPr>
                <a:t>~250m</a:t>
              </a:r>
            </a:p>
          </p:txBody>
        </p:sp>
      </p:grpSp>
      <p:pic>
        <p:nvPicPr>
          <p:cNvPr id="18" name="Picture 17">
            <a:extLst>
              <a:ext uri="{FF2B5EF4-FFF2-40B4-BE49-F238E27FC236}">
                <a16:creationId xmlns:a16="http://schemas.microsoft.com/office/drawing/2014/main" id="{D00A1908-5744-4F93-BBBB-0ADACA0150FE}"/>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113120" y="3091515"/>
            <a:ext cx="3633505" cy="2282109"/>
          </a:xfrm>
          <a:prstGeom prst="rect">
            <a:avLst/>
          </a:prstGeom>
          <a:effectLst>
            <a:outerShdw blurRad="50800" dist="38100" dir="13500000" algn="br" rotWithShape="0">
              <a:prstClr val="black">
                <a:alpha val="40000"/>
              </a:prstClr>
            </a:outerShdw>
          </a:effectLst>
        </p:spPr>
      </p:pic>
      <p:cxnSp>
        <p:nvCxnSpPr>
          <p:cNvPr id="20" name="Straight Arrow Connector 19">
            <a:extLst>
              <a:ext uri="{FF2B5EF4-FFF2-40B4-BE49-F238E27FC236}">
                <a16:creationId xmlns:a16="http://schemas.microsoft.com/office/drawing/2014/main" id="{CC893C7E-47BE-408C-92E1-907CE9271CB8}"/>
              </a:ext>
            </a:extLst>
          </p:cNvPr>
          <p:cNvCxnSpPr>
            <a:cxnSpLocks/>
            <a:stCxn id="12" idx="4"/>
            <a:endCxn id="18" idx="1"/>
          </p:cNvCxnSpPr>
          <p:nvPr/>
        </p:nvCxnSpPr>
        <p:spPr>
          <a:xfrm>
            <a:off x="6462978" y="3893235"/>
            <a:ext cx="1650142" cy="33933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619860-2E07-4AB2-BEF0-C7CDE7782F46}"/>
              </a:ext>
            </a:extLst>
          </p:cNvPr>
          <p:cNvSpPr txBox="1"/>
          <p:nvPr/>
        </p:nvSpPr>
        <p:spPr>
          <a:xfrm rot="1680083">
            <a:off x="5516064" y="2572679"/>
            <a:ext cx="942887" cy="276999"/>
          </a:xfrm>
          <a:prstGeom prst="rect">
            <a:avLst/>
          </a:prstGeom>
          <a:noFill/>
        </p:spPr>
        <p:txBody>
          <a:bodyPr wrap="none" rtlCol="0">
            <a:spAutoFit/>
          </a:bodyPr>
          <a:lstStyle/>
          <a:p>
            <a:r>
              <a:rPr lang="en-IE" sz="1200" dirty="0">
                <a:solidFill>
                  <a:srgbClr val="00FF00"/>
                </a:solidFill>
              </a:rPr>
              <a:t>Tuff Horizon</a:t>
            </a:r>
          </a:p>
        </p:txBody>
      </p:sp>
      <p:sp>
        <p:nvSpPr>
          <p:cNvPr id="22" name="TextBox 21">
            <a:extLst>
              <a:ext uri="{FF2B5EF4-FFF2-40B4-BE49-F238E27FC236}">
                <a16:creationId xmlns:a16="http://schemas.microsoft.com/office/drawing/2014/main" id="{A1E927A2-4D7B-4219-B937-9493D6DBD09E}"/>
              </a:ext>
            </a:extLst>
          </p:cNvPr>
          <p:cNvSpPr txBox="1"/>
          <p:nvPr/>
        </p:nvSpPr>
        <p:spPr>
          <a:xfrm>
            <a:off x="6509723" y="6320655"/>
            <a:ext cx="2573383" cy="307777"/>
          </a:xfrm>
          <a:prstGeom prst="rect">
            <a:avLst/>
          </a:prstGeom>
          <a:noFill/>
        </p:spPr>
        <p:txBody>
          <a:bodyPr wrap="square" rtlCol="0">
            <a:spAutoFit/>
          </a:bodyPr>
          <a:lstStyle/>
          <a:p>
            <a:r>
              <a:rPr lang="en-IE" sz="1400" dirty="0">
                <a:solidFill>
                  <a:schemeClr val="bg1"/>
                </a:solidFill>
              </a:rPr>
              <a:t>From Ashton </a:t>
            </a:r>
            <a:r>
              <a:rPr lang="en-IE" sz="1400" i="1" dirty="0">
                <a:solidFill>
                  <a:schemeClr val="bg1"/>
                </a:solidFill>
              </a:rPr>
              <a:t>et al  (</a:t>
            </a:r>
            <a:r>
              <a:rPr lang="en-IE" sz="1400" dirty="0">
                <a:solidFill>
                  <a:schemeClr val="bg1"/>
                </a:solidFill>
              </a:rPr>
              <a:t>2015)</a:t>
            </a:r>
          </a:p>
        </p:txBody>
      </p:sp>
      <p:grpSp>
        <p:nvGrpSpPr>
          <p:cNvPr id="19" name="Group 18">
            <a:extLst>
              <a:ext uri="{FF2B5EF4-FFF2-40B4-BE49-F238E27FC236}">
                <a16:creationId xmlns:a16="http://schemas.microsoft.com/office/drawing/2014/main" id="{4036B9CE-D6B6-4229-2632-A1D273AB2763}"/>
              </a:ext>
            </a:extLst>
          </p:cNvPr>
          <p:cNvGrpSpPr/>
          <p:nvPr/>
        </p:nvGrpSpPr>
        <p:grpSpPr>
          <a:xfrm>
            <a:off x="133194" y="6313361"/>
            <a:ext cx="12910671" cy="466127"/>
            <a:chOff x="133194" y="6313361"/>
            <a:chExt cx="12910671" cy="466127"/>
          </a:xfrm>
        </p:grpSpPr>
        <p:sp>
          <p:nvSpPr>
            <p:cNvPr id="23" name="TextBox 22">
              <a:extLst>
                <a:ext uri="{FF2B5EF4-FFF2-40B4-BE49-F238E27FC236}">
                  <a16:creationId xmlns:a16="http://schemas.microsoft.com/office/drawing/2014/main" id="{C6416E64-631B-E63E-CD18-E8D258F999B2}"/>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4" name="Picture 23">
              <a:extLst>
                <a:ext uri="{FF2B5EF4-FFF2-40B4-BE49-F238E27FC236}">
                  <a16:creationId xmlns:a16="http://schemas.microsoft.com/office/drawing/2014/main" id="{244DDB55-0FCE-2E7C-99D7-BE0405C7606E}"/>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4" name="Picture 3" descr="A group of logos with text&#10;&#10;Description automatically generated">
            <a:extLst>
              <a:ext uri="{FF2B5EF4-FFF2-40B4-BE49-F238E27FC236}">
                <a16:creationId xmlns:a16="http://schemas.microsoft.com/office/drawing/2014/main" id="{00FB9ED7-6B4B-6C38-D984-0545F9C05D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77942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D91D089-B1E0-46AC-931E-EAF663292FA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Content Placeholder 8" descr="A picture containing text, map, drawing&#10;&#10;Description automatically generated">
            <a:extLst>
              <a:ext uri="{FF2B5EF4-FFF2-40B4-BE49-F238E27FC236}">
                <a16:creationId xmlns:a16="http://schemas.microsoft.com/office/drawing/2014/main" id="{51A97F34-3F11-43E1-BBA2-E62DB0913EDC}"/>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1853768" y="795455"/>
            <a:ext cx="3594416" cy="6746619"/>
          </a:xfrm>
        </p:spPr>
      </p:pic>
      <p:sp>
        <p:nvSpPr>
          <p:cNvPr id="2" name="Title 1">
            <a:extLst>
              <a:ext uri="{FF2B5EF4-FFF2-40B4-BE49-F238E27FC236}">
                <a16:creationId xmlns:a16="http://schemas.microsoft.com/office/drawing/2014/main" id="{11B47CB2-4F29-4BFF-9EBD-79BECE84BF0D}"/>
              </a:ext>
            </a:extLst>
          </p:cNvPr>
          <p:cNvSpPr>
            <a:spLocks noGrp="1"/>
          </p:cNvSpPr>
          <p:nvPr>
            <p:ph type="title"/>
          </p:nvPr>
        </p:nvSpPr>
        <p:spPr>
          <a:xfrm>
            <a:off x="496277" y="-121351"/>
            <a:ext cx="10515600" cy="1325563"/>
          </a:xfrm>
        </p:spPr>
        <p:txBody>
          <a:bodyPr>
            <a:normAutofit/>
          </a:bodyPr>
          <a:lstStyle/>
          <a:p>
            <a:r>
              <a:rPr lang="en-IE" sz="3200" b="1" dirty="0">
                <a:solidFill>
                  <a:srgbClr val="FFC000"/>
                </a:solidFill>
                <a:latin typeface="+mn-lt"/>
              </a:rPr>
              <a:t>“Feeder Zones”</a:t>
            </a:r>
          </a:p>
        </p:txBody>
      </p:sp>
      <p:pic>
        <p:nvPicPr>
          <p:cNvPr id="6" name="Picture 5">
            <a:extLst>
              <a:ext uri="{FF2B5EF4-FFF2-40B4-BE49-F238E27FC236}">
                <a16:creationId xmlns:a16="http://schemas.microsoft.com/office/drawing/2014/main" id="{ED18831D-469E-4FA8-B192-2D2FEE013B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07" y="905700"/>
            <a:ext cx="2228473" cy="1338090"/>
          </a:xfrm>
          <a:prstGeom prst="rect">
            <a:avLst/>
          </a:prstGeom>
        </p:spPr>
      </p:pic>
      <p:grpSp>
        <p:nvGrpSpPr>
          <p:cNvPr id="8" name="Group 7">
            <a:extLst>
              <a:ext uri="{FF2B5EF4-FFF2-40B4-BE49-F238E27FC236}">
                <a16:creationId xmlns:a16="http://schemas.microsoft.com/office/drawing/2014/main" id="{5479338D-F086-4335-90F4-761ACEB0F240}"/>
              </a:ext>
            </a:extLst>
          </p:cNvPr>
          <p:cNvGrpSpPr/>
          <p:nvPr/>
        </p:nvGrpSpPr>
        <p:grpSpPr>
          <a:xfrm>
            <a:off x="475787" y="2962105"/>
            <a:ext cx="4433888" cy="2524127"/>
            <a:chOff x="5153025" y="3481386"/>
            <a:chExt cx="4433888" cy="2524127"/>
          </a:xfrm>
        </p:grpSpPr>
        <p:sp>
          <p:nvSpPr>
            <p:cNvPr id="10" name="Freeform: Shape 9">
              <a:extLst>
                <a:ext uri="{FF2B5EF4-FFF2-40B4-BE49-F238E27FC236}">
                  <a16:creationId xmlns:a16="http://schemas.microsoft.com/office/drawing/2014/main" id="{806E3F2C-00F8-4F98-B42B-7301600214B7}"/>
                </a:ext>
              </a:extLst>
            </p:cNvPr>
            <p:cNvSpPr/>
            <p:nvPr/>
          </p:nvSpPr>
          <p:spPr>
            <a:xfrm>
              <a:off x="7939088" y="3486150"/>
              <a:ext cx="409575" cy="1576388"/>
            </a:xfrm>
            <a:custGeom>
              <a:avLst/>
              <a:gdLst>
                <a:gd name="connsiteX0" fmla="*/ 0 w 385763"/>
                <a:gd name="connsiteY0" fmla="*/ 1576388 h 1576388"/>
                <a:gd name="connsiteX1" fmla="*/ 76200 w 385763"/>
                <a:gd name="connsiteY1" fmla="*/ 1328738 h 1576388"/>
                <a:gd name="connsiteX2" fmla="*/ 114300 w 385763"/>
                <a:gd name="connsiteY2" fmla="*/ 1181100 h 1576388"/>
                <a:gd name="connsiteX3" fmla="*/ 157163 w 385763"/>
                <a:gd name="connsiteY3" fmla="*/ 1047750 h 1576388"/>
                <a:gd name="connsiteX4" fmla="*/ 180975 w 385763"/>
                <a:gd name="connsiteY4" fmla="*/ 923925 h 1576388"/>
                <a:gd name="connsiteX5" fmla="*/ 195263 w 385763"/>
                <a:gd name="connsiteY5" fmla="*/ 762000 h 1576388"/>
                <a:gd name="connsiteX6" fmla="*/ 209550 w 385763"/>
                <a:gd name="connsiteY6" fmla="*/ 581025 h 1576388"/>
                <a:gd name="connsiteX7" fmla="*/ 247650 w 385763"/>
                <a:gd name="connsiteY7" fmla="*/ 390525 h 1576388"/>
                <a:gd name="connsiteX8" fmla="*/ 280988 w 385763"/>
                <a:gd name="connsiteY8" fmla="*/ 228600 h 1576388"/>
                <a:gd name="connsiteX9" fmla="*/ 338138 w 385763"/>
                <a:gd name="connsiteY9" fmla="*/ 90488 h 1576388"/>
                <a:gd name="connsiteX10" fmla="*/ 385763 w 385763"/>
                <a:gd name="connsiteY10" fmla="*/ 0 h 1576388"/>
                <a:gd name="connsiteX11" fmla="*/ 338138 w 385763"/>
                <a:gd name="connsiteY11" fmla="*/ 0 h 1576388"/>
                <a:gd name="connsiteX12" fmla="*/ 266700 w 385763"/>
                <a:gd name="connsiteY12" fmla="*/ 171450 h 1576388"/>
                <a:gd name="connsiteX13" fmla="*/ 214313 w 385763"/>
                <a:gd name="connsiteY13" fmla="*/ 352425 h 1576388"/>
                <a:gd name="connsiteX14" fmla="*/ 166688 w 385763"/>
                <a:gd name="connsiteY14" fmla="*/ 557213 h 1576388"/>
                <a:gd name="connsiteX15" fmla="*/ 128588 w 385763"/>
                <a:gd name="connsiteY15" fmla="*/ 766763 h 1576388"/>
                <a:gd name="connsiteX16" fmla="*/ 71438 w 385763"/>
                <a:gd name="connsiteY16" fmla="*/ 971550 h 1576388"/>
                <a:gd name="connsiteX17" fmla="*/ 33338 w 385763"/>
                <a:gd name="connsiteY17" fmla="*/ 1190625 h 1576388"/>
                <a:gd name="connsiteX18" fmla="*/ 19050 w 385763"/>
                <a:gd name="connsiteY18" fmla="*/ 1395413 h 1576388"/>
                <a:gd name="connsiteX19" fmla="*/ 0 w 385763"/>
                <a:gd name="connsiteY19" fmla="*/ 1576388 h 1576388"/>
                <a:gd name="connsiteX0" fmla="*/ 23812 w 409575"/>
                <a:gd name="connsiteY0" fmla="*/ 1576388 h 1576388"/>
                <a:gd name="connsiteX1" fmla="*/ 100012 w 409575"/>
                <a:gd name="connsiteY1" fmla="*/ 1328738 h 1576388"/>
                <a:gd name="connsiteX2" fmla="*/ 138112 w 409575"/>
                <a:gd name="connsiteY2" fmla="*/ 1181100 h 1576388"/>
                <a:gd name="connsiteX3" fmla="*/ 180975 w 409575"/>
                <a:gd name="connsiteY3" fmla="*/ 1047750 h 1576388"/>
                <a:gd name="connsiteX4" fmla="*/ 204787 w 409575"/>
                <a:gd name="connsiteY4" fmla="*/ 923925 h 1576388"/>
                <a:gd name="connsiteX5" fmla="*/ 219075 w 409575"/>
                <a:gd name="connsiteY5" fmla="*/ 762000 h 1576388"/>
                <a:gd name="connsiteX6" fmla="*/ 233362 w 409575"/>
                <a:gd name="connsiteY6" fmla="*/ 581025 h 1576388"/>
                <a:gd name="connsiteX7" fmla="*/ 271462 w 409575"/>
                <a:gd name="connsiteY7" fmla="*/ 390525 h 1576388"/>
                <a:gd name="connsiteX8" fmla="*/ 304800 w 409575"/>
                <a:gd name="connsiteY8" fmla="*/ 228600 h 1576388"/>
                <a:gd name="connsiteX9" fmla="*/ 361950 w 409575"/>
                <a:gd name="connsiteY9" fmla="*/ 90488 h 1576388"/>
                <a:gd name="connsiteX10" fmla="*/ 409575 w 409575"/>
                <a:gd name="connsiteY10" fmla="*/ 0 h 1576388"/>
                <a:gd name="connsiteX11" fmla="*/ 361950 w 409575"/>
                <a:gd name="connsiteY11" fmla="*/ 0 h 1576388"/>
                <a:gd name="connsiteX12" fmla="*/ 290512 w 409575"/>
                <a:gd name="connsiteY12" fmla="*/ 171450 h 1576388"/>
                <a:gd name="connsiteX13" fmla="*/ 238125 w 409575"/>
                <a:gd name="connsiteY13" fmla="*/ 352425 h 1576388"/>
                <a:gd name="connsiteX14" fmla="*/ 190500 w 409575"/>
                <a:gd name="connsiteY14" fmla="*/ 557213 h 1576388"/>
                <a:gd name="connsiteX15" fmla="*/ 152400 w 409575"/>
                <a:gd name="connsiteY15" fmla="*/ 766763 h 1576388"/>
                <a:gd name="connsiteX16" fmla="*/ 95250 w 409575"/>
                <a:gd name="connsiteY16" fmla="*/ 971550 h 1576388"/>
                <a:gd name="connsiteX17" fmla="*/ 57150 w 409575"/>
                <a:gd name="connsiteY17" fmla="*/ 1190625 h 1576388"/>
                <a:gd name="connsiteX18" fmla="*/ 0 w 409575"/>
                <a:gd name="connsiteY18" fmla="*/ 1547813 h 1576388"/>
                <a:gd name="connsiteX19" fmla="*/ 23812 w 409575"/>
                <a:gd name="connsiteY19" fmla="*/ 1576388 h 1576388"/>
                <a:gd name="connsiteX0" fmla="*/ 23812 w 409575"/>
                <a:gd name="connsiteY0" fmla="*/ 1576388 h 1576388"/>
                <a:gd name="connsiteX1" fmla="*/ 100012 w 409575"/>
                <a:gd name="connsiteY1" fmla="*/ 1328738 h 1576388"/>
                <a:gd name="connsiteX2" fmla="*/ 138112 w 409575"/>
                <a:gd name="connsiteY2" fmla="*/ 1181100 h 1576388"/>
                <a:gd name="connsiteX3" fmla="*/ 180975 w 409575"/>
                <a:gd name="connsiteY3" fmla="*/ 1047750 h 1576388"/>
                <a:gd name="connsiteX4" fmla="*/ 204787 w 409575"/>
                <a:gd name="connsiteY4" fmla="*/ 923925 h 1576388"/>
                <a:gd name="connsiteX5" fmla="*/ 219075 w 409575"/>
                <a:gd name="connsiteY5" fmla="*/ 762000 h 1576388"/>
                <a:gd name="connsiteX6" fmla="*/ 233362 w 409575"/>
                <a:gd name="connsiteY6" fmla="*/ 581025 h 1576388"/>
                <a:gd name="connsiteX7" fmla="*/ 271462 w 409575"/>
                <a:gd name="connsiteY7" fmla="*/ 390525 h 1576388"/>
                <a:gd name="connsiteX8" fmla="*/ 304800 w 409575"/>
                <a:gd name="connsiteY8" fmla="*/ 228600 h 1576388"/>
                <a:gd name="connsiteX9" fmla="*/ 361950 w 409575"/>
                <a:gd name="connsiteY9" fmla="*/ 90488 h 1576388"/>
                <a:gd name="connsiteX10" fmla="*/ 409575 w 409575"/>
                <a:gd name="connsiteY10" fmla="*/ 0 h 1576388"/>
                <a:gd name="connsiteX11" fmla="*/ 361950 w 409575"/>
                <a:gd name="connsiteY11" fmla="*/ 0 h 1576388"/>
                <a:gd name="connsiteX12" fmla="*/ 290512 w 409575"/>
                <a:gd name="connsiteY12" fmla="*/ 171450 h 1576388"/>
                <a:gd name="connsiteX13" fmla="*/ 238125 w 409575"/>
                <a:gd name="connsiteY13" fmla="*/ 352425 h 1576388"/>
                <a:gd name="connsiteX14" fmla="*/ 190500 w 409575"/>
                <a:gd name="connsiteY14" fmla="*/ 557213 h 1576388"/>
                <a:gd name="connsiteX15" fmla="*/ 152400 w 409575"/>
                <a:gd name="connsiteY15" fmla="*/ 766763 h 1576388"/>
                <a:gd name="connsiteX16" fmla="*/ 95250 w 409575"/>
                <a:gd name="connsiteY16" fmla="*/ 971550 h 1576388"/>
                <a:gd name="connsiteX17" fmla="*/ 57150 w 409575"/>
                <a:gd name="connsiteY17" fmla="*/ 1190625 h 1576388"/>
                <a:gd name="connsiteX18" fmla="*/ 47625 w 409575"/>
                <a:gd name="connsiteY18" fmla="*/ 1362075 h 1576388"/>
                <a:gd name="connsiteX19" fmla="*/ 0 w 409575"/>
                <a:gd name="connsiteY19" fmla="*/ 1547813 h 1576388"/>
                <a:gd name="connsiteX20" fmla="*/ 23812 w 409575"/>
                <a:gd name="connsiteY20" fmla="*/ 1576388 h 15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575" h="1576388">
                  <a:moveTo>
                    <a:pt x="23812" y="1576388"/>
                  </a:moveTo>
                  <a:lnTo>
                    <a:pt x="100012" y="1328738"/>
                  </a:lnTo>
                  <a:lnTo>
                    <a:pt x="138112" y="1181100"/>
                  </a:lnTo>
                  <a:lnTo>
                    <a:pt x="180975" y="1047750"/>
                  </a:lnTo>
                  <a:lnTo>
                    <a:pt x="204787" y="923925"/>
                  </a:lnTo>
                  <a:lnTo>
                    <a:pt x="219075" y="762000"/>
                  </a:lnTo>
                  <a:lnTo>
                    <a:pt x="233362" y="581025"/>
                  </a:lnTo>
                  <a:lnTo>
                    <a:pt x="271462" y="390525"/>
                  </a:lnTo>
                  <a:lnTo>
                    <a:pt x="304800" y="228600"/>
                  </a:lnTo>
                  <a:lnTo>
                    <a:pt x="361950" y="90488"/>
                  </a:lnTo>
                  <a:lnTo>
                    <a:pt x="409575" y="0"/>
                  </a:lnTo>
                  <a:lnTo>
                    <a:pt x="361950" y="0"/>
                  </a:lnTo>
                  <a:lnTo>
                    <a:pt x="290512" y="171450"/>
                  </a:lnTo>
                  <a:lnTo>
                    <a:pt x="238125" y="352425"/>
                  </a:lnTo>
                  <a:lnTo>
                    <a:pt x="190500" y="557213"/>
                  </a:lnTo>
                  <a:lnTo>
                    <a:pt x="152400" y="766763"/>
                  </a:lnTo>
                  <a:lnTo>
                    <a:pt x="95250" y="971550"/>
                  </a:lnTo>
                  <a:lnTo>
                    <a:pt x="57150" y="1190625"/>
                  </a:lnTo>
                  <a:cubicBezTo>
                    <a:pt x="47625" y="1246188"/>
                    <a:pt x="57150" y="1306512"/>
                    <a:pt x="47625" y="1362075"/>
                  </a:cubicBezTo>
                  <a:lnTo>
                    <a:pt x="0" y="1547813"/>
                  </a:lnTo>
                  <a:lnTo>
                    <a:pt x="23812" y="1576388"/>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Freeform: Shape 10">
              <a:extLst>
                <a:ext uri="{FF2B5EF4-FFF2-40B4-BE49-F238E27FC236}">
                  <a16:creationId xmlns:a16="http://schemas.microsoft.com/office/drawing/2014/main" id="{0F227837-2A55-4023-BB84-E328A868D844}"/>
                </a:ext>
              </a:extLst>
            </p:cNvPr>
            <p:cNvSpPr/>
            <p:nvPr/>
          </p:nvSpPr>
          <p:spPr>
            <a:xfrm>
              <a:off x="8139114" y="3481386"/>
              <a:ext cx="623886" cy="1466851"/>
            </a:xfrm>
            <a:custGeom>
              <a:avLst/>
              <a:gdLst>
                <a:gd name="connsiteX0" fmla="*/ 576262 w 576262"/>
                <a:gd name="connsiteY0" fmla="*/ 0 h 1466850"/>
                <a:gd name="connsiteX1" fmla="*/ 471487 w 576262"/>
                <a:gd name="connsiteY1" fmla="*/ 176212 h 1466850"/>
                <a:gd name="connsiteX2" fmla="*/ 347662 w 576262"/>
                <a:gd name="connsiteY2" fmla="*/ 433387 h 1466850"/>
                <a:gd name="connsiteX3" fmla="*/ 276225 w 576262"/>
                <a:gd name="connsiteY3" fmla="*/ 642937 h 1466850"/>
                <a:gd name="connsiteX4" fmla="*/ 195262 w 576262"/>
                <a:gd name="connsiteY4" fmla="*/ 819150 h 1466850"/>
                <a:gd name="connsiteX5" fmla="*/ 128587 w 576262"/>
                <a:gd name="connsiteY5" fmla="*/ 981075 h 1466850"/>
                <a:gd name="connsiteX6" fmla="*/ 76200 w 576262"/>
                <a:gd name="connsiteY6" fmla="*/ 1162050 h 1466850"/>
                <a:gd name="connsiteX7" fmla="*/ 0 w 576262"/>
                <a:gd name="connsiteY7" fmla="*/ 1466850 h 1466850"/>
                <a:gd name="connsiteX8" fmla="*/ 80962 w 576262"/>
                <a:gd name="connsiteY8" fmla="*/ 1238250 h 1466850"/>
                <a:gd name="connsiteX9" fmla="*/ 176212 w 576262"/>
                <a:gd name="connsiteY9" fmla="*/ 1014412 h 1466850"/>
                <a:gd name="connsiteX10" fmla="*/ 266700 w 576262"/>
                <a:gd name="connsiteY10" fmla="*/ 757237 h 1466850"/>
                <a:gd name="connsiteX11" fmla="*/ 376237 w 576262"/>
                <a:gd name="connsiteY11" fmla="*/ 495300 h 1466850"/>
                <a:gd name="connsiteX12" fmla="*/ 481012 w 576262"/>
                <a:gd name="connsiteY12" fmla="*/ 252412 h 1466850"/>
                <a:gd name="connsiteX13" fmla="*/ 557212 w 576262"/>
                <a:gd name="connsiteY13" fmla="*/ 114300 h 1466850"/>
                <a:gd name="connsiteX14" fmla="*/ 576262 w 576262"/>
                <a:gd name="connsiteY14" fmla="*/ 0 h 1466850"/>
                <a:gd name="connsiteX0" fmla="*/ 576262 w 609599"/>
                <a:gd name="connsiteY0" fmla="*/ 0 h 1466850"/>
                <a:gd name="connsiteX1" fmla="*/ 471487 w 609599"/>
                <a:gd name="connsiteY1" fmla="*/ 176212 h 1466850"/>
                <a:gd name="connsiteX2" fmla="*/ 347662 w 609599"/>
                <a:gd name="connsiteY2" fmla="*/ 433387 h 1466850"/>
                <a:gd name="connsiteX3" fmla="*/ 276225 w 609599"/>
                <a:gd name="connsiteY3" fmla="*/ 642937 h 1466850"/>
                <a:gd name="connsiteX4" fmla="*/ 195262 w 609599"/>
                <a:gd name="connsiteY4" fmla="*/ 819150 h 1466850"/>
                <a:gd name="connsiteX5" fmla="*/ 128587 w 609599"/>
                <a:gd name="connsiteY5" fmla="*/ 981075 h 1466850"/>
                <a:gd name="connsiteX6" fmla="*/ 76200 w 609599"/>
                <a:gd name="connsiteY6" fmla="*/ 1162050 h 1466850"/>
                <a:gd name="connsiteX7" fmla="*/ 0 w 609599"/>
                <a:gd name="connsiteY7" fmla="*/ 1466850 h 1466850"/>
                <a:gd name="connsiteX8" fmla="*/ 80962 w 609599"/>
                <a:gd name="connsiteY8" fmla="*/ 1238250 h 1466850"/>
                <a:gd name="connsiteX9" fmla="*/ 176212 w 609599"/>
                <a:gd name="connsiteY9" fmla="*/ 1014412 h 1466850"/>
                <a:gd name="connsiteX10" fmla="*/ 266700 w 609599"/>
                <a:gd name="connsiteY10" fmla="*/ 757237 h 1466850"/>
                <a:gd name="connsiteX11" fmla="*/ 376237 w 609599"/>
                <a:gd name="connsiteY11" fmla="*/ 495300 h 1466850"/>
                <a:gd name="connsiteX12" fmla="*/ 481012 w 609599"/>
                <a:gd name="connsiteY12" fmla="*/ 252412 h 1466850"/>
                <a:gd name="connsiteX13" fmla="*/ 609599 w 609599"/>
                <a:gd name="connsiteY13" fmla="*/ 14287 h 1466850"/>
                <a:gd name="connsiteX14" fmla="*/ 576262 w 609599"/>
                <a:gd name="connsiteY14" fmla="*/ 0 h 1466850"/>
                <a:gd name="connsiteX0" fmla="*/ 576262 w 609599"/>
                <a:gd name="connsiteY0" fmla="*/ 0 h 1466850"/>
                <a:gd name="connsiteX1" fmla="*/ 471487 w 609599"/>
                <a:gd name="connsiteY1" fmla="*/ 176212 h 1466850"/>
                <a:gd name="connsiteX2" fmla="*/ 347662 w 609599"/>
                <a:gd name="connsiteY2" fmla="*/ 433387 h 1466850"/>
                <a:gd name="connsiteX3" fmla="*/ 276225 w 609599"/>
                <a:gd name="connsiteY3" fmla="*/ 642937 h 1466850"/>
                <a:gd name="connsiteX4" fmla="*/ 195262 w 609599"/>
                <a:gd name="connsiteY4" fmla="*/ 819150 h 1466850"/>
                <a:gd name="connsiteX5" fmla="*/ 128587 w 609599"/>
                <a:gd name="connsiteY5" fmla="*/ 981075 h 1466850"/>
                <a:gd name="connsiteX6" fmla="*/ 76200 w 609599"/>
                <a:gd name="connsiteY6" fmla="*/ 1162050 h 1466850"/>
                <a:gd name="connsiteX7" fmla="*/ 0 w 609599"/>
                <a:gd name="connsiteY7" fmla="*/ 1466850 h 1466850"/>
                <a:gd name="connsiteX8" fmla="*/ 80962 w 609599"/>
                <a:gd name="connsiteY8" fmla="*/ 1238250 h 1466850"/>
                <a:gd name="connsiteX9" fmla="*/ 176212 w 609599"/>
                <a:gd name="connsiteY9" fmla="*/ 1014412 h 1466850"/>
                <a:gd name="connsiteX10" fmla="*/ 266700 w 609599"/>
                <a:gd name="connsiteY10" fmla="*/ 757237 h 1466850"/>
                <a:gd name="connsiteX11" fmla="*/ 376237 w 609599"/>
                <a:gd name="connsiteY11" fmla="*/ 495300 h 1466850"/>
                <a:gd name="connsiteX12" fmla="*/ 481012 w 609599"/>
                <a:gd name="connsiteY12" fmla="*/ 252412 h 1466850"/>
                <a:gd name="connsiteX13" fmla="*/ 609599 w 609599"/>
                <a:gd name="connsiteY13" fmla="*/ 14287 h 1466850"/>
                <a:gd name="connsiteX14" fmla="*/ 576262 w 609599"/>
                <a:gd name="connsiteY14" fmla="*/ 0 h 1466850"/>
                <a:gd name="connsiteX0" fmla="*/ 576262 w 623886"/>
                <a:gd name="connsiteY0" fmla="*/ 1 h 1466851"/>
                <a:gd name="connsiteX1" fmla="*/ 471487 w 623886"/>
                <a:gd name="connsiteY1" fmla="*/ 176213 h 1466851"/>
                <a:gd name="connsiteX2" fmla="*/ 347662 w 623886"/>
                <a:gd name="connsiteY2" fmla="*/ 433388 h 1466851"/>
                <a:gd name="connsiteX3" fmla="*/ 276225 w 623886"/>
                <a:gd name="connsiteY3" fmla="*/ 642938 h 1466851"/>
                <a:gd name="connsiteX4" fmla="*/ 195262 w 623886"/>
                <a:gd name="connsiteY4" fmla="*/ 819151 h 1466851"/>
                <a:gd name="connsiteX5" fmla="*/ 128587 w 623886"/>
                <a:gd name="connsiteY5" fmla="*/ 981076 h 1466851"/>
                <a:gd name="connsiteX6" fmla="*/ 76200 w 623886"/>
                <a:gd name="connsiteY6" fmla="*/ 1162051 h 1466851"/>
                <a:gd name="connsiteX7" fmla="*/ 0 w 623886"/>
                <a:gd name="connsiteY7" fmla="*/ 1466851 h 1466851"/>
                <a:gd name="connsiteX8" fmla="*/ 80962 w 623886"/>
                <a:gd name="connsiteY8" fmla="*/ 1238251 h 1466851"/>
                <a:gd name="connsiteX9" fmla="*/ 176212 w 623886"/>
                <a:gd name="connsiteY9" fmla="*/ 1014413 h 1466851"/>
                <a:gd name="connsiteX10" fmla="*/ 266700 w 623886"/>
                <a:gd name="connsiteY10" fmla="*/ 757238 h 1466851"/>
                <a:gd name="connsiteX11" fmla="*/ 376237 w 623886"/>
                <a:gd name="connsiteY11" fmla="*/ 495301 h 1466851"/>
                <a:gd name="connsiteX12" fmla="*/ 481012 w 623886"/>
                <a:gd name="connsiteY12" fmla="*/ 252413 h 1466851"/>
                <a:gd name="connsiteX13" fmla="*/ 623886 w 623886"/>
                <a:gd name="connsiteY13" fmla="*/ 0 h 1466851"/>
                <a:gd name="connsiteX14" fmla="*/ 576262 w 623886"/>
                <a:gd name="connsiteY14" fmla="*/ 1 h 146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6" h="1466851">
                  <a:moveTo>
                    <a:pt x="576262" y="1"/>
                  </a:moveTo>
                  <a:lnTo>
                    <a:pt x="471487" y="176213"/>
                  </a:lnTo>
                  <a:lnTo>
                    <a:pt x="347662" y="433388"/>
                  </a:lnTo>
                  <a:lnTo>
                    <a:pt x="276225" y="642938"/>
                  </a:lnTo>
                  <a:lnTo>
                    <a:pt x="195262" y="819151"/>
                  </a:lnTo>
                  <a:lnTo>
                    <a:pt x="128587" y="981076"/>
                  </a:lnTo>
                  <a:lnTo>
                    <a:pt x="76200" y="1162051"/>
                  </a:lnTo>
                  <a:lnTo>
                    <a:pt x="0" y="1466851"/>
                  </a:lnTo>
                  <a:lnTo>
                    <a:pt x="80962" y="1238251"/>
                  </a:lnTo>
                  <a:lnTo>
                    <a:pt x="176212" y="1014413"/>
                  </a:lnTo>
                  <a:lnTo>
                    <a:pt x="266700" y="757238"/>
                  </a:lnTo>
                  <a:lnTo>
                    <a:pt x="376237" y="495301"/>
                  </a:lnTo>
                  <a:lnTo>
                    <a:pt x="481012" y="252413"/>
                  </a:lnTo>
                  <a:lnTo>
                    <a:pt x="623886" y="0"/>
                  </a:lnTo>
                  <a:lnTo>
                    <a:pt x="576262" y="1"/>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Shape 11">
              <a:extLst>
                <a:ext uri="{FF2B5EF4-FFF2-40B4-BE49-F238E27FC236}">
                  <a16:creationId xmlns:a16="http://schemas.microsoft.com/office/drawing/2014/main" id="{AAE49318-0EF3-4282-BF8E-917534FA5024}"/>
                </a:ext>
              </a:extLst>
            </p:cNvPr>
            <p:cNvSpPr/>
            <p:nvPr/>
          </p:nvSpPr>
          <p:spPr>
            <a:xfrm>
              <a:off x="6867526" y="4043363"/>
              <a:ext cx="466725" cy="1004887"/>
            </a:xfrm>
            <a:custGeom>
              <a:avLst/>
              <a:gdLst>
                <a:gd name="connsiteX0" fmla="*/ 466725 w 466725"/>
                <a:gd name="connsiteY0" fmla="*/ 0 h 1004887"/>
                <a:gd name="connsiteX1" fmla="*/ 352425 w 466725"/>
                <a:gd name="connsiteY1" fmla="*/ 195262 h 1004887"/>
                <a:gd name="connsiteX2" fmla="*/ 252412 w 466725"/>
                <a:gd name="connsiteY2" fmla="*/ 442912 h 1004887"/>
                <a:gd name="connsiteX3" fmla="*/ 190500 w 466725"/>
                <a:gd name="connsiteY3" fmla="*/ 585787 h 1004887"/>
                <a:gd name="connsiteX4" fmla="*/ 95250 w 466725"/>
                <a:gd name="connsiteY4" fmla="*/ 738187 h 1004887"/>
                <a:gd name="connsiteX5" fmla="*/ 0 w 466725"/>
                <a:gd name="connsiteY5" fmla="*/ 1004887 h 1004887"/>
                <a:gd name="connsiteX6" fmla="*/ 161925 w 466725"/>
                <a:gd name="connsiteY6" fmla="*/ 700087 h 1004887"/>
                <a:gd name="connsiteX7" fmla="*/ 309562 w 466725"/>
                <a:gd name="connsiteY7" fmla="*/ 385762 h 1004887"/>
                <a:gd name="connsiteX8" fmla="*/ 404812 w 466725"/>
                <a:gd name="connsiteY8" fmla="*/ 223837 h 1004887"/>
                <a:gd name="connsiteX9" fmla="*/ 466725 w 466725"/>
                <a:gd name="connsiteY9" fmla="*/ 0 h 10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725" h="1004887">
                  <a:moveTo>
                    <a:pt x="466725" y="0"/>
                  </a:moveTo>
                  <a:lnTo>
                    <a:pt x="352425" y="195262"/>
                  </a:lnTo>
                  <a:lnTo>
                    <a:pt x="252412" y="442912"/>
                  </a:lnTo>
                  <a:lnTo>
                    <a:pt x="190500" y="585787"/>
                  </a:lnTo>
                  <a:lnTo>
                    <a:pt x="95250" y="738187"/>
                  </a:lnTo>
                  <a:lnTo>
                    <a:pt x="0" y="1004887"/>
                  </a:lnTo>
                  <a:lnTo>
                    <a:pt x="161925" y="700087"/>
                  </a:lnTo>
                  <a:lnTo>
                    <a:pt x="309562" y="385762"/>
                  </a:lnTo>
                  <a:lnTo>
                    <a:pt x="404812" y="223837"/>
                  </a:lnTo>
                  <a:lnTo>
                    <a:pt x="466725" y="0"/>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Freeform: Shape 12">
              <a:extLst>
                <a:ext uri="{FF2B5EF4-FFF2-40B4-BE49-F238E27FC236}">
                  <a16:creationId xmlns:a16="http://schemas.microsoft.com/office/drawing/2014/main" id="{A9832923-E1C6-4CD4-AC24-48B0A5260342}"/>
                </a:ext>
              </a:extLst>
            </p:cNvPr>
            <p:cNvSpPr/>
            <p:nvPr/>
          </p:nvSpPr>
          <p:spPr>
            <a:xfrm>
              <a:off x="5481638" y="3886200"/>
              <a:ext cx="1547812" cy="2066925"/>
            </a:xfrm>
            <a:custGeom>
              <a:avLst/>
              <a:gdLst>
                <a:gd name="connsiteX0" fmla="*/ 1547812 w 1547812"/>
                <a:gd name="connsiteY0" fmla="*/ 0 h 2066925"/>
                <a:gd name="connsiteX1" fmla="*/ 1485900 w 1547812"/>
                <a:gd name="connsiteY1" fmla="*/ 128588 h 2066925"/>
                <a:gd name="connsiteX2" fmla="*/ 1271587 w 1547812"/>
                <a:gd name="connsiteY2" fmla="*/ 261938 h 2066925"/>
                <a:gd name="connsiteX3" fmla="*/ 1204912 w 1547812"/>
                <a:gd name="connsiteY3" fmla="*/ 333375 h 2066925"/>
                <a:gd name="connsiteX4" fmla="*/ 1323975 w 1547812"/>
                <a:gd name="connsiteY4" fmla="*/ 309563 h 2066925"/>
                <a:gd name="connsiteX5" fmla="*/ 1243012 w 1547812"/>
                <a:gd name="connsiteY5" fmla="*/ 419100 h 2066925"/>
                <a:gd name="connsiteX6" fmla="*/ 1076325 w 1547812"/>
                <a:gd name="connsiteY6" fmla="*/ 581025 h 2066925"/>
                <a:gd name="connsiteX7" fmla="*/ 919162 w 1547812"/>
                <a:gd name="connsiteY7" fmla="*/ 785813 h 2066925"/>
                <a:gd name="connsiteX8" fmla="*/ 714375 w 1547812"/>
                <a:gd name="connsiteY8" fmla="*/ 1038225 h 2066925"/>
                <a:gd name="connsiteX9" fmla="*/ 576262 w 1547812"/>
                <a:gd name="connsiteY9" fmla="*/ 1181100 h 2066925"/>
                <a:gd name="connsiteX10" fmla="*/ 428625 w 1547812"/>
                <a:gd name="connsiteY10" fmla="*/ 1333500 h 2066925"/>
                <a:gd name="connsiteX11" fmla="*/ 242887 w 1547812"/>
                <a:gd name="connsiteY11" fmla="*/ 1557338 h 2066925"/>
                <a:gd name="connsiteX12" fmla="*/ 0 w 1547812"/>
                <a:gd name="connsiteY12" fmla="*/ 1966913 h 2066925"/>
                <a:gd name="connsiteX13" fmla="*/ 204787 w 1547812"/>
                <a:gd name="connsiteY13" fmla="*/ 1700213 h 2066925"/>
                <a:gd name="connsiteX14" fmla="*/ 366712 w 1547812"/>
                <a:gd name="connsiteY14" fmla="*/ 1481138 h 2066925"/>
                <a:gd name="connsiteX15" fmla="*/ 519112 w 1547812"/>
                <a:gd name="connsiteY15" fmla="*/ 1314450 h 2066925"/>
                <a:gd name="connsiteX16" fmla="*/ 342900 w 1547812"/>
                <a:gd name="connsiteY16" fmla="*/ 1628775 h 2066925"/>
                <a:gd name="connsiteX17" fmla="*/ 171450 w 1547812"/>
                <a:gd name="connsiteY17" fmla="*/ 1914525 h 2066925"/>
                <a:gd name="connsiteX18" fmla="*/ 85725 w 1547812"/>
                <a:gd name="connsiteY18" fmla="*/ 2066925 h 2066925"/>
                <a:gd name="connsiteX19" fmla="*/ 304800 w 1547812"/>
                <a:gd name="connsiteY19" fmla="*/ 1766888 h 2066925"/>
                <a:gd name="connsiteX20" fmla="*/ 466725 w 1547812"/>
                <a:gd name="connsiteY20" fmla="*/ 1524000 h 2066925"/>
                <a:gd name="connsiteX21" fmla="*/ 695325 w 1547812"/>
                <a:gd name="connsiteY21" fmla="*/ 1185863 h 2066925"/>
                <a:gd name="connsiteX22" fmla="*/ 862012 w 1547812"/>
                <a:gd name="connsiteY22" fmla="*/ 962025 h 2066925"/>
                <a:gd name="connsiteX23" fmla="*/ 985837 w 1547812"/>
                <a:gd name="connsiteY23" fmla="*/ 857250 h 2066925"/>
                <a:gd name="connsiteX24" fmla="*/ 1062037 w 1547812"/>
                <a:gd name="connsiteY24" fmla="*/ 800100 h 2066925"/>
                <a:gd name="connsiteX25" fmla="*/ 1081087 w 1547812"/>
                <a:gd name="connsiteY25" fmla="*/ 804863 h 2066925"/>
                <a:gd name="connsiteX26" fmla="*/ 1095375 w 1547812"/>
                <a:gd name="connsiteY26" fmla="*/ 819150 h 2066925"/>
                <a:gd name="connsiteX27" fmla="*/ 981075 w 1547812"/>
                <a:gd name="connsiteY27" fmla="*/ 1047750 h 2066925"/>
                <a:gd name="connsiteX28" fmla="*/ 866775 w 1547812"/>
                <a:gd name="connsiteY28" fmla="*/ 1285875 h 2066925"/>
                <a:gd name="connsiteX29" fmla="*/ 742950 w 1547812"/>
                <a:gd name="connsiteY29" fmla="*/ 1538288 h 2066925"/>
                <a:gd name="connsiteX30" fmla="*/ 638175 w 1547812"/>
                <a:gd name="connsiteY30" fmla="*/ 1757363 h 2066925"/>
                <a:gd name="connsiteX31" fmla="*/ 509587 w 1547812"/>
                <a:gd name="connsiteY31" fmla="*/ 1957388 h 2066925"/>
                <a:gd name="connsiteX32" fmla="*/ 538162 w 1547812"/>
                <a:gd name="connsiteY32" fmla="*/ 1957388 h 2066925"/>
                <a:gd name="connsiteX33" fmla="*/ 690562 w 1547812"/>
                <a:gd name="connsiteY33" fmla="*/ 1804988 h 2066925"/>
                <a:gd name="connsiteX34" fmla="*/ 828675 w 1547812"/>
                <a:gd name="connsiteY34" fmla="*/ 1581150 h 2066925"/>
                <a:gd name="connsiteX35" fmla="*/ 938212 w 1547812"/>
                <a:gd name="connsiteY35" fmla="*/ 1423988 h 2066925"/>
                <a:gd name="connsiteX36" fmla="*/ 871537 w 1547812"/>
                <a:gd name="connsiteY36" fmla="*/ 1700213 h 2066925"/>
                <a:gd name="connsiteX37" fmla="*/ 1066800 w 1547812"/>
                <a:gd name="connsiteY37" fmla="*/ 1304925 h 2066925"/>
                <a:gd name="connsiteX38" fmla="*/ 1204912 w 1547812"/>
                <a:gd name="connsiteY38" fmla="*/ 1019175 h 2066925"/>
                <a:gd name="connsiteX39" fmla="*/ 1300162 w 1547812"/>
                <a:gd name="connsiteY39" fmla="*/ 847725 h 2066925"/>
                <a:gd name="connsiteX40" fmla="*/ 1338262 w 1547812"/>
                <a:gd name="connsiteY40" fmla="*/ 685800 h 2066925"/>
                <a:gd name="connsiteX41" fmla="*/ 1362075 w 1547812"/>
                <a:gd name="connsiteY41" fmla="*/ 528638 h 2066925"/>
                <a:gd name="connsiteX42" fmla="*/ 1400175 w 1547812"/>
                <a:gd name="connsiteY42" fmla="*/ 433388 h 2066925"/>
                <a:gd name="connsiteX43" fmla="*/ 1481137 w 1547812"/>
                <a:gd name="connsiteY43" fmla="*/ 290513 h 2066925"/>
                <a:gd name="connsiteX44" fmla="*/ 1538287 w 1547812"/>
                <a:gd name="connsiteY44" fmla="*/ 204788 h 2066925"/>
                <a:gd name="connsiteX45" fmla="*/ 1276350 w 1547812"/>
                <a:gd name="connsiteY45" fmla="*/ 490538 h 2066925"/>
                <a:gd name="connsiteX46" fmla="*/ 1404937 w 1547812"/>
                <a:gd name="connsiteY46" fmla="*/ 290513 h 2066925"/>
                <a:gd name="connsiteX47" fmla="*/ 1485900 w 1547812"/>
                <a:gd name="connsiteY47" fmla="*/ 157163 h 2066925"/>
                <a:gd name="connsiteX48" fmla="*/ 1547812 w 1547812"/>
                <a:gd name="connsiteY48" fmla="*/ 0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47812" h="2066925">
                  <a:moveTo>
                    <a:pt x="1547812" y="0"/>
                  </a:moveTo>
                  <a:lnTo>
                    <a:pt x="1485900" y="128588"/>
                  </a:lnTo>
                  <a:lnTo>
                    <a:pt x="1271587" y="261938"/>
                  </a:lnTo>
                  <a:lnTo>
                    <a:pt x="1204912" y="333375"/>
                  </a:lnTo>
                  <a:lnTo>
                    <a:pt x="1323975" y="309563"/>
                  </a:lnTo>
                  <a:lnTo>
                    <a:pt x="1243012" y="419100"/>
                  </a:lnTo>
                  <a:lnTo>
                    <a:pt x="1076325" y="581025"/>
                  </a:lnTo>
                  <a:lnTo>
                    <a:pt x="919162" y="785813"/>
                  </a:lnTo>
                  <a:lnTo>
                    <a:pt x="714375" y="1038225"/>
                  </a:lnTo>
                  <a:lnTo>
                    <a:pt x="576262" y="1181100"/>
                  </a:lnTo>
                  <a:lnTo>
                    <a:pt x="428625" y="1333500"/>
                  </a:lnTo>
                  <a:lnTo>
                    <a:pt x="242887" y="1557338"/>
                  </a:lnTo>
                  <a:lnTo>
                    <a:pt x="0" y="1966913"/>
                  </a:lnTo>
                  <a:lnTo>
                    <a:pt x="204787" y="1700213"/>
                  </a:lnTo>
                  <a:lnTo>
                    <a:pt x="366712" y="1481138"/>
                  </a:lnTo>
                  <a:lnTo>
                    <a:pt x="519112" y="1314450"/>
                  </a:lnTo>
                  <a:lnTo>
                    <a:pt x="342900" y="1628775"/>
                  </a:lnTo>
                  <a:lnTo>
                    <a:pt x="171450" y="1914525"/>
                  </a:lnTo>
                  <a:lnTo>
                    <a:pt x="85725" y="2066925"/>
                  </a:lnTo>
                  <a:lnTo>
                    <a:pt x="304800" y="1766888"/>
                  </a:lnTo>
                  <a:lnTo>
                    <a:pt x="466725" y="1524000"/>
                  </a:lnTo>
                  <a:lnTo>
                    <a:pt x="695325" y="1185863"/>
                  </a:lnTo>
                  <a:lnTo>
                    <a:pt x="862012" y="962025"/>
                  </a:lnTo>
                  <a:lnTo>
                    <a:pt x="985837" y="857250"/>
                  </a:lnTo>
                  <a:lnTo>
                    <a:pt x="1062037" y="800100"/>
                  </a:lnTo>
                  <a:lnTo>
                    <a:pt x="1081087" y="804863"/>
                  </a:lnTo>
                  <a:lnTo>
                    <a:pt x="1095375" y="819150"/>
                  </a:lnTo>
                  <a:lnTo>
                    <a:pt x="981075" y="1047750"/>
                  </a:lnTo>
                  <a:lnTo>
                    <a:pt x="866775" y="1285875"/>
                  </a:lnTo>
                  <a:lnTo>
                    <a:pt x="742950" y="1538288"/>
                  </a:lnTo>
                  <a:lnTo>
                    <a:pt x="638175" y="1757363"/>
                  </a:lnTo>
                  <a:lnTo>
                    <a:pt x="509587" y="1957388"/>
                  </a:lnTo>
                  <a:lnTo>
                    <a:pt x="538162" y="1957388"/>
                  </a:lnTo>
                  <a:lnTo>
                    <a:pt x="690562" y="1804988"/>
                  </a:lnTo>
                  <a:lnTo>
                    <a:pt x="828675" y="1581150"/>
                  </a:lnTo>
                  <a:lnTo>
                    <a:pt x="938212" y="1423988"/>
                  </a:lnTo>
                  <a:lnTo>
                    <a:pt x="871537" y="1700213"/>
                  </a:lnTo>
                  <a:lnTo>
                    <a:pt x="1066800" y="1304925"/>
                  </a:lnTo>
                  <a:lnTo>
                    <a:pt x="1204912" y="1019175"/>
                  </a:lnTo>
                  <a:lnTo>
                    <a:pt x="1300162" y="847725"/>
                  </a:lnTo>
                  <a:lnTo>
                    <a:pt x="1338262" y="685800"/>
                  </a:lnTo>
                  <a:lnTo>
                    <a:pt x="1362075" y="528638"/>
                  </a:lnTo>
                  <a:lnTo>
                    <a:pt x="1400175" y="433388"/>
                  </a:lnTo>
                  <a:lnTo>
                    <a:pt x="1481137" y="290513"/>
                  </a:lnTo>
                  <a:lnTo>
                    <a:pt x="1538287" y="204788"/>
                  </a:lnTo>
                  <a:lnTo>
                    <a:pt x="1276350" y="490538"/>
                  </a:lnTo>
                  <a:lnTo>
                    <a:pt x="1404937" y="290513"/>
                  </a:lnTo>
                  <a:lnTo>
                    <a:pt x="1485900" y="157163"/>
                  </a:lnTo>
                  <a:lnTo>
                    <a:pt x="1547812" y="0"/>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8B2AD290-265E-484B-A90F-C89F3687D7E7}"/>
                </a:ext>
              </a:extLst>
            </p:cNvPr>
            <p:cNvSpPr/>
            <p:nvPr/>
          </p:nvSpPr>
          <p:spPr>
            <a:xfrm>
              <a:off x="5153025" y="4953000"/>
              <a:ext cx="347663" cy="476250"/>
            </a:xfrm>
            <a:custGeom>
              <a:avLst/>
              <a:gdLst>
                <a:gd name="connsiteX0" fmla="*/ 85725 w 347663"/>
                <a:gd name="connsiteY0" fmla="*/ 128588 h 476250"/>
                <a:gd name="connsiteX1" fmla="*/ 238125 w 347663"/>
                <a:gd name="connsiteY1" fmla="*/ 61913 h 476250"/>
                <a:gd name="connsiteX2" fmla="*/ 347663 w 347663"/>
                <a:gd name="connsiteY2" fmla="*/ 0 h 476250"/>
                <a:gd name="connsiteX3" fmla="*/ 180975 w 347663"/>
                <a:gd name="connsiteY3" fmla="*/ 266700 h 476250"/>
                <a:gd name="connsiteX4" fmla="*/ 0 w 347663"/>
                <a:gd name="connsiteY4" fmla="*/ 476250 h 476250"/>
                <a:gd name="connsiteX5" fmla="*/ 219075 w 347663"/>
                <a:gd name="connsiteY5" fmla="*/ 123825 h 476250"/>
                <a:gd name="connsiteX6" fmla="*/ 85725 w 347663"/>
                <a:gd name="connsiteY6" fmla="*/ 128588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63" h="476250">
                  <a:moveTo>
                    <a:pt x="85725" y="128588"/>
                  </a:moveTo>
                  <a:lnTo>
                    <a:pt x="238125" y="61913"/>
                  </a:lnTo>
                  <a:lnTo>
                    <a:pt x="347663" y="0"/>
                  </a:lnTo>
                  <a:lnTo>
                    <a:pt x="180975" y="266700"/>
                  </a:lnTo>
                  <a:lnTo>
                    <a:pt x="0" y="476250"/>
                  </a:lnTo>
                  <a:lnTo>
                    <a:pt x="219075" y="123825"/>
                  </a:lnTo>
                  <a:lnTo>
                    <a:pt x="85725" y="128588"/>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Shape 14">
              <a:extLst>
                <a:ext uri="{FF2B5EF4-FFF2-40B4-BE49-F238E27FC236}">
                  <a16:creationId xmlns:a16="http://schemas.microsoft.com/office/drawing/2014/main" id="{252A4336-85CF-4F3F-96D5-2A7D8DB1E60A}"/>
                </a:ext>
              </a:extLst>
            </p:cNvPr>
            <p:cNvSpPr/>
            <p:nvPr/>
          </p:nvSpPr>
          <p:spPr>
            <a:xfrm>
              <a:off x="9382125" y="5843588"/>
              <a:ext cx="204788" cy="161925"/>
            </a:xfrm>
            <a:custGeom>
              <a:avLst/>
              <a:gdLst>
                <a:gd name="connsiteX0" fmla="*/ 0 w 204788"/>
                <a:gd name="connsiteY0" fmla="*/ 157162 h 161925"/>
                <a:gd name="connsiteX1" fmla="*/ 95250 w 204788"/>
                <a:gd name="connsiteY1" fmla="*/ 0 h 161925"/>
                <a:gd name="connsiteX2" fmla="*/ 204788 w 204788"/>
                <a:gd name="connsiteY2" fmla="*/ 4762 h 161925"/>
                <a:gd name="connsiteX3" fmla="*/ 100013 w 204788"/>
                <a:gd name="connsiteY3" fmla="*/ 161925 h 161925"/>
                <a:gd name="connsiteX4" fmla="*/ 0 w 204788"/>
                <a:gd name="connsiteY4" fmla="*/ 157162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8" h="161925">
                  <a:moveTo>
                    <a:pt x="0" y="157162"/>
                  </a:moveTo>
                  <a:lnTo>
                    <a:pt x="95250" y="0"/>
                  </a:lnTo>
                  <a:lnTo>
                    <a:pt x="204788" y="4762"/>
                  </a:lnTo>
                  <a:lnTo>
                    <a:pt x="100013" y="161925"/>
                  </a:lnTo>
                  <a:lnTo>
                    <a:pt x="0" y="157162"/>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1" name="TextBox 20">
            <a:extLst>
              <a:ext uri="{FF2B5EF4-FFF2-40B4-BE49-F238E27FC236}">
                <a16:creationId xmlns:a16="http://schemas.microsoft.com/office/drawing/2014/main" id="{7A60B1DA-5175-4B4D-84D0-DEFFBEB2DC41}"/>
              </a:ext>
            </a:extLst>
          </p:cNvPr>
          <p:cNvSpPr txBox="1"/>
          <p:nvPr/>
        </p:nvSpPr>
        <p:spPr>
          <a:xfrm>
            <a:off x="236785" y="5955905"/>
            <a:ext cx="5415791" cy="369332"/>
          </a:xfrm>
          <a:prstGeom prst="rect">
            <a:avLst/>
          </a:prstGeom>
          <a:noFill/>
        </p:spPr>
        <p:txBody>
          <a:bodyPr wrap="square" rtlCol="0">
            <a:spAutoFit/>
          </a:bodyPr>
          <a:lstStyle/>
          <a:p>
            <a:r>
              <a:rPr lang="en-IE" dirty="0">
                <a:solidFill>
                  <a:schemeClr val="bg1"/>
                </a:solidFill>
              </a:rPr>
              <a:t>Section 44400mE through the Keel Deposit.  </a:t>
            </a:r>
          </a:p>
        </p:txBody>
      </p:sp>
      <p:sp>
        <p:nvSpPr>
          <p:cNvPr id="22" name="TextBox 21">
            <a:extLst>
              <a:ext uri="{FF2B5EF4-FFF2-40B4-BE49-F238E27FC236}">
                <a16:creationId xmlns:a16="http://schemas.microsoft.com/office/drawing/2014/main" id="{81D02B24-5A99-4F93-B9DA-019C487CCE1B}"/>
              </a:ext>
            </a:extLst>
          </p:cNvPr>
          <p:cNvSpPr txBox="1"/>
          <p:nvPr/>
        </p:nvSpPr>
        <p:spPr>
          <a:xfrm>
            <a:off x="2508980" y="1992824"/>
            <a:ext cx="2119156" cy="307777"/>
          </a:xfrm>
          <a:prstGeom prst="rect">
            <a:avLst/>
          </a:prstGeom>
          <a:noFill/>
        </p:spPr>
        <p:txBody>
          <a:bodyPr wrap="square" rtlCol="0">
            <a:spAutoFit/>
          </a:bodyPr>
          <a:lstStyle/>
          <a:p>
            <a:r>
              <a:rPr lang="en-IE" sz="1400" dirty="0">
                <a:solidFill>
                  <a:schemeClr val="bg1"/>
                </a:solidFill>
              </a:rPr>
              <a:t>Keel Headframe</a:t>
            </a:r>
          </a:p>
        </p:txBody>
      </p:sp>
      <p:sp>
        <p:nvSpPr>
          <p:cNvPr id="25" name="TextBox 24">
            <a:extLst>
              <a:ext uri="{FF2B5EF4-FFF2-40B4-BE49-F238E27FC236}">
                <a16:creationId xmlns:a16="http://schemas.microsoft.com/office/drawing/2014/main" id="{FDEC4BC4-75AD-4EB2-A790-23F7DE863704}"/>
              </a:ext>
            </a:extLst>
          </p:cNvPr>
          <p:cNvSpPr txBox="1"/>
          <p:nvPr/>
        </p:nvSpPr>
        <p:spPr>
          <a:xfrm>
            <a:off x="7315200" y="4389606"/>
            <a:ext cx="1855539" cy="1815882"/>
          </a:xfrm>
          <a:prstGeom prst="rect">
            <a:avLst/>
          </a:prstGeom>
          <a:noFill/>
        </p:spPr>
        <p:txBody>
          <a:bodyPr wrap="square" rtlCol="0">
            <a:spAutoFit/>
          </a:bodyPr>
          <a:lstStyle/>
          <a:p>
            <a:r>
              <a:rPr lang="en-IE" sz="1400" dirty="0">
                <a:solidFill>
                  <a:schemeClr val="bg1"/>
                </a:solidFill>
              </a:rPr>
              <a:t>Disseminated sphalerite (honey colour) in sandstone</a:t>
            </a:r>
          </a:p>
          <a:p>
            <a:r>
              <a:rPr lang="en-IE" sz="1400" dirty="0">
                <a:solidFill>
                  <a:schemeClr val="bg1"/>
                </a:solidFill>
              </a:rPr>
              <a:t>matrix of Quartz Pebble Conglomerate. Hand specimen and photo of  West wall,</a:t>
            </a:r>
          </a:p>
          <a:p>
            <a:r>
              <a:rPr lang="en-IE" sz="1400" dirty="0">
                <a:solidFill>
                  <a:schemeClr val="bg1"/>
                </a:solidFill>
              </a:rPr>
              <a:t>Keel Shaft.</a:t>
            </a:r>
          </a:p>
        </p:txBody>
      </p:sp>
      <p:pic>
        <p:nvPicPr>
          <p:cNvPr id="23" name="Picture 22">
            <a:extLst>
              <a:ext uri="{FF2B5EF4-FFF2-40B4-BE49-F238E27FC236}">
                <a16:creationId xmlns:a16="http://schemas.microsoft.com/office/drawing/2014/main" id="{7311862A-1D20-5D18-0FC2-7F8D1FB4EA39}"/>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colorTemperature colorTemp="5300"/>
                    </a14:imgEffect>
                  </a14:imgLayer>
                </a14:imgProps>
              </a:ext>
              <a:ext uri="{28A0092B-C50C-407E-A947-70E740481C1C}">
                <a14:useLocalDpi xmlns:a14="http://schemas.microsoft.com/office/drawing/2010/main"/>
              </a:ext>
            </a:extLst>
          </a:blip>
          <a:stretch>
            <a:fillRect/>
          </a:stretch>
        </p:blipFill>
        <p:spPr>
          <a:xfrm>
            <a:off x="9271910" y="2202873"/>
            <a:ext cx="2671409" cy="4247804"/>
          </a:xfrm>
          <a:prstGeom prst="rect">
            <a:avLst/>
          </a:prstGeom>
        </p:spPr>
      </p:pic>
      <p:sp>
        <p:nvSpPr>
          <p:cNvPr id="26" name="TextBox 25">
            <a:extLst>
              <a:ext uri="{FF2B5EF4-FFF2-40B4-BE49-F238E27FC236}">
                <a16:creationId xmlns:a16="http://schemas.microsoft.com/office/drawing/2014/main" id="{2E1777F8-8E6C-4CE8-B077-2BAA484280C8}"/>
              </a:ext>
            </a:extLst>
          </p:cNvPr>
          <p:cNvSpPr txBox="1"/>
          <p:nvPr/>
        </p:nvSpPr>
        <p:spPr>
          <a:xfrm>
            <a:off x="11199402" y="5909738"/>
            <a:ext cx="905283" cy="461665"/>
          </a:xfrm>
          <a:prstGeom prst="rect">
            <a:avLst/>
          </a:prstGeom>
          <a:noFill/>
        </p:spPr>
        <p:txBody>
          <a:bodyPr wrap="square" rtlCol="0">
            <a:spAutoFit/>
          </a:bodyPr>
          <a:lstStyle/>
          <a:p>
            <a:r>
              <a:rPr lang="en-IE" sz="1200" i="1" dirty="0">
                <a:solidFill>
                  <a:schemeClr val="bg1"/>
                </a:solidFill>
              </a:rPr>
              <a:t>Patterson (1970)</a:t>
            </a:r>
          </a:p>
        </p:txBody>
      </p:sp>
      <p:pic>
        <p:nvPicPr>
          <p:cNvPr id="7" name="Picture 6">
            <a:extLst>
              <a:ext uri="{FF2B5EF4-FFF2-40B4-BE49-F238E27FC236}">
                <a16:creationId xmlns:a16="http://schemas.microsoft.com/office/drawing/2014/main" id="{1EDD9DE7-30EB-48EA-8D33-91F6D3D913AD}"/>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9915" b="92821" l="8789" r="91686">
                        <a14:foregroundMark x1="14846" y1="25128" x2="20784" y2="23248"/>
                        <a14:foregroundMark x1="20784" y1="23248" x2="24941" y2="17949"/>
                        <a14:foregroundMark x1="59739" y1="18291" x2="83967" y2="31966"/>
                        <a14:foregroundMark x1="58789" y1="82222" x2="65202" y2="83932"/>
                        <a14:foregroundMark x1="65202" y1="83932" x2="67696" y2="86154"/>
                        <a14:foregroundMark x1="39549" y1="92137" x2="43112" y2="92991"/>
                        <a14:foregroundMark x1="50238" y1="89402" x2="53800" y2="92137"/>
                        <a14:foregroundMark x1="46793" y1="87521" x2="49287" y2="90256"/>
                        <a14:foregroundMark x1="89667" y1="55726" x2="91568" y2="65470"/>
                        <a14:foregroundMark x1="91568" y1="65470" x2="91449" y2="71282"/>
                        <a14:foregroundMark x1="89905" y1="45641" x2="89905" y2="47521"/>
                        <a14:foregroundMark x1="89905" y1="47521" x2="89905" y2="47521"/>
                        <a14:foregroundMark x1="91568" y1="48547" x2="91805" y2="53846"/>
                        <a14:foregroundMark x1="14489" y1="55214" x2="17221" y2="64957"/>
                        <a14:foregroundMark x1="17221" y1="64957" x2="29097" y2="80684"/>
                        <a14:foregroundMark x1="14133" y1="51453" x2="10451" y2="43932"/>
                        <a14:foregroundMark x1="10451" y1="43932" x2="15202" y2="38803"/>
                        <a14:foregroundMark x1="15202" y1="38803" x2="16390" y2="38803"/>
                        <a14:foregroundMark x1="11758" y1="61026" x2="18290" y2="70256"/>
                        <a14:foregroundMark x1="21496" y1="76068" x2="26603" y2="81368"/>
                        <a14:foregroundMark x1="26603" y1="81368" x2="27553" y2="80684"/>
                        <a14:foregroundMark x1="28860" y1="84444" x2="32185" y2="87009"/>
                        <a14:foregroundMark x1="8789" y1="50256" x2="9739" y2="41368"/>
                        <a14:foregroundMark x1="9739" y1="41368" x2="13064" y2="32991"/>
                        <a14:foregroundMark x1="13064" y1="32991" x2="13539" y2="30256"/>
                        <a14:foregroundMark x1="21259" y1="17778" x2="24703" y2="15043"/>
                        <a14:foregroundMark x1="16983" y1="21880" x2="18052" y2="19658"/>
                        <a14:foregroundMark x1="13539" y1="23761" x2="16508" y2="21880"/>
                        <a14:foregroundMark x1="11639" y1="32991" x2="11995" y2="31966"/>
                        <a14:foregroundMark x1="38242" y1="16410" x2="40855" y2="16410"/>
                        <a14:foregroundMark x1="52257" y1="15043" x2="57363" y2="16068"/>
                        <a14:foregroundMark x1="69002" y1="89915" x2="71259" y2="90256"/>
                        <a14:foregroundMark x1="60451" y1="92137" x2="62589" y2="90769"/>
                        <a14:foregroundMark x1="89192" y1="80342" x2="89667" y2="77436"/>
                      </a14:backgroundRemoval>
                    </a14:imgEffect>
                  </a14:imgLayer>
                </a14:imgProps>
              </a:ext>
              <a:ext uri="{28A0092B-C50C-407E-A947-70E740481C1C}">
                <a14:useLocalDpi xmlns:a14="http://schemas.microsoft.com/office/drawing/2010/main"/>
              </a:ext>
            </a:extLst>
          </a:blip>
          <a:stretch>
            <a:fillRect/>
          </a:stretch>
        </p:blipFill>
        <p:spPr>
          <a:xfrm>
            <a:off x="8776780" y="129536"/>
            <a:ext cx="3194469" cy="2219435"/>
          </a:xfrm>
          <a:prstGeom prst="rect">
            <a:avLst/>
          </a:prstGeom>
        </p:spPr>
      </p:pic>
      <p:pic>
        <p:nvPicPr>
          <p:cNvPr id="4" name="Picture 3">
            <a:extLst>
              <a:ext uri="{FF2B5EF4-FFF2-40B4-BE49-F238E27FC236}">
                <a16:creationId xmlns:a16="http://schemas.microsoft.com/office/drawing/2014/main" id="{992057B2-F6D0-D0A4-39F9-DA8E8836A4E7}"/>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9926" b="95221" l="9718" r="89969">
                        <a14:foregroundMark x1="25078" y1="11581" x2="40752" y2="10846"/>
                        <a14:foregroundMark x1="40752" y1="10846" x2="41066" y2="10662"/>
                        <a14:foregroundMark x1="50784" y1="11029" x2="68025" y2="12132"/>
                        <a14:foregroundMark x1="68025" y1="12132" x2="69279" y2="12684"/>
                        <a14:foregroundMark x1="80878" y1="14154" x2="84013" y2="15257"/>
                        <a14:foregroundMark x1="85266" y1="16176" x2="86834" y2="16360"/>
                        <a14:foregroundMark x1="35737" y1="95221" x2="42633" y2="93750"/>
                      </a14:backgroundRemoval>
                    </a14:imgEffect>
                    <a14:imgEffect>
                      <a14:sharpenSoften amount="25000"/>
                    </a14:imgEffect>
                    <a14:imgEffect>
                      <a14:saturation sat="33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2441782">
            <a:off x="10514605" y="4118479"/>
            <a:ext cx="929763" cy="1585552"/>
          </a:xfrm>
          <a:prstGeom prst="rect">
            <a:avLst/>
          </a:prstGeom>
        </p:spPr>
      </p:pic>
      <p:pic>
        <p:nvPicPr>
          <p:cNvPr id="5" name="Picture 4">
            <a:extLst>
              <a:ext uri="{FF2B5EF4-FFF2-40B4-BE49-F238E27FC236}">
                <a16:creationId xmlns:a16="http://schemas.microsoft.com/office/drawing/2014/main" id="{7625197D-CD9E-7A63-EF28-D38B9B2AEB5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644921" y="324385"/>
            <a:ext cx="4225961" cy="1901563"/>
          </a:xfrm>
          <a:prstGeom prst="rect">
            <a:avLst/>
          </a:prstGeom>
        </p:spPr>
      </p:pic>
      <p:grpSp>
        <p:nvGrpSpPr>
          <p:cNvPr id="16" name="Group 15">
            <a:extLst>
              <a:ext uri="{FF2B5EF4-FFF2-40B4-BE49-F238E27FC236}">
                <a16:creationId xmlns:a16="http://schemas.microsoft.com/office/drawing/2014/main" id="{585EF242-BBCC-0693-6FFA-3EAEB2AA7EBD}"/>
              </a:ext>
            </a:extLst>
          </p:cNvPr>
          <p:cNvGrpSpPr/>
          <p:nvPr/>
        </p:nvGrpSpPr>
        <p:grpSpPr>
          <a:xfrm>
            <a:off x="133194" y="6313361"/>
            <a:ext cx="12910671" cy="466127"/>
            <a:chOff x="133194" y="6313361"/>
            <a:chExt cx="12910671" cy="466127"/>
          </a:xfrm>
        </p:grpSpPr>
        <p:sp>
          <p:nvSpPr>
            <p:cNvPr id="24" name="TextBox 23">
              <a:extLst>
                <a:ext uri="{FF2B5EF4-FFF2-40B4-BE49-F238E27FC236}">
                  <a16:creationId xmlns:a16="http://schemas.microsoft.com/office/drawing/2014/main" id="{C476E21A-C516-5849-C9EB-DCB33796F301}"/>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7" name="Picture 26">
              <a:extLst>
                <a:ext uri="{FF2B5EF4-FFF2-40B4-BE49-F238E27FC236}">
                  <a16:creationId xmlns:a16="http://schemas.microsoft.com/office/drawing/2014/main" id="{5F44A7D6-E558-E94B-86B8-A5BCF5F535EA}"/>
                </a:ext>
              </a:extLst>
            </p:cNvPr>
            <p:cNvPicPr>
              <a:picLocks noChangeAspect="1"/>
            </p:cNvPicPr>
            <p:nvPr/>
          </p:nvPicPr>
          <p:blipFill>
            <a:blip r:embed="rId12" cstate="screen">
              <a:duotone>
                <a:srgbClr val="70AD47">
                  <a:shade val="45000"/>
                  <a:satMod val="135000"/>
                </a:srgbClr>
                <a:prstClr val="white"/>
              </a:duotone>
              <a:extLst>
                <a:ext uri="{BEBA8EAE-BF5A-486C-A8C5-ECC9F3942E4B}">
                  <a14:imgProps xmlns:a14="http://schemas.microsoft.com/office/drawing/2010/main">
                    <a14:imgLayer r:embed="rId1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057923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E3DE-AC2F-4A8C-BF9D-550C1E37975B}"/>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EED573E6-617D-4E38-962B-F0471A56C52C}"/>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6BD98322-610B-441E-A64E-4222178AA10C}"/>
              </a:ext>
            </a:extLst>
          </p:cNvPr>
          <p:cNvSpPr/>
          <p:nvPr/>
        </p:nvSpPr>
        <p:spPr>
          <a:xfrm>
            <a:off x="0" y="2739"/>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7">
            <a:extLst>
              <a:ext uri="{FF2B5EF4-FFF2-40B4-BE49-F238E27FC236}">
                <a16:creationId xmlns:a16="http://schemas.microsoft.com/office/drawing/2014/main" id="{CDA1789A-C4AA-44D5-8D59-260828F8DF04}"/>
              </a:ext>
            </a:extLst>
          </p:cNvPr>
          <p:cNvSpPr txBox="1"/>
          <p:nvPr/>
        </p:nvSpPr>
        <p:spPr>
          <a:xfrm>
            <a:off x="409508" y="285322"/>
            <a:ext cx="6214765" cy="584775"/>
          </a:xfrm>
          <a:prstGeom prst="rect">
            <a:avLst/>
          </a:prstGeom>
          <a:noFill/>
        </p:spPr>
        <p:txBody>
          <a:bodyPr wrap="square" rtlCol="0">
            <a:spAutoFit/>
          </a:bodyPr>
          <a:lstStyle/>
          <a:p>
            <a:r>
              <a:rPr lang="en-IE" sz="3200" b="1" dirty="0">
                <a:solidFill>
                  <a:srgbClr val="FFC000"/>
                </a:solidFill>
              </a:rPr>
              <a:t>“Feeder Zones”</a:t>
            </a:r>
          </a:p>
        </p:txBody>
      </p:sp>
      <p:pic>
        <p:nvPicPr>
          <p:cNvPr id="9" name="Content Placeholder 4" descr="A picture containing animal&#10;&#10;Description generated with high confidence">
            <a:extLst>
              <a:ext uri="{FF2B5EF4-FFF2-40B4-BE49-F238E27FC236}">
                <a16:creationId xmlns:a16="http://schemas.microsoft.com/office/drawing/2014/main" id="{103A4B23-8FF1-4EEB-BC98-CF7CC7FDE5F6}"/>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8364" b="89980" l="9990" r="89984">
                        <a14:foregroundMark x1="14260" y1="10303" x2="14260" y2="10303"/>
                        <a14:foregroundMark x1="33152" y1="9091" x2="46222" y2="8364"/>
                        <a14:foregroundMark x1="46222" y1="8364" x2="46222" y2="8364"/>
                        <a14:foregroundMark x1="46222" y1="8364" x2="46222" y2="8364"/>
                        <a14:foregroundMark x1="46687" y1="9333" x2="46687" y2="9333"/>
                        <a14:foregroundMark x1="73602" y1="9576" x2="78934" y2="10303"/>
                        <a14:foregroundMark x1="79425" y1="10303" x2="79425" y2="10303"/>
                        <a14:foregroundMark x1="73292" y1="9818" x2="72179" y2="10303"/>
                        <a14:foregroundMark x1="72490" y1="9333" x2="74379" y2="10303"/>
                        <a14:foregroundMark x1="74379" y1="10303" x2="73913" y2="10303"/>
                        <a14:foregroundMark x1="71869" y1="11071" x2="74379" y2="10303"/>
                        <a14:foregroundMark x1="74379" y1="10303" x2="74379" y2="10303"/>
                        <a14:foregroundMark x1="74379" y1="10303" x2="71713" y2="9333"/>
                        <a14:foregroundMark x1="71869" y1="9333" x2="74224" y2="9333"/>
                        <a14:foregroundMark x1="74224" y1="9333" x2="74224" y2="9333"/>
                        <a14:foregroundMark x1="74224" y1="9576" x2="74224" y2="9576"/>
                      </a14:backgroundRemoval>
                    </a14:imgEffect>
                    <a14:imgEffect>
                      <a14:sharpenSoften amount="50000"/>
                    </a14:imgEffect>
                  </a14:imgLayer>
                </a14:imgProps>
              </a:ext>
              <a:ext uri="{28A0092B-C50C-407E-A947-70E740481C1C}">
                <a14:useLocalDpi xmlns:a14="http://schemas.microsoft.com/office/drawing/2010/main"/>
              </a:ext>
            </a:extLst>
          </a:blip>
          <a:stretch>
            <a:fillRect/>
          </a:stretch>
        </p:blipFill>
        <p:spPr>
          <a:xfrm rot="16200000">
            <a:off x="-997535" y="1298646"/>
            <a:ext cx="6524062" cy="4179010"/>
          </a:xfrm>
          <a:prstGeom prst="rect">
            <a:avLst/>
          </a:prstGeom>
        </p:spPr>
      </p:pic>
      <p:sp>
        <p:nvSpPr>
          <p:cNvPr id="10" name="TextBox 9">
            <a:extLst>
              <a:ext uri="{FF2B5EF4-FFF2-40B4-BE49-F238E27FC236}">
                <a16:creationId xmlns:a16="http://schemas.microsoft.com/office/drawing/2014/main" id="{CB934179-4E3D-4162-832F-C6BBDEB609AD}"/>
              </a:ext>
            </a:extLst>
          </p:cNvPr>
          <p:cNvSpPr txBox="1"/>
          <p:nvPr/>
        </p:nvSpPr>
        <p:spPr>
          <a:xfrm>
            <a:off x="2953408" y="5210531"/>
            <a:ext cx="2635914" cy="1200329"/>
          </a:xfrm>
          <a:prstGeom prst="rect">
            <a:avLst/>
          </a:prstGeom>
          <a:noFill/>
        </p:spPr>
        <p:txBody>
          <a:bodyPr wrap="none" rtlCol="0">
            <a:spAutoFit/>
          </a:bodyPr>
          <a:lstStyle/>
          <a:p>
            <a:r>
              <a:rPr lang="en-IE" dirty="0">
                <a:solidFill>
                  <a:schemeClr val="bg1"/>
                </a:solidFill>
              </a:rPr>
              <a:t>Note early fine pyrite and </a:t>
            </a:r>
          </a:p>
          <a:p>
            <a:r>
              <a:rPr lang="en-IE" dirty="0">
                <a:solidFill>
                  <a:schemeClr val="bg1"/>
                </a:solidFill>
              </a:rPr>
              <a:t>later cross-cutting galena.</a:t>
            </a:r>
          </a:p>
          <a:p>
            <a:endParaRPr lang="en-IE" dirty="0">
              <a:solidFill>
                <a:schemeClr val="bg1"/>
              </a:solidFill>
            </a:endParaRPr>
          </a:p>
          <a:p>
            <a:r>
              <a:rPr lang="en-IE" dirty="0">
                <a:solidFill>
                  <a:schemeClr val="bg1"/>
                </a:solidFill>
              </a:rPr>
              <a:t>Silvermines Lower G Zone</a:t>
            </a:r>
          </a:p>
        </p:txBody>
      </p:sp>
      <p:pic>
        <p:nvPicPr>
          <p:cNvPr id="16" name="Picture 15">
            <a:extLst>
              <a:ext uri="{FF2B5EF4-FFF2-40B4-BE49-F238E27FC236}">
                <a16:creationId xmlns:a16="http://schemas.microsoft.com/office/drawing/2014/main" id="{44F8076A-3DF3-45A2-98CC-6164B7480FE5}"/>
              </a:ext>
            </a:extLst>
          </p:cNvPr>
          <p:cNvPicPr>
            <a:picLocks noChangeAspect="1"/>
          </p:cNvPicPr>
          <p:nvPr/>
        </p:nvPicPr>
        <p:blipFill>
          <a:blip r:embed="rId4"/>
          <a:stretch>
            <a:fillRect/>
          </a:stretch>
        </p:blipFill>
        <p:spPr>
          <a:xfrm>
            <a:off x="5771566" y="171403"/>
            <a:ext cx="6114286" cy="4114286"/>
          </a:xfrm>
          <a:prstGeom prst="rect">
            <a:avLst/>
          </a:prstGeom>
        </p:spPr>
      </p:pic>
      <p:sp>
        <p:nvSpPr>
          <p:cNvPr id="17" name="TextBox 16">
            <a:extLst>
              <a:ext uri="{FF2B5EF4-FFF2-40B4-BE49-F238E27FC236}">
                <a16:creationId xmlns:a16="http://schemas.microsoft.com/office/drawing/2014/main" id="{01906132-9500-466D-B7FA-C2D90C979924}"/>
              </a:ext>
            </a:extLst>
          </p:cNvPr>
          <p:cNvSpPr txBox="1"/>
          <p:nvPr/>
        </p:nvSpPr>
        <p:spPr>
          <a:xfrm>
            <a:off x="9229292" y="3911107"/>
            <a:ext cx="2459788" cy="307777"/>
          </a:xfrm>
          <a:prstGeom prst="rect">
            <a:avLst/>
          </a:prstGeom>
          <a:solidFill>
            <a:schemeClr val="bg1"/>
          </a:solidFill>
        </p:spPr>
        <p:txBody>
          <a:bodyPr wrap="square" rtlCol="0">
            <a:spAutoFit/>
          </a:bodyPr>
          <a:lstStyle/>
          <a:p>
            <a:r>
              <a:rPr lang="en-IE" sz="1400" b="1" dirty="0"/>
              <a:t>Section on 38540E facing West</a:t>
            </a:r>
          </a:p>
        </p:txBody>
      </p:sp>
      <p:pic>
        <p:nvPicPr>
          <p:cNvPr id="30" name="Picture 29">
            <a:extLst>
              <a:ext uri="{FF2B5EF4-FFF2-40B4-BE49-F238E27FC236}">
                <a16:creationId xmlns:a16="http://schemas.microsoft.com/office/drawing/2014/main" id="{058CAE44-4695-44B0-B3AA-944692DBD2CE}"/>
              </a:ext>
            </a:extLst>
          </p:cNvPr>
          <p:cNvPicPr>
            <a:picLocks noChangeAspect="1"/>
          </p:cNvPicPr>
          <p:nvPr/>
        </p:nvPicPr>
        <p:blipFill>
          <a:blip r:embed="rId5"/>
          <a:stretch>
            <a:fillRect/>
          </a:stretch>
        </p:blipFill>
        <p:spPr>
          <a:xfrm>
            <a:off x="4826728" y="622799"/>
            <a:ext cx="6370737" cy="4358925"/>
          </a:xfrm>
          <a:prstGeom prst="rect">
            <a:avLst/>
          </a:prstGeom>
        </p:spPr>
      </p:pic>
      <p:grpSp>
        <p:nvGrpSpPr>
          <p:cNvPr id="12" name="Group 11">
            <a:extLst>
              <a:ext uri="{FF2B5EF4-FFF2-40B4-BE49-F238E27FC236}">
                <a16:creationId xmlns:a16="http://schemas.microsoft.com/office/drawing/2014/main" id="{2B41F22B-27D6-4E02-EE63-DFEB4D6C52C7}"/>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FF93D099-C481-C862-6982-0A9598863D9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513893CD-180C-FE45-BD6D-34B89F635857}"/>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32983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2" name="Group 1">
            <a:extLst>
              <a:ext uri="{FF2B5EF4-FFF2-40B4-BE49-F238E27FC236}">
                <a16:creationId xmlns:a16="http://schemas.microsoft.com/office/drawing/2014/main" id="{C8ED36DB-8411-0675-E163-672556359600}"/>
              </a:ext>
            </a:extLst>
          </p:cNvPr>
          <p:cNvGrpSpPr/>
          <p:nvPr/>
        </p:nvGrpSpPr>
        <p:grpSpPr>
          <a:xfrm>
            <a:off x="133194" y="6313361"/>
            <a:ext cx="12910671" cy="466127"/>
            <a:chOff x="133194" y="6313361"/>
            <a:chExt cx="12910671" cy="466127"/>
          </a:xfrm>
        </p:grpSpPr>
        <p:sp>
          <p:nvSpPr>
            <p:cNvPr id="4" name="TextBox 3">
              <a:extLst>
                <a:ext uri="{FF2B5EF4-FFF2-40B4-BE49-F238E27FC236}">
                  <a16:creationId xmlns:a16="http://schemas.microsoft.com/office/drawing/2014/main" id="{CC8CA55D-0874-5455-555B-871F9F442C7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5" name="Picture 4">
              <a:extLst>
                <a:ext uri="{FF2B5EF4-FFF2-40B4-BE49-F238E27FC236}">
                  <a16:creationId xmlns:a16="http://schemas.microsoft.com/office/drawing/2014/main" id="{8BFAD085-A410-09BC-3926-3FF922FE3855}"/>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7" name="Title 1">
            <a:extLst>
              <a:ext uri="{FF2B5EF4-FFF2-40B4-BE49-F238E27FC236}">
                <a16:creationId xmlns:a16="http://schemas.microsoft.com/office/drawing/2014/main" id="{E0120043-CBD6-FF7D-BB52-680BDCDD4E59}"/>
              </a:ext>
            </a:extLst>
          </p:cNvPr>
          <p:cNvSpPr>
            <a:spLocks noGrp="1"/>
          </p:cNvSpPr>
          <p:nvPr>
            <p:ph type="title"/>
          </p:nvPr>
        </p:nvSpPr>
        <p:spPr>
          <a:xfrm>
            <a:off x="373568" y="-69795"/>
            <a:ext cx="10515600" cy="1325563"/>
          </a:xfrm>
        </p:spPr>
        <p:txBody>
          <a:bodyPr>
            <a:normAutofit/>
          </a:bodyPr>
          <a:lstStyle/>
          <a:p>
            <a:r>
              <a:rPr lang="en-IE" sz="3200" b="1" dirty="0">
                <a:solidFill>
                  <a:srgbClr val="FFC000"/>
                </a:solidFill>
                <a:latin typeface="+mn-lt"/>
              </a:rPr>
              <a:t>Depth of Mineralization</a:t>
            </a:r>
          </a:p>
        </p:txBody>
      </p:sp>
      <p:graphicFrame>
        <p:nvGraphicFramePr>
          <p:cNvPr id="9" name="Table 9">
            <a:extLst>
              <a:ext uri="{FF2B5EF4-FFF2-40B4-BE49-F238E27FC236}">
                <a16:creationId xmlns:a16="http://schemas.microsoft.com/office/drawing/2014/main" id="{4EDA7AF5-694C-EE0F-A5C4-A0FA5ACE6324}"/>
              </a:ext>
            </a:extLst>
          </p:cNvPr>
          <p:cNvGraphicFramePr>
            <a:graphicFrameLocks noGrp="1"/>
          </p:cNvGraphicFramePr>
          <p:nvPr>
            <p:extLst>
              <p:ext uri="{D42A27DB-BD31-4B8C-83A1-F6EECF244321}">
                <p14:modId xmlns:p14="http://schemas.microsoft.com/office/powerpoint/2010/main" val="355705703"/>
              </p:ext>
            </p:extLst>
          </p:nvPr>
        </p:nvGraphicFramePr>
        <p:xfrm>
          <a:off x="794798" y="1161938"/>
          <a:ext cx="10465725" cy="3220720"/>
        </p:xfrm>
        <a:graphic>
          <a:graphicData uri="http://schemas.openxmlformats.org/drawingml/2006/table">
            <a:tbl>
              <a:tblPr firstRow="1" bandRow="1">
                <a:tableStyleId>{5C22544A-7EE6-4342-B048-85BDC9FD1C3A}</a:tableStyleId>
              </a:tblPr>
              <a:tblGrid>
                <a:gridCol w="2093145">
                  <a:extLst>
                    <a:ext uri="{9D8B030D-6E8A-4147-A177-3AD203B41FA5}">
                      <a16:colId xmlns:a16="http://schemas.microsoft.com/office/drawing/2014/main" val="3884604837"/>
                    </a:ext>
                  </a:extLst>
                </a:gridCol>
                <a:gridCol w="3260252">
                  <a:extLst>
                    <a:ext uri="{9D8B030D-6E8A-4147-A177-3AD203B41FA5}">
                      <a16:colId xmlns:a16="http://schemas.microsoft.com/office/drawing/2014/main" val="1228929151"/>
                    </a:ext>
                  </a:extLst>
                </a:gridCol>
                <a:gridCol w="926038">
                  <a:extLst>
                    <a:ext uri="{9D8B030D-6E8A-4147-A177-3AD203B41FA5}">
                      <a16:colId xmlns:a16="http://schemas.microsoft.com/office/drawing/2014/main" val="2216593636"/>
                    </a:ext>
                  </a:extLst>
                </a:gridCol>
                <a:gridCol w="3280202">
                  <a:extLst>
                    <a:ext uri="{9D8B030D-6E8A-4147-A177-3AD203B41FA5}">
                      <a16:colId xmlns:a16="http://schemas.microsoft.com/office/drawing/2014/main" val="1822372769"/>
                    </a:ext>
                  </a:extLst>
                </a:gridCol>
                <a:gridCol w="906088">
                  <a:extLst>
                    <a:ext uri="{9D8B030D-6E8A-4147-A177-3AD203B41FA5}">
                      <a16:colId xmlns:a16="http://schemas.microsoft.com/office/drawing/2014/main" val="1250014286"/>
                    </a:ext>
                  </a:extLst>
                </a:gridCol>
              </a:tblGrid>
              <a:tr h="370840">
                <a:tc>
                  <a:txBody>
                    <a:bodyPr/>
                    <a:lstStyle/>
                    <a:p>
                      <a:endParaRPr lang="en-IE"/>
                    </a:p>
                  </a:txBody>
                  <a:tcPr/>
                </a:tc>
                <a:tc gridSpan="2">
                  <a:txBody>
                    <a:bodyPr/>
                    <a:lstStyle/>
                    <a:p>
                      <a:pPr algn="ctr"/>
                      <a:r>
                        <a:rPr lang="en-GB" dirty="0"/>
                        <a:t>Minimum</a:t>
                      </a:r>
                      <a:endParaRPr lang="en-IE" dirty="0"/>
                    </a:p>
                  </a:txBody>
                  <a:tcPr/>
                </a:tc>
                <a:tc hMerge="1">
                  <a:txBody>
                    <a:bodyPr/>
                    <a:lstStyle/>
                    <a:p>
                      <a:endParaRPr lang="en-IE" dirty="0"/>
                    </a:p>
                  </a:txBody>
                  <a:tcPr/>
                </a:tc>
                <a:tc gridSpan="2">
                  <a:txBody>
                    <a:bodyPr/>
                    <a:lstStyle/>
                    <a:p>
                      <a:pPr algn="ctr"/>
                      <a:r>
                        <a:rPr lang="en-GB" dirty="0"/>
                        <a:t>Maximum</a:t>
                      </a:r>
                      <a:endParaRPr lang="en-IE" dirty="0"/>
                    </a:p>
                  </a:txBody>
                  <a:tcPr/>
                </a:tc>
                <a:tc hMerge="1">
                  <a:txBody>
                    <a:bodyPr/>
                    <a:lstStyle/>
                    <a:p>
                      <a:r>
                        <a:rPr lang="en-GB" dirty="0"/>
                        <a:t>Maximum</a:t>
                      </a:r>
                      <a:endParaRPr lang="en-IE" dirty="0"/>
                    </a:p>
                  </a:txBody>
                  <a:tcPr/>
                </a:tc>
                <a:extLst>
                  <a:ext uri="{0D108BD9-81ED-4DB2-BD59-A6C34878D82A}">
                    <a16:rowId xmlns:a16="http://schemas.microsoft.com/office/drawing/2014/main" val="1740013927"/>
                  </a:ext>
                </a:extLst>
              </a:tr>
              <a:tr h="370840">
                <a:tc>
                  <a:txBody>
                    <a:bodyPr/>
                    <a:lstStyle/>
                    <a:p>
                      <a:r>
                        <a:rPr lang="en-GB" sz="1600" dirty="0"/>
                        <a:t>Navan CGO (1)</a:t>
                      </a:r>
                      <a:endParaRPr lang="en-IE" sz="1600" dirty="0"/>
                    </a:p>
                  </a:txBody>
                  <a:tcPr/>
                </a:tc>
                <a:tc>
                  <a:txBody>
                    <a:bodyPr/>
                    <a:lstStyle/>
                    <a:p>
                      <a:r>
                        <a:rPr lang="en-GB" sz="1600" dirty="0"/>
                        <a:t>Exhalation of laminated Pyrite</a:t>
                      </a:r>
                      <a:endParaRPr lang="en-IE" sz="1600" dirty="0"/>
                    </a:p>
                  </a:txBody>
                  <a:tcPr/>
                </a:tc>
                <a:tc>
                  <a:txBody>
                    <a:bodyPr/>
                    <a:lstStyle/>
                    <a:p>
                      <a:r>
                        <a:rPr lang="en-GB" sz="1600" dirty="0"/>
                        <a:t>0-5m</a:t>
                      </a:r>
                      <a:endParaRPr lang="en-IE" sz="1600" dirty="0"/>
                    </a:p>
                  </a:txBody>
                  <a:tcPr/>
                </a:tc>
                <a:tc>
                  <a:txBody>
                    <a:bodyPr/>
                    <a:lstStyle/>
                    <a:p>
                      <a:r>
                        <a:rPr lang="en-GB" sz="1600" dirty="0"/>
                        <a:t>Erosion Surface to metalliferous horizons in UDL</a:t>
                      </a:r>
                      <a:endParaRPr lang="en-IE" sz="1600" dirty="0"/>
                    </a:p>
                  </a:txBody>
                  <a:tcPr/>
                </a:tc>
                <a:tc>
                  <a:txBody>
                    <a:bodyPr/>
                    <a:lstStyle/>
                    <a:p>
                      <a:r>
                        <a:rPr lang="en-GB" sz="1600" dirty="0"/>
                        <a:t>80m</a:t>
                      </a:r>
                      <a:endParaRPr lang="en-IE" sz="1600" dirty="0"/>
                    </a:p>
                  </a:txBody>
                  <a:tcPr/>
                </a:tc>
                <a:extLst>
                  <a:ext uri="{0D108BD9-81ED-4DB2-BD59-A6C34878D82A}">
                    <a16:rowId xmlns:a16="http://schemas.microsoft.com/office/drawing/2014/main" val="1430662572"/>
                  </a:ext>
                </a:extLst>
              </a:tr>
              <a:tr h="370840">
                <a:tc>
                  <a:txBody>
                    <a:bodyPr/>
                    <a:lstStyle/>
                    <a:p>
                      <a:r>
                        <a:rPr lang="en-GB" sz="1600" dirty="0"/>
                        <a:t>Tynagh (2)</a:t>
                      </a:r>
                      <a:endParaRPr lang="en-IE" sz="1600" dirty="0"/>
                    </a:p>
                  </a:txBody>
                  <a:tcPr/>
                </a:tc>
                <a:tc>
                  <a:txBody>
                    <a:bodyPr/>
                    <a:lstStyle/>
                    <a:p>
                      <a:r>
                        <a:rPr lang="en-GB" sz="1600" dirty="0"/>
                        <a:t>Exhalation of Fe Formation</a:t>
                      </a:r>
                      <a:endParaRPr lang="en-IE" sz="1600" dirty="0"/>
                    </a:p>
                  </a:txBody>
                  <a:tcPr/>
                </a:tc>
                <a:tc>
                  <a:txBody>
                    <a:bodyPr/>
                    <a:lstStyle/>
                    <a:p>
                      <a:r>
                        <a:rPr lang="en-GB" sz="1600" dirty="0"/>
                        <a:t>0-5m</a:t>
                      </a:r>
                      <a:endParaRPr lang="en-IE" sz="1600" dirty="0"/>
                    </a:p>
                  </a:txBody>
                  <a:tcPr/>
                </a:tc>
                <a:tc>
                  <a:txBody>
                    <a:bodyPr/>
                    <a:lstStyle/>
                    <a:p>
                      <a:r>
                        <a:rPr lang="en-GB" sz="1600" dirty="0"/>
                        <a:t>Base WRL to anomalous Mn-rich level in Calp</a:t>
                      </a:r>
                      <a:endParaRPr lang="en-IE" sz="1600" dirty="0"/>
                    </a:p>
                  </a:txBody>
                  <a:tcPr/>
                </a:tc>
                <a:tc>
                  <a:txBody>
                    <a:bodyPr/>
                    <a:lstStyle/>
                    <a:p>
                      <a:r>
                        <a:rPr lang="en-GB" sz="1600" dirty="0"/>
                        <a:t>150m</a:t>
                      </a:r>
                      <a:endParaRPr lang="en-IE" sz="1600" dirty="0"/>
                    </a:p>
                  </a:txBody>
                  <a:tcPr/>
                </a:tc>
                <a:extLst>
                  <a:ext uri="{0D108BD9-81ED-4DB2-BD59-A6C34878D82A}">
                    <a16:rowId xmlns:a16="http://schemas.microsoft.com/office/drawing/2014/main" val="2021867410"/>
                  </a:ext>
                </a:extLst>
              </a:tr>
              <a:tr h="370840">
                <a:tc>
                  <a:txBody>
                    <a:bodyPr/>
                    <a:lstStyle/>
                    <a:p>
                      <a:r>
                        <a:rPr lang="en-GB" sz="1600" dirty="0"/>
                        <a:t>Silvermines (3)</a:t>
                      </a:r>
                      <a:endParaRPr lang="en-IE" sz="1600" dirty="0"/>
                    </a:p>
                  </a:txBody>
                  <a:tcPr/>
                </a:tc>
                <a:tc>
                  <a:txBody>
                    <a:bodyPr/>
                    <a:lstStyle/>
                    <a:p>
                      <a:r>
                        <a:rPr lang="en-GB" sz="1600" dirty="0"/>
                        <a:t>Exhalation of Pyrite-Siderite-Barite</a:t>
                      </a:r>
                      <a:endParaRPr lang="en-IE" sz="1600" dirty="0"/>
                    </a:p>
                  </a:txBody>
                  <a:tcPr/>
                </a:tc>
                <a:tc>
                  <a:txBody>
                    <a:bodyPr/>
                    <a:lstStyle/>
                    <a:p>
                      <a:r>
                        <a:rPr lang="en-GB" sz="1600" dirty="0"/>
                        <a:t>0-5m</a:t>
                      </a:r>
                      <a:endParaRPr lang="en-IE" sz="1600" dirty="0"/>
                    </a:p>
                  </a:txBody>
                  <a:tcPr/>
                </a:tc>
                <a:tc>
                  <a:txBody>
                    <a:bodyPr/>
                    <a:lstStyle/>
                    <a:p>
                      <a:r>
                        <a:rPr lang="en-GB" sz="1600" dirty="0"/>
                        <a:t>WRL Equivalent breccia thickness</a:t>
                      </a:r>
                      <a:endParaRPr lang="en-IE" sz="1600" dirty="0"/>
                    </a:p>
                  </a:txBody>
                  <a:tcPr/>
                </a:tc>
                <a:tc>
                  <a:txBody>
                    <a:bodyPr/>
                    <a:lstStyle/>
                    <a:p>
                      <a:r>
                        <a:rPr lang="en-GB" sz="1600" dirty="0"/>
                        <a:t>200m</a:t>
                      </a:r>
                      <a:endParaRPr lang="en-IE" sz="1600" dirty="0"/>
                    </a:p>
                  </a:txBody>
                  <a:tcPr/>
                </a:tc>
                <a:extLst>
                  <a:ext uri="{0D108BD9-81ED-4DB2-BD59-A6C34878D82A}">
                    <a16:rowId xmlns:a16="http://schemas.microsoft.com/office/drawing/2014/main" val="2889028294"/>
                  </a:ext>
                </a:extLst>
              </a:tr>
              <a:tr h="370840">
                <a:tc>
                  <a:txBody>
                    <a:bodyPr/>
                    <a:lstStyle/>
                    <a:p>
                      <a:r>
                        <a:rPr lang="en-GB" sz="1600" dirty="0"/>
                        <a:t>Navan Main (4)</a:t>
                      </a:r>
                      <a:endParaRPr lang="en-IE" sz="1600" dirty="0"/>
                    </a:p>
                  </a:txBody>
                  <a:tcPr/>
                </a:tc>
                <a:tc>
                  <a:txBody>
                    <a:bodyPr/>
                    <a:lstStyle/>
                    <a:p>
                      <a:r>
                        <a:rPr lang="en-GB" sz="1600" dirty="0"/>
                        <a:t>“U” Lens to Erosion Surface</a:t>
                      </a:r>
                      <a:endParaRPr lang="en-IE" sz="1600" dirty="0"/>
                    </a:p>
                  </a:txBody>
                  <a:tcPr/>
                </a:tc>
                <a:tc>
                  <a:txBody>
                    <a:bodyPr/>
                    <a:lstStyle/>
                    <a:p>
                      <a:r>
                        <a:rPr lang="en-GB" sz="1600" dirty="0"/>
                        <a:t>50-80m</a:t>
                      </a:r>
                      <a:endParaRPr lang="en-IE" sz="1600" dirty="0"/>
                    </a:p>
                  </a:txBody>
                  <a:tcPr/>
                </a:tc>
                <a:tc>
                  <a:txBody>
                    <a:bodyPr/>
                    <a:lstStyle/>
                    <a:p>
                      <a:r>
                        <a:rPr lang="en-GB" sz="1600" dirty="0"/>
                        <a:t>“1-5” Lens to Erosion Surface</a:t>
                      </a:r>
                      <a:endParaRPr lang="en-IE" sz="1600" dirty="0"/>
                    </a:p>
                  </a:txBody>
                  <a:tcPr/>
                </a:tc>
                <a:tc>
                  <a:txBody>
                    <a:bodyPr/>
                    <a:lstStyle/>
                    <a:p>
                      <a:r>
                        <a:rPr lang="en-GB" sz="1600" dirty="0"/>
                        <a:t>200m</a:t>
                      </a:r>
                      <a:endParaRPr lang="en-IE" sz="1600" dirty="0"/>
                    </a:p>
                  </a:txBody>
                  <a:tcPr/>
                </a:tc>
                <a:extLst>
                  <a:ext uri="{0D108BD9-81ED-4DB2-BD59-A6C34878D82A}">
                    <a16:rowId xmlns:a16="http://schemas.microsoft.com/office/drawing/2014/main" val="3381785267"/>
                  </a:ext>
                </a:extLst>
              </a:tr>
              <a:tr h="370840">
                <a:tc>
                  <a:txBody>
                    <a:bodyPr/>
                    <a:lstStyle/>
                    <a:p>
                      <a:r>
                        <a:rPr lang="en-GB" sz="1600" dirty="0"/>
                        <a:t>Lisheen (5)</a:t>
                      </a:r>
                      <a:endParaRPr lang="en-IE" sz="1600" dirty="0"/>
                    </a:p>
                  </a:txBody>
                  <a:tcPr/>
                </a:tc>
                <a:tc>
                  <a:txBody>
                    <a:bodyPr/>
                    <a:lstStyle/>
                    <a:p>
                      <a:r>
                        <a:rPr lang="en-GB" sz="1600" dirty="0"/>
                        <a:t>Base of WRL to base of Crosspatrick Fm</a:t>
                      </a:r>
                      <a:endParaRPr lang="en-IE" sz="1600" dirty="0"/>
                    </a:p>
                  </a:txBody>
                  <a:tcPr/>
                </a:tc>
                <a:tc>
                  <a:txBody>
                    <a:bodyPr/>
                    <a:lstStyle/>
                    <a:p>
                      <a:r>
                        <a:rPr lang="en-GB" sz="1600" dirty="0"/>
                        <a:t>190m</a:t>
                      </a:r>
                      <a:endParaRPr lang="en-IE" sz="1600" dirty="0"/>
                    </a:p>
                  </a:txBody>
                  <a:tcPr/>
                </a:tc>
                <a:tc>
                  <a:txBody>
                    <a:bodyPr/>
                    <a:lstStyle/>
                    <a:p>
                      <a:r>
                        <a:rPr lang="en-GB" sz="1600" dirty="0"/>
                        <a:t>Base of WRL to top of Crosspatrick Fm</a:t>
                      </a:r>
                      <a:endParaRPr lang="en-IE" sz="1600" dirty="0"/>
                    </a:p>
                  </a:txBody>
                  <a:tcPr/>
                </a:tc>
                <a:tc>
                  <a:txBody>
                    <a:bodyPr/>
                    <a:lstStyle/>
                    <a:p>
                      <a:r>
                        <a:rPr lang="en-GB" sz="1600" dirty="0"/>
                        <a:t>250m</a:t>
                      </a:r>
                      <a:endParaRPr lang="en-IE" sz="1600" dirty="0"/>
                    </a:p>
                  </a:txBody>
                  <a:tcPr/>
                </a:tc>
                <a:extLst>
                  <a:ext uri="{0D108BD9-81ED-4DB2-BD59-A6C34878D82A}">
                    <a16:rowId xmlns:a16="http://schemas.microsoft.com/office/drawing/2014/main" val="520320742"/>
                  </a:ext>
                </a:extLst>
              </a:tr>
              <a:tr h="370840">
                <a:tc>
                  <a:txBody>
                    <a:bodyPr/>
                    <a:lstStyle/>
                    <a:p>
                      <a:r>
                        <a:rPr lang="en-GB" sz="1600" dirty="0"/>
                        <a:t>Pallas Green (6)</a:t>
                      </a:r>
                      <a:endParaRPr lang="en-IE" sz="1600" dirty="0"/>
                    </a:p>
                  </a:txBody>
                  <a:tcPr/>
                </a:tc>
                <a:tc>
                  <a:txBody>
                    <a:bodyPr/>
                    <a:lstStyle/>
                    <a:p>
                      <a:r>
                        <a:rPr lang="en-GB" sz="1600" dirty="0"/>
                        <a:t>Base WRL to HW Tuff Horizon</a:t>
                      </a:r>
                      <a:endParaRPr lang="en-IE" sz="1600" dirty="0"/>
                    </a:p>
                  </a:txBody>
                  <a:tcPr/>
                </a:tc>
                <a:tc>
                  <a:txBody>
                    <a:bodyPr/>
                    <a:lstStyle/>
                    <a:p>
                      <a:r>
                        <a:rPr lang="en-GB" sz="1600" dirty="0"/>
                        <a:t>200m</a:t>
                      </a:r>
                      <a:endParaRPr lang="en-IE" sz="1600" dirty="0"/>
                    </a:p>
                  </a:txBody>
                  <a:tcPr/>
                </a:tc>
                <a:tc>
                  <a:txBody>
                    <a:bodyPr/>
                    <a:lstStyle/>
                    <a:p>
                      <a:r>
                        <a:rPr lang="en-GB" sz="1600" dirty="0"/>
                        <a:t>Base WRL to Knockroe Volcanic Fm</a:t>
                      </a:r>
                      <a:endParaRPr lang="en-IE" sz="1600" dirty="0"/>
                    </a:p>
                  </a:txBody>
                  <a:tcPr/>
                </a:tc>
                <a:tc>
                  <a:txBody>
                    <a:bodyPr/>
                    <a:lstStyle/>
                    <a:p>
                      <a:r>
                        <a:rPr lang="en-GB" sz="1600" dirty="0"/>
                        <a:t>350m</a:t>
                      </a:r>
                      <a:endParaRPr lang="en-IE" sz="1600" dirty="0"/>
                    </a:p>
                  </a:txBody>
                  <a:tcPr/>
                </a:tc>
                <a:extLst>
                  <a:ext uri="{0D108BD9-81ED-4DB2-BD59-A6C34878D82A}">
                    <a16:rowId xmlns:a16="http://schemas.microsoft.com/office/drawing/2014/main" val="2432637974"/>
                  </a:ext>
                </a:extLst>
              </a:tr>
            </a:tbl>
          </a:graphicData>
        </a:graphic>
      </p:graphicFrame>
      <p:sp>
        <p:nvSpPr>
          <p:cNvPr id="10" name="TextBox 9">
            <a:extLst>
              <a:ext uri="{FF2B5EF4-FFF2-40B4-BE49-F238E27FC236}">
                <a16:creationId xmlns:a16="http://schemas.microsoft.com/office/drawing/2014/main" id="{35D526F7-FF98-C4B7-C7A4-2A932B0E9C08}"/>
              </a:ext>
            </a:extLst>
          </p:cNvPr>
          <p:cNvSpPr txBox="1"/>
          <p:nvPr/>
        </p:nvSpPr>
        <p:spPr>
          <a:xfrm>
            <a:off x="8778240" y="4995949"/>
            <a:ext cx="2975957" cy="1200329"/>
          </a:xfrm>
          <a:prstGeom prst="rect">
            <a:avLst/>
          </a:prstGeom>
          <a:noFill/>
        </p:spPr>
        <p:txBody>
          <a:bodyPr wrap="square" rtlCol="0">
            <a:spAutoFit/>
          </a:bodyPr>
          <a:lstStyle/>
          <a:p>
            <a:pPr marL="342900" indent="-342900">
              <a:buAutoNum type="arabicParenBoth"/>
            </a:pPr>
            <a:r>
              <a:rPr lang="en-GB" sz="1200" dirty="0" err="1">
                <a:solidFill>
                  <a:schemeClr val="bg1"/>
                </a:solidFill>
              </a:rPr>
              <a:t>Yesares</a:t>
            </a:r>
            <a:r>
              <a:rPr lang="en-GB" sz="1200" dirty="0">
                <a:solidFill>
                  <a:schemeClr val="bg1"/>
                </a:solidFill>
              </a:rPr>
              <a:t> </a:t>
            </a:r>
            <a:r>
              <a:rPr lang="en-GB" sz="1200" i="1" dirty="0">
                <a:solidFill>
                  <a:schemeClr val="bg1"/>
                </a:solidFill>
              </a:rPr>
              <a:t>et al, </a:t>
            </a:r>
            <a:r>
              <a:rPr lang="en-GB" sz="1200" dirty="0">
                <a:solidFill>
                  <a:schemeClr val="bg1"/>
                </a:solidFill>
              </a:rPr>
              <a:t>2022.  </a:t>
            </a:r>
          </a:p>
          <a:p>
            <a:pPr marL="342900" indent="-342900">
              <a:buAutoNum type="arabicParenBoth"/>
            </a:pPr>
            <a:r>
              <a:rPr lang="en-GB" sz="1200" dirty="0">
                <a:solidFill>
                  <a:schemeClr val="bg1"/>
                </a:solidFill>
              </a:rPr>
              <a:t>Boast </a:t>
            </a:r>
            <a:r>
              <a:rPr lang="en-GB" sz="1200" i="1" dirty="0">
                <a:solidFill>
                  <a:schemeClr val="bg1"/>
                </a:solidFill>
              </a:rPr>
              <a:t>et al</a:t>
            </a:r>
            <a:r>
              <a:rPr lang="en-GB" sz="1200" dirty="0">
                <a:solidFill>
                  <a:schemeClr val="bg1"/>
                </a:solidFill>
              </a:rPr>
              <a:t>, 1981.  </a:t>
            </a:r>
          </a:p>
          <a:p>
            <a:pPr marL="342900" indent="-342900">
              <a:buAutoNum type="arabicParenBoth"/>
            </a:pPr>
            <a:r>
              <a:rPr lang="en-GB" sz="1200" dirty="0">
                <a:solidFill>
                  <a:schemeClr val="bg1"/>
                </a:solidFill>
              </a:rPr>
              <a:t>Andrew (1986). </a:t>
            </a:r>
          </a:p>
          <a:p>
            <a:pPr marL="342900" indent="-342900">
              <a:buAutoNum type="arabicParenBoth"/>
            </a:pPr>
            <a:r>
              <a:rPr lang="en-GB" sz="1200" dirty="0">
                <a:solidFill>
                  <a:schemeClr val="bg1"/>
                </a:solidFill>
              </a:rPr>
              <a:t>Blakeman </a:t>
            </a:r>
            <a:r>
              <a:rPr lang="en-GB" sz="1200" i="1" dirty="0">
                <a:solidFill>
                  <a:schemeClr val="bg1"/>
                </a:solidFill>
              </a:rPr>
              <a:t>et al, </a:t>
            </a:r>
            <a:r>
              <a:rPr lang="en-GB" sz="1200" dirty="0">
                <a:solidFill>
                  <a:schemeClr val="bg1"/>
                </a:solidFill>
              </a:rPr>
              <a:t>2002.  </a:t>
            </a:r>
          </a:p>
          <a:p>
            <a:pPr marL="342900" indent="-342900">
              <a:buAutoNum type="arabicParenBoth"/>
            </a:pPr>
            <a:r>
              <a:rPr lang="en-GB" sz="1200" dirty="0">
                <a:solidFill>
                  <a:schemeClr val="bg1"/>
                </a:solidFill>
              </a:rPr>
              <a:t>Wilkinson </a:t>
            </a:r>
            <a:r>
              <a:rPr lang="en-GB" sz="1200" i="1" dirty="0">
                <a:solidFill>
                  <a:schemeClr val="bg1"/>
                </a:solidFill>
              </a:rPr>
              <a:t>et al</a:t>
            </a:r>
            <a:r>
              <a:rPr lang="en-GB" sz="1200" dirty="0">
                <a:solidFill>
                  <a:schemeClr val="bg1"/>
                </a:solidFill>
              </a:rPr>
              <a:t>, 2003.  </a:t>
            </a:r>
          </a:p>
          <a:p>
            <a:pPr marL="342900" indent="-342900">
              <a:buAutoNum type="arabicParenBoth"/>
            </a:pPr>
            <a:r>
              <a:rPr lang="en-GB" sz="1200" dirty="0">
                <a:solidFill>
                  <a:schemeClr val="bg1"/>
                </a:solidFill>
              </a:rPr>
              <a:t>Blaney &amp; Redmond, 2015.</a:t>
            </a:r>
            <a:endParaRPr lang="en-IE" sz="1200" dirty="0">
              <a:solidFill>
                <a:schemeClr val="bg1"/>
              </a:solidFill>
            </a:endParaRPr>
          </a:p>
        </p:txBody>
      </p:sp>
      <p:sp>
        <p:nvSpPr>
          <p:cNvPr id="11" name="TextBox 10">
            <a:extLst>
              <a:ext uri="{FF2B5EF4-FFF2-40B4-BE49-F238E27FC236}">
                <a16:creationId xmlns:a16="http://schemas.microsoft.com/office/drawing/2014/main" id="{CC23AF0D-446C-9CC8-73B1-949D41527F2B}"/>
              </a:ext>
            </a:extLst>
          </p:cNvPr>
          <p:cNvSpPr txBox="1"/>
          <p:nvPr/>
        </p:nvSpPr>
        <p:spPr>
          <a:xfrm>
            <a:off x="740850" y="4512962"/>
            <a:ext cx="3931920" cy="369332"/>
          </a:xfrm>
          <a:prstGeom prst="rect">
            <a:avLst/>
          </a:prstGeom>
          <a:noFill/>
        </p:spPr>
        <p:txBody>
          <a:bodyPr wrap="square" rtlCol="0">
            <a:spAutoFit/>
          </a:bodyPr>
          <a:lstStyle/>
          <a:p>
            <a:r>
              <a:rPr lang="en-GB" dirty="0">
                <a:solidFill>
                  <a:schemeClr val="bg1"/>
                </a:solidFill>
              </a:rPr>
              <a:t>Add to water depth of around 200m.</a:t>
            </a:r>
          </a:p>
        </p:txBody>
      </p:sp>
      <p:pic>
        <p:nvPicPr>
          <p:cNvPr id="3" name="Picture 2" descr="A group of logos with text&#10;&#10;Description automatically generated">
            <a:extLst>
              <a:ext uri="{FF2B5EF4-FFF2-40B4-BE49-F238E27FC236}">
                <a16:creationId xmlns:a16="http://schemas.microsoft.com/office/drawing/2014/main" id="{CE8ADA36-51E3-7F72-BD52-D3C4166723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6800796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C85A0F-AB05-4674-9E9F-2DED2C455C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itle 1">
            <a:extLst>
              <a:ext uri="{FF2B5EF4-FFF2-40B4-BE49-F238E27FC236}">
                <a16:creationId xmlns:a16="http://schemas.microsoft.com/office/drawing/2014/main" id="{E5F4499E-1245-4F4E-9F83-5CB871A39D33}"/>
              </a:ext>
            </a:extLst>
          </p:cNvPr>
          <p:cNvSpPr>
            <a:spLocks noGrp="1"/>
          </p:cNvSpPr>
          <p:nvPr>
            <p:ph type="title"/>
          </p:nvPr>
        </p:nvSpPr>
        <p:spPr>
          <a:xfrm>
            <a:off x="373568" y="-69795"/>
            <a:ext cx="10515600" cy="1325563"/>
          </a:xfrm>
        </p:spPr>
        <p:txBody>
          <a:bodyPr>
            <a:normAutofit/>
          </a:bodyPr>
          <a:lstStyle/>
          <a:p>
            <a:r>
              <a:rPr lang="en-IE" sz="3200" b="1" dirty="0">
                <a:solidFill>
                  <a:srgbClr val="FFC000"/>
                </a:solidFill>
                <a:latin typeface="+mn-lt"/>
              </a:rPr>
              <a:t>Depth of Mineralization</a:t>
            </a:r>
            <a:br>
              <a:rPr lang="en-IE" sz="3200" b="1" dirty="0">
                <a:solidFill>
                  <a:srgbClr val="FFC000"/>
                </a:solidFill>
                <a:latin typeface="+mn-lt"/>
              </a:rPr>
            </a:br>
            <a:r>
              <a:rPr lang="en-IE" sz="1800" b="1" dirty="0">
                <a:solidFill>
                  <a:srgbClr val="FFC000"/>
                </a:solidFill>
                <a:latin typeface="+mn-lt"/>
              </a:rPr>
              <a:t>(Exclusive of water column)</a:t>
            </a:r>
            <a:endParaRPr lang="en-IE" sz="3200" b="1" dirty="0">
              <a:solidFill>
                <a:srgbClr val="FFC000"/>
              </a:solidFill>
              <a:latin typeface="+mn-lt"/>
            </a:endParaRPr>
          </a:p>
        </p:txBody>
      </p:sp>
      <p:sp>
        <p:nvSpPr>
          <p:cNvPr id="13" name="TextBox 12">
            <a:extLst>
              <a:ext uri="{FF2B5EF4-FFF2-40B4-BE49-F238E27FC236}">
                <a16:creationId xmlns:a16="http://schemas.microsoft.com/office/drawing/2014/main" id="{7C99DB93-5FA9-42B8-BF76-70389D4F20F7}"/>
              </a:ext>
            </a:extLst>
          </p:cNvPr>
          <p:cNvSpPr txBox="1"/>
          <p:nvPr/>
        </p:nvSpPr>
        <p:spPr>
          <a:xfrm>
            <a:off x="6040144" y="333360"/>
            <a:ext cx="1371600" cy="5201424"/>
          </a:xfrm>
          <a:prstGeom prst="rect">
            <a:avLst/>
          </a:prstGeom>
          <a:noFill/>
        </p:spPr>
        <p:txBody>
          <a:bodyPr wrap="square" rtlCol="0">
            <a:spAutoFit/>
          </a:bodyPr>
          <a:lstStyle/>
          <a:p>
            <a:r>
              <a:rPr lang="en-IE" dirty="0">
                <a:solidFill>
                  <a:schemeClr val="bg1"/>
                </a:solidFill>
              </a:rPr>
              <a:t>0m</a:t>
            </a:r>
          </a:p>
          <a:p>
            <a:endParaRPr lang="en-IE" dirty="0">
              <a:solidFill>
                <a:schemeClr val="bg1"/>
              </a:solidFill>
            </a:endParaRPr>
          </a:p>
          <a:p>
            <a:endParaRPr lang="en-IE" dirty="0">
              <a:solidFill>
                <a:schemeClr val="bg1"/>
              </a:solidFill>
            </a:endParaRPr>
          </a:p>
          <a:p>
            <a:endParaRPr lang="en-IE" dirty="0">
              <a:solidFill>
                <a:schemeClr val="bg1"/>
              </a:solidFill>
            </a:endParaRPr>
          </a:p>
          <a:p>
            <a:endParaRPr lang="en-IE" dirty="0">
              <a:solidFill>
                <a:schemeClr val="bg1"/>
              </a:solidFill>
            </a:endParaRPr>
          </a:p>
          <a:p>
            <a:endParaRPr lang="en-IE" dirty="0">
              <a:solidFill>
                <a:schemeClr val="bg1"/>
              </a:solidFill>
            </a:endParaRPr>
          </a:p>
          <a:p>
            <a:endParaRPr lang="en-IE" dirty="0">
              <a:solidFill>
                <a:schemeClr val="bg1"/>
              </a:solidFill>
            </a:endParaRPr>
          </a:p>
          <a:p>
            <a:endParaRPr lang="en-IE" dirty="0">
              <a:solidFill>
                <a:schemeClr val="bg1"/>
              </a:solidFill>
            </a:endParaRPr>
          </a:p>
          <a:p>
            <a:r>
              <a:rPr lang="en-IE" dirty="0">
                <a:solidFill>
                  <a:schemeClr val="bg1"/>
                </a:solidFill>
              </a:rPr>
              <a:t>5m</a:t>
            </a:r>
          </a:p>
          <a:p>
            <a:r>
              <a:rPr lang="en-IE" dirty="0">
                <a:solidFill>
                  <a:schemeClr val="bg1"/>
                </a:solidFill>
              </a:rPr>
              <a:t>10m</a:t>
            </a:r>
          </a:p>
          <a:p>
            <a:endParaRPr lang="en-IE" dirty="0">
              <a:solidFill>
                <a:schemeClr val="bg1"/>
              </a:solidFill>
            </a:endParaRPr>
          </a:p>
          <a:p>
            <a:endParaRPr lang="en-IE" sz="1200" dirty="0">
              <a:solidFill>
                <a:schemeClr val="bg1"/>
              </a:solidFill>
            </a:endParaRPr>
          </a:p>
          <a:p>
            <a:endParaRPr lang="en-IE" dirty="0">
              <a:solidFill>
                <a:schemeClr val="bg1"/>
              </a:solidFill>
            </a:endParaRPr>
          </a:p>
          <a:p>
            <a:r>
              <a:rPr lang="en-IE" dirty="0">
                <a:solidFill>
                  <a:schemeClr val="bg1"/>
                </a:solidFill>
              </a:rPr>
              <a:t>250m</a:t>
            </a:r>
          </a:p>
          <a:p>
            <a:endParaRPr lang="en-IE" dirty="0">
              <a:solidFill>
                <a:schemeClr val="bg1"/>
              </a:solidFill>
            </a:endParaRPr>
          </a:p>
          <a:p>
            <a:endParaRPr lang="en-IE" dirty="0">
              <a:solidFill>
                <a:schemeClr val="bg1"/>
              </a:solidFill>
            </a:endParaRPr>
          </a:p>
          <a:p>
            <a:endParaRPr lang="en-IE" sz="3200" dirty="0">
              <a:solidFill>
                <a:schemeClr val="bg1"/>
              </a:solidFill>
            </a:endParaRPr>
          </a:p>
          <a:p>
            <a:r>
              <a:rPr lang="en-IE" dirty="0">
                <a:solidFill>
                  <a:schemeClr val="bg1"/>
                </a:solidFill>
              </a:rPr>
              <a:t>500m</a:t>
            </a:r>
          </a:p>
        </p:txBody>
      </p:sp>
      <p:sp>
        <p:nvSpPr>
          <p:cNvPr id="14" name="TextBox 13">
            <a:extLst>
              <a:ext uri="{FF2B5EF4-FFF2-40B4-BE49-F238E27FC236}">
                <a16:creationId xmlns:a16="http://schemas.microsoft.com/office/drawing/2014/main" id="{6EEFA24C-64A4-4960-B947-104B26B69C9A}"/>
              </a:ext>
            </a:extLst>
          </p:cNvPr>
          <p:cNvSpPr txBox="1"/>
          <p:nvPr/>
        </p:nvSpPr>
        <p:spPr>
          <a:xfrm>
            <a:off x="5292012" y="6070847"/>
            <a:ext cx="1632256" cy="276999"/>
          </a:xfrm>
          <a:prstGeom prst="rect">
            <a:avLst/>
          </a:prstGeom>
          <a:noFill/>
        </p:spPr>
        <p:txBody>
          <a:bodyPr wrap="square" rtlCol="0">
            <a:spAutoFit/>
          </a:bodyPr>
          <a:lstStyle/>
          <a:p>
            <a:pPr algn="ctr"/>
            <a:r>
              <a:rPr lang="en-IE" sz="1200" dirty="0">
                <a:solidFill>
                  <a:schemeClr val="bg1"/>
                </a:solidFill>
              </a:rPr>
              <a:t>Post Mineralization</a:t>
            </a:r>
          </a:p>
        </p:txBody>
      </p:sp>
      <p:sp>
        <p:nvSpPr>
          <p:cNvPr id="15" name="TextBox 14">
            <a:extLst>
              <a:ext uri="{FF2B5EF4-FFF2-40B4-BE49-F238E27FC236}">
                <a16:creationId xmlns:a16="http://schemas.microsoft.com/office/drawing/2014/main" id="{EBABCA0B-9A68-4626-A27E-1CAB901C1A2C}"/>
              </a:ext>
            </a:extLst>
          </p:cNvPr>
          <p:cNvSpPr txBox="1"/>
          <p:nvPr/>
        </p:nvSpPr>
        <p:spPr>
          <a:xfrm>
            <a:off x="4213307" y="6380932"/>
            <a:ext cx="2653134" cy="307777"/>
          </a:xfrm>
          <a:prstGeom prst="rect">
            <a:avLst/>
          </a:prstGeom>
          <a:noFill/>
        </p:spPr>
        <p:txBody>
          <a:bodyPr wrap="square" rtlCol="0">
            <a:spAutoFit/>
          </a:bodyPr>
          <a:lstStyle/>
          <a:p>
            <a:r>
              <a:rPr lang="en-IE" sz="1400" i="1" dirty="0">
                <a:solidFill>
                  <a:schemeClr val="bg1"/>
                </a:solidFill>
              </a:rPr>
              <a:t>Modified After Wilkinson (2010)</a:t>
            </a:r>
          </a:p>
        </p:txBody>
      </p:sp>
      <p:sp>
        <p:nvSpPr>
          <p:cNvPr id="20" name="TextBox 19">
            <a:extLst>
              <a:ext uri="{FF2B5EF4-FFF2-40B4-BE49-F238E27FC236}">
                <a16:creationId xmlns:a16="http://schemas.microsoft.com/office/drawing/2014/main" id="{7384F7F1-27BC-40F3-8D86-BD3AF5241FE1}"/>
              </a:ext>
            </a:extLst>
          </p:cNvPr>
          <p:cNvSpPr txBox="1"/>
          <p:nvPr/>
        </p:nvSpPr>
        <p:spPr>
          <a:xfrm>
            <a:off x="9328123" y="3152776"/>
            <a:ext cx="738664" cy="1123949"/>
          </a:xfrm>
          <a:prstGeom prst="rect">
            <a:avLst/>
          </a:prstGeom>
          <a:noFill/>
        </p:spPr>
        <p:txBody>
          <a:bodyPr vert="vert270" wrap="square" rtlCol="0" anchor="ctr" anchorCtr="0">
            <a:spAutoFit/>
          </a:bodyPr>
          <a:lstStyle/>
          <a:p>
            <a:pPr algn="ctr"/>
            <a:r>
              <a:rPr lang="en-IE" dirty="0">
                <a:solidFill>
                  <a:srgbClr val="FF0000"/>
                </a:solidFill>
              </a:rPr>
              <a:t>Solution Seams</a:t>
            </a:r>
          </a:p>
        </p:txBody>
      </p:sp>
      <p:sp>
        <p:nvSpPr>
          <p:cNvPr id="22" name="TextBox 21">
            <a:extLst>
              <a:ext uri="{FF2B5EF4-FFF2-40B4-BE49-F238E27FC236}">
                <a16:creationId xmlns:a16="http://schemas.microsoft.com/office/drawing/2014/main" id="{6A09F301-8222-4FF1-8F63-D7B479823743}"/>
              </a:ext>
            </a:extLst>
          </p:cNvPr>
          <p:cNvSpPr txBox="1"/>
          <p:nvPr/>
        </p:nvSpPr>
        <p:spPr>
          <a:xfrm>
            <a:off x="9991725" y="3809603"/>
            <a:ext cx="45719" cy="369332"/>
          </a:xfrm>
          <a:prstGeom prst="rect">
            <a:avLst/>
          </a:prstGeom>
          <a:noFill/>
        </p:spPr>
        <p:txBody>
          <a:bodyPr wrap="square" rtlCol="0">
            <a:spAutoFit/>
          </a:bodyPr>
          <a:lstStyle/>
          <a:p>
            <a:endParaRPr lang="en-IE" dirty="0"/>
          </a:p>
        </p:txBody>
      </p:sp>
      <p:sp>
        <p:nvSpPr>
          <p:cNvPr id="23" name="TextBox 22">
            <a:extLst>
              <a:ext uri="{FF2B5EF4-FFF2-40B4-BE49-F238E27FC236}">
                <a16:creationId xmlns:a16="http://schemas.microsoft.com/office/drawing/2014/main" id="{E2462315-C1C4-4D92-B8C7-7E913F9401CB}"/>
              </a:ext>
            </a:extLst>
          </p:cNvPr>
          <p:cNvSpPr txBox="1"/>
          <p:nvPr/>
        </p:nvSpPr>
        <p:spPr>
          <a:xfrm>
            <a:off x="7700691" y="542925"/>
            <a:ext cx="1567134" cy="6265818"/>
          </a:xfrm>
          <a:prstGeom prst="rect">
            <a:avLst/>
          </a:prstGeom>
          <a:noFill/>
        </p:spPr>
        <p:txBody>
          <a:bodyPr wrap="square" rtlCol="0">
            <a:spAutoFit/>
          </a:bodyPr>
          <a:lstStyle/>
          <a:p>
            <a:r>
              <a:rPr lang="en-IE" sz="1200" b="1" dirty="0">
                <a:solidFill>
                  <a:schemeClr val="accent5">
                    <a:lumMod val="20000"/>
                    <a:lumOff val="80000"/>
                  </a:schemeClr>
                </a:solidFill>
              </a:rPr>
              <a:t>Internal micrite</a:t>
            </a:r>
          </a:p>
          <a:p>
            <a:endParaRPr lang="en-IE" sz="800" b="1" dirty="0">
              <a:solidFill>
                <a:schemeClr val="accent5">
                  <a:lumMod val="20000"/>
                  <a:lumOff val="80000"/>
                </a:schemeClr>
              </a:solidFill>
            </a:endParaRPr>
          </a:p>
          <a:p>
            <a:r>
              <a:rPr lang="en-IE" sz="1200" b="1" dirty="0">
                <a:solidFill>
                  <a:schemeClr val="accent5">
                    <a:lumMod val="20000"/>
                    <a:lumOff val="80000"/>
                  </a:schemeClr>
                </a:solidFill>
              </a:rPr>
              <a:t>RFMC</a:t>
            </a:r>
          </a:p>
          <a:p>
            <a:endParaRPr lang="en-IE" sz="700" b="1" dirty="0">
              <a:solidFill>
                <a:schemeClr val="accent5">
                  <a:lumMod val="20000"/>
                  <a:lumOff val="80000"/>
                </a:schemeClr>
              </a:solidFill>
            </a:endParaRPr>
          </a:p>
          <a:p>
            <a:r>
              <a:rPr lang="en-IE" sz="1200" b="1" dirty="0">
                <a:solidFill>
                  <a:schemeClr val="accent5">
                    <a:lumMod val="20000"/>
                    <a:lumOff val="80000"/>
                  </a:schemeClr>
                </a:solidFill>
              </a:rPr>
              <a:t>Nail-head spar</a:t>
            </a:r>
          </a:p>
          <a:p>
            <a:endParaRPr lang="en-IE" sz="1050" b="1" dirty="0">
              <a:solidFill>
                <a:schemeClr val="accent5">
                  <a:lumMod val="20000"/>
                  <a:lumOff val="80000"/>
                </a:schemeClr>
              </a:solidFill>
            </a:endParaRPr>
          </a:p>
          <a:p>
            <a:r>
              <a:rPr lang="en-IE" sz="1200" b="1" dirty="0">
                <a:solidFill>
                  <a:schemeClr val="accent5">
                    <a:lumMod val="20000"/>
                    <a:lumOff val="80000"/>
                  </a:schemeClr>
                </a:solidFill>
              </a:rPr>
              <a:t>     </a:t>
            </a:r>
            <a:r>
              <a:rPr lang="en-IE" sz="1200" b="1" dirty="0" err="1">
                <a:solidFill>
                  <a:schemeClr val="accent5">
                    <a:lumMod val="20000"/>
                    <a:lumOff val="80000"/>
                  </a:schemeClr>
                </a:solidFill>
              </a:rPr>
              <a:t>Sparry</a:t>
            </a:r>
            <a:r>
              <a:rPr lang="en-IE" sz="1200" b="1" dirty="0">
                <a:solidFill>
                  <a:schemeClr val="accent5">
                    <a:lumMod val="20000"/>
                    <a:lumOff val="80000"/>
                  </a:schemeClr>
                </a:solidFill>
              </a:rPr>
              <a:t> calcite</a:t>
            </a:r>
          </a:p>
          <a:p>
            <a:endParaRPr lang="en-IE" sz="900" b="1" dirty="0">
              <a:solidFill>
                <a:schemeClr val="accent5">
                  <a:lumMod val="20000"/>
                  <a:lumOff val="80000"/>
                </a:schemeClr>
              </a:solidFill>
            </a:endParaRPr>
          </a:p>
          <a:p>
            <a:r>
              <a:rPr lang="en-IE" sz="1200" b="1" dirty="0">
                <a:solidFill>
                  <a:schemeClr val="accent5">
                    <a:lumMod val="20000"/>
                    <a:lumOff val="80000"/>
                  </a:schemeClr>
                </a:solidFill>
              </a:rPr>
              <a:t>     Silica</a:t>
            </a:r>
          </a:p>
          <a:p>
            <a:endParaRPr lang="en-IE" sz="800" b="1" dirty="0">
              <a:solidFill>
                <a:schemeClr val="accent5">
                  <a:lumMod val="20000"/>
                  <a:lumOff val="80000"/>
                </a:schemeClr>
              </a:solidFill>
            </a:endParaRPr>
          </a:p>
          <a:p>
            <a:r>
              <a:rPr lang="en-IE" sz="1200" b="1" dirty="0">
                <a:solidFill>
                  <a:schemeClr val="accent5">
                    <a:lumMod val="20000"/>
                    <a:lumOff val="80000"/>
                  </a:schemeClr>
                </a:solidFill>
              </a:rPr>
              <a:t>     Haematite</a:t>
            </a:r>
          </a:p>
          <a:p>
            <a:endParaRPr lang="en-IE" sz="900" b="1" dirty="0">
              <a:solidFill>
                <a:schemeClr val="accent5">
                  <a:lumMod val="20000"/>
                  <a:lumOff val="80000"/>
                </a:schemeClr>
              </a:solidFill>
            </a:endParaRPr>
          </a:p>
          <a:p>
            <a:r>
              <a:rPr lang="en-IE" sz="1200" b="1" dirty="0">
                <a:solidFill>
                  <a:schemeClr val="accent5">
                    <a:lumMod val="20000"/>
                    <a:lumOff val="80000"/>
                  </a:schemeClr>
                </a:solidFill>
              </a:rPr>
              <a:t>     Barite</a:t>
            </a:r>
          </a:p>
          <a:p>
            <a:endParaRPr lang="en-IE" sz="900" b="1" dirty="0">
              <a:solidFill>
                <a:schemeClr val="accent5">
                  <a:lumMod val="20000"/>
                  <a:lumOff val="80000"/>
                </a:schemeClr>
              </a:solidFill>
            </a:endParaRPr>
          </a:p>
          <a:p>
            <a:pPr>
              <a:lnSpc>
                <a:spcPts val="1000"/>
              </a:lnSpc>
            </a:pPr>
            <a:r>
              <a:rPr lang="en-IE" sz="1200" b="1" dirty="0">
                <a:solidFill>
                  <a:schemeClr val="accent5">
                    <a:lumMod val="20000"/>
                    <a:lumOff val="80000"/>
                  </a:schemeClr>
                </a:solidFill>
              </a:rPr>
              <a:t>Colloform Pyrite-Marcasite</a:t>
            </a:r>
          </a:p>
          <a:p>
            <a:endParaRPr lang="en-IE" sz="100" b="1" dirty="0">
              <a:solidFill>
                <a:schemeClr val="accent5">
                  <a:lumMod val="20000"/>
                  <a:lumOff val="80000"/>
                </a:schemeClr>
              </a:solidFill>
            </a:endParaRPr>
          </a:p>
          <a:p>
            <a:endParaRPr lang="en-IE" sz="300" b="1" dirty="0">
              <a:solidFill>
                <a:schemeClr val="accent5">
                  <a:lumMod val="20000"/>
                  <a:lumOff val="80000"/>
                </a:schemeClr>
              </a:solidFill>
            </a:endParaRPr>
          </a:p>
          <a:p>
            <a:r>
              <a:rPr lang="en-IE" sz="1200" b="1" dirty="0">
                <a:solidFill>
                  <a:schemeClr val="accent5">
                    <a:lumMod val="20000"/>
                    <a:lumOff val="80000"/>
                  </a:schemeClr>
                </a:solidFill>
              </a:rPr>
              <a:t>Fine Dolomite</a:t>
            </a:r>
          </a:p>
          <a:p>
            <a:endParaRPr lang="en-IE" sz="900" b="1" dirty="0">
              <a:solidFill>
                <a:schemeClr val="accent5">
                  <a:lumMod val="20000"/>
                  <a:lumOff val="80000"/>
                </a:schemeClr>
              </a:solidFill>
            </a:endParaRPr>
          </a:p>
          <a:p>
            <a:r>
              <a:rPr lang="en-IE" sz="1200" b="1" dirty="0">
                <a:solidFill>
                  <a:schemeClr val="accent5">
                    <a:lumMod val="20000"/>
                    <a:lumOff val="80000"/>
                  </a:schemeClr>
                </a:solidFill>
              </a:rPr>
              <a:t>Coarse Dolomite</a:t>
            </a:r>
          </a:p>
          <a:p>
            <a:endParaRPr lang="en-IE" sz="1050" b="1" dirty="0">
              <a:solidFill>
                <a:schemeClr val="accent5">
                  <a:lumMod val="20000"/>
                  <a:lumOff val="80000"/>
                </a:schemeClr>
              </a:solidFill>
            </a:endParaRPr>
          </a:p>
          <a:p>
            <a:r>
              <a:rPr lang="en-IE" sz="1200" b="1" dirty="0">
                <a:solidFill>
                  <a:schemeClr val="accent5">
                    <a:lumMod val="20000"/>
                    <a:lumOff val="80000"/>
                  </a:schemeClr>
                </a:solidFill>
              </a:rPr>
              <a:t>BMB Dolomite</a:t>
            </a:r>
          </a:p>
          <a:p>
            <a:endParaRPr lang="en-IE" sz="800" b="1" dirty="0">
              <a:solidFill>
                <a:schemeClr val="accent5">
                  <a:lumMod val="20000"/>
                  <a:lumOff val="80000"/>
                </a:schemeClr>
              </a:solidFill>
            </a:endParaRPr>
          </a:p>
          <a:p>
            <a:r>
              <a:rPr lang="en-IE" sz="1200" b="1" dirty="0">
                <a:solidFill>
                  <a:schemeClr val="accent5">
                    <a:lumMod val="20000"/>
                    <a:lumOff val="80000"/>
                  </a:schemeClr>
                </a:solidFill>
              </a:rPr>
              <a:t>WMB Dolomite</a:t>
            </a:r>
          </a:p>
          <a:p>
            <a:endParaRPr lang="en-IE" sz="800" b="1" dirty="0">
              <a:solidFill>
                <a:schemeClr val="accent5">
                  <a:lumMod val="20000"/>
                  <a:lumOff val="80000"/>
                </a:schemeClr>
              </a:solidFill>
            </a:endParaRPr>
          </a:p>
          <a:p>
            <a:r>
              <a:rPr lang="en-IE" sz="1200" b="1" dirty="0" err="1">
                <a:solidFill>
                  <a:schemeClr val="accent5">
                    <a:lumMod val="20000"/>
                    <a:lumOff val="80000"/>
                  </a:schemeClr>
                </a:solidFill>
              </a:rPr>
              <a:t>Py</a:t>
            </a:r>
            <a:r>
              <a:rPr lang="en-IE" sz="1200" b="1" dirty="0">
                <a:solidFill>
                  <a:schemeClr val="accent5">
                    <a:lumMod val="20000"/>
                    <a:lumOff val="80000"/>
                  </a:schemeClr>
                </a:solidFill>
              </a:rPr>
              <a:t> – </a:t>
            </a:r>
            <a:r>
              <a:rPr lang="en-IE" sz="1200" b="1" dirty="0" err="1">
                <a:solidFill>
                  <a:schemeClr val="accent5">
                    <a:lumMod val="20000"/>
                    <a:lumOff val="80000"/>
                  </a:schemeClr>
                </a:solidFill>
              </a:rPr>
              <a:t>Sph</a:t>
            </a:r>
            <a:endParaRPr lang="en-IE" sz="1200" b="1" dirty="0">
              <a:solidFill>
                <a:schemeClr val="accent5">
                  <a:lumMod val="20000"/>
                  <a:lumOff val="80000"/>
                </a:schemeClr>
              </a:solidFill>
            </a:endParaRPr>
          </a:p>
          <a:p>
            <a:endParaRPr lang="en-IE" sz="1000" b="1" dirty="0">
              <a:solidFill>
                <a:schemeClr val="accent5">
                  <a:lumMod val="20000"/>
                  <a:lumOff val="80000"/>
                </a:schemeClr>
              </a:solidFill>
            </a:endParaRPr>
          </a:p>
          <a:p>
            <a:r>
              <a:rPr lang="en-IE" sz="1200" b="1" dirty="0" err="1">
                <a:solidFill>
                  <a:schemeClr val="accent5">
                    <a:lumMod val="20000"/>
                    <a:lumOff val="80000"/>
                  </a:schemeClr>
                </a:solidFill>
              </a:rPr>
              <a:t>Sph</a:t>
            </a:r>
            <a:r>
              <a:rPr lang="en-IE" sz="1200" b="1" dirty="0">
                <a:solidFill>
                  <a:schemeClr val="accent5">
                    <a:lumMod val="20000"/>
                    <a:lumOff val="80000"/>
                  </a:schemeClr>
                </a:solidFill>
              </a:rPr>
              <a:t> – Gal – </a:t>
            </a:r>
            <a:r>
              <a:rPr lang="en-IE" sz="1200" b="1" dirty="0" err="1">
                <a:solidFill>
                  <a:schemeClr val="accent5">
                    <a:lumMod val="20000"/>
                    <a:lumOff val="80000"/>
                  </a:schemeClr>
                </a:solidFill>
              </a:rPr>
              <a:t>Py</a:t>
            </a:r>
            <a:endParaRPr lang="en-IE" sz="1200" b="1" dirty="0">
              <a:solidFill>
                <a:schemeClr val="accent5">
                  <a:lumMod val="20000"/>
                  <a:lumOff val="80000"/>
                </a:schemeClr>
              </a:solidFill>
            </a:endParaRPr>
          </a:p>
          <a:p>
            <a:endParaRPr lang="en-IE" sz="900" b="1" dirty="0">
              <a:solidFill>
                <a:schemeClr val="accent5">
                  <a:lumMod val="20000"/>
                  <a:lumOff val="80000"/>
                </a:schemeClr>
              </a:solidFill>
            </a:endParaRPr>
          </a:p>
          <a:p>
            <a:r>
              <a:rPr lang="en-IE" sz="1200" b="1" dirty="0" err="1">
                <a:solidFill>
                  <a:schemeClr val="accent5">
                    <a:lumMod val="20000"/>
                    <a:lumOff val="80000"/>
                  </a:schemeClr>
                </a:solidFill>
              </a:rPr>
              <a:t>Cpy</a:t>
            </a:r>
            <a:r>
              <a:rPr lang="en-IE" sz="1200" b="1" dirty="0">
                <a:solidFill>
                  <a:schemeClr val="accent5">
                    <a:lumMod val="20000"/>
                    <a:lumOff val="80000"/>
                  </a:schemeClr>
                </a:solidFill>
              </a:rPr>
              <a:t> – </a:t>
            </a:r>
            <a:r>
              <a:rPr lang="en-IE" sz="1200" b="1" dirty="0" err="1">
                <a:solidFill>
                  <a:schemeClr val="accent5">
                    <a:lumMod val="20000"/>
                    <a:lumOff val="80000"/>
                  </a:schemeClr>
                </a:solidFill>
              </a:rPr>
              <a:t>Aspy</a:t>
            </a:r>
            <a:r>
              <a:rPr lang="en-IE" sz="1200" b="1" dirty="0">
                <a:solidFill>
                  <a:schemeClr val="accent5">
                    <a:lumMod val="20000"/>
                    <a:lumOff val="80000"/>
                  </a:schemeClr>
                </a:solidFill>
              </a:rPr>
              <a:t> –Tn</a:t>
            </a:r>
          </a:p>
          <a:p>
            <a:endParaRPr lang="en-IE" sz="900" b="1" dirty="0">
              <a:solidFill>
                <a:schemeClr val="accent5">
                  <a:lumMod val="20000"/>
                  <a:lumOff val="80000"/>
                </a:schemeClr>
              </a:solidFill>
            </a:endParaRPr>
          </a:p>
          <a:p>
            <a:r>
              <a:rPr lang="en-IE" sz="1200" b="1" dirty="0">
                <a:solidFill>
                  <a:schemeClr val="accent5">
                    <a:lumMod val="20000"/>
                    <a:lumOff val="80000"/>
                  </a:schemeClr>
                </a:solidFill>
              </a:rPr>
              <a:t>White dolomite</a:t>
            </a:r>
          </a:p>
          <a:p>
            <a:endParaRPr lang="en-IE" sz="900" b="1" dirty="0">
              <a:solidFill>
                <a:schemeClr val="accent5">
                  <a:lumMod val="20000"/>
                  <a:lumOff val="80000"/>
                </a:schemeClr>
              </a:solidFill>
            </a:endParaRPr>
          </a:p>
          <a:p>
            <a:r>
              <a:rPr lang="en-IE" sz="1200" b="1" dirty="0">
                <a:solidFill>
                  <a:schemeClr val="accent5">
                    <a:lumMod val="20000"/>
                    <a:lumOff val="80000"/>
                  </a:schemeClr>
                </a:solidFill>
              </a:rPr>
              <a:t>White calcite</a:t>
            </a:r>
          </a:p>
          <a:p>
            <a:endParaRPr lang="en-IE" sz="900" b="1" dirty="0">
              <a:solidFill>
                <a:schemeClr val="accent5">
                  <a:lumMod val="20000"/>
                  <a:lumOff val="80000"/>
                </a:schemeClr>
              </a:solidFill>
            </a:endParaRPr>
          </a:p>
          <a:p>
            <a:r>
              <a:rPr lang="en-IE" sz="1200" b="1" dirty="0">
                <a:solidFill>
                  <a:schemeClr val="accent5">
                    <a:lumMod val="20000"/>
                    <a:lumOff val="80000"/>
                  </a:schemeClr>
                </a:solidFill>
              </a:rPr>
              <a:t>Pink Dolomite – </a:t>
            </a:r>
            <a:r>
              <a:rPr lang="en-IE" sz="1200" b="1" dirty="0" err="1">
                <a:solidFill>
                  <a:schemeClr val="accent5">
                    <a:lumMod val="20000"/>
                    <a:lumOff val="80000"/>
                  </a:schemeClr>
                </a:solidFill>
              </a:rPr>
              <a:t>Cpy</a:t>
            </a:r>
            <a:endParaRPr lang="en-IE" sz="1200" b="1" dirty="0">
              <a:solidFill>
                <a:schemeClr val="accent5">
                  <a:lumMod val="20000"/>
                  <a:lumOff val="80000"/>
                </a:schemeClr>
              </a:solidFill>
            </a:endParaRPr>
          </a:p>
          <a:p>
            <a:endParaRPr lang="en-IE" sz="900" b="1" dirty="0">
              <a:solidFill>
                <a:schemeClr val="accent5">
                  <a:lumMod val="20000"/>
                  <a:lumOff val="80000"/>
                </a:schemeClr>
              </a:solidFill>
            </a:endParaRPr>
          </a:p>
          <a:p>
            <a:r>
              <a:rPr lang="en-IE" sz="1200" b="1" dirty="0">
                <a:solidFill>
                  <a:schemeClr val="accent5">
                    <a:lumMod val="20000"/>
                    <a:lumOff val="80000"/>
                  </a:schemeClr>
                </a:solidFill>
              </a:rPr>
              <a:t>Blocky Calcite</a:t>
            </a:r>
          </a:p>
          <a:p>
            <a:pPr algn="r"/>
            <a:endParaRPr lang="en-IE" sz="1050" b="1" dirty="0">
              <a:solidFill>
                <a:schemeClr val="accent5">
                  <a:lumMod val="20000"/>
                  <a:lumOff val="80000"/>
                </a:schemeClr>
              </a:solidFill>
            </a:endParaRPr>
          </a:p>
        </p:txBody>
      </p:sp>
      <p:sp>
        <p:nvSpPr>
          <p:cNvPr id="68" name="Freeform: Shape 67">
            <a:extLst>
              <a:ext uri="{FF2B5EF4-FFF2-40B4-BE49-F238E27FC236}">
                <a16:creationId xmlns:a16="http://schemas.microsoft.com/office/drawing/2014/main" id="{AF272750-BEED-4716-9D7E-0980A773ABA5}"/>
              </a:ext>
            </a:extLst>
          </p:cNvPr>
          <p:cNvSpPr/>
          <p:nvPr/>
        </p:nvSpPr>
        <p:spPr>
          <a:xfrm>
            <a:off x="9120188" y="523876"/>
            <a:ext cx="1371600" cy="4119562"/>
          </a:xfrm>
          <a:custGeom>
            <a:avLst/>
            <a:gdLst>
              <a:gd name="connsiteX0" fmla="*/ 1352550 w 1352550"/>
              <a:gd name="connsiteY0" fmla="*/ 1819275 h 1819275"/>
              <a:gd name="connsiteX1" fmla="*/ 0 w 1352550"/>
              <a:gd name="connsiteY1" fmla="*/ 1809750 h 1819275"/>
              <a:gd name="connsiteX2" fmla="*/ 9525 w 1352550"/>
              <a:gd name="connsiteY2" fmla="*/ 9525 h 1819275"/>
              <a:gd name="connsiteX3" fmla="*/ 947737 w 1352550"/>
              <a:gd name="connsiteY3" fmla="*/ 0 h 1819275"/>
              <a:gd name="connsiteX4" fmla="*/ 1352550 w 1352550"/>
              <a:gd name="connsiteY4" fmla="*/ 1819275 h 1819275"/>
              <a:gd name="connsiteX0" fmla="*/ 1352550 w 1352550"/>
              <a:gd name="connsiteY0" fmla="*/ 4119562 h 4119562"/>
              <a:gd name="connsiteX1" fmla="*/ 0 w 1352550"/>
              <a:gd name="connsiteY1" fmla="*/ 4110037 h 4119562"/>
              <a:gd name="connsiteX2" fmla="*/ 0 w 1352550"/>
              <a:gd name="connsiteY2" fmla="*/ 0 h 4119562"/>
              <a:gd name="connsiteX3" fmla="*/ 947737 w 1352550"/>
              <a:gd name="connsiteY3" fmla="*/ 2300287 h 4119562"/>
              <a:gd name="connsiteX4" fmla="*/ 1352550 w 1352550"/>
              <a:gd name="connsiteY4" fmla="*/ 4119562 h 4119562"/>
              <a:gd name="connsiteX0" fmla="*/ 1352550 w 1352550"/>
              <a:gd name="connsiteY0" fmla="*/ 4166085 h 4166085"/>
              <a:gd name="connsiteX1" fmla="*/ 0 w 1352550"/>
              <a:gd name="connsiteY1" fmla="*/ 4156560 h 4166085"/>
              <a:gd name="connsiteX2" fmla="*/ 0 w 1352550"/>
              <a:gd name="connsiteY2" fmla="*/ 46523 h 4166085"/>
              <a:gd name="connsiteX3" fmla="*/ 400050 w 1352550"/>
              <a:gd name="connsiteY3" fmla="*/ 60810 h 4166085"/>
              <a:gd name="connsiteX4" fmla="*/ 947737 w 1352550"/>
              <a:gd name="connsiteY4" fmla="*/ 2346810 h 4166085"/>
              <a:gd name="connsiteX5" fmla="*/ 1352550 w 1352550"/>
              <a:gd name="connsiteY5" fmla="*/ 4166085 h 4166085"/>
              <a:gd name="connsiteX0" fmla="*/ 1352550 w 1352550"/>
              <a:gd name="connsiteY0" fmla="*/ 4119562 h 4119562"/>
              <a:gd name="connsiteX1" fmla="*/ 0 w 1352550"/>
              <a:gd name="connsiteY1" fmla="*/ 4110037 h 4119562"/>
              <a:gd name="connsiteX2" fmla="*/ 0 w 1352550"/>
              <a:gd name="connsiteY2" fmla="*/ 0 h 4119562"/>
              <a:gd name="connsiteX3" fmla="*/ 400050 w 1352550"/>
              <a:gd name="connsiteY3" fmla="*/ 14287 h 4119562"/>
              <a:gd name="connsiteX4" fmla="*/ 947737 w 1352550"/>
              <a:gd name="connsiteY4" fmla="*/ 2300287 h 4119562"/>
              <a:gd name="connsiteX5" fmla="*/ 1352550 w 1352550"/>
              <a:gd name="connsiteY5" fmla="*/ 4119562 h 4119562"/>
              <a:gd name="connsiteX0" fmla="*/ 1352550 w 1352550"/>
              <a:gd name="connsiteY0" fmla="*/ 4119562 h 4119562"/>
              <a:gd name="connsiteX1" fmla="*/ 0 w 1352550"/>
              <a:gd name="connsiteY1" fmla="*/ 4110037 h 4119562"/>
              <a:gd name="connsiteX2" fmla="*/ 0 w 1352550"/>
              <a:gd name="connsiteY2" fmla="*/ 0 h 4119562"/>
              <a:gd name="connsiteX3" fmla="*/ 390525 w 1352550"/>
              <a:gd name="connsiteY3" fmla="*/ 4762 h 4119562"/>
              <a:gd name="connsiteX4" fmla="*/ 947737 w 1352550"/>
              <a:gd name="connsiteY4" fmla="*/ 2300287 h 4119562"/>
              <a:gd name="connsiteX5" fmla="*/ 1352550 w 1352550"/>
              <a:gd name="connsiteY5" fmla="*/ 4119562 h 4119562"/>
              <a:gd name="connsiteX0" fmla="*/ 1371600 w 1371600"/>
              <a:gd name="connsiteY0" fmla="*/ 4119562 h 4119562"/>
              <a:gd name="connsiteX1" fmla="*/ 0 w 1371600"/>
              <a:gd name="connsiteY1" fmla="*/ 4110037 h 4119562"/>
              <a:gd name="connsiteX2" fmla="*/ 0 w 1371600"/>
              <a:gd name="connsiteY2" fmla="*/ 0 h 4119562"/>
              <a:gd name="connsiteX3" fmla="*/ 390525 w 1371600"/>
              <a:gd name="connsiteY3" fmla="*/ 4762 h 4119562"/>
              <a:gd name="connsiteX4" fmla="*/ 947737 w 1371600"/>
              <a:gd name="connsiteY4" fmla="*/ 2300287 h 4119562"/>
              <a:gd name="connsiteX5" fmla="*/ 1371600 w 1371600"/>
              <a:gd name="connsiteY5" fmla="*/ 4119562 h 4119562"/>
              <a:gd name="connsiteX0" fmla="*/ 1371600 w 1371600"/>
              <a:gd name="connsiteY0" fmla="*/ 4119562 h 4119562"/>
              <a:gd name="connsiteX1" fmla="*/ 0 w 1371600"/>
              <a:gd name="connsiteY1" fmla="*/ 4110037 h 4119562"/>
              <a:gd name="connsiteX2" fmla="*/ 0 w 1371600"/>
              <a:gd name="connsiteY2" fmla="*/ 0 h 4119562"/>
              <a:gd name="connsiteX3" fmla="*/ 414338 w 1371600"/>
              <a:gd name="connsiteY3" fmla="*/ 4762 h 4119562"/>
              <a:gd name="connsiteX4" fmla="*/ 947737 w 1371600"/>
              <a:gd name="connsiteY4" fmla="*/ 2300287 h 4119562"/>
              <a:gd name="connsiteX5" fmla="*/ 1371600 w 1371600"/>
              <a:gd name="connsiteY5" fmla="*/ 4119562 h 411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0" h="4119562">
                <a:moveTo>
                  <a:pt x="1371600" y="4119562"/>
                </a:moveTo>
                <a:lnTo>
                  <a:pt x="0" y="4110037"/>
                </a:lnTo>
                <a:lnTo>
                  <a:pt x="0" y="0"/>
                </a:lnTo>
                <a:lnTo>
                  <a:pt x="414338" y="4762"/>
                </a:lnTo>
                <a:lnTo>
                  <a:pt x="947737" y="2300287"/>
                </a:lnTo>
                <a:lnTo>
                  <a:pt x="1371600" y="4119562"/>
                </a:lnTo>
                <a:close/>
              </a:path>
            </a:pathLst>
          </a:custGeom>
          <a:pattFill prst="smConfetti">
            <a:fgClr>
              <a:schemeClr val="accent4">
                <a:lumMod val="75000"/>
              </a:schemeClr>
            </a:fgClr>
            <a:bgClr>
              <a:schemeClr val="bg1"/>
            </a:bgClr>
          </a:patt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Oval 26">
            <a:extLst>
              <a:ext uri="{FF2B5EF4-FFF2-40B4-BE49-F238E27FC236}">
                <a16:creationId xmlns:a16="http://schemas.microsoft.com/office/drawing/2014/main" id="{CB171218-FBC5-494F-BA74-34E95A6405EF}"/>
              </a:ext>
            </a:extLst>
          </p:cNvPr>
          <p:cNvSpPr/>
          <p:nvPr/>
        </p:nvSpPr>
        <p:spPr>
          <a:xfrm>
            <a:off x="9900594" y="3181649"/>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9" name="Freeform: Shape 68">
            <a:extLst>
              <a:ext uri="{FF2B5EF4-FFF2-40B4-BE49-F238E27FC236}">
                <a16:creationId xmlns:a16="http://schemas.microsoft.com/office/drawing/2014/main" id="{2B9A1F4D-A528-490A-A8EB-D81244E9CB87}"/>
              </a:ext>
            </a:extLst>
          </p:cNvPr>
          <p:cNvSpPr/>
          <p:nvPr/>
        </p:nvSpPr>
        <p:spPr>
          <a:xfrm>
            <a:off x="9104948" y="3415665"/>
            <a:ext cx="2014537" cy="2519363"/>
          </a:xfrm>
          <a:custGeom>
            <a:avLst/>
            <a:gdLst>
              <a:gd name="connsiteX0" fmla="*/ 1081087 w 1900237"/>
              <a:gd name="connsiteY0" fmla="*/ 4763 h 2038350"/>
              <a:gd name="connsiteX1" fmla="*/ 1381125 w 1900237"/>
              <a:gd name="connsiteY1" fmla="*/ 0 h 2038350"/>
              <a:gd name="connsiteX2" fmla="*/ 1900237 w 1900237"/>
              <a:gd name="connsiteY2" fmla="*/ 2038350 h 2038350"/>
              <a:gd name="connsiteX3" fmla="*/ 9525 w 1900237"/>
              <a:gd name="connsiteY3" fmla="*/ 2014538 h 2038350"/>
              <a:gd name="connsiteX4" fmla="*/ 0 w 1900237"/>
              <a:gd name="connsiteY4" fmla="*/ 1238250 h 2038350"/>
              <a:gd name="connsiteX5" fmla="*/ 1376362 w 1900237"/>
              <a:gd name="connsiteY5" fmla="*/ 1247775 h 2038350"/>
              <a:gd name="connsiteX6" fmla="*/ 1081087 w 1900237"/>
              <a:gd name="connsiteY6" fmla="*/ 4763 h 2038350"/>
              <a:gd name="connsiteX0" fmla="*/ 1081087 w 1900237"/>
              <a:gd name="connsiteY0" fmla="*/ 4763 h 2519363"/>
              <a:gd name="connsiteX1" fmla="*/ 1381125 w 1900237"/>
              <a:gd name="connsiteY1" fmla="*/ 0 h 2519363"/>
              <a:gd name="connsiteX2" fmla="*/ 1900237 w 1900237"/>
              <a:gd name="connsiteY2" fmla="*/ 2038350 h 2519363"/>
              <a:gd name="connsiteX3" fmla="*/ 9525 w 1900237"/>
              <a:gd name="connsiteY3" fmla="*/ 2519363 h 2519363"/>
              <a:gd name="connsiteX4" fmla="*/ 0 w 1900237"/>
              <a:gd name="connsiteY4" fmla="*/ 1238250 h 2519363"/>
              <a:gd name="connsiteX5" fmla="*/ 1376362 w 1900237"/>
              <a:gd name="connsiteY5" fmla="*/ 1247775 h 2519363"/>
              <a:gd name="connsiteX6" fmla="*/ 1081087 w 1900237"/>
              <a:gd name="connsiteY6" fmla="*/ 4763 h 2519363"/>
              <a:gd name="connsiteX0" fmla="*/ 1081087 w 2014537"/>
              <a:gd name="connsiteY0" fmla="*/ 4763 h 2519363"/>
              <a:gd name="connsiteX1" fmla="*/ 1381125 w 2014537"/>
              <a:gd name="connsiteY1" fmla="*/ 0 h 2519363"/>
              <a:gd name="connsiteX2" fmla="*/ 2014537 w 2014537"/>
              <a:gd name="connsiteY2" fmla="*/ 2514600 h 2519363"/>
              <a:gd name="connsiteX3" fmla="*/ 9525 w 2014537"/>
              <a:gd name="connsiteY3" fmla="*/ 2519363 h 2519363"/>
              <a:gd name="connsiteX4" fmla="*/ 0 w 2014537"/>
              <a:gd name="connsiteY4" fmla="*/ 1238250 h 2519363"/>
              <a:gd name="connsiteX5" fmla="*/ 1376362 w 2014537"/>
              <a:gd name="connsiteY5" fmla="*/ 1247775 h 2519363"/>
              <a:gd name="connsiteX6" fmla="*/ 1081087 w 2014537"/>
              <a:gd name="connsiteY6" fmla="*/ 4763 h 251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4537" h="2519363">
                <a:moveTo>
                  <a:pt x="1081087" y="4763"/>
                </a:moveTo>
                <a:lnTo>
                  <a:pt x="1381125" y="0"/>
                </a:lnTo>
                <a:lnTo>
                  <a:pt x="2014537" y="2514600"/>
                </a:lnTo>
                <a:lnTo>
                  <a:pt x="9525" y="2519363"/>
                </a:lnTo>
                <a:lnTo>
                  <a:pt x="0" y="1238250"/>
                </a:lnTo>
                <a:lnTo>
                  <a:pt x="1376362" y="1247775"/>
                </a:lnTo>
                <a:lnTo>
                  <a:pt x="1081087" y="4763"/>
                </a:lnTo>
                <a:close/>
              </a:path>
            </a:pathLst>
          </a:custGeom>
          <a:pattFill prst="dashUpDiag">
            <a:fgClr>
              <a:srgbClr val="FFC000"/>
            </a:fgClr>
            <a:bgClr>
              <a:schemeClr val="bg1"/>
            </a:bgClr>
          </a:patt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Oval 28">
            <a:extLst>
              <a:ext uri="{FF2B5EF4-FFF2-40B4-BE49-F238E27FC236}">
                <a16:creationId xmlns:a16="http://schemas.microsoft.com/office/drawing/2014/main" id="{62F8CE67-953C-4380-A815-1CE7750EBA7F}"/>
              </a:ext>
            </a:extLst>
          </p:cNvPr>
          <p:cNvSpPr/>
          <p:nvPr/>
        </p:nvSpPr>
        <p:spPr>
          <a:xfrm>
            <a:off x="10324537" y="3819525"/>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Oval 29">
            <a:extLst>
              <a:ext uri="{FF2B5EF4-FFF2-40B4-BE49-F238E27FC236}">
                <a16:creationId xmlns:a16="http://schemas.microsoft.com/office/drawing/2014/main" id="{37FC3666-B173-4497-95A4-040F5FB0429D}"/>
              </a:ext>
            </a:extLst>
          </p:cNvPr>
          <p:cNvSpPr/>
          <p:nvPr/>
        </p:nvSpPr>
        <p:spPr>
          <a:xfrm>
            <a:off x="10392544" y="4143374"/>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Oval 30">
            <a:extLst>
              <a:ext uri="{FF2B5EF4-FFF2-40B4-BE49-F238E27FC236}">
                <a16:creationId xmlns:a16="http://schemas.microsoft.com/office/drawing/2014/main" id="{30722293-CF74-4D50-9842-7FA604B2A97B}"/>
              </a:ext>
            </a:extLst>
          </p:cNvPr>
          <p:cNvSpPr/>
          <p:nvPr/>
        </p:nvSpPr>
        <p:spPr>
          <a:xfrm>
            <a:off x="10316336" y="4461508"/>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Oval 31">
            <a:extLst>
              <a:ext uri="{FF2B5EF4-FFF2-40B4-BE49-F238E27FC236}">
                <a16:creationId xmlns:a16="http://schemas.microsoft.com/office/drawing/2014/main" id="{D4B352CB-1B4E-46FC-BA31-2A40460B7667}"/>
              </a:ext>
            </a:extLst>
          </p:cNvPr>
          <p:cNvSpPr/>
          <p:nvPr/>
        </p:nvSpPr>
        <p:spPr>
          <a:xfrm>
            <a:off x="10478475" y="4791677"/>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Oval 32">
            <a:extLst>
              <a:ext uri="{FF2B5EF4-FFF2-40B4-BE49-F238E27FC236}">
                <a16:creationId xmlns:a16="http://schemas.microsoft.com/office/drawing/2014/main" id="{F36B8150-A77E-406D-9871-682743C6B107}"/>
              </a:ext>
            </a:extLst>
          </p:cNvPr>
          <p:cNvSpPr/>
          <p:nvPr/>
        </p:nvSpPr>
        <p:spPr>
          <a:xfrm>
            <a:off x="10678643" y="5430454"/>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Oval 33">
            <a:extLst>
              <a:ext uri="{FF2B5EF4-FFF2-40B4-BE49-F238E27FC236}">
                <a16:creationId xmlns:a16="http://schemas.microsoft.com/office/drawing/2014/main" id="{AD4BCAD5-2076-4394-AB39-32DFCB368D3A}"/>
              </a:ext>
            </a:extLst>
          </p:cNvPr>
          <p:cNvSpPr/>
          <p:nvPr/>
        </p:nvSpPr>
        <p:spPr>
          <a:xfrm>
            <a:off x="9701212" y="2530530"/>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Oval 34">
            <a:extLst>
              <a:ext uri="{FF2B5EF4-FFF2-40B4-BE49-F238E27FC236}">
                <a16:creationId xmlns:a16="http://schemas.microsoft.com/office/drawing/2014/main" id="{640022D7-8718-48CF-AC03-5CB39CC1FB1D}"/>
              </a:ext>
            </a:extLst>
          </p:cNvPr>
          <p:cNvSpPr/>
          <p:nvPr/>
        </p:nvSpPr>
        <p:spPr>
          <a:xfrm>
            <a:off x="9644912" y="2209957"/>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Oval 35">
            <a:extLst>
              <a:ext uri="{FF2B5EF4-FFF2-40B4-BE49-F238E27FC236}">
                <a16:creationId xmlns:a16="http://schemas.microsoft.com/office/drawing/2014/main" id="{32FF5066-8E08-4151-B335-8ABBF59CD0CE}"/>
              </a:ext>
            </a:extLst>
          </p:cNvPr>
          <p:cNvSpPr/>
          <p:nvPr/>
        </p:nvSpPr>
        <p:spPr>
          <a:xfrm>
            <a:off x="9754159" y="2867672"/>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Oval 36">
            <a:extLst>
              <a:ext uri="{FF2B5EF4-FFF2-40B4-BE49-F238E27FC236}">
                <a16:creationId xmlns:a16="http://schemas.microsoft.com/office/drawing/2014/main" id="{24DD1F42-CE33-4407-8CAA-41DF47A550CB}"/>
              </a:ext>
            </a:extLst>
          </p:cNvPr>
          <p:cNvSpPr/>
          <p:nvPr/>
        </p:nvSpPr>
        <p:spPr>
          <a:xfrm>
            <a:off x="9646093" y="3191996"/>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Oval 37">
            <a:extLst>
              <a:ext uri="{FF2B5EF4-FFF2-40B4-BE49-F238E27FC236}">
                <a16:creationId xmlns:a16="http://schemas.microsoft.com/office/drawing/2014/main" id="{73B3C500-F6B7-4737-9B68-11BBE8FE1168}"/>
              </a:ext>
            </a:extLst>
          </p:cNvPr>
          <p:cNvSpPr/>
          <p:nvPr/>
        </p:nvSpPr>
        <p:spPr>
          <a:xfrm>
            <a:off x="10354440" y="2874677"/>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Oval 38">
            <a:extLst>
              <a:ext uri="{FF2B5EF4-FFF2-40B4-BE49-F238E27FC236}">
                <a16:creationId xmlns:a16="http://schemas.microsoft.com/office/drawing/2014/main" id="{4DC864F0-9C1E-4713-BC76-CF846BA00A2F}"/>
              </a:ext>
            </a:extLst>
          </p:cNvPr>
          <p:cNvSpPr/>
          <p:nvPr/>
        </p:nvSpPr>
        <p:spPr>
          <a:xfrm>
            <a:off x="9586859" y="1603515"/>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Oval 39">
            <a:extLst>
              <a:ext uri="{FF2B5EF4-FFF2-40B4-BE49-F238E27FC236}">
                <a16:creationId xmlns:a16="http://schemas.microsoft.com/office/drawing/2014/main" id="{C8011C89-647B-4AD3-BDDD-8BA8D29B6076}"/>
              </a:ext>
            </a:extLst>
          </p:cNvPr>
          <p:cNvSpPr/>
          <p:nvPr/>
        </p:nvSpPr>
        <p:spPr>
          <a:xfrm>
            <a:off x="9811996" y="3523433"/>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Oval 40">
            <a:extLst>
              <a:ext uri="{FF2B5EF4-FFF2-40B4-BE49-F238E27FC236}">
                <a16:creationId xmlns:a16="http://schemas.microsoft.com/office/drawing/2014/main" id="{BB82916F-0A0F-4F1B-864C-B893E2B02CB7}"/>
              </a:ext>
            </a:extLst>
          </p:cNvPr>
          <p:cNvSpPr/>
          <p:nvPr/>
        </p:nvSpPr>
        <p:spPr>
          <a:xfrm>
            <a:off x="10302670" y="3530632"/>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Oval 41">
            <a:extLst>
              <a:ext uri="{FF2B5EF4-FFF2-40B4-BE49-F238E27FC236}">
                <a16:creationId xmlns:a16="http://schemas.microsoft.com/office/drawing/2014/main" id="{65A10F76-83E2-4CCF-BB13-5DF80F1D2AB7}"/>
              </a:ext>
            </a:extLst>
          </p:cNvPr>
          <p:cNvSpPr/>
          <p:nvPr/>
        </p:nvSpPr>
        <p:spPr>
          <a:xfrm>
            <a:off x="9654299" y="1917297"/>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Oval 42">
            <a:extLst>
              <a:ext uri="{FF2B5EF4-FFF2-40B4-BE49-F238E27FC236}">
                <a16:creationId xmlns:a16="http://schemas.microsoft.com/office/drawing/2014/main" id="{D4EF3FEE-25C5-44AC-9265-4E963B0BBD02}"/>
              </a:ext>
            </a:extLst>
          </p:cNvPr>
          <p:cNvSpPr/>
          <p:nvPr/>
        </p:nvSpPr>
        <p:spPr>
          <a:xfrm>
            <a:off x="10063696" y="3828288"/>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Oval 43">
            <a:extLst>
              <a:ext uri="{FF2B5EF4-FFF2-40B4-BE49-F238E27FC236}">
                <a16:creationId xmlns:a16="http://schemas.microsoft.com/office/drawing/2014/main" id="{76B04A82-BF27-40F5-9D66-5FF98614E26C}"/>
              </a:ext>
            </a:extLst>
          </p:cNvPr>
          <p:cNvSpPr/>
          <p:nvPr/>
        </p:nvSpPr>
        <p:spPr>
          <a:xfrm>
            <a:off x="10090985" y="4155122"/>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Oval 44">
            <a:extLst>
              <a:ext uri="{FF2B5EF4-FFF2-40B4-BE49-F238E27FC236}">
                <a16:creationId xmlns:a16="http://schemas.microsoft.com/office/drawing/2014/main" id="{AF37DDBD-955A-4A59-99B3-E21773A6AB54}"/>
              </a:ext>
            </a:extLst>
          </p:cNvPr>
          <p:cNvSpPr/>
          <p:nvPr/>
        </p:nvSpPr>
        <p:spPr>
          <a:xfrm>
            <a:off x="10278702" y="5430454"/>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Oval 45">
            <a:extLst>
              <a:ext uri="{FF2B5EF4-FFF2-40B4-BE49-F238E27FC236}">
                <a16:creationId xmlns:a16="http://schemas.microsoft.com/office/drawing/2014/main" id="{16E775D6-7526-48E5-82DD-EC8272CED2CC}"/>
              </a:ext>
            </a:extLst>
          </p:cNvPr>
          <p:cNvSpPr/>
          <p:nvPr/>
        </p:nvSpPr>
        <p:spPr>
          <a:xfrm>
            <a:off x="10358002" y="5754242"/>
            <a:ext cx="159364" cy="53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Oval 46">
            <a:extLst>
              <a:ext uri="{FF2B5EF4-FFF2-40B4-BE49-F238E27FC236}">
                <a16:creationId xmlns:a16="http://schemas.microsoft.com/office/drawing/2014/main" id="{7A9A92B9-909A-451B-B647-2B664C050A13}"/>
              </a:ext>
            </a:extLst>
          </p:cNvPr>
          <p:cNvSpPr/>
          <p:nvPr/>
        </p:nvSpPr>
        <p:spPr>
          <a:xfrm>
            <a:off x="10746293" y="5749826"/>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Oval 47">
            <a:extLst>
              <a:ext uri="{FF2B5EF4-FFF2-40B4-BE49-F238E27FC236}">
                <a16:creationId xmlns:a16="http://schemas.microsoft.com/office/drawing/2014/main" id="{8359C080-BC60-41E9-BDE8-E81382BC7FAD}"/>
              </a:ext>
            </a:extLst>
          </p:cNvPr>
          <p:cNvSpPr/>
          <p:nvPr/>
        </p:nvSpPr>
        <p:spPr>
          <a:xfrm>
            <a:off x="10653712" y="5102751"/>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Oval 48">
            <a:extLst>
              <a:ext uri="{FF2B5EF4-FFF2-40B4-BE49-F238E27FC236}">
                <a16:creationId xmlns:a16="http://schemas.microsoft.com/office/drawing/2014/main" id="{A47A1C7B-60E7-40BB-8A47-B8CB1E8A13CA}"/>
              </a:ext>
            </a:extLst>
          </p:cNvPr>
          <p:cNvSpPr/>
          <p:nvPr/>
        </p:nvSpPr>
        <p:spPr>
          <a:xfrm>
            <a:off x="10571127" y="5762435"/>
            <a:ext cx="12140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54" name="Straight Connector 53">
            <a:extLst>
              <a:ext uri="{FF2B5EF4-FFF2-40B4-BE49-F238E27FC236}">
                <a16:creationId xmlns:a16="http://schemas.microsoft.com/office/drawing/2014/main" id="{7B8A6E95-5C98-431E-8189-8F874938FF90}"/>
              </a:ext>
            </a:extLst>
          </p:cNvPr>
          <p:cNvCxnSpPr/>
          <p:nvPr/>
        </p:nvCxnSpPr>
        <p:spPr>
          <a:xfrm>
            <a:off x="10253025" y="3855244"/>
            <a:ext cx="3542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6B43783-F913-4EEE-ACD6-A4911322BA40}"/>
              </a:ext>
            </a:extLst>
          </p:cNvPr>
          <p:cNvCxnSpPr/>
          <p:nvPr/>
        </p:nvCxnSpPr>
        <p:spPr>
          <a:xfrm>
            <a:off x="10272144" y="4183698"/>
            <a:ext cx="87059"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5B0CBD9-4CD3-4093-A196-C7192F38E3AB}"/>
              </a:ext>
            </a:extLst>
          </p:cNvPr>
          <p:cNvCxnSpPr/>
          <p:nvPr/>
        </p:nvCxnSpPr>
        <p:spPr>
          <a:xfrm>
            <a:off x="10014584" y="3555152"/>
            <a:ext cx="252797"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02D4DC2-1BC2-4B70-B198-B04E66B153EB}"/>
              </a:ext>
            </a:extLst>
          </p:cNvPr>
          <p:cNvCxnSpPr/>
          <p:nvPr/>
        </p:nvCxnSpPr>
        <p:spPr>
          <a:xfrm>
            <a:off x="10462034" y="5457410"/>
            <a:ext cx="191678" cy="87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3E26921-46D8-4DB0-948B-DCC12B83BE4D}"/>
              </a:ext>
            </a:extLst>
          </p:cNvPr>
          <p:cNvCxnSpPr/>
          <p:nvPr/>
        </p:nvCxnSpPr>
        <p:spPr>
          <a:xfrm>
            <a:off x="10052995" y="2906396"/>
            <a:ext cx="287156"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6E0D81E-43AC-4FAD-B399-791E76B3D36D}"/>
              </a:ext>
            </a:extLst>
          </p:cNvPr>
          <p:cNvCxnSpPr/>
          <p:nvPr/>
        </p:nvCxnSpPr>
        <p:spPr>
          <a:xfrm>
            <a:off x="9839324" y="3217368"/>
            <a:ext cx="4282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854EB53A-8ACB-44F9-862A-130E5C6C5697}"/>
              </a:ext>
            </a:extLst>
          </p:cNvPr>
          <p:cNvSpPr/>
          <p:nvPr/>
        </p:nvSpPr>
        <p:spPr>
          <a:xfrm>
            <a:off x="9307660" y="941294"/>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6" name="Oval 65">
            <a:extLst>
              <a:ext uri="{FF2B5EF4-FFF2-40B4-BE49-F238E27FC236}">
                <a16:creationId xmlns:a16="http://schemas.microsoft.com/office/drawing/2014/main" id="{1DCA5A33-CA3F-4809-AF31-3F078D9B8126}"/>
              </a:ext>
            </a:extLst>
          </p:cNvPr>
          <p:cNvSpPr/>
          <p:nvPr/>
        </p:nvSpPr>
        <p:spPr>
          <a:xfrm>
            <a:off x="9430739" y="1266373"/>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7" name="Oval 66">
            <a:extLst>
              <a:ext uri="{FF2B5EF4-FFF2-40B4-BE49-F238E27FC236}">
                <a16:creationId xmlns:a16="http://schemas.microsoft.com/office/drawing/2014/main" id="{4A653332-F262-47E9-9683-2220C73B68DC}"/>
              </a:ext>
            </a:extLst>
          </p:cNvPr>
          <p:cNvSpPr/>
          <p:nvPr/>
        </p:nvSpPr>
        <p:spPr>
          <a:xfrm>
            <a:off x="9177960" y="625735"/>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2" name="TextBox 71">
            <a:extLst>
              <a:ext uri="{FF2B5EF4-FFF2-40B4-BE49-F238E27FC236}">
                <a16:creationId xmlns:a16="http://schemas.microsoft.com/office/drawing/2014/main" id="{8072DFD3-2364-43B7-BF96-50095C9C3787}"/>
              </a:ext>
            </a:extLst>
          </p:cNvPr>
          <p:cNvSpPr txBox="1"/>
          <p:nvPr/>
        </p:nvSpPr>
        <p:spPr>
          <a:xfrm>
            <a:off x="7653338" y="96460"/>
            <a:ext cx="1201996" cy="338554"/>
          </a:xfrm>
          <a:prstGeom prst="rect">
            <a:avLst/>
          </a:prstGeom>
          <a:noFill/>
        </p:spPr>
        <p:txBody>
          <a:bodyPr wrap="none" rtlCol="0">
            <a:spAutoFit/>
          </a:bodyPr>
          <a:lstStyle/>
          <a:p>
            <a:r>
              <a:rPr lang="en-IE" sz="1600" b="1" dirty="0">
                <a:solidFill>
                  <a:srgbClr val="FFFF00"/>
                </a:solidFill>
              </a:rPr>
              <a:t>Assemblage</a:t>
            </a:r>
          </a:p>
        </p:txBody>
      </p:sp>
      <p:sp>
        <p:nvSpPr>
          <p:cNvPr id="75" name="Oval 74">
            <a:extLst>
              <a:ext uri="{FF2B5EF4-FFF2-40B4-BE49-F238E27FC236}">
                <a16:creationId xmlns:a16="http://schemas.microsoft.com/office/drawing/2014/main" id="{170DF90C-FE2E-4E1C-A26A-62D6FFCC6FD1}"/>
              </a:ext>
            </a:extLst>
          </p:cNvPr>
          <p:cNvSpPr/>
          <p:nvPr/>
        </p:nvSpPr>
        <p:spPr>
          <a:xfrm>
            <a:off x="11032043" y="6069198"/>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6" name="Oval 75">
            <a:extLst>
              <a:ext uri="{FF2B5EF4-FFF2-40B4-BE49-F238E27FC236}">
                <a16:creationId xmlns:a16="http://schemas.microsoft.com/office/drawing/2014/main" id="{ABF3CCE4-B69F-46E0-BB3C-0005FFAEEF68}"/>
              </a:ext>
            </a:extLst>
          </p:cNvPr>
          <p:cNvSpPr/>
          <p:nvPr/>
        </p:nvSpPr>
        <p:spPr>
          <a:xfrm>
            <a:off x="11275119" y="6393322"/>
            <a:ext cx="28575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0" name="Straight Connector 79">
            <a:extLst>
              <a:ext uri="{FF2B5EF4-FFF2-40B4-BE49-F238E27FC236}">
                <a16:creationId xmlns:a16="http://schemas.microsoft.com/office/drawing/2014/main" id="{C709811C-653D-4D00-9E88-C2C3666B524A}"/>
              </a:ext>
            </a:extLst>
          </p:cNvPr>
          <p:cNvCxnSpPr/>
          <p:nvPr/>
        </p:nvCxnSpPr>
        <p:spPr>
          <a:xfrm>
            <a:off x="6808399" y="113316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EE63536-B1E1-4D47-B4AA-906C642632B6}"/>
              </a:ext>
            </a:extLst>
          </p:cNvPr>
          <p:cNvCxnSpPr/>
          <p:nvPr/>
        </p:nvCxnSpPr>
        <p:spPr>
          <a:xfrm>
            <a:off x="6817923" y="145701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3C8E94-B050-40CB-9CC0-0881FC9A0DC6}"/>
              </a:ext>
            </a:extLst>
          </p:cNvPr>
          <p:cNvCxnSpPr/>
          <p:nvPr/>
        </p:nvCxnSpPr>
        <p:spPr>
          <a:xfrm>
            <a:off x="6818670" y="1777978"/>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29BC58C-F490-4F6A-BF65-49CCBF81290E}"/>
              </a:ext>
            </a:extLst>
          </p:cNvPr>
          <p:cNvCxnSpPr/>
          <p:nvPr/>
        </p:nvCxnSpPr>
        <p:spPr>
          <a:xfrm>
            <a:off x="6833580" y="2099237"/>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B846277-9A2D-4EE9-BDA6-BE55EC1D69CC}"/>
              </a:ext>
            </a:extLst>
          </p:cNvPr>
          <p:cNvCxnSpPr/>
          <p:nvPr/>
        </p:nvCxnSpPr>
        <p:spPr>
          <a:xfrm>
            <a:off x="6833580" y="240951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DB47549-1E15-4C39-93F5-A7FEC220CE58}"/>
              </a:ext>
            </a:extLst>
          </p:cNvPr>
          <p:cNvCxnSpPr/>
          <p:nvPr/>
        </p:nvCxnSpPr>
        <p:spPr>
          <a:xfrm>
            <a:off x="6821818" y="274176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E8FECC8-46A7-44B7-94EE-5EA8975DC89C}"/>
              </a:ext>
            </a:extLst>
          </p:cNvPr>
          <p:cNvCxnSpPr/>
          <p:nvPr/>
        </p:nvCxnSpPr>
        <p:spPr>
          <a:xfrm>
            <a:off x="6831343" y="3054228"/>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7745832-C219-4CC6-B7C2-B7BA60539AC8}"/>
              </a:ext>
            </a:extLst>
          </p:cNvPr>
          <p:cNvCxnSpPr/>
          <p:nvPr/>
        </p:nvCxnSpPr>
        <p:spPr>
          <a:xfrm>
            <a:off x="6840868" y="370491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D6AC81-3A5A-426A-8B51-07D51F74B8DA}"/>
              </a:ext>
            </a:extLst>
          </p:cNvPr>
          <p:cNvCxnSpPr/>
          <p:nvPr/>
        </p:nvCxnSpPr>
        <p:spPr>
          <a:xfrm>
            <a:off x="6837720" y="4013319"/>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34194B7-4359-4AFC-B391-FF243C5AE6AA}"/>
              </a:ext>
            </a:extLst>
          </p:cNvPr>
          <p:cNvCxnSpPr/>
          <p:nvPr/>
        </p:nvCxnSpPr>
        <p:spPr>
          <a:xfrm>
            <a:off x="6847912" y="433356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2B69A21-37F6-4993-865C-81F91E07F1D9}"/>
              </a:ext>
            </a:extLst>
          </p:cNvPr>
          <p:cNvCxnSpPr/>
          <p:nvPr/>
        </p:nvCxnSpPr>
        <p:spPr>
          <a:xfrm>
            <a:off x="6866962" y="4977493"/>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146B9A5-7FE6-4D75-BF15-A61FC6F24FAD}"/>
              </a:ext>
            </a:extLst>
          </p:cNvPr>
          <p:cNvCxnSpPr/>
          <p:nvPr/>
        </p:nvCxnSpPr>
        <p:spPr>
          <a:xfrm>
            <a:off x="6866962" y="529733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7734470-9AD7-4048-B019-DFA0668FEB36}"/>
              </a:ext>
            </a:extLst>
          </p:cNvPr>
          <p:cNvCxnSpPr/>
          <p:nvPr/>
        </p:nvCxnSpPr>
        <p:spPr>
          <a:xfrm>
            <a:off x="6866962" y="560991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DA76BC9-6911-40A7-B77E-29843D72E347}"/>
              </a:ext>
            </a:extLst>
          </p:cNvPr>
          <p:cNvCxnSpPr/>
          <p:nvPr/>
        </p:nvCxnSpPr>
        <p:spPr>
          <a:xfrm>
            <a:off x="6875820" y="6248091"/>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F03A4C5-488C-479A-95B5-914C0EB6AF6F}"/>
              </a:ext>
            </a:extLst>
          </p:cNvPr>
          <p:cNvCxnSpPr/>
          <p:nvPr/>
        </p:nvCxnSpPr>
        <p:spPr>
          <a:xfrm>
            <a:off x="6875820" y="6567739"/>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387DD2C-3A8E-4526-B564-E5ED79E63352}"/>
              </a:ext>
            </a:extLst>
          </p:cNvPr>
          <p:cNvCxnSpPr/>
          <p:nvPr/>
        </p:nvCxnSpPr>
        <p:spPr>
          <a:xfrm>
            <a:off x="7256145" y="0"/>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B183AF5-D64A-4D21-BF35-1641EA165C2D}"/>
              </a:ext>
            </a:extLst>
          </p:cNvPr>
          <p:cNvCxnSpPr/>
          <p:nvPr/>
        </p:nvCxnSpPr>
        <p:spPr>
          <a:xfrm>
            <a:off x="9120188" y="0"/>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AEAE7CDC-4042-448A-AECC-B6EE88566FDD}"/>
              </a:ext>
            </a:extLst>
          </p:cNvPr>
          <p:cNvSpPr/>
          <p:nvPr/>
        </p:nvSpPr>
        <p:spPr>
          <a:xfrm>
            <a:off x="8882024" y="811046"/>
            <a:ext cx="231901" cy="9418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07" name="Straight Connector 106">
            <a:extLst>
              <a:ext uri="{FF2B5EF4-FFF2-40B4-BE49-F238E27FC236}">
                <a16:creationId xmlns:a16="http://schemas.microsoft.com/office/drawing/2014/main" id="{BCDB4F0A-C002-4CEE-9BA3-C1B6DF5EB33B}"/>
              </a:ext>
            </a:extLst>
          </p:cNvPr>
          <p:cNvCxnSpPr/>
          <p:nvPr/>
        </p:nvCxnSpPr>
        <p:spPr>
          <a:xfrm>
            <a:off x="8872771" y="818841"/>
            <a:ext cx="0" cy="959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FD64057-A6A6-47E2-AA1C-E26E904CC72E}"/>
              </a:ext>
            </a:extLst>
          </p:cNvPr>
          <p:cNvCxnSpPr/>
          <p:nvPr/>
        </p:nvCxnSpPr>
        <p:spPr>
          <a:xfrm>
            <a:off x="7922864" y="1457016"/>
            <a:ext cx="0" cy="12847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DBF797C-FB9D-413E-9407-2AAD920AD2C5}"/>
              </a:ext>
            </a:extLst>
          </p:cNvPr>
          <p:cNvSpPr txBox="1"/>
          <p:nvPr/>
        </p:nvSpPr>
        <p:spPr>
          <a:xfrm>
            <a:off x="8825146" y="621585"/>
            <a:ext cx="346249" cy="1178510"/>
          </a:xfrm>
          <a:prstGeom prst="rect">
            <a:avLst/>
          </a:prstGeom>
          <a:noFill/>
        </p:spPr>
        <p:txBody>
          <a:bodyPr vert="vert270" wrap="square" rtlCol="0">
            <a:spAutoFit/>
          </a:bodyPr>
          <a:lstStyle/>
          <a:p>
            <a:r>
              <a:rPr lang="en-IE" sz="1050" b="1" dirty="0">
                <a:solidFill>
                  <a:srgbClr val="FFFF00"/>
                </a:solidFill>
              </a:rPr>
              <a:t>Gypsum - Halite</a:t>
            </a:r>
          </a:p>
        </p:txBody>
      </p:sp>
      <p:cxnSp>
        <p:nvCxnSpPr>
          <p:cNvPr id="79" name="Straight Connector 78">
            <a:extLst>
              <a:ext uri="{FF2B5EF4-FFF2-40B4-BE49-F238E27FC236}">
                <a16:creationId xmlns:a16="http://schemas.microsoft.com/office/drawing/2014/main" id="{5FACA387-EC5D-434B-AD1C-51B08EB72ADA}"/>
              </a:ext>
            </a:extLst>
          </p:cNvPr>
          <p:cNvCxnSpPr/>
          <p:nvPr/>
        </p:nvCxnSpPr>
        <p:spPr>
          <a:xfrm>
            <a:off x="6795341" y="818841"/>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CCC8A4B1-7861-40C1-8311-5AF3A9572859}"/>
              </a:ext>
            </a:extLst>
          </p:cNvPr>
          <p:cNvSpPr>
            <a:spLocks/>
          </p:cNvSpPr>
          <p:nvPr/>
        </p:nvSpPr>
        <p:spPr>
          <a:xfrm>
            <a:off x="7634803" y="1477829"/>
            <a:ext cx="270000" cy="12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TextBox 24">
            <a:extLst>
              <a:ext uri="{FF2B5EF4-FFF2-40B4-BE49-F238E27FC236}">
                <a16:creationId xmlns:a16="http://schemas.microsoft.com/office/drawing/2014/main" id="{2C35479C-2CC6-480F-9828-B67D6424E5CC}"/>
              </a:ext>
            </a:extLst>
          </p:cNvPr>
          <p:cNvSpPr txBox="1"/>
          <p:nvPr/>
        </p:nvSpPr>
        <p:spPr>
          <a:xfrm>
            <a:off x="7623215" y="1361737"/>
            <a:ext cx="346249" cy="1325563"/>
          </a:xfrm>
          <a:prstGeom prst="rect">
            <a:avLst/>
          </a:prstGeom>
          <a:noFill/>
        </p:spPr>
        <p:txBody>
          <a:bodyPr vert="vert270" wrap="square" rtlCol="0">
            <a:spAutoFit/>
          </a:bodyPr>
          <a:lstStyle/>
          <a:p>
            <a:r>
              <a:rPr lang="en-IE" sz="1050" b="1" dirty="0">
                <a:solidFill>
                  <a:schemeClr val="accent4"/>
                </a:solidFill>
              </a:rPr>
              <a:t>Disseminated Pyrite</a:t>
            </a:r>
          </a:p>
        </p:txBody>
      </p:sp>
      <p:sp>
        <p:nvSpPr>
          <p:cNvPr id="112" name="Rectangle 111">
            <a:extLst>
              <a:ext uri="{FF2B5EF4-FFF2-40B4-BE49-F238E27FC236}">
                <a16:creationId xmlns:a16="http://schemas.microsoft.com/office/drawing/2014/main" id="{A6278D55-9961-4780-A357-BA828380F02A}"/>
              </a:ext>
            </a:extLst>
          </p:cNvPr>
          <p:cNvSpPr/>
          <p:nvPr/>
        </p:nvSpPr>
        <p:spPr>
          <a:xfrm>
            <a:off x="7271724" y="211778"/>
            <a:ext cx="342000" cy="63510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TextBox 73">
            <a:extLst>
              <a:ext uri="{FF2B5EF4-FFF2-40B4-BE49-F238E27FC236}">
                <a16:creationId xmlns:a16="http://schemas.microsoft.com/office/drawing/2014/main" id="{86C7FE45-188F-4E1F-9591-02A767329B3A}"/>
              </a:ext>
            </a:extLst>
          </p:cNvPr>
          <p:cNvSpPr txBox="1"/>
          <p:nvPr/>
        </p:nvSpPr>
        <p:spPr>
          <a:xfrm>
            <a:off x="6791432" y="-352832"/>
            <a:ext cx="830997" cy="6781873"/>
          </a:xfrm>
          <a:prstGeom prst="rect">
            <a:avLst/>
          </a:prstGeom>
          <a:noFill/>
        </p:spPr>
        <p:txBody>
          <a:bodyPr vert="vert270" wrap="square" rtlCol="0">
            <a:spAutoFit/>
          </a:bodyPr>
          <a:lstStyle/>
          <a:p>
            <a:r>
              <a:rPr lang="en-IE" sz="1400" dirty="0">
                <a:solidFill>
                  <a:schemeClr val="bg1"/>
                </a:solidFill>
              </a:rPr>
              <a:t>           </a:t>
            </a:r>
          </a:p>
          <a:p>
            <a:endParaRPr lang="en-IE" sz="1400" dirty="0">
              <a:solidFill>
                <a:schemeClr val="bg1"/>
              </a:solidFill>
            </a:endParaRPr>
          </a:p>
          <a:p>
            <a:r>
              <a:rPr lang="en-IE" sz="1400" dirty="0">
                <a:solidFill>
                  <a:schemeClr val="bg1"/>
                </a:solidFill>
              </a:rPr>
              <a:t>Deep     Intermediate             Shallow                                       Near Surface</a:t>
            </a:r>
          </a:p>
        </p:txBody>
      </p:sp>
      <p:cxnSp>
        <p:nvCxnSpPr>
          <p:cNvPr id="100" name="Straight Connector 99">
            <a:extLst>
              <a:ext uri="{FF2B5EF4-FFF2-40B4-BE49-F238E27FC236}">
                <a16:creationId xmlns:a16="http://schemas.microsoft.com/office/drawing/2014/main" id="{413027F3-F1CC-441C-8D52-07B5E3D03B74}"/>
              </a:ext>
            </a:extLst>
          </p:cNvPr>
          <p:cNvCxnSpPr/>
          <p:nvPr/>
        </p:nvCxnSpPr>
        <p:spPr>
          <a:xfrm>
            <a:off x="7634016" y="-14036"/>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C3C31E7-3ACC-438A-9459-8E4A42AA424E}"/>
              </a:ext>
            </a:extLst>
          </p:cNvPr>
          <p:cNvCxnSpPr/>
          <p:nvPr/>
        </p:nvCxnSpPr>
        <p:spPr>
          <a:xfrm>
            <a:off x="6831343" y="3405831"/>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498C1-DAE4-46F0-9418-BEEAB7D57FD9}"/>
              </a:ext>
            </a:extLst>
          </p:cNvPr>
          <p:cNvCxnSpPr/>
          <p:nvPr/>
        </p:nvCxnSpPr>
        <p:spPr>
          <a:xfrm>
            <a:off x="6845358" y="4669322"/>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261741F-8397-46E1-BED5-156563B5A254}"/>
              </a:ext>
            </a:extLst>
          </p:cNvPr>
          <p:cNvCxnSpPr/>
          <p:nvPr/>
        </p:nvCxnSpPr>
        <p:spPr>
          <a:xfrm>
            <a:off x="6876487" y="5929313"/>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47C8E3A5-2A9F-4B1A-9B81-0CFC63BBCD68}"/>
              </a:ext>
            </a:extLst>
          </p:cNvPr>
          <p:cNvSpPr txBox="1"/>
          <p:nvPr/>
        </p:nvSpPr>
        <p:spPr>
          <a:xfrm>
            <a:off x="9239783" y="258975"/>
            <a:ext cx="2470089" cy="259045"/>
          </a:xfrm>
          <a:prstGeom prst="rect">
            <a:avLst/>
          </a:prstGeom>
          <a:solidFill>
            <a:schemeClr val="tx1"/>
          </a:solidFill>
          <a:ln>
            <a:solidFill>
              <a:schemeClr val="tx1"/>
            </a:solidFill>
          </a:ln>
        </p:spPr>
        <p:txBody>
          <a:bodyPr wrap="square" rtlCol="0">
            <a:spAutoFit/>
          </a:bodyPr>
          <a:lstStyle/>
          <a:p>
            <a:pPr>
              <a:lnSpc>
                <a:spcPts val="1300"/>
              </a:lnSpc>
            </a:pPr>
            <a:r>
              <a:rPr lang="en-IE" sz="1200" b="1" dirty="0">
                <a:solidFill>
                  <a:srgbClr val="FFFF00"/>
                </a:solidFill>
              </a:rPr>
              <a:t>Early              Mid                 Late</a:t>
            </a:r>
          </a:p>
        </p:txBody>
      </p:sp>
      <p:cxnSp>
        <p:nvCxnSpPr>
          <p:cNvPr id="104" name="Straight Connector 103">
            <a:extLst>
              <a:ext uri="{FF2B5EF4-FFF2-40B4-BE49-F238E27FC236}">
                <a16:creationId xmlns:a16="http://schemas.microsoft.com/office/drawing/2014/main" id="{914617B4-46B0-435B-8847-5A9F1F6DC037}"/>
              </a:ext>
            </a:extLst>
          </p:cNvPr>
          <p:cNvCxnSpPr/>
          <p:nvPr/>
        </p:nvCxnSpPr>
        <p:spPr>
          <a:xfrm>
            <a:off x="11570394" y="-22893"/>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FA66342-89BC-4B4F-8B35-027C8E0C12D1}"/>
              </a:ext>
            </a:extLst>
          </p:cNvPr>
          <p:cNvCxnSpPr/>
          <p:nvPr/>
        </p:nvCxnSpPr>
        <p:spPr>
          <a:xfrm>
            <a:off x="10713931" y="-20846"/>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E3745D1-A24B-43F7-967D-6940F405DE5B}"/>
              </a:ext>
            </a:extLst>
          </p:cNvPr>
          <p:cNvCxnSpPr/>
          <p:nvPr/>
        </p:nvCxnSpPr>
        <p:spPr>
          <a:xfrm>
            <a:off x="9921932" y="46167"/>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F9B86BB0-A898-46B0-A0C5-FCE6258F6859}"/>
              </a:ext>
            </a:extLst>
          </p:cNvPr>
          <p:cNvSpPr txBox="1"/>
          <p:nvPr/>
        </p:nvSpPr>
        <p:spPr>
          <a:xfrm>
            <a:off x="9127252" y="-127335"/>
            <a:ext cx="2470089" cy="438197"/>
          </a:xfrm>
          <a:prstGeom prst="rect">
            <a:avLst/>
          </a:prstGeom>
          <a:solidFill>
            <a:schemeClr val="tx1"/>
          </a:solidFill>
          <a:ln>
            <a:solidFill>
              <a:schemeClr val="tx1"/>
            </a:solidFill>
          </a:ln>
        </p:spPr>
        <p:txBody>
          <a:bodyPr wrap="square" rtlCol="0">
            <a:spAutoFit/>
          </a:bodyPr>
          <a:lstStyle/>
          <a:p>
            <a:pPr algn="ctr">
              <a:lnSpc>
                <a:spcPts val="1300"/>
              </a:lnSpc>
            </a:pPr>
            <a:r>
              <a:rPr lang="en-IE" sz="1600" b="1" dirty="0">
                <a:solidFill>
                  <a:srgbClr val="FFFF00"/>
                </a:solidFill>
              </a:rPr>
              <a:t>         </a:t>
            </a:r>
          </a:p>
          <a:p>
            <a:pPr algn="ctr">
              <a:lnSpc>
                <a:spcPts val="1300"/>
              </a:lnSpc>
            </a:pPr>
            <a:r>
              <a:rPr lang="en-IE" sz="1600" b="1" dirty="0">
                <a:solidFill>
                  <a:srgbClr val="FFFF00"/>
                </a:solidFill>
              </a:rPr>
              <a:t>Relative Timing</a:t>
            </a:r>
          </a:p>
        </p:txBody>
      </p:sp>
      <p:cxnSp>
        <p:nvCxnSpPr>
          <p:cNvPr id="78" name="Straight Connector 77">
            <a:extLst>
              <a:ext uri="{FF2B5EF4-FFF2-40B4-BE49-F238E27FC236}">
                <a16:creationId xmlns:a16="http://schemas.microsoft.com/office/drawing/2014/main" id="{08CDBFA2-5B99-42BB-9556-C94B21D241BE}"/>
              </a:ext>
            </a:extLst>
          </p:cNvPr>
          <p:cNvCxnSpPr/>
          <p:nvPr/>
        </p:nvCxnSpPr>
        <p:spPr>
          <a:xfrm>
            <a:off x="6795341" y="50451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E0E28E4-A62F-4BB7-A413-A02159B03F57}"/>
              </a:ext>
            </a:extLst>
          </p:cNvPr>
          <p:cNvSpPr txBox="1"/>
          <p:nvPr/>
        </p:nvSpPr>
        <p:spPr>
          <a:xfrm>
            <a:off x="9958230" y="1647445"/>
            <a:ext cx="1762125" cy="261610"/>
          </a:xfrm>
          <a:prstGeom prst="rect">
            <a:avLst/>
          </a:prstGeom>
          <a:solidFill>
            <a:srgbClr val="000000"/>
          </a:solidFill>
        </p:spPr>
        <p:txBody>
          <a:bodyPr wrap="square" rtlCol="0">
            <a:spAutoFit/>
          </a:bodyPr>
          <a:lstStyle/>
          <a:p>
            <a:r>
              <a:rPr lang="en-IE" sz="1100" b="1" i="1" dirty="0">
                <a:solidFill>
                  <a:schemeClr val="accent6">
                    <a:lumMod val="60000"/>
                    <a:lumOff val="40000"/>
                  </a:schemeClr>
                </a:solidFill>
              </a:rPr>
              <a:t>Dissolution (Organic Acids)</a:t>
            </a:r>
          </a:p>
        </p:txBody>
      </p:sp>
      <p:sp>
        <p:nvSpPr>
          <p:cNvPr id="71" name="TextBox 70">
            <a:extLst>
              <a:ext uri="{FF2B5EF4-FFF2-40B4-BE49-F238E27FC236}">
                <a16:creationId xmlns:a16="http://schemas.microsoft.com/office/drawing/2014/main" id="{4E7DC680-256E-447E-9875-18EF4FE9523E}"/>
              </a:ext>
            </a:extLst>
          </p:cNvPr>
          <p:cNvSpPr txBox="1"/>
          <p:nvPr/>
        </p:nvSpPr>
        <p:spPr>
          <a:xfrm rot="16200000">
            <a:off x="8288309" y="2804760"/>
            <a:ext cx="2265683" cy="276999"/>
          </a:xfrm>
          <a:prstGeom prst="rect">
            <a:avLst/>
          </a:prstGeom>
          <a:noFill/>
        </p:spPr>
        <p:txBody>
          <a:bodyPr wrap="square" rtlCol="0">
            <a:spAutoFit/>
          </a:bodyPr>
          <a:lstStyle/>
          <a:p>
            <a:pPr algn="ctr"/>
            <a:r>
              <a:rPr lang="en-IE" sz="1200" b="1" dirty="0"/>
              <a:t>Sedimentary Breccias</a:t>
            </a:r>
          </a:p>
        </p:txBody>
      </p:sp>
      <p:sp>
        <p:nvSpPr>
          <p:cNvPr id="70" name="TextBox 69">
            <a:extLst>
              <a:ext uri="{FF2B5EF4-FFF2-40B4-BE49-F238E27FC236}">
                <a16:creationId xmlns:a16="http://schemas.microsoft.com/office/drawing/2014/main" id="{CE79FCB9-F3DD-4C49-AF30-C61DF9FC3D60}"/>
              </a:ext>
            </a:extLst>
          </p:cNvPr>
          <p:cNvSpPr txBox="1"/>
          <p:nvPr/>
        </p:nvSpPr>
        <p:spPr>
          <a:xfrm>
            <a:off x="9282651" y="4977493"/>
            <a:ext cx="1169860" cy="461665"/>
          </a:xfrm>
          <a:prstGeom prst="rect">
            <a:avLst/>
          </a:prstGeom>
          <a:noFill/>
        </p:spPr>
        <p:txBody>
          <a:bodyPr wrap="square" rtlCol="0">
            <a:spAutoFit/>
          </a:bodyPr>
          <a:lstStyle/>
          <a:p>
            <a:pPr algn="ctr"/>
            <a:r>
              <a:rPr lang="en-IE" sz="1200" b="1" dirty="0"/>
              <a:t>Hydrothermal Stage</a:t>
            </a:r>
          </a:p>
        </p:txBody>
      </p:sp>
      <p:sp>
        <p:nvSpPr>
          <p:cNvPr id="114" name="Rectangle 113">
            <a:extLst>
              <a:ext uri="{FF2B5EF4-FFF2-40B4-BE49-F238E27FC236}">
                <a16:creationId xmlns:a16="http://schemas.microsoft.com/office/drawing/2014/main" id="{BC65F835-C6F2-4896-A2EA-789235E4659B}"/>
              </a:ext>
            </a:extLst>
          </p:cNvPr>
          <p:cNvSpPr/>
          <p:nvPr/>
        </p:nvSpPr>
        <p:spPr>
          <a:xfrm>
            <a:off x="6788456" y="6582137"/>
            <a:ext cx="5195315" cy="2781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9" name="TextBox 118">
            <a:extLst>
              <a:ext uri="{FF2B5EF4-FFF2-40B4-BE49-F238E27FC236}">
                <a16:creationId xmlns:a16="http://schemas.microsoft.com/office/drawing/2014/main" id="{10A087A2-B4C9-4083-9D43-9BC64A612C1C}"/>
              </a:ext>
            </a:extLst>
          </p:cNvPr>
          <p:cNvSpPr txBox="1"/>
          <p:nvPr/>
        </p:nvSpPr>
        <p:spPr>
          <a:xfrm rot="16200000">
            <a:off x="933686" y="694532"/>
            <a:ext cx="4626605" cy="5509200"/>
          </a:xfrm>
          <a:prstGeom prst="rect">
            <a:avLst/>
          </a:prstGeom>
          <a:noFill/>
        </p:spPr>
        <p:txBody>
          <a:bodyPr wrap="square" rtlCol="0">
            <a:spAutoFit/>
          </a:bodyPr>
          <a:lstStyle/>
          <a:p>
            <a:r>
              <a:rPr lang="en-IE" sz="1600" dirty="0">
                <a:solidFill>
                  <a:schemeClr val="accent6">
                    <a:lumMod val="60000"/>
                    <a:lumOff val="40000"/>
                  </a:schemeClr>
                </a:solidFill>
              </a:rPr>
              <a:t>          (Lower)                        </a:t>
            </a:r>
            <a:r>
              <a:rPr lang="en-IE" sz="1600" b="1" dirty="0">
                <a:solidFill>
                  <a:schemeClr val="accent6">
                    <a:lumMod val="60000"/>
                    <a:lumOff val="40000"/>
                  </a:schemeClr>
                </a:solidFill>
              </a:rPr>
              <a:t> Silvermines </a:t>
            </a:r>
            <a:r>
              <a:rPr lang="en-IE" sz="1600" dirty="0">
                <a:solidFill>
                  <a:schemeClr val="accent6">
                    <a:lumMod val="60000"/>
                    <a:lumOff val="40000"/>
                  </a:schemeClr>
                </a:solidFill>
              </a:rPr>
              <a:t>(Upper)</a:t>
            </a:r>
          </a:p>
          <a:p>
            <a:r>
              <a:rPr lang="en-IE" sz="1600" dirty="0">
                <a:solidFill>
                  <a:schemeClr val="accent6">
                    <a:lumMod val="60000"/>
                    <a:lumOff val="40000"/>
                  </a:schemeClr>
                </a:solidFill>
              </a:rPr>
              <a:t>  </a:t>
            </a: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r>
              <a:rPr lang="en-IE" sz="1600" b="1" dirty="0" err="1">
                <a:solidFill>
                  <a:schemeClr val="accent6">
                    <a:lumMod val="60000"/>
                    <a:lumOff val="40000"/>
                  </a:schemeClr>
                </a:solidFill>
              </a:rPr>
              <a:t>Tynagh</a:t>
            </a:r>
            <a:endParaRPr lang="en-IE" sz="1600" b="1" dirty="0">
              <a:solidFill>
                <a:schemeClr val="accent6">
                  <a:lumMod val="60000"/>
                  <a:lumOff val="40000"/>
                </a:schemeClr>
              </a:solidFill>
            </a:endParaRP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r>
              <a:rPr lang="en-IE" sz="1600" dirty="0">
                <a:solidFill>
                  <a:schemeClr val="accent6">
                    <a:lumMod val="60000"/>
                    <a:lumOff val="40000"/>
                  </a:schemeClr>
                </a:solidFill>
              </a:rPr>
              <a:t>              (NG)                (WRL)  </a:t>
            </a:r>
            <a:r>
              <a:rPr lang="en-IE" sz="1600" b="1" dirty="0">
                <a:solidFill>
                  <a:schemeClr val="accent6">
                    <a:lumMod val="60000"/>
                    <a:lumOff val="40000"/>
                  </a:schemeClr>
                </a:solidFill>
              </a:rPr>
              <a:t>Ballinalack</a:t>
            </a:r>
          </a:p>
          <a:p>
            <a:r>
              <a:rPr lang="en-IE" sz="1600" dirty="0">
                <a:solidFill>
                  <a:schemeClr val="accent6">
                    <a:lumMod val="60000"/>
                    <a:lumOff val="40000"/>
                  </a:schemeClr>
                </a:solidFill>
              </a:rPr>
              <a:t> </a:t>
            </a: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r>
              <a:rPr lang="en-IE" sz="1600" b="1" dirty="0" err="1">
                <a:solidFill>
                  <a:schemeClr val="accent6">
                    <a:lumMod val="60000"/>
                    <a:lumOff val="40000"/>
                  </a:schemeClr>
                </a:solidFill>
              </a:rPr>
              <a:t>Lisheen</a:t>
            </a:r>
            <a:r>
              <a:rPr lang="en-IE" sz="1600" b="1" dirty="0">
                <a:solidFill>
                  <a:schemeClr val="accent6">
                    <a:lumMod val="60000"/>
                    <a:lumOff val="40000"/>
                  </a:schemeClr>
                </a:solidFill>
              </a:rPr>
              <a:t> / </a:t>
            </a:r>
            <a:r>
              <a:rPr lang="en-IE" sz="1600" b="1" dirty="0" err="1">
                <a:solidFill>
                  <a:schemeClr val="accent6">
                    <a:lumMod val="60000"/>
                    <a:lumOff val="40000"/>
                  </a:schemeClr>
                </a:solidFill>
              </a:rPr>
              <a:t>Galmoy</a:t>
            </a:r>
            <a:endParaRPr lang="en-IE" sz="1600" b="1" dirty="0">
              <a:solidFill>
                <a:schemeClr val="accent6">
                  <a:lumMod val="60000"/>
                  <a:lumOff val="40000"/>
                </a:schemeClr>
              </a:solidFill>
            </a:endParaRP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r>
              <a:rPr lang="en-IE" sz="1600" b="1" dirty="0">
                <a:solidFill>
                  <a:schemeClr val="accent6">
                    <a:lumMod val="60000"/>
                    <a:lumOff val="40000"/>
                  </a:schemeClr>
                </a:solidFill>
              </a:rPr>
              <a:t>Navan</a:t>
            </a: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r>
              <a:rPr lang="en-IE" sz="1600" b="1" dirty="0">
                <a:solidFill>
                  <a:schemeClr val="accent6">
                    <a:lumMod val="60000"/>
                    <a:lumOff val="40000"/>
                  </a:schemeClr>
                </a:solidFill>
              </a:rPr>
              <a:t>Navan</a:t>
            </a:r>
            <a:r>
              <a:rPr lang="en-IE" sz="1600" dirty="0">
                <a:solidFill>
                  <a:schemeClr val="accent6">
                    <a:lumMod val="60000"/>
                    <a:lumOff val="40000"/>
                  </a:schemeClr>
                </a:solidFill>
              </a:rPr>
              <a:t> (CGO)</a:t>
            </a: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p:txBody>
      </p:sp>
      <p:sp>
        <p:nvSpPr>
          <p:cNvPr id="16" name="Arrow: Up-Down 15">
            <a:extLst>
              <a:ext uri="{FF2B5EF4-FFF2-40B4-BE49-F238E27FC236}">
                <a16:creationId xmlns:a16="http://schemas.microsoft.com/office/drawing/2014/main" id="{3E6FF3E3-3F0A-4D50-9245-B7197D066A47}"/>
              </a:ext>
            </a:extLst>
          </p:cNvPr>
          <p:cNvSpPr/>
          <p:nvPr/>
        </p:nvSpPr>
        <p:spPr>
          <a:xfrm>
            <a:off x="789171" y="1369993"/>
            <a:ext cx="207144" cy="2412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0" name="Arrow: Up-Down 119">
            <a:extLst>
              <a:ext uri="{FF2B5EF4-FFF2-40B4-BE49-F238E27FC236}">
                <a16:creationId xmlns:a16="http://schemas.microsoft.com/office/drawing/2014/main" id="{1B495008-72E1-4EE4-813F-165A1C621E50}"/>
              </a:ext>
            </a:extLst>
          </p:cNvPr>
          <p:cNvSpPr/>
          <p:nvPr/>
        </p:nvSpPr>
        <p:spPr>
          <a:xfrm>
            <a:off x="1532836" y="2237085"/>
            <a:ext cx="207144" cy="23380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1" name="Arrow: Up-Down 120">
            <a:extLst>
              <a:ext uri="{FF2B5EF4-FFF2-40B4-BE49-F238E27FC236}">
                <a16:creationId xmlns:a16="http://schemas.microsoft.com/office/drawing/2014/main" id="{CC2FE8EF-F6C0-4C7B-86BA-3550F9D8A763}"/>
              </a:ext>
            </a:extLst>
          </p:cNvPr>
          <p:cNvSpPr/>
          <p:nvPr/>
        </p:nvSpPr>
        <p:spPr>
          <a:xfrm>
            <a:off x="2493342" y="2746683"/>
            <a:ext cx="199967" cy="80846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2" name="Arrow: Up-Down 121">
            <a:extLst>
              <a:ext uri="{FF2B5EF4-FFF2-40B4-BE49-F238E27FC236}">
                <a16:creationId xmlns:a16="http://schemas.microsoft.com/office/drawing/2014/main" id="{B1C6EB9F-12A1-4470-A237-B70219BD5F42}"/>
              </a:ext>
            </a:extLst>
          </p:cNvPr>
          <p:cNvSpPr/>
          <p:nvPr/>
        </p:nvSpPr>
        <p:spPr>
          <a:xfrm>
            <a:off x="3226151" y="2752450"/>
            <a:ext cx="199967" cy="2448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3" name="Arrow: Up-Down 122">
            <a:extLst>
              <a:ext uri="{FF2B5EF4-FFF2-40B4-BE49-F238E27FC236}">
                <a16:creationId xmlns:a16="http://schemas.microsoft.com/office/drawing/2014/main" id="{B00A499B-E68B-4D2B-BA0E-360CF54B4062}"/>
              </a:ext>
            </a:extLst>
          </p:cNvPr>
          <p:cNvSpPr/>
          <p:nvPr/>
        </p:nvSpPr>
        <p:spPr>
          <a:xfrm>
            <a:off x="3897531" y="2566249"/>
            <a:ext cx="188435" cy="207718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5" name="Arrow: Up-Down 124">
            <a:extLst>
              <a:ext uri="{FF2B5EF4-FFF2-40B4-BE49-F238E27FC236}">
                <a16:creationId xmlns:a16="http://schemas.microsoft.com/office/drawing/2014/main" id="{43037AAC-4046-451A-A683-6EFA303E191A}"/>
              </a:ext>
            </a:extLst>
          </p:cNvPr>
          <p:cNvSpPr/>
          <p:nvPr/>
        </p:nvSpPr>
        <p:spPr>
          <a:xfrm>
            <a:off x="2471813" y="4616079"/>
            <a:ext cx="220565" cy="44454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a:t>
            </a:r>
          </a:p>
        </p:txBody>
      </p:sp>
      <p:cxnSp>
        <p:nvCxnSpPr>
          <p:cNvPr id="127" name="Straight Connector 126">
            <a:extLst>
              <a:ext uri="{FF2B5EF4-FFF2-40B4-BE49-F238E27FC236}">
                <a16:creationId xmlns:a16="http://schemas.microsoft.com/office/drawing/2014/main" id="{0549F5D3-DFB3-4110-89EB-A14B8B8E5CA8}"/>
              </a:ext>
            </a:extLst>
          </p:cNvPr>
          <p:cNvCxnSpPr/>
          <p:nvPr/>
        </p:nvCxnSpPr>
        <p:spPr>
          <a:xfrm flipH="1">
            <a:off x="100896" y="1458706"/>
            <a:ext cx="666216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345FE7D-2AF9-4C11-9B71-868943D1A701}"/>
              </a:ext>
            </a:extLst>
          </p:cNvPr>
          <p:cNvCxnSpPr/>
          <p:nvPr/>
        </p:nvCxnSpPr>
        <p:spPr>
          <a:xfrm flipH="1">
            <a:off x="133173" y="3390591"/>
            <a:ext cx="666216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D67D9F2-708C-469E-B8C6-FC2A5096BA5B}"/>
              </a:ext>
            </a:extLst>
          </p:cNvPr>
          <p:cNvCxnSpPr/>
          <p:nvPr/>
        </p:nvCxnSpPr>
        <p:spPr>
          <a:xfrm flipH="1">
            <a:off x="123455" y="4658678"/>
            <a:ext cx="666216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AF63BBB-0BAF-4C80-A134-0EDC18E917F0}"/>
              </a:ext>
            </a:extLst>
          </p:cNvPr>
          <p:cNvCxnSpPr/>
          <p:nvPr/>
        </p:nvCxnSpPr>
        <p:spPr>
          <a:xfrm flipH="1">
            <a:off x="146231" y="5935028"/>
            <a:ext cx="666216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1" name="Arrow: Up-Down 130">
            <a:extLst>
              <a:ext uri="{FF2B5EF4-FFF2-40B4-BE49-F238E27FC236}">
                <a16:creationId xmlns:a16="http://schemas.microsoft.com/office/drawing/2014/main" id="{12D4F410-27F8-428D-BCD9-492EFB8B6DFE}"/>
              </a:ext>
            </a:extLst>
          </p:cNvPr>
          <p:cNvSpPr/>
          <p:nvPr/>
        </p:nvSpPr>
        <p:spPr>
          <a:xfrm>
            <a:off x="771008" y="4620895"/>
            <a:ext cx="220565" cy="44454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a:t>
            </a:r>
          </a:p>
        </p:txBody>
      </p:sp>
      <p:sp>
        <p:nvSpPr>
          <p:cNvPr id="105" name="Arrow: Up-Down 104">
            <a:extLst>
              <a:ext uri="{FF2B5EF4-FFF2-40B4-BE49-F238E27FC236}">
                <a16:creationId xmlns:a16="http://schemas.microsoft.com/office/drawing/2014/main" id="{05A368E5-6F50-4C44-BD4B-7ECBAA910A83}"/>
              </a:ext>
            </a:extLst>
          </p:cNvPr>
          <p:cNvSpPr/>
          <p:nvPr/>
        </p:nvSpPr>
        <p:spPr>
          <a:xfrm>
            <a:off x="4671408" y="1477646"/>
            <a:ext cx="205392" cy="900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EA0A5A93-CA1A-0B83-C869-25F89C612CE7}"/>
              </a:ext>
            </a:extLst>
          </p:cNvPr>
          <p:cNvGrpSpPr/>
          <p:nvPr/>
        </p:nvGrpSpPr>
        <p:grpSpPr>
          <a:xfrm>
            <a:off x="133194" y="6313361"/>
            <a:ext cx="12910671" cy="466127"/>
            <a:chOff x="133194" y="6313361"/>
            <a:chExt cx="12910671" cy="466127"/>
          </a:xfrm>
        </p:grpSpPr>
        <p:sp>
          <p:nvSpPr>
            <p:cNvPr id="6" name="TextBox 5">
              <a:extLst>
                <a:ext uri="{FF2B5EF4-FFF2-40B4-BE49-F238E27FC236}">
                  <a16:creationId xmlns:a16="http://schemas.microsoft.com/office/drawing/2014/main" id="{38475859-4D17-0A45-C29A-CB024F460CC8}"/>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7" name="Picture 6">
              <a:extLst>
                <a:ext uri="{FF2B5EF4-FFF2-40B4-BE49-F238E27FC236}">
                  <a16:creationId xmlns:a16="http://schemas.microsoft.com/office/drawing/2014/main" id="{BDA34FFE-FE4E-2EC3-440F-2EB6B4A7B975}"/>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4796309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Hydraulic fracturing</a:t>
            </a:r>
          </a:p>
        </p:txBody>
      </p:sp>
      <p:grpSp>
        <p:nvGrpSpPr>
          <p:cNvPr id="19" name="Group 18">
            <a:extLst>
              <a:ext uri="{FF2B5EF4-FFF2-40B4-BE49-F238E27FC236}">
                <a16:creationId xmlns:a16="http://schemas.microsoft.com/office/drawing/2014/main" id="{936813A6-790B-415A-9057-B90334697020}"/>
              </a:ext>
            </a:extLst>
          </p:cNvPr>
          <p:cNvGrpSpPr/>
          <p:nvPr/>
        </p:nvGrpSpPr>
        <p:grpSpPr>
          <a:xfrm>
            <a:off x="999407" y="279893"/>
            <a:ext cx="6838307" cy="5897070"/>
            <a:chOff x="3940929" y="883092"/>
            <a:chExt cx="5096593" cy="4064930"/>
          </a:xfrm>
        </p:grpSpPr>
        <p:pic>
          <p:nvPicPr>
            <p:cNvPr id="11" name="Picture 10">
              <a:extLst>
                <a:ext uri="{FF2B5EF4-FFF2-40B4-BE49-F238E27FC236}">
                  <a16:creationId xmlns:a16="http://schemas.microsoft.com/office/drawing/2014/main" id="{B8FA4423-8E9C-4934-96D2-E0EDFB8398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67277" y="883092"/>
              <a:ext cx="4070245" cy="4064930"/>
            </a:xfrm>
            <a:prstGeom prst="rect">
              <a:avLst/>
            </a:prstGeom>
          </p:spPr>
        </p:pic>
        <p:sp>
          <p:nvSpPr>
            <p:cNvPr id="12" name="Freeform: Shape 11">
              <a:extLst>
                <a:ext uri="{FF2B5EF4-FFF2-40B4-BE49-F238E27FC236}">
                  <a16:creationId xmlns:a16="http://schemas.microsoft.com/office/drawing/2014/main" id="{777ABC22-AA73-4B2D-9F19-70FF90B56938}"/>
                </a:ext>
              </a:extLst>
            </p:cNvPr>
            <p:cNvSpPr/>
            <p:nvPr/>
          </p:nvSpPr>
          <p:spPr>
            <a:xfrm>
              <a:off x="6886575" y="2252663"/>
              <a:ext cx="676275" cy="776287"/>
            </a:xfrm>
            <a:custGeom>
              <a:avLst/>
              <a:gdLst>
                <a:gd name="connsiteX0" fmla="*/ 0 w 676275"/>
                <a:gd name="connsiteY0" fmla="*/ 57150 h 776287"/>
                <a:gd name="connsiteX1" fmla="*/ 57150 w 676275"/>
                <a:gd name="connsiteY1" fmla="*/ 38100 h 776287"/>
                <a:gd name="connsiteX2" fmla="*/ 142875 w 676275"/>
                <a:gd name="connsiteY2" fmla="*/ 19050 h 776287"/>
                <a:gd name="connsiteX3" fmla="*/ 252413 w 676275"/>
                <a:gd name="connsiteY3" fmla="*/ 0 h 776287"/>
                <a:gd name="connsiteX4" fmla="*/ 342900 w 676275"/>
                <a:gd name="connsiteY4" fmla="*/ 0 h 776287"/>
                <a:gd name="connsiteX5" fmla="*/ 447675 w 676275"/>
                <a:gd name="connsiteY5" fmla="*/ 4762 h 776287"/>
                <a:gd name="connsiteX6" fmla="*/ 538163 w 676275"/>
                <a:gd name="connsiteY6" fmla="*/ 23812 h 776287"/>
                <a:gd name="connsiteX7" fmla="*/ 671513 w 676275"/>
                <a:gd name="connsiteY7" fmla="*/ 52387 h 776287"/>
                <a:gd name="connsiteX8" fmla="*/ 676275 w 676275"/>
                <a:gd name="connsiteY8" fmla="*/ 776287 h 776287"/>
                <a:gd name="connsiteX9" fmla="*/ 519113 w 676275"/>
                <a:gd name="connsiteY9" fmla="*/ 585787 h 776287"/>
                <a:gd name="connsiteX10" fmla="*/ 395288 w 676275"/>
                <a:gd name="connsiteY10" fmla="*/ 423862 h 776287"/>
                <a:gd name="connsiteX11" fmla="*/ 252413 w 676275"/>
                <a:gd name="connsiteY11" fmla="*/ 271462 h 776287"/>
                <a:gd name="connsiteX12" fmla="*/ 109538 w 676275"/>
                <a:gd name="connsiteY12" fmla="*/ 152400 h 776287"/>
                <a:gd name="connsiteX13" fmla="*/ 0 w 676275"/>
                <a:gd name="connsiteY13" fmla="*/ 57150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275" h="776287">
                  <a:moveTo>
                    <a:pt x="0" y="57150"/>
                  </a:moveTo>
                  <a:lnTo>
                    <a:pt x="57150" y="38100"/>
                  </a:lnTo>
                  <a:lnTo>
                    <a:pt x="142875" y="19050"/>
                  </a:lnTo>
                  <a:lnTo>
                    <a:pt x="252413" y="0"/>
                  </a:lnTo>
                  <a:lnTo>
                    <a:pt x="342900" y="0"/>
                  </a:lnTo>
                  <a:lnTo>
                    <a:pt x="447675" y="4762"/>
                  </a:lnTo>
                  <a:lnTo>
                    <a:pt x="538163" y="23812"/>
                  </a:lnTo>
                  <a:lnTo>
                    <a:pt x="671513" y="52387"/>
                  </a:lnTo>
                  <a:cubicBezTo>
                    <a:pt x="673100" y="293687"/>
                    <a:pt x="674688" y="534987"/>
                    <a:pt x="676275" y="776287"/>
                  </a:cubicBezTo>
                  <a:lnTo>
                    <a:pt x="519113" y="585787"/>
                  </a:lnTo>
                  <a:lnTo>
                    <a:pt x="395288" y="423862"/>
                  </a:lnTo>
                  <a:lnTo>
                    <a:pt x="252413" y="271462"/>
                  </a:lnTo>
                  <a:lnTo>
                    <a:pt x="109538" y="152400"/>
                  </a:lnTo>
                  <a:lnTo>
                    <a:pt x="0" y="57150"/>
                  </a:lnTo>
                  <a:close/>
                </a:path>
              </a:pathLst>
            </a:custGeom>
            <a:solidFill>
              <a:srgbClr val="FF3300">
                <a:alpha val="30196"/>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CBE86650-B398-4DEC-8FA5-8633510B06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0929" y="883092"/>
              <a:ext cx="1026348" cy="4064930"/>
            </a:xfrm>
            <a:prstGeom prst="rect">
              <a:avLst/>
            </a:prstGeom>
          </p:spPr>
        </p:pic>
        <p:sp>
          <p:nvSpPr>
            <p:cNvPr id="16" name="TextBox 15">
              <a:extLst>
                <a:ext uri="{FF2B5EF4-FFF2-40B4-BE49-F238E27FC236}">
                  <a16:creationId xmlns:a16="http://schemas.microsoft.com/office/drawing/2014/main" id="{D90E8EAE-5754-45E6-8E51-70040F0E2961}"/>
                </a:ext>
              </a:extLst>
            </p:cNvPr>
            <p:cNvSpPr txBox="1"/>
            <p:nvPr/>
          </p:nvSpPr>
          <p:spPr>
            <a:xfrm>
              <a:off x="6155052" y="1573712"/>
              <a:ext cx="1627016" cy="212155"/>
            </a:xfrm>
            <a:prstGeom prst="rect">
              <a:avLst/>
            </a:prstGeom>
            <a:noFill/>
          </p:spPr>
          <p:txBody>
            <a:bodyPr wrap="none" rtlCol="0">
              <a:spAutoFit/>
            </a:bodyPr>
            <a:lstStyle/>
            <a:p>
              <a:r>
                <a:rPr lang="en-IE" sz="1400" b="1" dirty="0">
                  <a:solidFill>
                    <a:schemeClr val="tx1">
                      <a:lumMod val="75000"/>
                      <a:lumOff val="25000"/>
                    </a:schemeClr>
                  </a:solidFill>
                </a:rPr>
                <a:t>Potential site of exhalation</a:t>
              </a:r>
            </a:p>
          </p:txBody>
        </p:sp>
        <p:cxnSp>
          <p:nvCxnSpPr>
            <p:cNvPr id="18" name="Straight Arrow Connector 17">
              <a:extLst>
                <a:ext uri="{FF2B5EF4-FFF2-40B4-BE49-F238E27FC236}">
                  <a16:creationId xmlns:a16="http://schemas.microsoft.com/office/drawing/2014/main" id="{5739B4D0-AD47-4F6E-813A-3E3AE1C85755}"/>
                </a:ext>
              </a:extLst>
            </p:cNvPr>
            <p:cNvCxnSpPr/>
            <p:nvPr/>
          </p:nvCxnSpPr>
          <p:spPr>
            <a:xfrm flipH="1">
              <a:off x="6886575" y="1844717"/>
              <a:ext cx="115824" cy="4045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Arrow: Left-Right 9">
            <a:extLst>
              <a:ext uri="{FF2B5EF4-FFF2-40B4-BE49-F238E27FC236}">
                <a16:creationId xmlns:a16="http://schemas.microsoft.com/office/drawing/2014/main" id="{7B207A58-5DCD-454D-B1D0-CCD3FB440214}"/>
              </a:ext>
            </a:extLst>
          </p:cNvPr>
          <p:cNvSpPr/>
          <p:nvPr/>
        </p:nvSpPr>
        <p:spPr>
          <a:xfrm>
            <a:off x="3722048" y="5277393"/>
            <a:ext cx="2110047" cy="156755"/>
          </a:xfrm>
          <a:prstGeom prst="leftRightArrow">
            <a:avLst/>
          </a:prstGeom>
          <a:solidFill>
            <a:srgbClr val="FF00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919D51C-8C4F-4C7D-B5F4-DD009948A059}"/>
              </a:ext>
            </a:extLst>
          </p:cNvPr>
          <p:cNvSpPr txBox="1"/>
          <p:nvPr/>
        </p:nvSpPr>
        <p:spPr>
          <a:xfrm>
            <a:off x="7999961" y="5869186"/>
            <a:ext cx="2429691" cy="307777"/>
          </a:xfrm>
          <a:prstGeom prst="rect">
            <a:avLst/>
          </a:prstGeom>
          <a:noFill/>
        </p:spPr>
        <p:txBody>
          <a:bodyPr wrap="square" rtlCol="0">
            <a:spAutoFit/>
          </a:bodyPr>
          <a:lstStyle/>
          <a:p>
            <a:r>
              <a:rPr lang="en-IE" sz="1400" dirty="0">
                <a:solidFill>
                  <a:schemeClr val="bg1"/>
                </a:solidFill>
              </a:rPr>
              <a:t>After Wilkinson </a:t>
            </a:r>
            <a:r>
              <a:rPr lang="en-IE" sz="1400" i="1" dirty="0">
                <a:solidFill>
                  <a:schemeClr val="bg1"/>
                </a:solidFill>
              </a:rPr>
              <a:t>et al </a:t>
            </a:r>
            <a:r>
              <a:rPr lang="en-IE" sz="1400" dirty="0">
                <a:solidFill>
                  <a:schemeClr val="bg1"/>
                </a:solidFill>
              </a:rPr>
              <a:t>(2003)</a:t>
            </a:r>
          </a:p>
        </p:txBody>
      </p:sp>
      <p:sp>
        <p:nvSpPr>
          <p:cNvPr id="14" name="TextBox 13">
            <a:extLst>
              <a:ext uri="{FF2B5EF4-FFF2-40B4-BE49-F238E27FC236}">
                <a16:creationId xmlns:a16="http://schemas.microsoft.com/office/drawing/2014/main" id="{997B6B8A-0477-4648-BEE8-E7C4050F4CBA}"/>
              </a:ext>
            </a:extLst>
          </p:cNvPr>
          <p:cNvSpPr txBox="1"/>
          <p:nvPr/>
        </p:nvSpPr>
        <p:spPr>
          <a:xfrm>
            <a:off x="7999961" y="4668857"/>
            <a:ext cx="3951210" cy="1200329"/>
          </a:xfrm>
          <a:prstGeom prst="rect">
            <a:avLst/>
          </a:prstGeom>
          <a:noFill/>
        </p:spPr>
        <p:txBody>
          <a:bodyPr wrap="square" rtlCol="0">
            <a:spAutoFit/>
          </a:bodyPr>
          <a:lstStyle/>
          <a:p>
            <a:pPr algn="just"/>
            <a:r>
              <a:rPr lang="en-IE" b="1" dirty="0">
                <a:solidFill>
                  <a:srgbClr val="FFC000"/>
                </a:solidFill>
              </a:rPr>
              <a:t>Effervescence – Depth curves showing the relative shallow depths at which degassing and mineralization may occur.</a:t>
            </a:r>
          </a:p>
        </p:txBody>
      </p:sp>
      <p:grpSp>
        <p:nvGrpSpPr>
          <p:cNvPr id="39" name="Group 38">
            <a:extLst>
              <a:ext uri="{FF2B5EF4-FFF2-40B4-BE49-F238E27FC236}">
                <a16:creationId xmlns:a16="http://schemas.microsoft.com/office/drawing/2014/main" id="{1B4A919A-3761-4624-ABE2-B2A62BC563A2}"/>
              </a:ext>
            </a:extLst>
          </p:cNvPr>
          <p:cNvGrpSpPr/>
          <p:nvPr/>
        </p:nvGrpSpPr>
        <p:grpSpPr>
          <a:xfrm>
            <a:off x="5107107" y="544921"/>
            <a:ext cx="6959212" cy="3785652"/>
            <a:chOff x="5107107" y="544921"/>
            <a:chExt cx="6959212" cy="3785652"/>
          </a:xfrm>
        </p:grpSpPr>
        <p:cxnSp>
          <p:nvCxnSpPr>
            <p:cNvPr id="21" name="Straight Arrow Connector 20">
              <a:extLst>
                <a:ext uri="{FF2B5EF4-FFF2-40B4-BE49-F238E27FC236}">
                  <a16:creationId xmlns:a16="http://schemas.microsoft.com/office/drawing/2014/main" id="{4D87CB38-5BF4-4F55-9815-20FC415431DB}"/>
                </a:ext>
              </a:extLst>
            </p:cNvPr>
            <p:cNvCxnSpPr>
              <a:cxnSpLocks/>
            </p:cNvCxnSpPr>
            <p:nvPr/>
          </p:nvCxnSpPr>
          <p:spPr>
            <a:xfrm flipH="1">
              <a:off x="5107107" y="700055"/>
              <a:ext cx="2892854" cy="14983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7042B4-6635-498B-80C6-F00E16BA9F3A}"/>
                </a:ext>
              </a:extLst>
            </p:cNvPr>
            <p:cNvCxnSpPr/>
            <p:nvPr/>
          </p:nvCxnSpPr>
          <p:spPr>
            <a:xfrm flipH="1">
              <a:off x="5264331" y="1514354"/>
              <a:ext cx="2735630" cy="9405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4059EDE-DC15-42DC-9FEE-EC8335C59B14}"/>
                </a:ext>
              </a:extLst>
            </p:cNvPr>
            <p:cNvCxnSpPr/>
            <p:nvPr/>
          </p:nvCxnSpPr>
          <p:spPr>
            <a:xfrm flipH="1">
              <a:off x="5538519" y="2222517"/>
              <a:ext cx="2500578" cy="4664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8741B22-8F1D-4120-8E03-F90343CA8183}"/>
                </a:ext>
              </a:extLst>
            </p:cNvPr>
            <p:cNvCxnSpPr>
              <a:cxnSpLocks/>
            </p:cNvCxnSpPr>
            <p:nvPr/>
          </p:nvCxnSpPr>
          <p:spPr>
            <a:xfrm flipH="1" flipV="1">
              <a:off x="5682303" y="2859143"/>
              <a:ext cx="2356794" cy="1096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F470513-812B-4589-B5B9-17E63D698C64}"/>
                </a:ext>
              </a:extLst>
            </p:cNvPr>
            <p:cNvCxnSpPr>
              <a:cxnSpLocks/>
            </p:cNvCxnSpPr>
            <p:nvPr/>
          </p:nvCxnSpPr>
          <p:spPr>
            <a:xfrm flipH="1" flipV="1">
              <a:off x="5859087" y="3226526"/>
              <a:ext cx="2180010" cy="585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19370ED-55F5-4914-B8F6-FAC4F9D455E7}"/>
                </a:ext>
              </a:extLst>
            </p:cNvPr>
            <p:cNvSpPr txBox="1"/>
            <p:nvPr/>
          </p:nvSpPr>
          <p:spPr>
            <a:xfrm>
              <a:off x="8115109" y="544921"/>
              <a:ext cx="3951210" cy="3785652"/>
            </a:xfrm>
            <a:prstGeom prst="rect">
              <a:avLst/>
            </a:prstGeom>
            <a:solidFill>
              <a:schemeClr val="bg1"/>
            </a:solidFill>
          </p:spPr>
          <p:txBody>
            <a:bodyPr wrap="none" rtlCol="0">
              <a:spAutoFit/>
            </a:bodyPr>
            <a:lstStyle/>
            <a:p>
              <a:r>
                <a:rPr lang="en-IE" sz="1600" dirty="0"/>
                <a:t>Precipitation from a brine pool</a:t>
              </a:r>
            </a:p>
            <a:p>
              <a:endParaRPr lang="en-IE" sz="1600" dirty="0"/>
            </a:p>
            <a:p>
              <a:r>
                <a:rPr lang="en-IE" sz="1600" dirty="0"/>
                <a:t>Dissolution and replacement during early</a:t>
              </a:r>
            </a:p>
            <a:p>
              <a:r>
                <a:rPr lang="en-IE" sz="1600" dirty="0"/>
                <a:t>Diagenesis and precipitation in </a:t>
              </a:r>
              <a:r>
                <a:rPr lang="en-IE" sz="1600" dirty="0" err="1"/>
                <a:t>fenestral</a:t>
              </a:r>
              <a:r>
                <a:rPr lang="en-IE" sz="1600" dirty="0"/>
                <a:t> </a:t>
              </a:r>
            </a:p>
            <a:p>
              <a:r>
                <a:rPr lang="en-IE" sz="1600" dirty="0"/>
                <a:t>porosity.</a:t>
              </a:r>
            </a:p>
            <a:p>
              <a:endParaRPr lang="en-IE" sz="1600" dirty="0"/>
            </a:p>
            <a:p>
              <a:r>
                <a:rPr lang="en-IE" sz="1600" dirty="0"/>
                <a:t>Hydraulic jacking of hardgrounds, lateral </a:t>
              </a:r>
            </a:p>
            <a:p>
              <a:r>
                <a:rPr lang="en-IE" sz="1600" dirty="0"/>
                <a:t>Replacement under impermeable layers.</a:t>
              </a:r>
            </a:p>
            <a:p>
              <a:endParaRPr lang="en-IE" sz="1600" dirty="0"/>
            </a:p>
            <a:p>
              <a:r>
                <a:rPr lang="en-IE" sz="1600" dirty="0"/>
                <a:t>Moderately forceful hydraulic fracturing </a:t>
              </a:r>
            </a:p>
            <a:p>
              <a:r>
                <a:rPr lang="en-IE" sz="1600" dirty="0"/>
                <a:t>and dissolution and replacement.</a:t>
              </a:r>
            </a:p>
            <a:p>
              <a:endParaRPr lang="en-IE" sz="1600" dirty="0"/>
            </a:p>
            <a:p>
              <a:r>
                <a:rPr lang="en-IE" sz="1600" dirty="0"/>
                <a:t>Semi-brittle fracture adjacent to active faults </a:t>
              </a:r>
            </a:p>
            <a:p>
              <a:r>
                <a:rPr lang="en-IE" sz="1600" dirty="0"/>
                <a:t>and infill of pre-sulphide phase secondary </a:t>
              </a:r>
            </a:p>
            <a:p>
              <a:r>
                <a:rPr lang="en-IE" sz="1600" dirty="0"/>
                <a:t>porosity.</a:t>
              </a:r>
            </a:p>
          </p:txBody>
        </p:sp>
      </p:grpSp>
      <p:grpSp>
        <p:nvGrpSpPr>
          <p:cNvPr id="3" name="Group 2">
            <a:extLst>
              <a:ext uri="{FF2B5EF4-FFF2-40B4-BE49-F238E27FC236}">
                <a16:creationId xmlns:a16="http://schemas.microsoft.com/office/drawing/2014/main" id="{CAE70621-C35B-6EBD-2E88-552965B86A4C}"/>
              </a:ext>
            </a:extLst>
          </p:cNvPr>
          <p:cNvGrpSpPr/>
          <p:nvPr/>
        </p:nvGrpSpPr>
        <p:grpSpPr>
          <a:xfrm>
            <a:off x="133194" y="6313361"/>
            <a:ext cx="12910671" cy="466127"/>
            <a:chOff x="133194" y="6313361"/>
            <a:chExt cx="12910671" cy="466127"/>
          </a:xfrm>
        </p:grpSpPr>
        <p:sp>
          <p:nvSpPr>
            <p:cNvPr id="8" name="TextBox 7">
              <a:extLst>
                <a:ext uri="{FF2B5EF4-FFF2-40B4-BE49-F238E27FC236}">
                  <a16:creationId xmlns:a16="http://schemas.microsoft.com/office/drawing/2014/main" id="{95D208AD-DF50-1DA9-B434-34529F11A78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9" name="Picture 8">
              <a:extLst>
                <a:ext uri="{FF2B5EF4-FFF2-40B4-BE49-F238E27FC236}">
                  <a16:creationId xmlns:a16="http://schemas.microsoft.com/office/drawing/2014/main" id="{56CEB83B-8C39-E57F-3BA2-1998487F9B9C}"/>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92419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11CB2-A3A7-4A0C-B635-932A8C061C6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a:extLst>
              <a:ext uri="{FF2B5EF4-FFF2-40B4-BE49-F238E27FC236}">
                <a16:creationId xmlns:a16="http://schemas.microsoft.com/office/drawing/2014/main" id="{9532649D-FAEF-4E76-9CD1-BD00B6D6AD56}"/>
              </a:ext>
            </a:extLst>
          </p:cNvPr>
          <p:cNvSpPr>
            <a:spLocks noGrp="1"/>
          </p:cNvSpPr>
          <p:nvPr>
            <p:ph type="title"/>
          </p:nvPr>
        </p:nvSpPr>
        <p:spPr>
          <a:xfrm>
            <a:off x="467757" y="120108"/>
            <a:ext cx="10515600" cy="1325563"/>
          </a:xfrm>
        </p:spPr>
        <p:txBody>
          <a:bodyPr>
            <a:normAutofit/>
          </a:bodyPr>
          <a:lstStyle/>
          <a:p>
            <a:r>
              <a:rPr lang="en-IE" sz="3200" b="1" dirty="0">
                <a:solidFill>
                  <a:srgbClr val="FFC000"/>
                </a:solidFill>
                <a:latin typeface="+mn-lt"/>
              </a:rPr>
              <a:t>Two fluids</a:t>
            </a:r>
          </a:p>
        </p:txBody>
      </p:sp>
      <p:pic>
        <p:nvPicPr>
          <p:cNvPr id="2" name="Picture 1">
            <a:extLst>
              <a:ext uri="{FF2B5EF4-FFF2-40B4-BE49-F238E27FC236}">
                <a16:creationId xmlns:a16="http://schemas.microsoft.com/office/drawing/2014/main" id="{41CDFA38-B658-4E67-A212-29B7D61AE6EE}"/>
              </a:ext>
            </a:extLst>
          </p:cNvPr>
          <p:cNvPicPr>
            <a:picLocks noChangeAspect="1"/>
          </p:cNvPicPr>
          <p:nvPr/>
        </p:nvPicPr>
        <p:blipFill>
          <a:blip r:embed="rId3"/>
          <a:stretch>
            <a:fillRect/>
          </a:stretch>
        </p:blipFill>
        <p:spPr>
          <a:xfrm>
            <a:off x="4812722" y="1043146"/>
            <a:ext cx="6960178" cy="5236549"/>
          </a:xfrm>
          <a:prstGeom prst="rect">
            <a:avLst/>
          </a:prstGeom>
        </p:spPr>
      </p:pic>
      <p:sp>
        <p:nvSpPr>
          <p:cNvPr id="5" name="Isosceles Triangle 4">
            <a:extLst>
              <a:ext uri="{FF2B5EF4-FFF2-40B4-BE49-F238E27FC236}">
                <a16:creationId xmlns:a16="http://schemas.microsoft.com/office/drawing/2014/main" id="{11FB722A-43BA-439C-ABC9-32F20596467A}"/>
              </a:ext>
            </a:extLst>
          </p:cNvPr>
          <p:cNvSpPr>
            <a:spLocks/>
          </p:cNvSpPr>
          <p:nvPr/>
        </p:nvSpPr>
        <p:spPr>
          <a:xfrm>
            <a:off x="8656903" y="4718520"/>
            <a:ext cx="108000" cy="108000"/>
          </a:xfrm>
          <a:prstGeom prst="triangle">
            <a:avLst/>
          </a:prstGeom>
          <a:solidFill>
            <a:schemeClr val="bg1">
              <a:lumMod val="9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Isosceles Triangle 10">
            <a:extLst>
              <a:ext uri="{FF2B5EF4-FFF2-40B4-BE49-F238E27FC236}">
                <a16:creationId xmlns:a16="http://schemas.microsoft.com/office/drawing/2014/main" id="{BD2566EC-84A1-4371-AA64-88D83B0C9E73}"/>
              </a:ext>
            </a:extLst>
          </p:cNvPr>
          <p:cNvSpPr>
            <a:spLocks/>
          </p:cNvSpPr>
          <p:nvPr/>
        </p:nvSpPr>
        <p:spPr>
          <a:xfrm>
            <a:off x="6456217" y="1827808"/>
            <a:ext cx="108000" cy="108000"/>
          </a:xfrm>
          <a:prstGeom prst="triangle">
            <a:avLst/>
          </a:prstGeom>
          <a:solidFill>
            <a:schemeClr val="bg1">
              <a:lumMod val="9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Isosceles Triangle 11">
            <a:extLst>
              <a:ext uri="{FF2B5EF4-FFF2-40B4-BE49-F238E27FC236}">
                <a16:creationId xmlns:a16="http://schemas.microsoft.com/office/drawing/2014/main" id="{8B841856-FA4E-4F72-960E-F1402BFFC1AD}"/>
              </a:ext>
            </a:extLst>
          </p:cNvPr>
          <p:cNvSpPr>
            <a:spLocks/>
          </p:cNvSpPr>
          <p:nvPr/>
        </p:nvSpPr>
        <p:spPr>
          <a:xfrm>
            <a:off x="6653050" y="3030507"/>
            <a:ext cx="108000" cy="108000"/>
          </a:xfrm>
          <a:prstGeom prst="triangle">
            <a:avLst/>
          </a:prstGeom>
          <a:solidFill>
            <a:schemeClr val="bg1">
              <a:lumMod val="9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Freeform: Shape 17">
            <a:extLst>
              <a:ext uri="{FF2B5EF4-FFF2-40B4-BE49-F238E27FC236}">
                <a16:creationId xmlns:a16="http://schemas.microsoft.com/office/drawing/2014/main" id="{6F413D35-6969-4B86-B59D-F084DC365BA5}"/>
              </a:ext>
            </a:extLst>
          </p:cNvPr>
          <p:cNvSpPr/>
          <p:nvPr/>
        </p:nvSpPr>
        <p:spPr>
          <a:xfrm>
            <a:off x="6431280" y="3352800"/>
            <a:ext cx="2026920" cy="1661160"/>
          </a:xfrm>
          <a:custGeom>
            <a:avLst/>
            <a:gdLst>
              <a:gd name="connsiteX0" fmla="*/ 1097280 w 2026920"/>
              <a:gd name="connsiteY0" fmla="*/ 0 h 1661160"/>
              <a:gd name="connsiteX1" fmla="*/ 1097280 w 2026920"/>
              <a:gd name="connsiteY1" fmla="*/ 0 h 1661160"/>
              <a:gd name="connsiteX2" fmla="*/ 2026920 w 2026920"/>
              <a:gd name="connsiteY2" fmla="*/ 1310640 h 1661160"/>
              <a:gd name="connsiteX3" fmla="*/ 960120 w 2026920"/>
              <a:gd name="connsiteY3" fmla="*/ 1661160 h 1661160"/>
              <a:gd name="connsiteX4" fmla="*/ 0 w 2026920"/>
              <a:gd name="connsiteY4" fmla="*/ 1036320 h 1661160"/>
              <a:gd name="connsiteX5" fmla="*/ 518160 w 2026920"/>
              <a:gd name="connsiteY5" fmla="*/ 320040 h 1661160"/>
              <a:gd name="connsiteX6" fmla="*/ 1097280 w 2026920"/>
              <a:gd name="connsiteY6" fmla="*/ 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920" h="1661160">
                <a:moveTo>
                  <a:pt x="1097280" y="0"/>
                </a:moveTo>
                <a:lnTo>
                  <a:pt x="1097280" y="0"/>
                </a:lnTo>
                <a:lnTo>
                  <a:pt x="2026920" y="1310640"/>
                </a:lnTo>
                <a:lnTo>
                  <a:pt x="960120" y="1661160"/>
                </a:lnTo>
                <a:lnTo>
                  <a:pt x="0" y="1036320"/>
                </a:lnTo>
                <a:lnTo>
                  <a:pt x="518160" y="320040"/>
                </a:lnTo>
                <a:lnTo>
                  <a:pt x="109728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1F3E440E-D99B-4EC3-9F26-76058A2C7A4C}"/>
              </a:ext>
            </a:extLst>
          </p:cNvPr>
          <p:cNvSpPr/>
          <p:nvPr/>
        </p:nvSpPr>
        <p:spPr>
          <a:xfrm>
            <a:off x="8458200" y="5051901"/>
            <a:ext cx="1630680" cy="564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Freeform: Shape 18">
            <a:extLst>
              <a:ext uri="{FF2B5EF4-FFF2-40B4-BE49-F238E27FC236}">
                <a16:creationId xmlns:a16="http://schemas.microsoft.com/office/drawing/2014/main" id="{E9BE08CA-8919-422B-9260-229559E3E5D7}"/>
              </a:ext>
            </a:extLst>
          </p:cNvPr>
          <p:cNvSpPr/>
          <p:nvPr/>
        </p:nvSpPr>
        <p:spPr>
          <a:xfrm>
            <a:off x="8823960" y="1767840"/>
            <a:ext cx="2712720" cy="2621280"/>
          </a:xfrm>
          <a:custGeom>
            <a:avLst/>
            <a:gdLst>
              <a:gd name="connsiteX0" fmla="*/ 0 w 2712720"/>
              <a:gd name="connsiteY0" fmla="*/ 304800 h 2621280"/>
              <a:gd name="connsiteX1" fmla="*/ 0 w 2712720"/>
              <a:gd name="connsiteY1" fmla="*/ 304800 h 2621280"/>
              <a:gd name="connsiteX2" fmla="*/ 792480 w 2712720"/>
              <a:gd name="connsiteY2" fmla="*/ 960120 h 2621280"/>
              <a:gd name="connsiteX3" fmla="*/ 1752600 w 2712720"/>
              <a:gd name="connsiteY3" fmla="*/ 2621280 h 2621280"/>
              <a:gd name="connsiteX4" fmla="*/ 2575560 w 2712720"/>
              <a:gd name="connsiteY4" fmla="*/ 1737360 h 2621280"/>
              <a:gd name="connsiteX5" fmla="*/ 2682240 w 2712720"/>
              <a:gd name="connsiteY5" fmla="*/ 1371600 h 2621280"/>
              <a:gd name="connsiteX6" fmla="*/ 2712720 w 2712720"/>
              <a:gd name="connsiteY6" fmla="*/ 1280160 h 2621280"/>
              <a:gd name="connsiteX7" fmla="*/ 2529840 w 2712720"/>
              <a:gd name="connsiteY7" fmla="*/ 0 h 2621280"/>
              <a:gd name="connsiteX8" fmla="*/ 289560 w 2712720"/>
              <a:gd name="connsiteY8" fmla="*/ 0 h 2621280"/>
              <a:gd name="connsiteX9" fmla="*/ 0 w 2712720"/>
              <a:gd name="connsiteY9" fmla="*/ 304800 h 262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720" h="2621280">
                <a:moveTo>
                  <a:pt x="0" y="304800"/>
                </a:moveTo>
                <a:lnTo>
                  <a:pt x="0" y="304800"/>
                </a:lnTo>
                <a:lnTo>
                  <a:pt x="792480" y="960120"/>
                </a:lnTo>
                <a:lnTo>
                  <a:pt x="1752600" y="2621280"/>
                </a:lnTo>
                <a:lnTo>
                  <a:pt x="2575560" y="1737360"/>
                </a:lnTo>
                <a:cubicBezTo>
                  <a:pt x="2704510" y="1453671"/>
                  <a:pt x="2615103" y="1690499"/>
                  <a:pt x="2682240" y="1371600"/>
                </a:cubicBezTo>
                <a:cubicBezTo>
                  <a:pt x="2688859" y="1340160"/>
                  <a:pt x="2712720" y="1280160"/>
                  <a:pt x="2712720" y="1280160"/>
                </a:cubicBezTo>
                <a:lnTo>
                  <a:pt x="2529840" y="0"/>
                </a:lnTo>
                <a:lnTo>
                  <a:pt x="289560" y="0"/>
                </a:lnTo>
                <a:lnTo>
                  <a:pt x="0" y="3048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dirty="0">
              <a:solidFill>
                <a:srgbClr val="003300"/>
              </a:solidFill>
            </a:endParaRPr>
          </a:p>
        </p:txBody>
      </p:sp>
      <p:sp>
        <p:nvSpPr>
          <p:cNvPr id="14" name="Freeform: Shape 13">
            <a:extLst>
              <a:ext uri="{FF2B5EF4-FFF2-40B4-BE49-F238E27FC236}">
                <a16:creationId xmlns:a16="http://schemas.microsoft.com/office/drawing/2014/main" id="{3B99E82D-0CC4-40D3-B90E-F7E0B8B1DC09}"/>
              </a:ext>
            </a:extLst>
          </p:cNvPr>
          <p:cNvSpPr/>
          <p:nvPr/>
        </p:nvSpPr>
        <p:spPr>
          <a:xfrm>
            <a:off x="6520972" y="1930849"/>
            <a:ext cx="2189931" cy="2860232"/>
          </a:xfrm>
          <a:custGeom>
            <a:avLst/>
            <a:gdLst>
              <a:gd name="connsiteX0" fmla="*/ 0 w 1965960"/>
              <a:gd name="connsiteY0" fmla="*/ 0 h 2529840"/>
              <a:gd name="connsiteX1" fmla="*/ 716280 w 1965960"/>
              <a:gd name="connsiteY1" fmla="*/ 1219200 h 2529840"/>
              <a:gd name="connsiteX2" fmla="*/ 899160 w 1965960"/>
              <a:gd name="connsiteY2" fmla="*/ 1478280 h 2529840"/>
              <a:gd name="connsiteX3" fmla="*/ 1965960 w 1965960"/>
              <a:gd name="connsiteY3" fmla="*/ 2529840 h 2529840"/>
              <a:gd name="connsiteX0" fmla="*/ 0 w 1965960"/>
              <a:gd name="connsiteY0" fmla="*/ 0 h 2529840"/>
              <a:gd name="connsiteX1" fmla="*/ 304800 w 1965960"/>
              <a:gd name="connsiteY1" fmla="*/ 1101020 h 2529840"/>
              <a:gd name="connsiteX2" fmla="*/ 899160 w 1965960"/>
              <a:gd name="connsiteY2" fmla="*/ 1478280 h 2529840"/>
              <a:gd name="connsiteX3" fmla="*/ 1965960 w 1965960"/>
              <a:gd name="connsiteY3" fmla="*/ 2529840 h 2529840"/>
              <a:gd name="connsiteX0" fmla="*/ 0 w 1965960"/>
              <a:gd name="connsiteY0" fmla="*/ 0 h 2529840"/>
              <a:gd name="connsiteX1" fmla="*/ 304800 w 1965960"/>
              <a:gd name="connsiteY1" fmla="*/ 1101020 h 2529840"/>
              <a:gd name="connsiteX2" fmla="*/ 655320 w 1965960"/>
              <a:gd name="connsiteY2" fmla="*/ 1758958 h 2529840"/>
              <a:gd name="connsiteX3" fmla="*/ 1965960 w 1965960"/>
              <a:gd name="connsiteY3" fmla="*/ 2529840 h 2529840"/>
              <a:gd name="connsiteX0" fmla="*/ 0 w 1965960"/>
              <a:gd name="connsiteY0" fmla="*/ 0 h 2529840"/>
              <a:gd name="connsiteX1" fmla="*/ 167986 w 1965960"/>
              <a:gd name="connsiteY1" fmla="*/ 1020142 h 2529840"/>
              <a:gd name="connsiteX2" fmla="*/ 655320 w 1965960"/>
              <a:gd name="connsiteY2" fmla="*/ 1758958 h 2529840"/>
              <a:gd name="connsiteX3" fmla="*/ 1965960 w 1965960"/>
              <a:gd name="connsiteY3" fmla="*/ 2529840 h 2529840"/>
              <a:gd name="connsiteX0" fmla="*/ 0 w 1965960"/>
              <a:gd name="connsiteY0" fmla="*/ 0 h 2529840"/>
              <a:gd name="connsiteX1" fmla="*/ 167986 w 1965960"/>
              <a:gd name="connsiteY1" fmla="*/ 1020142 h 2529840"/>
              <a:gd name="connsiteX2" fmla="*/ 655320 w 1965960"/>
              <a:gd name="connsiteY2" fmla="*/ 1758958 h 2529840"/>
              <a:gd name="connsiteX3" fmla="*/ 1965960 w 1965960"/>
              <a:gd name="connsiteY3" fmla="*/ 2529840 h 2529840"/>
            </a:gdLst>
            <a:ahLst/>
            <a:cxnLst>
              <a:cxn ang="0">
                <a:pos x="connsiteX0" y="connsiteY0"/>
              </a:cxn>
              <a:cxn ang="0">
                <a:pos x="connsiteX1" y="connsiteY1"/>
              </a:cxn>
              <a:cxn ang="0">
                <a:pos x="connsiteX2" y="connsiteY2"/>
              </a:cxn>
              <a:cxn ang="0">
                <a:pos x="connsiteX3" y="connsiteY3"/>
              </a:cxn>
            </a:cxnLst>
            <a:rect l="l" t="t" r="r" b="b"/>
            <a:pathLst>
              <a:path w="1965960" h="2529840">
                <a:moveTo>
                  <a:pt x="0" y="0"/>
                </a:moveTo>
                <a:lnTo>
                  <a:pt x="167986" y="1020142"/>
                </a:lnTo>
                <a:cubicBezTo>
                  <a:pt x="277206" y="1313302"/>
                  <a:pt x="355658" y="1507342"/>
                  <a:pt x="655320" y="1758958"/>
                </a:cubicBezTo>
                <a:cubicBezTo>
                  <a:pt x="954982" y="2010574"/>
                  <a:pt x="1536700" y="2113280"/>
                  <a:pt x="1965960" y="25298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A442779D-25EC-4BA4-934C-045EA92A3992}"/>
              </a:ext>
            </a:extLst>
          </p:cNvPr>
          <p:cNvSpPr txBox="1"/>
          <p:nvPr/>
        </p:nvSpPr>
        <p:spPr>
          <a:xfrm>
            <a:off x="7654413" y="4691533"/>
            <a:ext cx="880369" cy="261610"/>
          </a:xfrm>
          <a:prstGeom prst="rect">
            <a:avLst/>
          </a:prstGeom>
          <a:noFill/>
        </p:spPr>
        <p:txBody>
          <a:bodyPr wrap="none" rtlCol="0">
            <a:spAutoFit/>
          </a:bodyPr>
          <a:lstStyle/>
          <a:p>
            <a:r>
              <a:rPr lang="en-IE" sz="1100" b="1" dirty="0"/>
              <a:t>Navan Early</a:t>
            </a:r>
          </a:p>
        </p:txBody>
      </p:sp>
      <p:sp>
        <p:nvSpPr>
          <p:cNvPr id="20" name="TextBox 19">
            <a:extLst>
              <a:ext uri="{FF2B5EF4-FFF2-40B4-BE49-F238E27FC236}">
                <a16:creationId xmlns:a16="http://schemas.microsoft.com/office/drawing/2014/main" id="{0E81DA34-4F76-42AF-A6A4-5DD886B25C3E}"/>
              </a:ext>
            </a:extLst>
          </p:cNvPr>
          <p:cNvSpPr txBox="1"/>
          <p:nvPr/>
        </p:nvSpPr>
        <p:spPr>
          <a:xfrm>
            <a:off x="5757441" y="2222664"/>
            <a:ext cx="838691" cy="261610"/>
          </a:xfrm>
          <a:prstGeom prst="rect">
            <a:avLst/>
          </a:prstGeom>
          <a:noFill/>
        </p:spPr>
        <p:txBody>
          <a:bodyPr wrap="none" rtlCol="0">
            <a:spAutoFit/>
          </a:bodyPr>
          <a:lstStyle/>
          <a:p>
            <a:r>
              <a:rPr lang="en-IE" sz="1100" b="1" dirty="0"/>
              <a:t>Navan Late</a:t>
            </a:r>
          </a:p>
        </p:txBody>
      </p:sp>
      <p:sp>
        <p:nvSpPr>
          <p:cNvPr id="21" name="TextBox 20">
            <a:extLst>
              <a:ext uri="{FF2B5EF4-FFF2-40B4-BE49-F238E27FC236}">
                <a16:creationId xmlns:a16="http://schemas.microsoft.com/office/drawing/2014/main" id="{2029BF21-FBBA-42BF-880E-F23A5BA6ADF8}"/>
              </a:ext>
            </a:extLst>
          </p:cNvPr>
          <p:cNvSpPr txBox="1"/>
          <p:nvPr/>
        </p:nvSpPr>
        <p:spPr>
          <a:xfrm rot="2792549">
            <a:off x="6889927" y="3514546"/>
            <a:ext cx="558166" cy="261610"/>
          </a:xfrm>
          <a:prstGeom prst="rect">
            <a:avLst/>
          </a:prstGeom>
          <a:noFill/>
        </p:spPr>
        <p:txBody>
          <a:bodyPr wrap="none" rtlCol="0">
            <a:spAutoFit/>
          </a:bodyPr>
          <a:lstStyle/>
          <a:p>
            <a:r>
              <a:rPr lang="en-IE" sz="1100" b="1" dirty="0"/>
              <a:t>Navan</a:t>
            </a:r>
          </a:p>
        </p:txBody>
      </p:sp>
      <p:sp>
        <p:nvSpPr>
          <p:cNvPr id="22" name="TextBox 21">
            <a:extLst>
              <a:ext uri="{FF2B5EF4-FFF2-40B4-BE49-F238E27FC236}">
                <a16:creationId xmlns:a16="http://schemas.microsoft.com/office/drawing/2014/main" id="{89B43B1E-776A-4A6C-8F34-4006205351F1}"/>
              </a:ext>
            </a:extLst>
          </p:cNvPr>
          <p:cNvSpPr txBox="1"/>
          <p:nvPr/>
        </p:nvSpPr>
        <p:spPr>
          <a:xfrm>
            <a:off x="8749174" y="4824025"/>
            <a:ext cx="1819730" cy="523220"/>
          </a:xfrm>
          <a:prstGeom prst="rect">
            <a:avLst/>
          </a:prstGeom>
          <a:noFill/>
        </p:spPr>
        <p:txBody>
          <a:bodyPr wrap="none" rtlCol="0">
            <a:spAutoFit/>
          </a:bodyPr>
          <a:lstStyle/>
          <a:p>
            <a:pPr algn="ctr"/>
            <a:r>
              <a:rPr lang="en-IE" sz="1400" b="1" dirty="0">
                <a:solidFill>
                  <a:srgbClr val="FF0000"/>
                </a:solidFill>
              </a:rPr>
              <a:t>Deep Fluid  180-240</a:t>
            </a:r>
            <a:r>
              <a:rPr lang="en-IE" sz="1400" b="1" baseline="30000" dirty="0">
                <a:solidFill>
                  <a:srgbClr val="FF0000"/>
                </a:solidFill>
              </a:rPr>
              <a:t>o</a:t>
            </a:r>
            <a:r>
              <a:rPr lang="en-IE" sz="1400" b="1" dirty="0">
                <a:solidFill>
                  <a:srgbClr val="FF0000"/>
                </a:solidFill>
              </a:rPr>
              <a:t>C</a:t>
            </a:r>
          </a:p>
          <a:p>
            <a:pPr algn="ctr"/>
            <a:r>
              <a:rPr lang="en-IE" sz="1400" b="1" dirty="0">
                <a:solidFill>
                  <a:srgbClr val="FF0000"/>
                </a:solidFill>
              </a:rPr>
              <a:t>4-8 </a:t>
            </a:r>
            <a:r>
              <a:rPr lang="en-IE" sz="1400" b="1" dirty="0" err="1">
                <a:solidFill>
                  <a:srgbClr val="FF0000"/>
                </a:solidFill>
              </a:rPr>
              <a:t>wt</a:t>
            </a:r>
            <a:r>
              <a:rPr lang="en-IE" sz="1400" b="1" dirty="0">
                <a:solidFill>
                  <a:srgbClr val="FF0000"/>
                </a:solidFill>
              </a:rPr>
              <a:t>% NaCl Equiv.</a:t>
            </a:r>
          </a:p>
        </p:txBody>
      </p:sp>
      <p:sp>
        <p:nvSpPr>
          <p:cNvPr id="10" name="Oval 9">
            <a:extLst>
              <a:ext uri="{FF2B5EF4-FFF2-40B4-BE49-F238E27FC236}">
                <a16:creationId xmlns:a16="http://schemas.microsoft.com/office/drawing/2014/main" id="{A6270AA6-B13B-46A1-A84F-299D4D8E1BA5}"/>
              </a:ext>
            </a:extLst>
          </p:cNvPr>
          <p:cNvSpPr/>
          <p:nvPr/>
        </p:nvSpPr>
        <p:spPr>
          <a:xfrm>
            <a:off x="8235281" y="4753984"/>
            <a:ext cx="2712720" cy="662782"/>
          </a:xfrm>
          <a:prstGeom prst="ellipse">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33705D32-71BB-4461-95D4-13C8379EE5DB}"/>
              </a:ext>
            </a:extLst>
          </p:cNvPr>
          <p:cNvSpPr/>
          <p:nvPr/>
        </p:nvSpPr>
        <p:spPr>
          <a:xfrm>
            <a:off x="5725557" y="1368507"/>
            <a:ext cx="1569319" cy="394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TextBox 24">
            <a:extLst>
              <a:ext uri="{FF2B5EF4-FFF2-40B4-BE49-F238E27FC236}">
                <a16:creationId xmlns:a16="http://schemas.microsoft.com/office/drawing/2014/main" id="{8AC962B8-BE63-47CF-9502-37B1DD8F6860}"/>
              </a:ext>
            </a:extLst>
          </p:cNvPr>
          <p:cNvSpPr txBox="1"/>
          <p:nvPr/>
        </p:nvSpPr>
        <p:spPr>
          <a:xfrm>
            <a:off x="5867799" y="1179255"/>
            <a:ext cx="2150525" cy="523220"/>
          </a:xfrm>
          <a:prstGeom prst="rect">
            <a:avLst/>
          </a:prstGeom>
          <a:noFill/>
        </p:spPr>
        <p:txBody>
          <a:bodyPr wrap="none" rtlCol="0">
            <a:spAutoFit/>
          </a:bodyPr>
          <a:lstStyle/>
          <a:p>
            <a:pPr algn="ctr"/>
            <a:r>
              <a:rPr lang="en-IE" sz="1400" b="1" dirty="0">
                <a:solidFill>
                  <a:srgbClr val="003300"/>
                </a:solidFill>
              </a:rPr>
              <a:t>Connate waters   40-100</a:t>
            </a:r>
            <a:r>
              <a:rPr lang="en-IE" sz="1400" b="1" baseline="30000" dirty="0">
                <a:solidFill>
                  <a:srgbClr val="003300"/>
                </a:solidFill>
              </a:rPr>
              <a:t>o</a:t>
            </a:r>
            <a:r>
              <a:rPr lang="en-IE" sz="1400" b="1" dirty="0">
                <a:solidFill>
                  <a:srgbClr val="003300"/>
                </a:solidFill>
              </a:rPr>
              <a:t>C</a:t>
            </a:r>
          </a:p>
          <a:p>
            <a:pPr algn="ctr"/>
            <a:r>
              <a:rPr lang="en-IE" sz="1400" b="1" dirty="0">
                <a:solidFill>
                  <a:srgbClr val="003300"/>
                </a:solidFill>
              </a:rPr>
              <a:t>20-25 </a:t>
            </a:r>
            <a:r>
              <a:rPr lang="en-IE" sz="1400" b="1" dirty="0" err="1">
                <a:solidFill>
                  <a:srgbClr val="003300"/>
                </a:solidFill>
              </a:rPr>
              <a:t>wt</a:t>
            </a:r>
            <a:r>
              <a:rPr lang="en-IE" sz="1400" b="1" dirty="0">
                <a:solidFill>
                  <a:srgbClr val="003300"/>
                </a:solidFill>
              </a:rPr>
              <a:t>% NaCl Equiv.</a:t>
            </a:r>
          </a:p>
        </p:txBody>
      </p:sp>
      <p:sp>
        <p:nvSpPr>
          <p:cNvPr id="3" name="Oval 2">
            <a:extLst>
              <a:ext uri="{FF2B5EF4-FFF2-40B4-BE49-F238E27FC236}">
                <a16:creationId xmlns:a16="http://schemas.microsoft.com/office/drawing/2014/main" id="{CA2D6CA7-BF85-47D7-B20F-6D0CE68F8188}"/>
              </a:ext>
            </a:extLst>
          </p:cNvPr>
          <p:cNvSpPr/>
          <p:nvPr/>
        </p:nvSpPr>
        <p:spPr>
          <a:xfrm>
            <a:off x="5692899" y="1109387"/>
            <a:ext cx="2500324" cy="694048"/>
          </a:xfrm>
          <a:prstGeom prst="ellipse">
            <a:avLst/>
          </a:prstGeom>
          <a:solidFill>
            <a:srgbClr val="92D050">
              <a:alpha val="40000"/>
            </a:srgb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3300"/>
              </a:solidFill>
            </a:endParaRPr>
          </a:p>
        </p:txBody>
      </p:sp>
      <p:sp>
        <p:nvSpPr>
          <p:cNvPr id="26" name="TextBox 25">
            <a:extLst>
              <a:ext uri="{FF2B5EF4-FFF2-40B4-BE49-F238E27FC236}">
                <a16:creationId xmlns:a16="http://schemas.microsoft.com/office/drawing/2014/main" id="{85DE15B5-A9CC-40C8-BBD5-9552ED44C0D9}"/>
              </a:ext>
            </a:extLst>
          </p:cNvPr>
          <p:cNvSpPr txBox="1"/>
          <p:nvPr/>
        </p:nvSpPr>
        <p:spPr>
          <a:xfrm>
            <a:off x="424614" y="1217726"/>
            <a:ext cx="4123593" cy="3139321"/>
          </a:xfrm>
          <a:prstGeom prst="rect">
            <a:avLst/>
          </a:prstGeom>
          <a:noFill/>
        </p:spPr>
        <p:txBody>
          <a:bodyPr wrap="square" rtlCol="0">
            <a:spAutoFit/>
          </a:bodyPr>
          <a:lstStyle/>
          <a:p>
            <a:pPr algn="just"/>
            <a:r>
              <a:rPr lang="en-IE" dirty="0">
                <a:solidFill>
                  <a:schemeClr val="bg1"/>
                </a:solidFill>
              </a:rPr>
              <a:t>Fluid inclusions from all of the Irish-type deposits show two distinct end-members – a hot moderate salinity fluid of basement affinity and a cooler, highly saline connate brine derived from contemporaneous evaporitic sediments</a:t>
            </a:r>
          </a:p>
          <a:p>
            <a:endParaRPr lang="en-IE" dirty="0">
              <a:solidFill>
                <a:schemeClr val="bg1"/>
              </a:solidFill>
            </a:endParaRPr>
          </a:p>
          <a:p>
            <a:pPr algn="just"/>
            <a:r>
              <a:rPr lang="en-IE" dirty="0">
                <a:solidFill>
                  <a:schemeClr val="bg1"/>
                </a:solidFill>
              </a:rPr>
              <a:t>They all reveal a well developed temporal or spatial mixing curve across the mineralized zones. </a:t>
            </a:r>
          </a:p>
          <a:p>
            <a:pPr algn="just"/>
            <a:endParaRPr lang="en-IE" dirty="0">
              <a:solidFill>
                <a:schemeClr val="bg1"/>
              </a:solidFill>
            </a:endParaRPr>
          </a:p>
        </p:txBody>
      </p:sp>
      <p:sp>
        <p:nvSpPr>
          <p:cNvPr id="27" name="Oval 26">
            <a:extLst>
              <a:ext uri="{FF2B5EF4-FFF2-40B4-BE49-F238E27FC236}">
                <a16:creationId xmlns:a16="http://schemas.microsoft.com/office/drawing/2014/main" id="{93D5088E-01DD-4AD8-A077-FD3CD00DA312}"/>
              </a:ext>
            </a:extLst>
          </p:cNvPr>
          <p:cNvSpPr/>
          <p:nvPr/>
        </p:nvSpPr>
        <p:spPr>
          <a:xfrm>
            <a:off x="9965640" y="3091344"/>
            <a:ext cx="108000" cy="1080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Oval 27">
            <a:extLst>
              <a:ext uri="{FF2B5EF4-FFF2-40B4-BE49-F238E27FC236}">
                <a16:creationId xmlns:a16="http://schemas.microsoft.com/office/drawing/2014/main" id="{51932DFB-3DE2-427F-B26C-368BCE82E3C4}"/>
              </a:ext>
            </a:extLst>
          </p:cNvPr>
          <p:cNvSpPr/>
          <p:nvPr/>
        </p:nvSpPr>
        <p:spPr>
          <a:xfrm>
            <a:off x="9096960" y="2756064"/>
            <a:ext cx="108000" cy="1080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Freeform: Shape 28">
            <a:extLst>
              <a:ext uri="{FF2B5EF4-FFF2-40B4-BE49-F238E27FC236}">
                <a16:creationId xmlns:a16="http://schemas.microsoft.com/office/drawing/2014/main" id="{C70F4E29-C82C-4800-83E9-6D70FEB41074}"/>
              </a:ext>
            </a:extLst>
          </p:cNvPr>
          <p:cNvSpPr/>
          <p:nvPr/>
        </p:nvSpPr>
        <p:spPr>
          <a:xfrm>
            <a:off x="9187184" y="2821800"/>
            <a:ext cx="1600200" cy="1950720"/>
          </a:xfrm>
          <a:custGeom>
            <a:avLst/>
            <a:gdLst>
              <a:gd name="connsiteX0" fmla="*/ 0 w 1600200"/>
              <a:gd name="connsiteY0" fmla="*/ 0 h 1950720"/>
              <a:gd name="connsiteX1" fmla="*/ 777240 w 1600200"/>
              <a:gd name="connsiteY1" fmla="*/ 335280 h 1950720"/>
              <a:gd name="connsiteX2" fmla="*/ 1021080 w 1600200"/>
              <a:gd name="connsiteY2" fmla="*/ 487680 h 1950720"/>
              <a:gd name="connsiteX3" fmla="*/ 1310640 w 1600200"/>
              <a:gd name="connsiteY3" fmla="*/ 670560 h 1950720"/>
              <a:gd name="connsiteX4" fmla="*/ 1600200 w 1600200"/>
              <a:gd name="connsiteY4" fmla="*/ 1950720 h 1950720"/>
              <a:gd name="connsiteX0" fmla="*/ 0 w 1600200"/>
              <a:gd name="connsiteY0" fmla="*/ 0 h 1950720"/>
              <a:gd name="connsiteX1" fmla="*/ 563880 w 1600200"/>
              <a:gd name="connsiteY1" fmla="*/ 198120 h 1950720"/>
              <a:gd name="connsiteX2" fmla="*/ 1021080 w 1600200"/>
              <a:gd name="connsiteY2" fmla="*/ 487680 h 1950720"/>
              <a:gd name="connsiteX3" fmla="*/ 1310640 w 1600200"/>
              <a:gd name="connsiteY3" fmla="*/ 670560 h 1950720"/>
              <a:gd name="connsiteX4" fmla="*/ 1600200 w 1600200"/>
              <a:gd name="connsiteY4" fmla="*/ 1950720 h 1950720"/>
              <a:gd name="connsiteX0" fmla="*/ 0 w 1600200"/>
              <a:gd name="connsiteY0" fmla="*/ 0 h 1950720"/>
              <a:gd name="connsiteX1" fmla="*/ 563880 w 1600200"/>
              <a:gd name="connsiteY1" fmla="*/ 198120 h 1950720"/>
              <a:gd name="connsiteX2" fmla="*/ 975360 w 1600200"/>
              <a:gd name="connsiteY2" fmla="*/ 441960 h 1950720"/>
              <a:gd name="connsiteX3" fmla="*/ 1310640 w 1600200"/>
              <a:gd name="connsiteY3" fmla="*/ 670560 h 1950720"/>
              <a:gd name="connsiteX4" fmla="*/ 1600200 w 1600200"/>
              <a:gd name="connsiteY4" fmla="*/ 1950720 h 1950720"/>
              <a:gd name="connsiteX0" fmla="*/ 0 w 1600200"/>
              <a:gd name="connsiteY0" fmla="*/ 0 h 1950720"/>
              <a:gd name="connsiteX1" fmla="*/ 563880 w 1600200"/>
              <a:gd name="connsiteY1" fmla="*/ 198120 h 1950720"/>
              <a:gd name="connsiteX2" fmla="*/ 975360 w 1600200"/>
              <a:gd name="connsiteY2" fmla="*/ 441960 h 1950720"/>
              <a:gd name="connsiteX3" fmla="*/ 1371600 w 1600200"/>
              <a:gd name="connsiteY3" fmla="*/ 929640 h 1950720"/>
              <a:gd name="connsiteX4" fmla="*/ 1600200 w 1600200"/>
              <a:gd name="connsiteY4" fmla="*/ 1950720 h 195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950720">
                <a:moveTo>
                  <a:pt x="0" y="0"/>
                </a:moveTo>
                <a:cubicBezTo>
                  <a:pt x="303530" y="127000"/>
                  <a:pt x="401320" y="124460"/>
                  <a:pt x="563880" y="198120"/>
                </a:cubicBezTo>
                <a:cubicBezTo>
                  <a:pt x="726440" y="271780"/>
                  <a:pt x="840740" y="320040"/>
                  <a:pt x="975360" y="441960"/>
                </a:cubicBezTo>
                <a:cubicBezTo>
                  <a:pt x="1109980" y="563880"/>
                  <a:pt x="1267460" y="678180"/>
                  <a:pt x="1371600" y="929640"/>
                </a:cubicBezTo>
                <a:cubicBezTo>
                  <a:pt x="1475740" y="1181100"/>
                  <a:pt x="1503680" y="1432560"/>
                  <a:pt x="1600200" y="195072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Oval 30">
            <a:extLst>
              <a:ext uri="{FF2B5EF4-FFF2-40B4-BE49-F238E27FC236}">
                <a16:creationId xmlns:a16="http://schemas.microsoft.com/office/drawing/2014/main" id="{6F615778-EB0D-488D-828F-A1F2E29EBB45}"/>
              </a:ext>
            </a:extLst>
          </p:cNvPr>
          <p:cNvSpPr/>
          <p:nvPr/>
        </p:nvSpPr>
        <p:spPr>
          <a:xfrm>
            <a:off x="10727640" y="4737264"/>
            <a:ext cx="108000" cy="1080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TextBox 31">
            <a:extLst>
              <a:ext uri="{FF2B5EF4-FFF2-40B4-BE49-F238E27FC236}">
                <a16:creationId xmlns:a16="http://schemas.microsoft.com/office/drawing/2014/main" id="{34B616BC-E0F8-483E-96AB-6E5FCD83C6D7}"/>
              </a:ext>
            </a:extLst>
          </p:cNvPr>
          <p:cNvSpPr txBox="1"/>
          <p:nvPr/>
        </p:nvSpPr>
        <p:spPr>
          <a:xfrm rot="2549854">
            <a:off x="10023422" y="3332430"/>
            <a:ext cx="1147676" cy="276999"/>
          </a:xfrm>
          <a:prstGeom prst="rect">
            <a:avLst/>
          </a:prstGeom>
          <a:noFill/>
        </p:spPr>
        <p:txBody>
          <a:bodyPr wrap="square" rtlCol="0">
            <a:spAutoFit/>
          </a:bodyPr>
          <a:lstStyle/>
          <a:p>
            <a:r>
              <a:rPr lang="en-IE" sz="1200" b="1" dirty="0" err="1"/>
              <a:t>Lisheen</a:t>
            </a:r>
            <a:endParaRPr lang="en-IE" sz="1200" b="1" dirty="0"/>
          </a:p>
        </p:txBody>
      </p:sp>
      <p:sp>
        <p:nvSpPr>
          <p:cNvPr id="33" name="TextBox 32">
            <a:extLst>
              <a:ext uri="{FF2B5EF4-FFF2-40B4-BE49-F238E27FC236}">
                <a16:creationId xmlns:a16="http://schemas.microsoft.com/office/drawing/2014/main" id="{1988058D-1D6F-4EAE-8871-E9CBF6CEFC34}"/>
              </a:ext>
            </a:extLst>
          </p:cNvPr>
          <p:cNvSpPr txBox="1"/>
          <p:nvPr/>
        </p:nvSpPr>
        <p:spPr>
          <a:xfrm>
            <a:off x="1810046" y="5092276"/>
            <a:ext cx="2895480" cy="1169551"/>
          </a:xfrm>
          <a:prstGeom prst="rect">
            <a:avLst/>
          </a:prstGeom>
          <a:noFill/>
        </p:spPr>
        <p:txBody>
          <a:bodyPr wrap="square" rtlCol="0">
            <a:spAutoFit/>
          </a:bodyPr>
          <a:lstStyle/>
          <a:p>
            <a:r>
              <a:rPr lang="en-IE" sz="1400" i="1" dirty="0">
                <a:solidFill>
                  <a:schemeClr val="bg1"/>
                </a:solidFill>
              </a:rPr>
              <a:t>Data from multiple sources but all summarized in Wilkinson (2010)</a:t>
            </a:r>
          </a:p>
          <a:p>
            <a:endParaRPr lang="en-IE" sz="1400" i="1" dirty="0">
              <a:solidFill>
                <a:schemeClr val="bg1"/>
              </a:solidFill>
            </a:endParaRPr>
          </a:p>
          <a:p>
            <a:r>
              <a:rPr lang="en-IE" sz="1400" i="1" dirty="0">
                <a:solidFill>
                  <a:schemeClr val="bg1"/>
                </a:solidFill>
              </a:rPr>
              <a:t>Sr and Nd isotopic results from Walshaw et al (2006)</a:t>
            </a:r>
          </a:p>
        </p:txBody>
      </p:sp>
      <p:sp>
        <p:nvSpPr>
          <p:cNvPr id="36" name="Oval 35">
            <a:extLst>
              <a:ext uri="{FF2B5EF4-FFF2-40B4-BE49-F238E27FC236}">
                <a16:creationId xmlns:a16="http://schemas.microsoft.com/office/drawing/2014/main" id="{32C32FB1-9E38-4DB4-BD57-AA4EE26B03E5}"/>
              </a:ext>
            </a:extLst>
          </p:cNvPr>
          <p:cNvSpPr/>
          <p:nvPr/>
        </p:nvSpPr>
        <p:spPr>
          <a:xfrm rot="20295611">
            <a:off x="5804434" y="3169879"/>
            <a:ext cx="306601" cy="54090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Isosceles Triangle 33">
            <a:extLst>
              <a:ext uri="{FF2B5EF4-FFF2-40B4-BE49-F238E27FC236}">
                <a16:creationId xmlns:a16="http://schemas.microsoft.com/office/drawing/2014/main" id="{6064B3B0-325D-49E8-AFEC-7BDA4C4CE774}"/>
              </a:ext>
            </a:extLst>
          </p:cNvPr>
          <p:cNvSpPr/>
          <p:nvPr/>
        </p:nvSpPr>
        <p:spPr>
          <a:xfrm>
            <a:off x="5898279" y="3352799"/>
            <a:ext cx="108000" cy="108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TextBox 34">
            <a:extLst>
              <a:ext uri="{FF2B5EF4-FFF2-40B4-BE49-F238E27FC236}">
                <a16:creationId xmlns:a16="http://schemas.microsoft.com/office/drawing/2014/main" id="{C0D362DD-4A80-4A9F-9C41-943FC0284635}"/>
              </a:ext>
            </a:extLst>
          </p:cNvPr>
          <p:cNvSpPr txBox="1"/>
          <p:nvPr/>
        </p:nvSpPr>
        <p:spPr>
          <a:xfrm>
            <a:off x="5713271" y="3691171"/>
            <a:ext cx="634982" cy="276999"/>
          </a:xfrm>
          <a:prstGeom prst="rect">
            <a:avLst/>
          </a:prstGeom>
          <a:noFill/>
        </p:spPr>
        <p:txBody>
          <a:bodyPr wrap="none" rtlCol="0">
            <a:spAutoFit/>
          </a:bodyPr>
          <a:lstStyle/>
          <a:p>
            <a:r>
              <a:rPr lang="en-IE" sz="1200" b="1" dirty="0"/>
              <a:t>Kildare</a:t>
            </a:r>
          </a:p>
        </p:txBody>
      </p:sp>
      <p:sp>
        <p:nvSpPr>
          <p:cNvPr id="13" name="TextBox 12">
            <a:extLst>
              <a:ext uri="{FF2B5EF4-FFF2-40B4-BE49-F238E27FC236}">
                <a16:creationId xmlns:a16="http://schemas.microsoft.com/office/drawing/2014/main" id="{0E9C9CAB-BA70-4EED-A322-AE46F94BB874}"/>
              </a:ext>
            </a:extLst>
          </p:cNvPr>
          <p:cNvSpPr txBox="1"/>
          <p:nvPr/>
        </p:nvSpPr>
        <p:spPr>
          <a:xfrm>
            <a:off x="8427223" y="1136974"/>
            <a:ext cx="2189931" cy="584775"/>
          </a:xfrm>
          <a:prstGeom prst="rect">
            <a:avLst/>
          </a:prstGeom>
          <a:noFill/>
        </p:spPr>
        <p:txBody>
          <a:bodyPr wrap="square" rtlCol="0">
            <a:spAutoFit/>
          </a:bodyPr>
          <a:lstStyle/>
          <a:p>
            <a:r>
              <a:rPr lang="en-IE" sz="1600" dirty="0"/>
              <a:t>High </a:t>
            </a:r>
            <a:r>
              <a:rPr lang="en-IE" sz="1600" baseline="30000" dirty="0"/>
              <a:t>87</a:t>
            </a:r>
            <a:r>
              <a:rPr lang="en-IE" sz="1600" dirty="0"/>
              <a:t>Sr/</a:t>
            </a:r>
            <a:r>
              <a:rPr lang="en-IE" sz="1600" baseline="30000" dirty="0"/>
              <a:t>86</a:t>
            </a:r>
            <a:r>
              <a:rPr lang="en-IE" sz="1600" dirty="0"/>
              <a:t>Sr ratio and low </a:t>
            </a:r>
            <a:r>
              <a:rPr lang="en-IE" sz="1600" baseline="30000" dirty="0"/>
              <a:t>143</a:t>
            </a:r>
            <a:r>
              <a:rPr lang="en-IE" sz="1600" dirty="0"/>
              <a:t>Nd/</a:t>
            </a:r>
            <a:r>
              <a:rPr lang="en-IE" sz="1600" baseline="30000" dirty="0"/>
              <a:t>144</a:t>
            </a:r>
            <a:r>
              <a:rPr lang="en-IE" sz="1600" dirty="0"/>
              <a:t>Nd ratio</a:t>
            </a:r>
          </a:p>
        </p:txBody>
      </p:sp>
      <p:sp>
        <p:nvSpPr>
          <p:cNvPr id="15" name="TextBox 14">
            <a:extLst>
              <a:ext uri="{FF2B5EF4-FFF2-40B4-BE49-F238E27FC236}">
                <a16:creationId xmlns:a16="http://schemas.microsoft.com/office/drawing/2014/main" id="{CC0B7FAB-B6B1-4B10-B815-56106B37AFB4}"/>
              </a:ext>
            </a:extLst>
          </p:cNvPr>
          <p:cNvSpPr txBox="1"/>
          <p:nvPr/>
        </p:nvSpPr>
        <p:spPr>
          <a:xfrm>
            <a:off x="6098083" y="4893357"/>
            <a:ext cx="2145725" cy="584775"/>
          </a:xfrm>
          <a:prstGeom prst="rect">
            <a:avLst/>
          </a:prstGeom>
          <a:noFill/>
        </p:spPr>
        <p:txBody>
          <a:bodyPr wrap="square" rtlCol="0">
            <a:spAutoFit/>
          </a:bodyPr>
          <a:lstStyle/>
          <a:p>
            <a:r>
              <a:rPr lang="en-IE" sz="1600" dirty="0"/>
              <a:t>Low </a:t>
            </a:r>
            <a:r>
              <a:rPr lang="en-IE" sz="1600" baseline="30000" dirty="0"/>
              <a:t>87</a:t>
            </a:r>
            <a:r>
              <a:rPr lang="en-IE" sz="1600" dirty="0"/>
              <a:t>Sr/</a:t>
            </a:r>
            <a:r>
              <a:rPr lang="en-IE" sz="1600" baseline="30000" dirty="0"/>
              <a:t>86</a:t>
            </a:r>
            <a:r>
              <a:rPr lang="en-IE" sz="1600" dirty="0"/>
              <a:t>Sr ratio and high </a:t>
            </a:r>
            <a:r>
              <a:rPr lang="en-IE" sz="1600" baseline="30000" dirty="0"/>
              <a:t>143</a:t>
            </a:r>
            <a:r>
              <a:rPr lang="en-IE" sz="1600" dirty="0"/>
              <a:t>Nd/</a:t>
            </a:r>
            <a:r>
              <a:rPr lang="en-IE" sz="1600" baseline="30000" dirty="0"/>
              <a:t>144</a:t>
            </a:r>
            <a:r>
              <a:rPr lang="en-IE" sz="1600" dirty="0"/>
              <a:t>Nd ratio </a:t>
            </a:r>
          </a:p>
        </p:txBody>
      </p:sp>
      <p:grpSp>
        <p:nvGrpSpPr>
          <p:cNvPr id="30" name="Group 29">
            <a:extLst>
              <a:ext uri="{FF2B5EF4-FFF2-40B4-BE49-F238E27FC236}">
                <a16:creationId xmlns:a16="http://schemas.microsoft.com/office/drawing/2014/main" id="{D9C1D76D-7ABE-9534-8AC9-04AEDB3235FA}"/>
              </a:ext>
            </a:extLst>
          </p:cNvPr>
          <p:cNvGrpSpPr/>
          <p:nvPr/>
        </p:nvGrpSpPr>
        <p:grpSpPr>
          <a:xfrm>
            <a:off x="133194" y="6313361"/>
            <a:ext cx="12910671" cy="466127"/>
            <a:chOff x="133194" y="6313361"/>
            <a:chExt cx="12910671" cy="466127"/>
          </a:xfrm>
        </p:grpSpPr>
        <p:sp>
          <p:nvSpPr>
            <p:cNvPr id="37" name="TextBox 36">
              <a:extLst>
                <a:ext uri="{FF2B5EF4-FFF2-40B4-BE49-F238E27FC236}">
                  <a16:creationId xmlns:a16="http://schemas.microsoft.com/office/drawing/2014/main" id="{53DE3D55-2FC8-CE4E-1248-877468B8AC55}"/>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38" name="Picture 37">
              <a:extLst>
                <a:ext uri="{FF2B5EF4-FFF2-40B4-BE49-F238E27FC236}">
                  <a16:creationId xmlns:a16="http://schemas.microsoft.com/office/drawing/2014/main" id="{24B2E46C-746A-F30E-1585-130E7D0C1AF0}"/>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7" name="Picture 6" descr="A group of logos with text&#10;&#10;Description automatically generated">
            <a:extLst>
              <a:ext uri="{FF2B5EF4-FFF2-40B4-BE49-F238E27FC236}">
                <a16:creationId xmlns:a16="http://schemas.microsoft.com/office/drawing/2014/main" id="{E3A7C75D-D1C0-5692-2E16-9363F04D3F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781556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D6E5-6841-4653-AA86-0956F6362421}"/>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C754618-C6ED-4CCB-8A3C-6E03F462BBAE}"/>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4E5D19CE-3AEA-4DC7-B2D6-82D5D3EF6D4F}"/>
              </a:ext>
            </a:extLst>
          </p:cNvPr>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sp>
        <p:nvSpPr>
          <p:cNvPr id="12" name="Title 1">
            <a:extLst>
              <a:ext uri="{FF2B5EF4-FFF2-40B4-BE49-F238E27FC236}">
                <a16:creationId xmlns:a16="http://schemas.microsoft.com/office/drawing/2014/main" id="{4863FB39-BF3C-46EF-A2D6-217249F9EE50}"/>
              </a:ext>
            </a:extLst>
          </p:cNvPr>
          <p:cNvSpPr txBox="1">
            <a:spLocks/>
          </p:cNvSpPr>
          <p:nvPr/>
        </p:nvSpPr>
        <p:spPr>
          <a:xfrm>
            <a:off x="551794" y="-41114"/>
            <a:ext cx="110361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Constraints on the age of the “Irish-type” deposits</a:t>
            </a:r>
          </a:p>
        </p:txBody>
      </p:sp>
      <p:sp>
        <p:nvSpPr>
          <p:cNvPr id="13" name="TextBox 12">
            <a:extLst>
              <a:ext uri="{FF2B5EF4-FFF2-40B4-BE49-F238E27FC236}">
                <a16:creationId xmlns:a16="http://schemas.microsoft.com/office/drawing/2014/main" id="{4FACEE94-B162-4320-960B-8265BC828B14}"/>
              </a:ext>
            </a:extLst>
          </p:cNvPr>
          <p:cNvSpPr txBox="1"/>
          <p:nvPr/>
        </p:nvSpPr>
        <p:spPr>
          <a:xfrm>
            <a:off x="551795" y="1628545"/>
            <a:ext cx="8412480" cy="4093428"/>
          </a:xfrm>
          <a:prstGeom prst="rect">
            <a:avLst/>
          </a:prstGeom>
          <a:noFill/>
        </p:spPr>
        <p:txBody>
          <a:bodyPr wrap="square" rtlCol="0">
            <a:spAutoFit/>
          </a:bodyPr>
          <a:lstStyle/>
          <a:p>
            <a:pPr marL="457200" indent="-457200">
              <a:buClr>
                <a:srgbClr val="FFC000"/>
              </a:buClr>
              <a:buFont typeface="Wingdings" panose="05000000000000000000" pitchFamily="2" charset="2"/>
              <a:buChar char="§"/>
            </a:pPr>
            <a:r>
              <a:rPr lang="en-IE" sz="3200" dirty="0">
                <a:solidFill>
                  <a:schemeClr val="bg1">
                    <a:lumMod val="50000"/>
                  </a:schemeClr>
                </a:solidFill>
              </a:rPr>
              <a:t>Existing  dating methods – issues.</a:t>
            </a:r>
          </a:p>
          <a:p>
            <a:pPr marL="171450" indent="-171450">
              <a:buClr>
                <a:srgbClr val="FFC000"/>
              </a:buClr>
              <a:buFont typeface="Wingdings" panose="05000000000000000000" pitchFamily="2" charset="2"/>
              <a:buChar char="§"/>
            </a:pPr>
            <a:endParaRPr lang="en-IE" sz="1200" dirty="0">
              <a:solidFill>
                <a:schemeClr val="bg2"/>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Depositional environment of host-sediments and basin development.</a:t>
            </a:r>
          </a:p>
          <a:p>
            <a:pPr marL="342900" indent="-342900">
              <a:buClr>
                <a:srgbClr val="FFC000"/>
              </a:buClr>
              <a:buFont typeface="Wingdings" panose="05000000000000000000" pitchFamily="2" charset="2"/>
              <a:buChar char="§"/>
            </a:pPr>
            <a:endParaRPr lang="en-IE" sz="1200" dirty="0">
              <a:solidFill>
                <a:schemeClr val="tx1">
                  <a:lumMod val="50000"/>
                  <a:lumOff val="50000"/>
                </a:schemeClr>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Relative depth of mineralization.</a:t>
            </a:r>
          </a:p>
          <a:p>
            <a:pPr marL="171450" indent="-171450">
              <a:buClr>
                <a:srgbClr val="FFC000"/>
              </a:buClr>
              <a:buFont typeface="Wingdings" panose="05000000000000000000" pitchFamily="2" charset="2"/>
              <a:buChar char="§"/>
            </a:pPr>
            <a:endParaRPr lang="en-IE" sz="1200" dirty="0">
              <a:solidFill>
                <a:schemeClr val="tx1">
                  <a:lumMod val="50000"/>
                  <a:lumOff val="50000"/>
                </a:schemeClr>
              </a:solidFill>
            </a:endParaRPr>
          </a:p>
          <a:p>
            <a:pPr marL="457200" indent="-457200">
              <a:buClr>
                <a:srgbClr val="FFC000"/>
              </a:buClr>
              <a:buFont typeface="Wingdings" panose="05000000000000000000" pitchFamily="2" charset="2"/>
              <a:buChar char="§"/>
            </a:pPr>
            <a:r>
              <a:rPr lang="en-IE" sz="3200" dirty="0">
                <a:solidFill>
                  <a:schemeClr val="bg1"/>
                </a:solidFill>
              </a:rPr>
              <a:t>Isotopic signatures constraining depth and timing of  mineralization.</a:t>
            </a:r>
          </a:p>
          <a:p>
            <a:pPr marL="457200" indent="-457200">
              <a:buClr>
                <a:srgbClr val="FFC000"/>
              </a:buClr>
              <a:buFont typeface="Wingdings" panose="05000000000000000000" pitchFamily="2" charset="2"/>
              <a:buChar char="§"/>
            </a:pPr>
            <a:endParaRPr lang="en-IE" sz="3200" dirty="0">
              <a:solidFill>
                <a:schemeClr val="bg2"/>
              </a:solidFill>
            </a:endParaRPr>
          </a:p>
        </p:txBody>
      </p:sp>
      <p:pic>
        <p:nvPicPr>
          <p:cNvPr id="8" name="Picture 7">
            <a:extLst>
              <a:ext uri="{FF2B5EF4-FFF2-40B4-BE49-F238E27FC236}">
                <a16:creationId xmlns:a16="http://schemas.microsoft.com/office/drawing/2014/main" id="{F2456608-1BF6-4DEC-9C03-B1ECE56425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94" b="96965" l="7160" r="89499">
                        <a14:foregroundMark x1="80907" y1="92652" x2="68019" y2="90575"/>
                        <a14:foregroundMark x1="68019" y1="90575" x2="55847" y2="91214"/>
                        <a14:foregroundMark x1="55847" y1="91214" x2="55847" y2="89617"/>
                        <a14:foregroundMark x1="80668" y1="96965" x2="78998" y2="95208"/>
                        <a14:foregroundMark x1="45346" y1="7188" x2="31742" y2="6550"/>
                        <a14:foregroundMark x1="31742" y1="6550" x2="7160" y2="10703"/>
                        <a14:foregroundMark x1="7160" y1="10703" x2="9069" y2="18051"/>
                        <a14:foregroundMark x1="38186" y1="3994" x2="24344" y2="3994"/>
                        <a14:foregroundMark x1="24344" y1="3994" x2="19809" y2="4153"/>
                        <a14:foregroundMark x1="52983" y1="94089" x2="52029" y2="93131"/>
                      </a14:backgroundRemoval>
                    </a14:imgEffect>
                  </a14:imgLayer>
                </a14:imgProps>
              </a:ext>
            </a:extLst>
          </a:blip>
          <a:stretch>
            <a:fillRect/>
          </a:stretch>
        </p:blipFill>
        <p:spPr>
          <a:xfrm rot="10800000">
            <a:off x="8497878" y="985185"/>
            <a:ext cx="3764280" cy="5623961"/>
          </a:xfrm>
          <a:prstGeom prst="rect">
            <a:avLst/>
          </a:prstGeom>
        </p:spPr>
      </p:pic>
      <p:sp>
        <p:nvSpPr>
          <p:cNvPr id="9" name="TextBox 8">
            <a:extLst>
              <a:ext uri="{FF2B5EF4-FFF2-40B4-BE49-F238E27FC236}">
                <a16:creationId xmlns:a16="http://schemas.microsoft.com/office/drawing/2014/main" id="{3BCA197B-9B7B-425B-B4CF-53A9727F7D90}"/>
              </a:ext>
            </a:extLst>
          </p:cNvPr>
          <p:cNvSpPr txBox="1"/>
          <p:nvPr/>
        </p:nvSpPr>
        <p:spPr>
          <a:xfrm>
            <a:off x="8214361" y="5947049"/>
            <a:ext cx="1692429" cy="523220"/>
          </a:xfrm>
          <a:prstGeom prst="rect">
            <a:avLst/>
          </a:prstGeom>
          <a:noFill/>
        </p:spPr>
        <p:txBody>
          <a:bodyPr wrap="square" rtlCol="0">
            <a:spAutoFit/>
          </a:bodyPr>
          <a:lstStyle/>
          <a:p>
            <a:r>
              <a:rPr lang="en-IE" sz="1400" dirty="0">
                <a:solidFill>
                  <a:schemeClr val="bg1"/>
                </a:solidFill>
              </a:rPr>
              <a:t>Navan Hi-Grade ore ~ 50% </a:t>
            </a:r>
            <a:r>
              <a:rPr lang="en-IE" sz="1400" dirty="0" err="1">
                <a:solidFill>
                  <a:schemeClr val="bg1"/>
                </a:solidFill>
              </a:rPr>
              <a:t>Zn+Pb</a:t>
            </a:r>
            <a:endParaRPr lang="en-IE" sz="1400" dirty="0">
              <a:solidFill>
                <a:schemeClr val="bg1"/>
              </a:solidFill>
            </a:endParaRPr>
          </a:p>
        </p:txBody>
      </p:sp>
      <p:pic>
        <p:nvPicPr>
          <p:cNvPr id="14" name="Picture 13">
            <a:extLst>
              <a:ext uri="{FF2B5EF4-FFF2-40B4-BE49-F238E27FC236}">
                <a16:creationId xmlns:a16="http://schemas.microsoft.com/office/drawing/2014/main" id="{75BE50E3-166C-4906-958B-74C7FC355F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1765" y="1426387"/>
            <a:ext cx="828000" cy="302810"/>
          </a:xfrm>
          <a:prstGeom prst="rect">
            <a:avLst/>
          </a:prstGeom>
        </p:spPr>
      </p:pic>
      <p:grpSp>
        <p:nvGrpSpPr>
          <p:cNvPr id="11" name="Group 10">
            <a:extLst>
              <a:ext uri="{FF2B5EF4-FFF2-40B4-BE49-F238E27FC236}">
                <a16:creationId xmlns:a16="http://schemas.microsoft.com/office/drawing/2014/main" id="{1DF210A3-F11D-A651-36BA-053C9D3B9F40}"/>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FCA4E9DC-55E0-55BD-F96E-2279B3A8FE9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61F82FA9-3E16-50E9-C7F1-BEAA82EB3B25}"/>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A3E3621C-DC8E-7987-2721-4654DCBAC7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61149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A20C-F897-BE58-04C3-A3E7AAACE660}"/>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2F49D3D-0628-58FF-A07A-19EE1F7C0936}"/>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7A56BA0A-804E-8A32-FAB3-B41040539FEA}"/>
              </a:ext>
            </a:extLst>
          </p:cNvPr>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grpSp>
        <p:nvGrpSpPr>
          <p:cNvPr id="5" name="Group 4">
            <a:extLst>
              <a:ext uri="{FF2B5EF4-FFF2-40B4-BE49-F238E27FC236}">
                <a16:creationId xmlns:a16="http://schemas.microsoft.com/office/drawing/2014/main" id="{C51F3AFD-FC62-922F-2F0D-BE8E1B228AF2}"/>
              </a:ext>
            </a:extLst>
          </p:cNvPr>
          <p:cNvGrpSpPr/>
          <p:nvPr/>
        </p:nvGrpSpPr>
        <p:grpSpPr>
          <a:xfrm>
            <a:off x="133194" y="6313361"/>
            <a:ext cx="12910671" cy="466127"/>
            <a:chOff x="133194" y="6313361"/>
            <a:chExt cx="12910671" cy="466127"/>
          </a:xfrm>
        </p:grpSpPr>
        <p:sp>
          <p:nvSpPr>
            <p:cNvPr id="6" name="TextBox 5">
              <a:extLst>
                <a:ext uri="{FF2B5EF4-FFF2-40B4-BE49-F238E27FC236}">
                  <a16:creationId xmlns:a16="http://schemas.microsoft.com/office/drawing/2014/main" id="{76DC88BF-3A1F-0336-AE82-2307B279795D}"/>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7" name="Picture 6">
              <a:extLst>
                <a:ext uri="{FF2B5EF4-FFF2-40B4-BE49-F238E27FC236}">
                  <a16:creationId xmlns:a16="http://schemas.microsoft.com/office/drawing/2014/main" id="{C1BDF687-4CC4-96FC-63A7-FFC5C641DEE1}"/>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8" name="Title 1">
            <a:extLst>
              <a:ext uri="{FF2B5EF4-FFF2-40B4-BE49-F238E27FC236}">
                <a16:creationId xmlns:a16="http://schemas.microsoft.com/office/drawing/2014/main" id="{45B459E2-5CB7-1A29-8803-17A761A4AA4F}"/>
              </a:ext>
            </a:extLst>
          </p:cNvPr>
          <p:cNvSpPr txBox="1">
            <a:spLocks/>
          </p:cNvSpPr>
          <p:nvPr/>
        </p:nvSpPr>
        <p:spPr>
          <a:xfrm>
            <a:off x="418064" y="-265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MVT or SedEx – a matter of timing</a:t>
            </a:r>
          </a:p>
        </p:txBody>
      </p:sp>
      <p:sp>
        <p:nvSpPr>
          <p:cNvPr id="10" name="TextBox 9">
            <a:extLst>
              <a:ext uri="{FF2B5EF4-FFF2-40B4-BE49-F238E27FC236}">
                <a16:creationId xmlns:a16="http://schemas.microsoft.com/office/drawing/2014/main" id="{9BECE73D-ED1E-CF31-89D9-E438711E144F}"/>
              </a:ext>
            </a:extLst>
          </p:cNvPr>
          <p:cNvSpPr txBox="1"/>
          <p:nvPr/>
        </p:nvSpPr>
        <p:spPr>
          <a:xfrm>
            <a:off x="464281" y="1283546"/>
            <a:ext cx="10779451" cy="646331"/>
          </a:xfrm>
          <a:prstGeom prst="rect">
            <a:avLst/>
          </a:prstGeom>
          <a:noFill/>
        </p:spPr>
        <p:txBody>
          <a:bodyPr wrap="square" rtlCol="0">
            <a:spAutoFit/>
          </a:bodyPr>
          <a:lstStyle/>
          <a:p>
            <a:pPr algn="just"/>
            <a:r>
              <a:rPr lang="en-IE" dirty="0">
                <a:solidFill>
                  <a:schemeClr val="bg1"/>
                </a:solidFill>
              </a:rPr>
              <a:t>The tectonic setting in which the ore deposit forms is the defining moment in the formation of a sediment-hosted Pb-Zn deposit and which determines the deposit type and its depositional processes.</a:t>
            </a:r>
          </a:p>
        </p:txBody>
      </p:sp>
      <p:sp>
        <p:nvSpPr>
          <p:cNvPr id="19" name="Rectangle 18">
            <a:extLst>
              <a:ext uri="{FF2B5EF4-FFF2-40B4-BE49-F238E27FC236}">
                <a16:creationId xmlns:a16="http://schemas.microsoft.com/office/drawing/2014/main" id="{A57B692A-623A-9338-1F3A-5F4A5D04EF81}"/>
              </a:ext>
            </a:extLst>
          </p:cNvPr>
          <p:cNvSpPr/>
          <p:nvPr/>
        </p:nvSpPr>
        <p:spPr>
          <a:xfrm>
            <a:off x="482599" y="2150533"/>
            <a:ext cx="10964333" cy="3369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D6776A25-3C1D-C8CE-F4A1-A86983222B34}"/>
              </a:ext>
            </a:extLst>
          </p:cNvPr>
          <p:cNvPicPr>
            <a:picLocks noChangeAspect="1"/>
          </p:cNvPicPr>
          <p:nvPr/>
        </p:nvPicPr>
        <p:blipFill>
          <a:blip r:embed="rId4"/>
          <a:stretch>
            <a:fillRect/>
          </a:stretch>
        </p:blipFill>
        <p:spPr>
          <a:xfrm>
            <a:off x="555876" y="2360513"/>
            <a:ext cx="4865716" cy="3007353"/>
          </a:xfrm>
          <a:prstGeom prst="rect">
            <a:avLst/>
          </a:prstGeom>
        </p:spPr>
      </p:pic>
      <p:pic>
        <p:nvPicPr>
          <p:cNvPr id="13" name="Picture 12">
            <a:extLst>
              <a:ext uri="{FF2B5EF4-FFF2-40B4-BE49-F238E27FC236}">
                <a16:creationId xmlns:a16="http://schemas.microsoft.com/office/drawing/2014/main" id="{0619A2AA-E9EB-BFB6-B234-0C8A2AD76DAA}"/>
              </a:ext>
            </a:extLst>
          </p:cNvPr>
          <p:cNvPicPr>
            <a:picLocks noChangeAspect="1"/>
          </p:cNvPicPr>
          <p:nvPr/>
        </p:nvPicPr>
        <p:blipFill>
          <a:blip r:embed="rId5"/>
          <a:stretch>
            <a:fillRect/>
          </a:stretch>
        </p:blipFill>
        <p:spPr>
          <a:xfrm>
            <a:off x="5468085" y="2490905"/>
            <a:ext cx="3304762" cy="1876190"/>
          </a:xfrm>
          <a:prstGeom prst="rect">
            <a:avLst/>
          </a:prstGeom>
        </p:spPr>
      </p:pic>
      <p:grpSp>
        <p:nvGrpSpPr>
          <p:cNvPr id="24" name="Group 23">
            <a:extLst>
              <a:ext uri="{FF2B5EF4-FFF2-40B4-BE49-F238E27FC236}">
                <a16:creationId xmlns:a16="http://schemas.microsoft.com/office/drawing/2014/main" id="{D07BB3B8-13A1-F0CA-47B5-F7CA9F805A5A}"/>
              </a:ext>
            </a:extLst>
          </p:cNvPr>
          <p:cNvGrpSpPr/>
          <p:nvPr/>
        </p:nvGrpSpPr>
        <p:grpSpPr>
          <a:xfrm>
            <a:off x="2573867" y="3505199"/>
            <a:ext cx="1083733" cy="1038200"/>
            <a:chOff x="2573867" y="3505199"/>
            <a:chExt cx="1083733" cy="1038200"/>
          </a:xfrm>
        </p:grpSpPr>
        <p:sp>
          <p:nvSpPr>
            <p:cNvPr id="15" name="TextBox 14">
              <a:extLst>
                <a:ext uri="{FF2B5EF4-FFF2-40B4-BE49-F238E27FC236}">
                  <a16:creationId xmlns:a16="http://schemas.microsoft.com/office/drawing/2014/main" id="{5EB220FA-5863-E241-55E3-BC515D46C33C}"/>
                </a:ext>
              </a:extLst>
            </p:cNvPr>
            <p:cNvSpPr txBox="1"/>
            <p:nvPr/>
          </p:nvSpPr>
          <p:spPr>
            <a:xfrm>
              <a:off x="2573867" y="4174067"/>
              <a:ext cx="1083733" cy="369332"/>
            </a:xfrm>
            <a:prstGeom prst="rect">
              <a:avLst/>
            </a:prstGeom>
            <a:solidFill>
              <a:schemeClr val="bg1"/>
            </a:solidFill>
            <a:ln>
              <a:solidFill>
                <a:schemeClr val="tx1"/>
              </a:solidFill>
            </a:ln>
          </p:spPr>
          <p:txBody>
            <a:bodyPr wrap="square" rtlCol="0">
              <a:spAutoFit/>
            </a:bodyPr>
            <a:lstStyle/>
            <a:p>
              <a:r>
                <a:rPr lang="en-GB" dirty="0"/>
                <a:t>Irish host</a:t>
              </a:r>
              <a:endParaRPr lang="en-IE" dirty="0"/>
            </a:p>
          </p:txBody>
        </p:sp>
        <p:cxnSp>
          <p:nvCxnSpPr>
            <p:cNvPr id="17" name="Straight Connector 16">
              <a:extLst>
                <a:ext uri="{FF2B5EF4-FFF2-40B4-BE49-F238E27FC236}">
                  <a16:creationId xmlns:a16="http://schemas.microsoft.com/office/drawing/2014/main" id="{1F78B39F-51C8-D480-7A6A-E8C22E7885BB}"/>
                </a:ext>
              </a:extLst>
            </p:cNvPr>
            <p:cNvCxnSpPr/>
            <p:nvPr/>
          </p:nvCxnSpPr>
          <p:spPr>
            <a:xfrm>
              <a:off x="3005667" y="3539067"/>
              <a:ext cx="101600" cy="609600"/>
            </a:xfrm>
            <a:prstGeom prst="line">
              <a:avLst/>
            </a:prstGeom>
            <a:ln w="1905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16CAA81-B1A1-1830-75E4-07262A9A8CB0}"/>
                </a:ext>
              </a:extLst>
            </p:cNvPr>
            <p:cNvSpPr/>
            <p:nvPr/>
          </p:nvSpPr>
          <p:spPr>
            <a:xfrm>
              <a:off x="2980269" y="3505199"/>
              <a:ext cx="54000" cy="54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1" name="TextBox 20">
            <a:extLst>
              <a:ext uri="{FF2B5EF4-FFF2-40B4-BE49-F238E27FC236}">
                <a16:creationId xmlns:a16="http://schemas.microsoft.com/office/drawing/2014/main" id="{E11A9455-6007-943C-7073-465C064FD099}"/>
              </a:ext>
            </a:extLst>
          </p:cNvPr>
          <p:cNvSpPr txBox="1"/>
          <p:nvPr/>
        </p:nvSpPr>
        <p:spPr>
          <a:xfrm>
            <a:off x="8737601" y="2531534"/>
            <a:ext cx="2540000" cy="2246769"/>
          </a:xfrm>
          <a:prstGeom prst="rect">
            <a:avLst/>
          </a:prstGeom>
          <a:noFill/>
        </p:spPr>
        <p:txBody>
          <a:bodyPr wrap="square" rtlCol="0">
            <a:spAutoFit/>
          </a:bodyPr>
          <a:lstStyle/>
          <a:p>
            <a:pPr marL="285750" indent="-285750" algn="just">
              <a:buFont typeface="Arial" panose="020B0604020202020204" pitchFamily="34" charset="0"/>
              <a:buChar char="•"/>
            </a:pPr>
            <a:r>
              <a:rPr lang="en-IE" sz="1400" dirty="0"/>
              <a:t>The MVT Pb-Zn deposits are located in the carbonate-platform sequences of the passive margin.</a:t>
            </a:r>
          </a:p>
          <a:p>
            <a:pPr marL="285750" indent="-285750" algn="just">
              <a:buFont typeface="Arial" panose="020B0604020202020204" pitchFamily="34" charset="0"/>
              <a:buChar char="•"/>
            </a:pPr>
            <a:endParaRPr lang="en-IE" sz="1400" dirty="0"/>
          </a:p>
          <a:p>
            <a:pPr marL="285750" indent="-285750" algn="just">
              <a:buFont typeface="Arial" panose="020B0604020202020204" pitchFamily="34" charset="0"/>
              <a:buChar char="•"/>
            </a:pPr>
            <a:r>
              <a:rPr lang="en-IE" sz="1400" dirty="0"/>
              <a:t>Irish-type deposits are </a:t>
            </a:r>
            <a:r>
              <a:rPr lang="en-IE" sz="1400" dirty="0" err="1"/>
              <a:t>syn</a:t>
            </a:r>
            <a:r>
              <a:rPr lang="en-IE" sz="1400" dirty="0"/>
              <a:t>-rift and located within active rift basins.</a:t>
            </a:r>
          </a:p>
          <a:p>
            <a:pPr marL="285750" indent="-285750" algn="just">
              <a:buFont typeface="Arial" panose="020B0604020202020204" pitchFamily="34" charset="0"/>
              <a:buChar char="•"/>
            </a:pPr>
            <a:endParaRPr lang="en-IE" sz="1400" dirty="0"/>
          </a:p>
          <a:p>
            <a:pPr marL="285750" indent="-285750" algn="just">
              <a:buFont typeface="Arial" panose="020B0604020202020204" pitchFamily="34" charset="0"/>
              <a:buChar char="•"/>
            </a:pPr>
            <a:endParaRPr lang="en-IE" sz="1400" dirty="0"/>
          </a:p>
        </p:txBody>
      </p:sp>
      <p:sp>
        <p:nvSpPr>
          <p:cNvPr id="22" name="TextBox 21">
            <a:extLst>
              <a:ext uri="{FF2B5EF4-FFF2-40B4-BE49-F238E27FC236}">
                <a16:creationId xmlns:a16="http://schemas.microsoft.com/office/drawing/2014/main" id="{5CACAE69-52BF-CD7B-FE1D-6324D9DB2104}"/>
              </a:ext>
            </a:extLst>
          </p:cNvPr>
          <p:cNvSpPr txBox="1"/>
          <p:nvPr/>
        </p:nvSpPr>
        <p:spPr>
          <a:xfrm>
            <a:off x="5638800" y="4986867"/>
            <a:ext cx="3801533" cy="307777"/>
          </a:xfrm>
          <a:prstGeom prst="rect">
            <a:avLst/>
          </a:prstGeom>
          <a:noFill/>
        </p:spPr>
        <p:txBody>
          <a:bodyPr wrap="square" rtlCol="0">
            <a:spAutoFit/>
          </a:bodyPr>
          <a:lstStyle/>
          <a:p>
            <a:r>
              <a:rPr lang="en-GB" sz="1400" dirty="0"/>
              <a:t>Modified from Leach </a:t>
            </a:r>
            <a:r>
              <a:rPr lang="en-GB" sz="1400" i="1" dirty="0"/>
              <a:t>et al </a:t>
            </a:r>
            <a:r>
              <a:rPr lang="en-GB" sz="1400" dirty="0"/>
              <a:t>2010</a:t>
            </a:r>
            <a:endParaRPr lang="en-IE" sz="1400" dirty="0"/>
          </a:p>
        </p:txBody>
      </p:sp>
    </p:spTree>
    <p:extLst>
      <p:ext uri="{BB962C8B-B14F-4D97-AF65-F5344CB8AC3E}">
        <p14:creationId xmlns:p14="http://schemas.microsoft.com/office/powerpoint/2010/main" val="95503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A61A6FE-B1B2-48E2-8BAB-61694015DCB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23" name="Chart 22">
            <a:extLst>
              <a:ext uri="{FF2B5EF4-FFF2-40B4-BE49-F238E27FC236}">
                <a16:creationId xmlns:a16="http://schemas.microsoft.com/office/drawing/2014/main" id="{0149AF38-25A5-47A7-8AC3-FD400A1914BA}"/>
              </a:ext>
            </a:extLst>
          </p:cNvPr>
          <p:cNvGraphicFramePr>
            <a:graphicFrameLocks/>
          </p:cNvGraphicFramePr>
          <p:nvPr>
            <p:extLst>
              <p:ext uri="{D42A27DB-BD31-4B8C-83A1-F6EECF244321}">
                <p14:modId xmlns:p14="http://schemas.microsoft.com/office/powerpoint/2010/main" val="2038708427"/>
              </p:ext>
            </p:extLst>
          </p:nvPr>
        </p:nvGraphicFramePr>
        <p:xfrm>
          <a:off x="280800" y="993600"/>
          <a:ext cx="3996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1786A1E7-1235-4C0F-930D-CBC58EDB9CEB}"/>
              </a:ext>
            </a:extLst>
          </p:cNvPr>
          <p:cNvGraphicFramePr>
            <a:graphicFrameLocks/>
          </p:cNvGraphicFramePr>
          <p:nvPr>
            <p:extLst>
              <p:ext uri="{D42A27DB-BD31-4B8C-83A1-F6EECF244321}">
                <p14:modId xmlns:p14="http://schemas.microsoft.com/office/powerpoint/2010/main" val="3766724774"/>
              </p:ext>
            </p:extLst>
          </p:nvPr>
        </p:nvGraphicFramePr>
        <p:xfrm>
          <a:off x="241134" y="3558347"/>
          <a:ext cx="4101127"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31" name="Picture 30">
            <a:extLst>
              <a:ext uri="{FF2B5EF4-FFF2-40B4-BE49-F238E27FC236}">
                <a16:creationId xmlns:a16="http://schemas.microsoft.com/office/drawing/2014/main" id="{6F0F70AC-39A4-4CA3-BE2E-1370EFD25A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50105" y="2238160"/>
            <a:ext cx="7452000" cy="3815627"/>
          </a:xfrm>
          <a:prstGeom prst="rect">
            <a:avLst/>
          </a:prstGeom>
        </p:spPr>
      </p:pic>
      <p:sp>
        <p:nvSpPr>
          <p:cNvPr id="32" name="TextBox 31">
            <a:extLst>
              <a:ext uri="{FF2B5EF4-FFF2-40B4-BE49-F238E27FC236}">
                <a16:creationId xmlns:a16="http://schemas.microsoft.com/office/drawing/2014/main" id="{0F025315-3BCE-4ACB-A30B-19206524CF24}"/>
              </a:ext>
            </a:extLst>
          </p:cNvPr>
          <p:cNvSpPr txBox="1"/>
          <p:nvPr/>
        </p:nvSpPr>
        <p:spPr>
          <a:xfrm>
            <a:off x="9495827" y="6211024"/>
            <a:ext cx="2977325" cy="307777"/>
          </a:xfrm>
          <a:prstGeom prst="rect">
            <a:avLst/>
          </a:prstGeom>
          <a:noFill/>
        </p:spPr>
        <p:txBody>
          <a:bodyPr wrap="square" rtlCol="0">
            <a:spAutoFit/>
          </a:bodyPr>
          <a:lstStyle/>
          <a:p>
            <a:r>
              <a:rPr lang="en-IE" sz="1400" i="1" dirty="0">
                <a:solidFill>
                  <a:schemeClr val="bg1"/>
                </a:solidFill>
              </a:rPr>
              <a:t>Data from Boast (1979)</a:t>
            </a:r>
          </a:p>
        </p:txBody>
      </p:sp>
      <p:sp>
        <p:nvSpPr>
          <p:cNvPr id="33" name="TextBox 32">
            <a:extLst>
              <a:ext uri="{FF2B5EF4-FFF2-40B4-BE49-F238E27FC236}">
                <a16:creationId xmlns:a16="http://schemas.microsoft.com/office/drawing/2014/main" id="{C20F024C-EB64-4A9C-83FE-C1F309F33FF2}"/>
              </a:ext>
            </a:extLst>
          </p:cNvPr>
          <p:cNvSpPr txBox="1"/>
          <p:nvPr/>
        </p:nvSpPr>
        <p:spPr>
          <a:xfrm>
            <a:off x="448793" y="191092"/>
            <a:ext cx="4388802" cy="584775"/>
          </a:xfrm>
          <a:prstGeom prst="rect">
            <a:avLst/>
          </a:prstGeom>
          <a:noFill/>
        </p:spPr>
        <p:txBody>
          <a:bodyPr wrap="square" rtlCol="0">
            <a:spAutoFit/>
          </a:bodyPr>
          <a:lstStyle/>
          <a:p>
            <a:r>
              <a:rPr lang="en-IE" sz="3200" b="1" dirty="0">
                <a:solidFill>
                  <a:srgbClr val="FFC000"/>
                </a:solidFill>
              </a:rPr>
              <a:t>Sulphur Isotopes </a:t>
            </a:r>
          </a:p>
        </p:txBody>
      </p:sp>
      <p:sp>
        <p:nvSpPr>
          <p:cNvPr id="35" name="Freeform: Shape 34">
            <a:extLst>
              <a:ext uri="{FF2B5EF4-FFF2-40B4-BE49-F238E27FC236}">
                <a16:creationId xmlns:a16="http://schemas.microsoft.com/office/drawing/2014/main" id="{4C085FA2-A055-4F58-A5B9-89744E6F6FFA}"/>
              </a:ext>
            </a:extLst>
          </p:cNvPr>
          <p:cNvSpPr/>
          <p:nvPr/>
        </p:nvSpPr>
        <p:spPr>
          <a:xfrm>
            <a:off x="5288569" y="2900933"/>
            <a:ext cx="1698023" cy="384121"/>
          </a:xfrm>
          <a:custGeom>
            <a:avLst/>
            <a:gdLst>
              <a:gd name="connsiteX0" fmla="*/ 0 w 3790950"/>
              <a:gd name="connsiteY0" fmla="*/ 0 h 781050"/>
              <a:gd name="connsiteX1" fmla="*/ 400050 w 3790950"/>
              <a:gd name="connsiteY1" fmla="*/ 276225 h 781050"/>
              <a:gd name="connsiteX2" fmla="*/ 866775 w 3790950"/>
              <a:gd name="connsiteY2" fmla="*/ 514350 h 781050"/>
              <a:gd name="connsiteX3" fmla="*/ 1409700 w 3790950"/>
              <a:gd name="connsiteY3" fmla="*/ 600075 h 781050"/>
              <a:gd name="connsiteX4" fmla="*/ 1790700 w 3790950"/>
              <a:gd name="connsiteY4" fmla="*/ 542925 h 781050"/>
              <a:gd name="connsiteX5" fmla="*/ 2085975 w 3790950"/>
              <a:gd name="connsiteY5" fmla="*/ 419100 h 781050"/>
              <a:gd name="connsiteX6" fmla="*/ 2314575 w 3790950"/>
              <a:gd name="connsiteY6" fmla="*/ 381000 h 781050"/>
              <a:gd name="connsiteX7" fmla="*/ 2590800 w 3790950"/>
              <a:gd name="connsiteY7" fmla="*/ 447675 h 781050"/>
              <a:gd name="connsiteX8" fmla="*/ 2895600 w 3790950"/>
              <a:gd name="connsiteY8" fmla="*/ 600075 h 781050"/>
              <a:gd name="connsiteX9" fmla="*/ 3162300 w 3790950"/>
              <a:gd name="connsiteY9" fmla="*/ 714375 h 781050"/>
              <a:gd name="connsiteX10" fmla="*/ 3314700 w 3790950"/>
              <a:gd name="connsiteY10" fmla="*/ 771525 h 781050"/>
              <a:gd name="connsiteX11" fmla="*/ 3400425 w 3790950"/>
              <a:gd name="connsiteY11" fmla="*/ 781050 h 781050"/>
              <a:gd name="connsiteX12" fmla="*/ 3533775 w 3790950"/>
              <a:gd name="connsiteY12" fmla="*/ 714375 h 781050"/>
              <a:gd name="connsiteX13" fmla="*/ 3790950 w 3790950"/>
              <a:gd name="connsiteY13" fmla="*/ 666750 h 781050"/>
              <a:gd name="connsiteX0" fmla="*/ 0 w 3823117"/>
              <a:gd name="connsiteY0" fmla="*/ 0 h 966250"/>
              <a:gd name="connsiteX1" fmla="*/ 400050 w 3823117"/>
              <a:gd name="connsiteY1" fmla="*/ 276225 h 966250"/>
              <a:gd name="connsiteX2" fmla="*/ 866775 w 3823117"/>
              <a:gd name="connsiteY2" fmla="*/ 514350 h 966250"/>
              <a:gd name="connsiteX3" fmla="*/ 1409700 w 3823117"/>
              <a:gd name="connsiteY3" fmla="*/ 600075 h 966250"/>
              <a:gd name="connsiteX4" fmla="*/ 1790700 w 3823117"/>
              <a:gd name="connsiteY4" fmla="*/ 542925 h 966250"/>
              <a:gd name="connsiteX5" fmla="*/ 2085975 w 3823117"/>
              <a:gd name="connsiteY5" fmla="*/ 419100 h 966250"/>
              <a:gd name="connsiteX6" fmla="*/ 2314575 w 3823117"/>
              <a:gd name="connsiteY6" fmla="*/ 381000 h 966250"/>
              <a:gd name="connsiteX7" fmla="*/ 2590800 w 3823117"/>
              <a:gd name="connsiteY7" fmla="*/ 447675 h 966250"/>
              <a:gd name="connsiteX8" fmla="*/ 2895600 w 3823117"/>
              <a:gd name="connsiteY8" fmla="*/ 600075 h 966250"/>
              <a:gd name="connsiteX9" fmla="*/ 3162300 w 3823117"/>
              <a:gd name="connsiteY9" fmla="*/ 714375 h 966250"/>
              <a:gd name="connsiteX10" fmla="*/ 3314700 w 3823117"/>
              <a:gd name="connsiteY10" fmla="*/ 771525 h 966250"/>
              <a:gd name="connsiteX11" fmla="*/ 3400425 w 3823117"/>
              <a:gd name="connsiteY11" fmla="*/ 781050 h 966250"/>
              <a:gd name="connsiteX12" fmla="*/ 3533775 w 3823117"/>
              <a:gd name="connsiteY12" fmla="*/ 714375 h 966250"/>
              <a:gd name="connsiteX13" fmla="*/ 3823117 w 3823117"/>
              <a:gd name="connsiteY13" fmla="*/ 966250 h 966250"/>
              <a:gd name="connsiteX0" fmla="*/ 0 w 3823117"/>
              <a:gd name="connsiteY0" fmla="*/ 0 h 966250"/>
              <a:gd name="connsiteX1" fmla="*/ 400050 w 3823117"/>
              <a:gd name="connsiteY1" fmla="*/ 276225 h 966250"/>
              <a:gd name="connsiteX2" fmla="*/ 866775 w 3823117"/>
              <a:gd name="connsiteY2" fmla="*/ 514350 h 966250"/>
              <a:gd name="connsiteX3" fmla="*/ 1409700 w 3823117"/>
              <a:gd name="connsiteY3" fmla="*/ 600075 h 966250"/>
              <a:gd name="connsiteX4" fmla="*/ 1790700 w 3823117"/>
              <a:gd name="connsiteY4" fmla="*/ 542925 h 966250"/>
              <a:gd name="connsiteX5" fmla="*/ 2085975 w 3823117"/>
              <a:gd name="connsiteY5" fmla="*/ 419100 h 966250"/>
              <a:gd name="connsiteX6" fmla="*/ 2314575 w 3823117"/>
              <a:gd name="connsiteY6" fmla="*/ 381000 h 966250"/>
              <a:gd name="connsiteX7" fmla="*/ 2590800 w 3823117"/>
              <a:gd name="connsiteY7" fmla="*/ 447675 h 966250"/>
              <a:gd name="connsiteX8" fmla="*/ 2895600 w 3823117"/>
              <a:gd name="connsiteY8" fmla="*/ 600075 h 966250"/>
              <a:gd name="connsiteX9" fmla="*/ 3162300 w 3823117"/>
              <a:gd name="connsiteY9" fmla="*/ 714375 h 966250"/>
              <a:gd name="connsiteX10" fmla="*/ 3314700 w 3823117"/>
              <a:gd name="connsiteY10" fmla="*/ 771525 h 966250"/>
              <a:gd name="connsiteX11" fmla="*/ 3400425 w 3823117"/>
              <a:gd name="connsiteY11" fmla="*/ 781050 h 966250"/>
              <a:gd name="connsiteX12" fmla="*/ 3555221 w 3823117"/>
              <a:gd name="connsiteY12" fmla="*/ 882095 h 966250"/>
              <a:gd name="connsiteX13" fmla="*/ 3823117 w 3823117"/>
              <a:gd name="connsiteY13" fmla="*/ 966250 h 96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3117" h="966250">
                <a:moveTo>
                  <a:pt x="0" y="0"/>
                </a:moveTo>
                <a:lnTo>
                  <a:pt x="400050" y="276225"/>
                </a:lnTo>
                <a:lnTo>
                  <a:pt x="866775" y="514350"/>
                </a:lnTo>
                <a:lnTo>
                  <a:pt x="1409700" y="600075"/>
                </a:lnTo>
                <a:lnTo>
                  <a:pt x="1790700" y="542925"/>
                </a:lnTo>
                <a:lnTo>
                  <a:pt x="2085975" y="419100"/>
                </a:lnTo>
                <a:lnTo>
                  <a:pt x="2314575" y="381000"/>
                </a:lnTo>
                <a:lnTo>
                  <a:pt x="2590800" y="447675"/>
                </a:lnTo>
                <a:lnTo>
                  <a:pt x="2895600" y="600075"/>
                </a:lnTo>
                <a:lnTo>
                  <a:pt x="3162300" y="714375"/>
                </a:lnTo>
                <a:lnTo>
                  <a:pt x="3314700" y="771525"/>
                </a:lnTo>
                <a:lnTo>
                  <a:pt x="3400425" y="781050"/>
                </a:lnTo>
                <a:lnTo>
                  <a:pt x="3555221" y="882095"/>
                </a:lnTo>
                <a:lnTo>
                  <a:pt x="3823117" y="9662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36" name="Freeform: Shape 35">
            <a:extLst>
              <a:ext uri="{FF2B5EF4-FFF2-40B4-BE49-F238E27FC236}">
                <a16:creationId xmlns:a16="http://schemas.microsoft.com/office/drawing/2014/main" id="{85FC5145-C4EF-4649-AE7D-11D6920E9A2C}"/>
              </a:ext>
            </a:extLst>
          </p:cNvPr>
          <p:cNvSpPr/>
          <p:nvPr/>
        </p:nvSpPr>
        <p:spPr>
          <a:xfrm>
            <a:off x="5208113" y="3165289"/>
            <a:ext cx="1975793" cy="424797"/>
          </a:xfrm>
          <a:custGeom>
            <a:avLst/>
            <a:gdLst>
              <a:gd name="connsiteX0" fmla="*/ 0 w 3933825"/>
              <a:gd name="connsiteY0" fmla="*/ 0 h 781050"/>
              <a:gd name="connsiteX1" fmla="*/ 342900 w 3933825"/>
              <a:gd name="connsiteY1" fmla="*/ 447675 h 781050"/>
              <a:gd name="connsiteX2" fmla="*/ 581025 w 3933825"/>
              <a:gd name="connsiteY2" fmla="*/ 657225 h 781050"/>
              <a:gd name="connsiteX3" fmla="*/ 876300 w 3933825"/>
              <a:gd name="connsiteY3" fmla="*/ 781050 h 781050"/>
              <a:gd name="connsiteX4" fmla="*/ 1076325 w 3933825"/>
              <a:gd name="connsiteY4" fmla="*/ 762000 h 781050"/>
              <a:gd name="connsiteX5" fmla="*/ 1171575 w 3933825"/>
              <a:gd name="connsiteY5" fmla="*/ 685800 h 781050"/>
              <a:gd name="connsiteX6" fmla="*/ 1295400 w 3933825"/>
              <a:gd name="connsiteY6" fmla="*/ 600075 h 781050"/>
              <a:gd name="connsiteX7" fmla="*/ 1485900 w 3933825"/>
              <a:gd name="connsiteY7" fmla="*/ 609600 h 781050"/>
              <a:gd name="connsiteX8" fmla="*/ 1695450 w 3933825"/>
              <a:gd name="connsiteY8" fmla="*/ 628650 h 781050"/>
              <a:gd name="connsiteX9" fmla="*/ 1857375 w 3933825"/>
              <a:gd name="connsiteY9" fmla="*/ 485775 h 781050"/>
              <a:gd name="connsiteX10" fmla="*/ 2095500 w 3933825"/>
              <a:gd name="connsiteY10" fmla="*/ 361950 h 781050"/>
              <a:gd name="connsiteX11" fmla="*/ 2438400 w 3933825"/>
              <a:gd name="connsiteY11" fmla="*/ 247650 h 781050"/>
              <a:gd name="connsiteX12" fmla="*/ 2686050 w 3933825"/>
              <a:gd name="connsiteY12" fmla="*/ 219075 h 781050"/>
              <a:gd name="connsiteX13" fmla="*/ 2867025 w 3933825"/>
              <a:gd name="connsiteY13" fmla="*/ 304800 h 781050"/>
              <a:gd name="connsiteX14" fmla="*/ 3152775 w 3933825"/>
              <a:gd name="connsiteY14" fmla="*/ 457200 h 781050"/>
              <a:gd name="connsiteX15" fmla="*/ 3476625 w 3933825"/>
              <a:gd name="connsiteY15" fmla="*/ 638175 h 781050"/>
              <a:gd name="connsiteX16" fmla="*/ 3657600 w 3933825"/>
              <a:gd name="connsiteY16" fmla="*/ 638175 h 781050"/>
              <a:gd name="connsiteX17" fmla="*/ 3790950 w 3933825"/>
              <a:gd name="connsiteY17" fmla="*/ 466725 h 781050"/>
              <a:gd name="connsiteX18" fmla="*/ 3933825 w 3933825"/>
              <a:gd name="connsiteY18" fmla="*/ 371475 h 781050"/>
              <a:gd name="connsiteX0" fmla="*/ 0 w 4191173"/>
              <a:gd name="connsiteY0" fmla="*/ 0 h 781050"/>
              <a:gd name="connsiteX1" fmla="*/ 342900 w 4191173"/>
              <a:gd name="connsiteY1" fmla="*/ 447675 h 781050"/>
              <a:gd name="connsiteX2" fmla="*/ 581025 w 4191173"/>
              <a:gd name="connsiteY2" fmla="*/ 657225 h 781050"/>
              <a:gd name="connsiteX3" fmla="*/ 876300 w 4191173"/>
              <a:gd name="connsiteY3" fmla="*/ 781050 h 781050"/>
              <a:gd name="connsiteX4" fmla="*/ 1076325 w 4191173"/>
              <a:gd name="connsiteY4" fmla="*/ 762000 h 781050"/>
              <a:gd name="connsiteX5" fmla="*/ 1171575 w 4191173"/>
              <a:gd name="connsiteY5" fmla="*/ 685800 h 781050"/>
              <a:gd name="connsiteX6" fmla="*/ 1295400 w 4191173"/>
              <a:gd name="connsiteY6" fmla="*/ 600075 h 781050"/>
              <a:gd name="connsiteX7" fmla="*/ 1485900 w 4191173"/>
              <a:gd name="connsiteY7" fmla="*/ 609600 h 781050"/>
              <a:gd name="connsiteX8" fmla="*/ 1695450 w 4191173"/>
              <a:gd name="connsiteY8" fmla="*/ 628650 h 781050"/>
              <a:gd name="connsiteX9" fmla="*/ 1857375 w 4191173"/>
              <a:gd name="connsiteY9" fmla="*/ 485775 h 781050"/>
              <a:gd name="connsiteX10" fmla="*/ 2095500 w 4191173"/>
              <a:gd name="connsiteY10" fmla="*/ 361950 h 781050"/>
              <a:gd name="connsiteX11" fmla="*/ 2438400 w 4191173"/>
              <a:gd name="connsiteY11" fmla="*/ 247650 h 781050"/>
              <a:gd name="connsiteX12" fmla="*/ 2686050 w 4191173"/>
              <a:gd name="connsiteY12" fmla="*/ 219075 h 781050"/>
              <a:gd name="connsiteX13" fmla="*/ 2867025 w 4191173"/>
              <a:gd name="connsiteY13" fmla="*/ 304800 h 781050"/>
              <a:gd name="connsiteX14" fmla="*/ 3152775 w 4191173"/>
              <a:gd name="connsiteY14" fmla="*/ 457200 h 781050"/>
              <a:gd name="connsiteX15" fmla="*/ 3476625 w 4191173"/>
              <a:gd name="connsiteY15" fmla="*/ 638175 h 781050"/>
              <a:gd name="connsiteX16" fmla="*/ 3657600 w 4191173"/>
              <a:gd name="connsiteY16" fmla="*/ 638175 h 781050"/>
              <a:gd name="connsiteX17" fmla="*/ 3790950 w 4191173"/>
              <a:gd name="connsiteY17" fmla="*/ 466725 h 781050"/>
              <a:gd name="connsiteX18" fmla="*/ 4191173 w 4191173"/>
              <a:gd name="connsiteY18" fmla="*/ 623052 h 781050"/>
              <a:gd name="connsiteX0" fmla="*/ 0 w 4191173"/>
              <a:gd name="connsiteY0" fmla="*/ 0 h 781050"/>
              <a:gd name="connsiteX1" fmla="*/ 342900 w 4191173"/>
              <a:gd name="connsiteY1" fmla="*/ 447675 h 781050"/>
              <a:gd name="connsiteX2" fmla="*/ 581025 w 4191173"/>
              <a:gd name="connsiteY2" fmla="*/ 657225 h 781050"/>
              <a:gd name="connsiteX3" fmla="*/ 876300 w 4191173"/>
              <a:gd name="connsiteY3" fmla="*/ 781050 h 781050"/>
              <a:gd name="connsiteX4" fmla="*/ 1076325 w 4191173"/>
              <a:gd name="connsiteY4" fmla="*/ 762000 h 781050"/>
              <a:gd name="connsiteX5" fmla="*/ 1171575 w 4191173"/>
              <a:gd name="connsiteY5" fmla="*/ 685800 h 781050"/>
              <a:gd name="connsiteX6" fmla="*/ 1295400 w 4191173"/>
              <a:gd name="connsiteY6" fmla="*/ 600075 h 781050"/>
              <a:gd name="connsiteX7" fmla="*/ 1485900 w 4191173"/>
              <a:gd name="connsiteY7" fmla="*/ 609600 h 781050"/>
              <a:gd name="connsiteX8" fmla="*/ 1695450 w 4191173"/>
              <a:gd name="connsiteY8" fmla="*/ 628650 h 781050"/>
              <a:gd name="connsiteX9" fmla="*/ 1857375 w 4191173"/>
              <a:gd name="connsiteY9" fmla="*/ 485775 h 781050"/>
              <a:gd name="connsiteX10" fmla="*/ 2095500 w 4191173"/>
              <a:gd name="connsiteY10" fmla="*/ 361950 h 781050"/>
              <a:gd name="connsiteX11" fmla="*/ 2438400 w 4191173"/>
              <a:gd name="connsiteY11" fmla="*/ 247650 h 781050"/>
              <a:gd name="connsiteX12" fmla="*/ 2686050 w 4191173"/>
              <a:gd name="connsiteY12" fmla="*/ 219075 h 781050"/>
              <a:gd name="connsiteX13" fmla="*/ 2867025 w 4191173"/>
              <a:gd name="connsiteY13" fmla="*/ 304800 h 781050"/>
              <a:gd name="connsiteX14" fmla="*/ 3152775 w 4191173"/>
              <a:gd name="connsiteY14" fmla="*/ 457200 h 781050"/>
              <a:gd name="connsiteX15" fmla="*/ 3476625 w 4191173"/>
              <a:gd name="connsiteY15" fmla="*/ 638175 h 781050"/>
              <a:gd name="connsiteX16" fmla="*/ 3657600 w 4191173"/>
              <a:gd name="connsiteY16" fmla="*/ 638175 h 781050"/>
              <a:gd name="connsiteX17" fmla="*/ 3876734 w 4191173"/>
              <a:gd name="connsiteY17" fmla="*/ 550586 h 781050"/>
              <a:gd name="connsiteX18" fmla="*/ 4191173 w 4191173"/>
              <a:gd name="connsiteY18" fmla="*/ 623052 h 781050"/>
              <a:gd name="connsiteX0" fmla="*/ 0 w 4448521"/>
              <a:gd name="connsiteY0" fmla="*/ 0 h 1068570"/>
              <a:gd name="connsiteX1" fmla="*/ 600248 w 4448521"/>
              <a:gd name="connsiteY1" fmla="*/ 735195 h 1068570"/>
              <a:gd name="connsiteX2" fmla="*/ 838373 w 4448521"/>
              <a:gd name="connsiteY2" fmla="*/ 944745 h 1068570"/>
              <a:gd name="connsiteX3" fmla="*/ 1133648 w 4448521"/>
              <a:gd name="connsiteY3" fmla="*/ 1068570 h 1068570"/>
              <a:gd name="connsiteX4" fmla="*/ 1333673 w 4448521"/>
              <a:gd name="connsiteY4" fmla="*/ 1049520 h 1068570"/>
              <a:gd name="connsiteX5" fmla="*/ 1428923 w 4448521"/>
              <a:gd name="connsiteY5" fmla="*/ 973320 h 1068570"/>
              <a:gd name="connsiteX6" fmla="*/ 1552748 w 4448521"/>
              <a:gd name="connsiteY6" fmla="*/ 887595 h 1068570"/>
              <a:gd name="connsiteX7" fmla="*/ 1743248 w 4448521"/>
              <a:gd name="connsiteY7" fmla="*/ 897120 h 1068570"/>
              <a:gd name="connsiteX8" fmla="*/ 1952798 w 4448521"/>
              <a:gd name="connsiteY8" fmla="*/ 916170 h 1068570"/>
              <a:gd name="connsiteX9" fmla="*/ 2114723 w 4448521"/>
              <a:gd name="connsiteY9" fmla="*/ 773295 h 1068570"/>
              <a:gd name="connsiteX10" fmla="*/ 2352848 w 4448521"/>
              <a:gd name="connsiteY10" fmla="*/ 649470 h 1068570"/>
              <a:gd name="connsiteX11" fmla="*/ 2695748 w 4448521"/>
              <a:gd name="connsiteY11" fmla="*/ 535170 h 1068570"/>
              <a:gd name="connsiteX12" fmla="*/ 2943398 w 4448521"/>
              <a:gd name="connsiteY12" fmla="*/ 506595 h 1068570"/>
              <a:gd name="connsiteX13" fmla="*/ 3124373 w 4448521"/>
              <a:gd name="connsiteY13" fmla="*/ 592320 h 1068570"/>
              <a:gd name="connsiteX14" fmla="*/ 3410123 w 4448521"/>
              <a:gd name="connsiteY14" fmla="*/ 744720 h 1068570"/>
              <a:gd name="connsiteX15" fmla="*/ 3733973 w 4448521"/>
              <a:gd name="connsiteY15" fmla="*/ 925695 h 1068570"/>
              <a:gd name="connsiteX16" fmla="*/ 3914948 w 4448521"/>
              <a:gd name="connsiteY16" fmla="*/ 925695 h 1068570"/>
              <a:gd name="connsiteX17" fmla="*/ 4134082 w 4448521"/>
              <a:gd name="connsiteY17" fmla="*/ 838106 h 1068570"/>
              <a:gd name="connsiteX18" fmla="*/ 4448521 w 4448521"/>
              <a:gd name="connsiteY18" fmla="*/ 910572 h 10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8521" h="1068570">
                <a:moveTo>
                  <a:pt x="0" y="0"/>
                </a:moveTo>
                <a:lnTo>
                  <a:pt x="600248" y="735195"/>
                </a:lnTo>
                <a:lnTo>
                  <a:pt x="838373" y="944745"/>
                </a:lnTo>
                <a:lnTo>
                  <a:pt x="1133648" y="1068570"/>
                </a:lnTo>
                <a:lnTo>
                  <a:pt x="1333673" y="1049520"/>
                </a:lnTo>
                <a:lnTo>
                  <a:pt x="1428923" y="973320"/>
                </a:lnTo>
                <a:lnTo>
                  <a:pt x="1552748" y="887595"/>
                </a:lnTo>
                <a:lnTo>
                  <a:pt x="1743248" y="897120"/>
                </a:lnTo>
                <a:lnTo>
                  <a:pt x="1952798" y="916170"/>
                </a:lnTo>
                <a:lnTo>
                  <a:pt x="2114723" y="773295"/>
                </a:lnTo>
                <a:lnTo>
                  <a:pt x="2352848" y="649470"/>
                </a:lnTo>
                <a:lnTo>
                  <a:pt x="2695748" y="535170"/>
                </a:lnTo>
                <a:lnTo>
                  <a:pt x="2943398" y="506595"/>
                </a:lnTo>
                <a:lnTo>
                  <a:pt x="3124373" y="592320"/>
                </a:lnTo>
                <a:lnTo>
                  <a:pt x="3410123" y="744720"/>
                </a:lnTo>
                <a:lnTo>
                  <a:pt x="3733973" y="925695"/>
                </a:lnTo>
                <a:lnTo>
                  <a:pt x="3914948" y="925695"/>
                </a:lnTo>
                <a:lnTo>
                  <a:pt x="4134082" y="838106"/>
                </a:lnTo>
                <a:lnTo>
                  <a:pt x="4448521" y="91057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37" name="Freeform: Shape 36">
            <a:extLst>
              <a:ext uri="{FF2B5EF4-FFF2-40B4-BE49-F238E27FC236}">
                <a16:creationId xmlns:a16="http://schemas.microsoft.com/office/drawing/2014/main" id="{4BC921D2-0E55-4696-B662-AD456A037006}"/>
              </a:ext>
            </a:extLst>
          </p:cNvPr>
          <p:cNvSpPr/>
          <p:nvPr/>
        </p:nvSpPr>
        <p:spPr>
          <a:xfrm>
            <a:off x="5113926" y="3299417"/>
            <a:ext cx="2285657" cy="517861"/>
          </a:xfrm>
          <a:custGeom>
            <a:avLst/>
            <a:gdLst>
              <a:gd name="connsiteX0" fmla="*/ 0 w 4695825"/>
              <a:gd name="connsiteY0" fmla="*/ 76200 h 971550"/>
              <a:gd name="connsiteX1" fmla="*/ 381000 w 4695825"/>
              <a:gd name="connsiteY1" fmla="*/ 352425 h 971550"/>
              <a:gd name="connsiteX2" fmla="*/ 666750 w 4695825"/>
              <a:gd name="connsiteY2" fmla="*/ 514350 h 971550"/>
              <a:gd name="connsiteX3" fmla="*/ 942975 w 4695825"/>
              <a:gd name="connsiteY3" fmla="*/ 619125 h 971550"/>
              <a:gd name="connsiteX4" fmla="*/ 1162050 w 4695825"/>
              <a:gd name="connsiteY4" fmla="*/ 619125 h 971550"/>
              <a:gd name="connsiteX5" fmla="*/ 1295400 w 4695825"/>
              <a:gd name="connsiteY5" fmla="*/ 523875 h 971550"/>
              <a:gd name="connsiteX6" fmla="*/ 1476375 w 4695825"/>
              <a:gd name="connsiteY6" fmla="*/ 476250 h 971550"/>
              <a:gd name="connsiteX7" fmla="*/ 1724025 w 4695825"/>
              <a:gd name="connsiteY7" fmla="*/ 457200 h 971550"/>
              <a:gd name="connsiteX8" fmla="*/ 1943100 w 4695825"/>
              <a:gd name="connsiteY8" fmla="*/ 381000 h 971550"/>
              <a:gd name="connsiteX9" fmla="*/ 2200275 w 4695825"/>
              <a:gd name="connsiteY9" fmla="*/ 219075 h 971550"/>
              <a:gd name="connsiteX10" fmla="*/ 2371725 w 4695825"/>
              <a:gd name="connsiteY10" fmla="*/ 66675 h 971550"/>
              <a:gd name="connsiteX11" fmla="*/ 2571750 w 4695825"/>
              <a:gd name="connsiteY11" fmla="*/ 19050 h 971550"/>
              <a:gd name="connsiteX12" fmla="*/ 2705100 w 4695825"/>
              <a:gd name="connsiteY12" fmla="*/ 0 h 971550"/>
              <a:gd name="connsiteX13" fmla="*/ 2886075 w 4695825"/>
              <a:gd name="connsiteY13" fmla="*/ 28575 h 971550"/>
              <a:gd name="connsiteX14" fmla="*/ 3086100 w 4695825"/>
              <a:gd name="connsiteY14" fmla="*/ 123825 h 971550"/>
              <a:gd name="connsiteX15" fmla="*/ 3181350 w 4695825"/>
              <a:gd name="connsiteY15" fmla="*/ 266700 h 971550"/>
              <a:gd name="connsiteX16" fmla="*/ 3286125 w 4695825"/>
              <a:gd name="connsiteY16" fmla="*/ 457200 h 971550"/>
              <a:gd name="connsiteX17" fmla="*/ 3381375 w 4695825"/>
              <a:gd name="connsiteY17" fmla="*/ 590550 h 971550"/>
              <a:gd name="connsiteX18" fmla="*/ 3571875 w 4695825"/>
              <a:gd name="connsiteY18" fmla="*/ 666750 h 971550"/>
              <a:gd name="connsiteX19" fmla="*/ 3867150 w 4695825"/>
              <a:gd name="connsiteY19" fmla="*/ 619125 h 971550"/>
              <a:gd name="connsiteX20" fmla="*/ 4076700 w 4695825"/>
              <a:gd name="connsiteY20" fmla="*/ 638175 h 971550"/>
              <a:gd name="connsiteX21" fmla="*/ 4343400 w 4695825"/>
              <a:gd name="connsiteY21" fmla="*/ 723900 h 971550"/>
              <a:gd name="connsiteX22" fmla="*/ 4695825 w 4695825"/>
              <a:gd name="connsiteY22" fmla="*/ 971550 h 971550"/>
              <a:gd name="connsiteX0" fmla="*/ 0 w 5146184"/>
              <a:gd name="connsiteY0" fmla="*/ 0 h 1302671"/>
              <a:gd name="connsiteX1" fmla="*/ 831359 w 5146184"/>
              <a:gd name="connsiteY1" fmla="*/ 683546 h 1302671"/>
              <a:gd name="connsiteX2" fmla="*/ 1117109 w 5146184"/>
              <a:gd name="connsiteY2" fmla="*/ 845471 h 1302671"/>
              <a:gd name="connsiteX3" fmla="*/ 1393334 w 5146184"/>
              <a:gd name="connsiteY3" fmla="*/ 950246 h 1302671"/>
              <a:gd name="connsiteX4" fmla="*/ 1612409 w 5146184"/>
              <a:gd name="connsiteY4" fmla="*/ 950246 h 1302671"/>
              <a:gd name="connsiteX5" fmla="*/ 1745759 w 5146184"/>
              <a:gd name="connsiteY5" fmla="*/ 854996 h 1302671"/>
              <a:gd name="connsiteX6" fmla="*/ 1926734 w 5146184"/>
              <a:gd name="connsiteY6" fmla="*/ 807371 h 1302671"/>
              <a:gd name="connsiteX7" fmla="*/ 2174384 w 5146184"/>
              <a:gd name="connsiteY7" fmla="*/ 788321 h 1302671"/>
              <a:gd name="connsiteX8" fmla="*/ 2393459 w 5146184"/>
              <a:gd name="connsiteY8" fmla="*/ 712121 h 1302671"/>
              <a:gd name="connsiteX9" fmla="*/ 2650634 w 5146184"/>
              <a:gd name="connsiteY9" fmla="*/ 550196 h 1302671"/>
              <a:gd name="connsiteX10" fmla="*/ 2822084 w 5146184"/>
              <a:gd name="connsiteY10" fmla="*/ 397796 h 1302671"/>
              <a:gd name="connsiteX11" fmla="*/ 3022109 w 5146184"/>
              <a:gd name="connsiteY11" fmla="*/ 350171 h 1302671"/>
              <a:gd name="connsiteX12" fmla="*/ 3155459 w 5146184"/>
              <a:gd name="connsiteY12" fmla="*/ 331121 h 1302671"/>
              <a:gd name="connsiteX13" fmla="*/ 3336434 w 5146184"/>
              <a:gd name="connsiteY13" fmla="*/ 359696 h 1302671"/>
              <a:gd name="connsiteX14" fmla="*/ 3536459 w 5146184"/>
              <a:gd name="connsiteY14" fmla="*/ 454946 h 1302671"/>
              <a:gd name="connsiteX15" fmla="*/ 3631709 w 5146184"/>
              <a:gd name="connsiteY15" fmla="*/ 597821 h 1302671"/>
              <a:gd name="connsiteX16" fmla="*/ 3736484 w 5146184"/>
              <a:gd name="connsiteY16" fmla="*/ 788321 h 1302671"/>
              <a:gd name="connsiteX17" fmla="*/ 3831734 w 5146184"/>
              <a:gd name="connsiteY17" fmla="*/ 921671 h 1302671"/>
              <a:gd name="connsiteX18" fmla="*/ 4022234 w 5146184"/>
              <a:gd name="connsiteY18" fmla="*/ 997871 h 1302671"/>
              <a:gd name="connsiteX19" fmla="*/ 4317509 w 5146184"/>
              <a:gd name="connsiteY19" fmla="*/ 950246 h 1302671"/>
              <a:gd name="connsiteX20" fmla="*/ 4527059 w 5146184"/>
              <a:gd name="connsiteY20" fmla="*/ 969296 h 1302671"/>
              <a:gd name="connsiteX21" fmla="*/ 4793759 w 5146184"/>
              <a:gd name="connsiteY21" fmla="*/ 1055021 h 1302671"/>
              <a:gd name="connsiteX22" fmla="*/ 5146184 w 5146184"/>
              <a:gd name="connsiteY22" fmla="*/ 1302671 h 1302671"/>
              <a:gd name="connsiteX0" fmla="*/ 0 w 5146184"/>
              <a:gd name="connsiteY0" fmla="*/ 0 h 1302671"/>
              <a:gd name="connsiteX1" fmla="*/ 702686 w 5146184"/>
              <a:gd name="connsiteY1" fmla="*/ 647606 h 1302671"/>
              <a:gd name="connsiteX2" fmla="*/ 1117109 w 5146184"/>
              <a:gd name="connsiteY2" fmla="*/ 845471 h 1302671"/>
              <a:gd name="connsiteX3" fmla="*/ 1393334 w 5146184"/>
              <a:gd name="connsiteY3" fmla="*/ 950246 h 1302671"/>
              <a:gd name="connsiteX4" fmla="*/ 1612409 w 5146184"/>
              <a:gd name="connsiteY4" fmla="*/ 950246 h 1302671"/>
              <a:gd name="connsiteX5" fmla="*/ 1745759 w 5146184"/>
              <a:gd name="connsiteY5" fmla="*/ 854996 h 1302671"/>
              <a:gd name="connsiteX6" fmla="*/ 1926734 w 5146184"/>
              <a:gd name="connsiteY6" fmla="*/ 807371 h 1302671"/>
              <a:gd name="connsiteX7" fmla="*/ 2174384 w 5146184"/>
              <a:gd name="connsiteY7" fmla="*/ 788321 h 1302671"/>
              <a:gd name="connsiteX8" fmla="*/ 2393459 w 5146184"/>
              <a:gd name="connsiteY8" fmla="*/ 712121 h 1302671"/>
              <a:gd name="connsiteX9" fmla="*/ 2650634 w 5146184"/>
              <a:gd name="connsiteY9" fmla="*/ 550196 h 1302671"/>
              <a:gd name="connsiteX10" fmla="*/ 2822084 w 5146184"/>
              <a:gd name="connsiteY10" fmla="*/ 397796 h 1302671"/>
              <a:gd name="connsiteX11" fmla="*/ 3022109 w 5146184"/>
              <a:gd name="connsiteY11" fmla="*/ 350171 h 1302671"/>
              <a:gd name="connsiteX12" fmla="*/ 3155459 w 5146184"/>
              <a:gd name="connsiteY12" fmla="*/ 331121 h 1302671"/>
              <a:gd name="connsiteX13" fmla="*/ 3336434 w 5146184"/>
              <a:gd name="connsiteY13" fmla="*/ 359696 h 1302671"/>
              <a:gd name="connsiteX14" fmla="*/ 3536459 w 5146184"/>
              <a:gd name="connsiteY14" fmla="*/ 454946 h 1302671"/>
              <a:gd name="connsiteX15" fmla="*/ 3631709 w 5146184"/>
              <a:gd name="connsiteY15" fmla="*/ 597821 h 1302671"/>
              <a:gd name="connsiteX16" fmla="*/ 3736484 w 5146184"/>
              <a:gd name="connsiteY16" fmla="*/ 788321 h 1302671"/>
              <a:gd name="connsiteX17" fmla="*/ 3831734 w 5146184"/>
              <a:gd name="connsiteY17" fmla="*/ 921671 h 1302671"/>
              <a:gd name="connsiteX18" fmla="*/ 4022234 w 5146184"/>
              <a:gd name="connsiteY18" fmla="*/ 997871 h 1302671"/>
              <a:gd name="connsiteX19" fmla="*/ 4317509 w 5146184"/>
              <a:gd name="connsiteY19" fmla="*/ 950246 h 1302671"/>
              <a:gd name="connsiteX20" fmla="*/ 4527059 w 5146184"/>
              <a:gd name="connsiteY20" fmla="*/ 969296 h 1302671"/>
              <a:gd name="connsiteX21" fmla="*/ 4793759 w 5146184"/>
              <a:gd name="connsiteY21" fmla="*/ 1055021 h 1302671"/>
              <a:gd name="connsiteX22" fmla="*/ 5146184 w 5146184"/>
              <a:gd name="connsiteY22" fmla="*/ 1302671 h 1302671"/>
              <a:gd name="connsiteX0" fmla="*/ 0 w 5146184"/>
              <a:gd name="connsiteY0" fmla="*/ 0 h 1302671"/>
              <a:gd name="connsiteX1" fmla="*/ 377549 w 5146184"/>
              <a:gd name="connsiteY1" fmla="*/ 373884 h 1302671"/>
              <a:gd name="connsiteX2" fmla="*/ 702686 w 5146184"/>
              <a:gd name="connsiteY2" fmla="*/ 647606 h 1302671"/>
              <a:gd name="connsiteX3" fmla="*/ 1117109 w 5146184"/>
              <a:gd name="connsiteY3" fmla="*/ 845471 h 1302671"/>
              <a:gd name="connsiteX4" fmla="*/ 1393334 w 5146184"/>
              <a:gd name="connsiteY4" fmla="*/ 950246 h 1302671"/>
              <a:gd name="connsiteX5" fmla="*/ 1612409 w 5146184"/>
              <a:gd name="connsiteY5" fmla="*/ 950246 h 1302671"/>
              <a:gd name="connsiteX6" fmla="*/ 1745759 w 5146184"/>
              <a:gd name="connsiteY6" fmla="*/ 854996 h 1302671"/>
              <a:gd name="connsiteX7" fmla="*/ 1926734 w 5146184"/>
              <a:gd name="connsiteY7" fmla="*/ 807371 h 1302671"/>
              <a:gd name="connsiteX8" fmla="*/ 2174384 w 5146184"/>
              <a:gd name="connsiteY8" fmla="*/ 788321 h 1302671"/>
              <a:gd name="connsiteX9" fmla="*/ 2393459 w 5146184"/>
              <a:gd name="connsiteY9" fmla="*/ 712121 h 1302671"/>
              <a:gd name="connsiteX10" fmla="*/ 2650634 w 5146184"/>
              <a:gd name="connsiteY10" fmla="*/ 550196 h 1302671"/>
              <a:gd name="connsiteX11" fmla="*/ 2822084 w 5146184"/>
              <a:gd name="connsiteY11" fmla="*/ 397796 h 1302671"/>
              <a:gd name="connsiteX12" fmla="*/ 3022109 w 5146184"/>
              <a:gd name="connsiteY12" fmla="*/ 350171 h 1302671"/>
              <a:gd name="connsiteX13" fmla="*/ 3155459 w 5146184"/>
              <a:gd name="connsiteY13" fmla="*/ 331121 h 1302671"/>
              <a:gd name="connsiteX14" fmla="*/ 3336434 w 5146184"/>
              <a:gd name="connsiteY14" fmla="*/ 359696 h 1302671"/>
              <a:gd name="connsiteX15" fmla="*/ 3536459 w 5146184"/>
              <a:gd name="connsiteY15" fmla="*/ 454946 h 1302671"/>
              <a:gd name="connsiteX16" fmla="*/ 3631709 w 5146184"/>
              <a:gd name="connsiteY16" fmla="*/ 597821 h 1302671"/>
              <a:gd name="connsiteX17" fmla="*/ 3736484 w 5146184"/>
              <a:gd name="connsiteY17" fmla="*/ 788321 h 1302671"/>
              <a:gd name="connsiteX18" fmla="*/ 3831734 w 5146184"/>
              <a:gd name="connsiteY18" fmla="*/ 921671 h 1302671"/>
              <a:gd name="connsiteX19" fmla="*/ 4022234 w 5146184"/>
              <a:gd name="connsiteY19" fmla="*/ 997871 h 1302671"/>
              <a:gd name="connsiteX20" fmla="*/ 4317509 w 5146184"/>
              <a:gd name="connsiteY20" fmla="*/ 950246 h 1302671"/>
              <a:gd name="connsiteX21" fmla="*/ 4527059 w 5146184"/>
              <a:gd name="connsiteY21" fmla="*/ 969296 h 1302671"/>
              <a:gd name="connsiteX22" fmla="*/ 4793759 w 5146184"/>
              <a:gd name="connsiteY22" fmla="*/ 1055021 h 1302671"/>
              <a:gd name="connsiteX23" fmla="*/ 5146184 w 5146184"/>
              <a:gd name="connsiteY23" fmla="*/ 1302671 h 130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46184" h="1302671">
                <a:moveTo>
                  <a:pt x="0" y="0"/>
                </a:moveTo>
                <a:lnTo>
                  <a:pt x="377549" y="373884"/>
                </a:lnTo>
                <a:lnTo>
                  <a:pt x="702686" y="647606"/>
                </a:lnTo>
                <a:lnTo>
                  <a:pt x="1117109" y="845471"/>
                </a:lnTo>
                <a:lnTo>
                  <a:pt x="1393334" y="950246"/>
                </a:lnTo>
                <a:lnTo>
                  <a:pt x="1612409" y="950246"/>
                </a:lnTo>
                <a:lnTo>
                  <a:pt x="1745759" y="854996"/>
                </a:lnTo>
                <a:lnTo>
                  <a:pt x="1926734" y="807371"/>
                </a:lnTo>
                <a:lnTo>
                  <a:pt x="2174384" y="788321"/>
                </a:lnTo>
                <a:lnTo>
                  <a:pt x="2393459" y="712121"/>
                </a:lnTo>
                <a:lnTo>
                  <a:pt x="2650634" y="550196"/>
                </a:lnTo>
                <a:lnTo>
                  <a:pt x="2822084" y="397796"/>
                </a:lnTo>
                <a:lnTo>
                  <a:pt x="3022109" y="350171"/>
                </a:lnTo>
                <a:lnTo>
                  <a:pt x="3155459" y="331121"/>
                </a:lnTo>
                <a:lnTo>
                  <a:pt x="3336434" y="359696"/>
                </a:lnTo>
                <a:lnTo>
                  <a:pt x="3536459" y="454946"/>
                </a:lnTo>
                <a:lnTo>
                  <a:pt x="3631709" y="597821"/>
                </a:lnTo>
                <a:lnTo>
                  <a:pt x="3736484" y="788321"/>
                </a:lnTo>
                <a:lnTo>
                  <a:pt x="3831734" y="921671"/>
                </a:lnTo>
                <a:lnTo>
                  <a:pt x="4022234" y="997871"/>
                </a:lnTo>
                <a:lnTo>
                  <a:pt x="4317509" y="950246"/>
                </a:lnTo>
                <a:lnTo>
                  <a:pt x="4527059" y="969296"/>
                </a:lnTo>
                <a:lnTo>
                  <a:pt x="4793759" y="1055021"/>
                </a:lnTo>
                <a:lnTo>
                  <a:pt x="5146184" y="1302671"/>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38" name="Freeform: Shape 37">
            <a:extLst>
              <a:ext uri="{FF2B5EF4-FFF2-40B4-BE49-F238E27FC236}">
                <a16:creationId xmlns:a16="http://schemas.microsoft.com/office/drawing/2014/main" id="{0D3EA2CD-2B93-4E58-B9A1-4BFB3A9DA5E3}"/>
              </a:ext>
            </a:extLst>
          </p:cNvPr>
          <p:cNvSpPr/>
          <p:nvPr/>
        </p:nvSpPr>
        <p:spPr>
          <a:xfrm>
            <a:off x="5233471" y="3468916"/>
            <a:ext cx="2246493" cy="571769"/>
          </a:xfrm>
          <a:custGeom>
            <a:avLst/>
            <a:gdLst>
              <a:gd name="connsiteX0" fmla="*/ 0 w 4714875"/>
              <a:gd name="connsiteY0" fmla="*/ 457200 h 1438275"/>
              <a:gd name="connsiteX1" fmla="*/ 581025 w 4714875"/>
              <a:gd name="connsiteY1" fmla="*/ 676275 h 1438275"/>
              <a:gd name="connsiteX2" fmla="*/ 981075 w 4714875"/>
              <a:gd name="connsiteY2" fmla="*/ 723900 h 1438275"/>
              <a:gd name="connsiteX3" fmla="*/ 1219200 w 4714875"/>
              <a:gd name="connsiteY3" fmla="*/ 685800 h 1438275"/>
              <a:gd name="connsiteX4" fmla="*/ 1314450 w 4714875"/>
              <a:gd name="connsiteY4" fmla="*/ 590550 h 1438275"/>
              <a:gd name="connsiteX5" fmla="*/ 1390650 w 4714875"/>
              <a:gd name="connsiteY5" fmla="*/ 533400 h 1438275"/>
              <a:gd name="connsiteX6" fmla="*/ 1552575 w 4714875"/>
              <a:gd name="connsiteY6" fmla="*/ 533400 h 1438275"/>
              <a:gd name="connsiteX7" fmla="*/ 1790700 w 4714875"/>
              <a:gd name="connsiteY7" fmla="*/ 514350 h 1438275"/>
              <a:gd name="connsiteX8" fmla="*/ 1943100 w 4714875"/>
              <a:gd name="connsiteY8" fmla="*/ 485775 h 1438275"/>
              <a:gd name="connsiteX9" fmla="*/ 2066925 w 4714875"/>
              <a:gd name="connsiteY9" fmla="*/ 400050 h 1438275"/>
              <a:gd name="connsiteX10" fmla="*/ 2200275 w 4714875"/>
              <a:gd name="connsiteY10" fmla="*/ 209550 h 1438275"/>
              <a:gd name="connsiteX11" fmla="*/ 2362200 w 4714875"/>
              <a:gd name="connsiteY11" fmla="*/ 76200 h 1438275"/>
              <a:gd name="connsiteX12" fmla="*/ 2543175 w 4714875"/>
              <a:gd name="connsiteY12" fmla="*/ 0 h 1438275"/>
              <a:gd name="connsiteX13" fmla="*/ 2733675 w 4714875"/>
              <a:gd name="connsiteY13" fmla="*/ 9525 h 1438275"/>
              <a:gd name="connsiteX14" fmla="*/ 2886075 w 4714875"/>
              <a:gd name="connsiteY14" fmla="*/ 123825 h 1438275"/>
              <a:gd name="connsiteX15" fmla="*/ 2905125 w 4714875"/>
              <a:gd name="connsiteY15" fmla="*/ 304800 h 1438275"/>
              <a:gd name="connsiteX16" fmla="*/ 2838450 w 4714875"/>
              <a:gd name="connsiteY16" fmla="*/ 571500 h 1438275"/>
              <a:gd name="connsiteX17" fmla="*/ 2752725 w 4714875"/>
              <a:gd name="connsiteY17" fmla="*/ 733425 h 1438275"/>
              <a:gd name="connsiteX18" fmla="*/ 2714625 w 4714875"/>
              <a:gd name="connsiteY18" fmla="*/ 876300 h 1438275"/>
              <a:gd name="connsiteX19" fmla="*/ 2752725 w 4714875"/>
              <a:gd name="connsiteY19" fmla="*/ 1038225 h 1438275"/>
              <a:gd name="connsiteX20" fmla="*/ 2876550 w 4714875"/>
              <a:gd name="connsiteY20" fmla="*/ 1123950 h 1438275"/>
              <a:gd name="connsiteX21" fmla="*/ 3000375 w 4714875"/>
              <a:gd name="connsiteY21" fmla="*/ 1038225 h 1438275"/>
              <a:gd name="connsiteX22" fmla="*/ 3162300 w 4714875"/>
              <a:gd name="connsiteY22" fmla="*/ 923925 h 1438275"/>
              <a:gd name="connsiteX23" fmla="*/ 3305175 w 4714875"/>
              <a:gd name="connsiteY23" fmla="*/ 838200 h 1438275"/>
              <a:gd name="connsiteX24" fmla="*/ 3438525 w 4714875"/>
              <a:gd name="connsiteY24" fmla="*/ 828675 h 1438275"/>
              <a:gd name="connsiteX25" fmla="*/ 3752850 w 4714875"/>
              <a:gd name="connsiteY25" fmla="*/ 942975 h 1438275"/>
              <a:gd name="connsiteX26" fmla="*/ 4257675 w 4714875"/>
              <a:gd name="connsiteY26" fmla="*/ 1200150 h 1438275"/>
              <a:gd name="connsiteX27" fmla="*/ 4714875 w 4714875"/>
              <a:gd name="connsiteY27" fmla="*/ 1438275 h 1438275"/>
              <a:gd name="connsiteX0" fmla="*/ 0 w 5058005"/>
              <a:gd name="connsiteY0" fmla="*/ 205618 h 1438275"/>
              <a:gd name="connsiteX1" fmla="*/ 924155 w 5058005"/>
              <a:gd name="connsiteY1" fmla="*/ 676275 h 1438275"/>
              <a:gd name="connsiteX2" fmla="*/ 1324205 w 5058005"/>
              <a:gd name="connsiteY2" fmla="*/ 723900 h 1438275"/>
              <a:gd name="connsiteX3" fmla="*/ 1562330 w 5058005"/>
              <a:gd name="connsiteY3" fmla="*/ 685800 h 1438275"/>
              <a:gd name="connsiteX4" fmla="*/ 1657580 w 5058005"/>
              <a:gd name="connsiteY4" fmla="*/ 590550 h 1438275"/>
              <a:gd name="connsiteX5" fmla="*/ 1733780 w 5058005"/>
              <a:gd name="connsiteY5" fmla="*/ 533400 h 1438275"/>
              <a:gd name="connsiteX6" fmla="*/ 1895705 w 5058005"/>
              <a:gd name="connsiteY6" fmla="*/ 533400 h 1438275"/>
              <a:gd name="connsiteX7" fmla="*/ 2133830 w 5058005"/>
              <a:gd name="connsiteY7" fmla="*/ 514350 h 1438275"/>
              <a:gd name="connsiteX8" fmla="*/ 2286230 w 5058005"/>
              <a:gd name="connsiteY8" fmla="*/ 485775 h 1438275"/>
              <a:gd name="connsiteX9" fmla="*/ 2410055 w 5058005"/>
              <a:gd name="connsiteY9" fmla="*/ 400050 h 1438275"/>
              <a:gd name="connsiteX10" fmla="*/ 2543405 w 5058005"/>
              <a:gd name="connsiteY10" fmla="*/ 209550 h 1438275"/>
              <a:gd name="connsiteX11" fmla="*/ 2705330 w 5058005"/>
              <a:gd name="connsiteY11" fmla="*/ 76200 h 1438275"/>
              <a:gd name="connsiteX12" fmla="*/ 2886305 w 5058005"/>
              <a:gd name="connsiteY12" fmla="*/ 0 h 1438275"/>
              <a:gd name="connsiteX13" fmla="*/ 3076805 w 5058005"/>
              <a:gd name="connsiteY13" fmla="*/ 9525 h 1438275"/>
              <a:gd name="connsiteX14" fmla="*/ 3229205 w 5058005"/>
              <a:gd name="connsiteY14" fmla="*/ 123825 h 1438275"/>
              <a:gd name="connsiteX15" fmla="*/ 3248255 w 5058005"/>
              <a:gd name="connsiteY15" fmla="*/ 304800 h 1438275"/>
              <a:gd name="connsiteX16" fmla="*/ 3181580 w 5058005"/>
              <a:gd name="connsiteY16" fmla="*/ 571500 h 1438275"/>
              <a:gd name="connsiteX17" fmla="*/ 3095855 w 5058005"/>
              <a:gd name="connsiteY17" fmla="*/ 733425 h 1438275"/>
              <a:gd name="connsiteX18" fmla="*/ 3057755 w 5058005"/>
              <a:gd name="connsiteY18" fmla="*/ 876300 h 1438275"/>
              <a:gd name="connsiteX19" fmla="*/ 3095855 w 5058005"/>
              <a:gd name="connsiteY19" fmla="*/ 1038225 h 1438275"/>
              <a:gd name="connsiteX20" fmla="*/ 3219680 w 5058005"/>
              <a:gd name="connsiteY20" fmla="*/ 1123950 h 1438275"/>
              <a:gd name="connsiteX21" fmla="*/ 3343505 w 5058005"/>
              <a:gd name="connsiteY21" fmla="*/ 1038225 h 1438275"/>
              <a:gd name="connsiteX22" fmla="*/ 3505430 w 5058005"/>
              <a:gd name="connsiteY22" fmla="*/ 923925 h 1438275"/>
              <a:gd name="connsiteX23" fmla="*/ 3648305 w 5058005"/>
              <a:gd name="connsiteY23" fmla="*/ 838200 h 1438275"/>
              <a:gd name="connsiteX24" fmla="*/ 3781655 w 5058005"/>
              <a:gd name="connsiteY24" fmla="*/ 828675 h 1438275"/>
              <a:gd name="connsiteX25" fmla="*/ 4095980 w 5058005"/>
              <a:gd name="connsiteY25" fmla="*/ 942975 h 1438275"/>
              <a:gd name="connsiteX26" fmla="*/ 4600805 w 5058005"/>
              <a:gd name="connsiteY26" fmla="*/ 1200150 h 1438275"/>
              <a:gd name="connsiteX27" fmla="*/ 5058005 w 5058005"/>
              <a:gd name="connsiteY27" fmla="*/ 1438275 h 1438275"/>
              <a:gd name="connsiteX0" fmla="*/ 0 w 5058005"/>
              <a:gd name="connsiteY0" fmla="*/ 205618 h 1438275"/>
              <a:gd name="connsiteX1" fmla="*/ 613195 w 5058005"/>
              <a:gd name="connsiteY1" fmla="*/ 640336 h 1438275"/>
              <a:gd name="connsiteX2" fmla="*/ 1324205 w 5058005"/>
              <a:gd name="connsiteY2" fmla="*/ 723900 h 1438275"/>
              <a:gd name="connsiteX3" fmla="*/ 1562330 w 5058005"/>
              <a:gd name="connsiteY3" fmla="*/ 685800 h 1438275"/>
              <a:gd name="connsiteX4" fmla="*/ 1657580 w 5058005"/>
              <a:gd name="connsiteY4" fmla="*/ 590550 h 1438275"/>
              <a:gd name="connsiteX5" fmla="*/ 1733780 w 5058005"/>
              <a:gd name="connsiteY5" fmla="*/ 533400 h 1438275"/>
              <a:gd name="connsiteX6" fmla="*/ 1895705 w 5058005"/>
              <a:gd name="connsiteY6" fmla="*/ 533400 h 1438275"/>
              <a:gd name="connsiteX7" fmla="*/ 2133830 w 5058005"/>
              <a:gd name="connsiteY7" fmla="*/ 514350 h 1438275"/>
              <a:gd name="connsiteX8" fmla="*/ 2286230 w 5058005"/>
              <a:gd name="connsiteY8" fmla="*/ 485775 h 1438275"/>
              <a:gd name="connsiteX9" fmla="*/ 2410055 w 5058005"/>
              <a:gd name="connsiteY9" fmla="*/ 400050 h 1438275"/>
              <a:gd name="connsiteX10" fmla="*/ 2543405 w 5058005"/>
              <a:gd name="connsiteY10" fmla="*/ 209550 h 1438275"/>
              <a:gd name="connsiteX11" fmla="*/ 2705330 w 5058005"/>
              <a:gd name="connsiteY11" fmla="*/ 76200 h 1438275"/>
              <a:gd name="connsiteX12" fmla="*/ 2886305 w 5058005"/>
              <a:gd name="connsiteY12" fmla="*/ 0 h 1438275"/>
              <a:gd name="connsiteX13" fmla="*/ 3076805 w 5058005"/>
              <a:gd name="connsiteY13" fmla="*/ 9525 h 1438275"/>
              <a:gd name="connsiteX14" fmla="*/ 3229205 w 5058005"/>
              <a:gd name="connsiteY14" fmla="*/ 123825 h 1438275"/>
              <a:gd name="connsiteX15" fmla="*/ 3248255 w 5058005"/>
              <a:gd name="connsiteY15" fmla="*/ 304800 h 1438275"/>
              <a:gd name="connsiteX16" fmla="*/ 3181580 w 5058005"/>
              <a:gd name="connsiteY16" fmla="*/ 571500 h 1438275"/>
              <a:gd name="connsiteX17" fmla="*/ 3095855 w 5058005"/>
              <a:gd name="connsiteY17" fmla="*/ 733425 h 1438275"/>
              <a:gd name="connsiteX18" fmla="*/ 3057755 w 5058005"/>
              <a:gd name="connsiteY18" fmla="*/ 876300 h 1438275"/>
              <a:gd name="connsiteX19" fmla="*/ 3095855 w 5058005"/>
              <a:gd name="connsiteY19" fmla="*/ 1038225 h 1438275"/>
              <a:gd name="connsiteX20" fmla="*/ 3219680 w 5058005"/>
              <a:gd name="connsiteY20" fmla="*/ 1123950 h 1438275"/>
              <a:gd name="connsiteX21" fmla="*/ 3343505 w 5058005"/>
              <a:gd name="connsiteY21" fmla="*/ 1038225 h 1438275"/>
              <a:gd name="connsiteX22" fmla="*/ 3505430 w 5058005"/>
              <a:gd name="connsiteY22" fmla="*/ 923925 h 1438275"/>
              <a:gd name="connsiteX23" fmla="*/ 3648305 w 5058005"/>
              <a:gd name="connsiteY23" fmla="*/ 838200 h 1438275"/>
              <a:gd name="connsiteX24" fmla="*/ 3781655 w 5058005"/>
              <a:gd name="connsiteY24" fmla="*/ 828675 h 1438275"/>
              <a:gd name="connsiteX25" fmla="*/ 4095980 w 5058005"/>
              <a:gd name="connsiteY25" fmla="*/ 942975 h 1438275"/>
              <a:gd name="connsiteX26" fmla="*/ 4600805 w 5058005"/>
              <a:gd name="connsiteY26" fmla="*/ 1200150 h 1438275"/>
              <a:gd name="connsiteX27" fmla="*/ 5058005 w 5058005"/>
              <a:gd name="connsiteY27" fmla="*/ 1438275 h 1438275"/>
              <a:gd name="connsiteX0" fmla="*/ 0 w 5058005"/>
              <a:gd name="connsiteY0" fmla="*/ 205618 h 1438275"/>
              <a:gd name="connsiteX1" fmla="*/ 613195 w 5058005"/>
              <a:gd name="connsiteY1" fmla="*/ 640336 h 1438275"/>
              <a:gd name="connsiteX2" fmla="*/ 1174084 w 5058005"/>
              <a:gd name="connsiteY2" fmla="*/ 747861 h 1438275"/>
              <a:gd name="connsiteX3" fmla="*/ 1562330 w 5058005"/>
              <a:gd name="connsiteY3" fmla="*/ 685800 h 1438275"/>
              <a:gd name="connsiteX4" fmla="*/ 1657580 w 5058005"/>
              <a:gd name="connsiteY4" fmla="*/ 590550 h 1438275"/>
              <a:gd name="connsiteX5" fmla="*/ 1733780 w 5058005"/>
              <a:gd name="connsiteY5" fmla="*/ 533400 h 1438275"/>
              <a:gd name="connsiteX6" fmla="*/ 1895705 w 5058005"/>
              <a:gd name="connsiteY6" fmla="*/ 533400 h 1438275"/>
              <a:gd name="connsiteX7" fmla="*/ 2133830 w 5058005"/>
              <a:gd name="connsiteY7" fmla="*/ 514350 h 1438275"/>
              <a:gd name="connsiteX8" fmla="*/ 2286230 w 5058005"/>
              <a:gd name="connsiteY8" fmla="*/ 485775 h 1438275"/>
              <a:gd name="connsiteX9" fmla="*/ 2410055 w 5058005"/>
              <a:gd name="connsiteY9" fmla="*/ 400050 h 1438275"/>
              <a:gd name="connsiteX10" fmla="*/ 2543405 w 5058005"/>
              <a:gd name="connsiteY10" fmla="*/ 209550 h 1438275"/>
              <a:gd name="connsiteX11" fmla="*/ 2705330 w 5058005"/>
              <a:gd name="connsiteY11" fmla="*/ 76200 h 1438275"/>
              <a:gd name="connsiteX12" fmla="*/ 2886305 w 5058005"/>
              <a:gd name="connsiteY12" fmla="*/ 0 h 1438275"/>
              <a:gd name="connsiteX13" fmla="*/ 3076805 w 5058005"/>
              <a:gd name="connsiteY13" fmla="*/ 9525 h 1438275"/>
              <a:gd name="connsiteX14" fmla="*/ 3229205 w 5058005"/>
              <a:gd name="connsiteY14" fmla="*/ 123825 h 1438275"/>
              <a:gd name="connsiteX15" fmla="*/ 3248255 w 5058005"/>
              <a:gd name="connsiteY15" fmla="*/ 304800 h 1438275"/>
              <a:gd name="connsiteX16" fmla="*/ 3181580 w 5058005"/>
              <a:gd name="connsiteY16" fmla="*/ 571500 h 1438275"/>
              <a:gd name="connsiteX17" fmla="*/ 3095855 w 5058005"/>
              <a:gd name="connsiteY17" fmla="*/ 733425 h 1438275"/>
              <a:gd name="connsiteX18" fmla="*/ 3057755 w 5058005"/>
              <a:gd name="connsiteY18" fmla="*/ 876300 h 1438275"/>
              <a:gd name="connsiteX19" fmla="*/ 3095855 w 5058005"/>
              <a:gd name="connsiteY19" fmla="*/ 1038225 h 1438275"/>
              <a:gd name="connsiteX20" fmla="*/ 3219680 w 5058005"/>
              <a:gd name="connsiteY20" fmla="*/ 1123950 h 1438275"/>
              <a:gd name="connsiteX21" fmla="*/ 3343505 w 5058005"/>
              <a:gd name="connsiteY21" fmla="*/ 1038225 h 1438275"/>
              <a:gd name="connsiteX22" fmla="*/ 3505430 w 5058005"/>
              <a:gd name="connsiteY22" fmla="*/ 923925 h 1438275"/>
              <a:gd name="connsiteX23" fmla="*/ 3648305 w 5058005"/>
              <a:gd name="connsiteY23" fmla="*/ 838200 h 1438275"/>
              <a:gd name="connsiteX24" fmla="*/ 3781655 w 5058005"/>
              <a:gd name="connsiteY24" fmla="*/ 828675 h 1438275"/>
              <a:gd name="connsiteX25" fmla="*/ 4095980 w 5058005"/>
              <a:gd name="connsiteY25" fmla="*/ 942975 h 1438275"/>
              <a:gd name="connsiteX26" fmla="*/ 4600805 w 5058005"/>
              <a:gd name="connsiteY26" fmla="*/ 1200150 h 1438275"/>
              <a:gd name="connsiteX27" fmla="*/ 5058005 w 5058005"/>
              <a:gd name="connsiteY27" fmla="*/ 1438275 h 14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58005" h="1438275">
                <a:moveTo>
                  <a:pt x="0" y="205618"/>
                </a:moveTo>
                <a:lnTo>
                  <a:pt x="613195" y="640336"/>
                </a:lnTo>
                <a:lnTo>
                  <a:pt x="1174084" y="747861"/>
                </a:lnTo>
                <a:lnTo>
                  <a:pt x="1562330" y="685800"/>
                </a:lnTo>
                <a:lnTo>
                  <a:pt x="1657580" y="590550"/>
                </a:lnTo>
                <a:lnTo>
                  <a:pt x="1733780" y="533400"/>
                </a:lnTo>
                <a:lnTo>
                  <a:pt x="1895705" y="533400"/>
                </a:lnTo>
                <a:lnTo>
                  <a:pt x="2133830" y="514350"/>
                </a:lnTo>
                <a:lnTo>
                  <a:pt x="2286230" y="485775"/>
                </a:lnTo>
                <a:lnTo>
                  <a:pt x="2410055" y="400050"/>
                </a:lnTo>
                <a:lnTo>
                  <a:pt x="2543405" y="209550"/>
                </a:lnTo>
                <a:lnTo>
                  <a:pt x="2705330" y="76200"/>
                </a:lnTo>
                <a:lnTo>
                  <a:pt x="2886305" y="0"/>
                </a:lnTo>
                <a:lnTo>
                  <a:pt x="3076805" y="9525"/>
                </a:lnTo>
                <a:lnTo>
                  <a:pt x="3229205" y="123825"/>
                </a:lnTo>
                <a:lnTo>
                  <a:pt x="3248255" y="304800"/>
                </a:lnTo>
                <a:lnTo>
                  <a:pt x="3181580" y="571500"/>
                </a:lnTo>
                <a:lnTo>
                  <a:pt x="3095855" y="733425"/>
                </a:lnTo>
                <a:lnTo>
                  <a:pt x="3057755" y="876300"/>
                </a:lnTo>
                <a:lnTo>
                  <a:pt x="3095855" y="1038225"/>
                </a:lnTo>
                <a:lnTo>
                  <a:pt x="3219680" y="1123950"/>
                </a:lnTo>
                <a:lnTo>
                  <a:pt x="3343505" y="1038225"/>
                </a:lnTo>
                <a:lnTo>
                  <a:pt x="3505430" y="923925"/>
                </a:lnTo>
                <a:lnTo>
                  <a:pt x="3648305" y="838200"/>
                </a:lnTo>
                <a:lnTo>
                  <a:pt x="3781655" y="828675"/>
                </a:lnTo>
                <a:lnTo>
                  <a:pt x="4095980" y="942975"/>
                </a:lnTo>
                <a:lnTo>
                  <a:pt x="4600805" y="1200150"/>
                </a:lnTo>
                <a:lnTo>
                  <a:pt x="5058005" y="143827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39" name="Freeform: Shape 38">
            <a:extLst>
              <a:ext uri="{FF2B5EF4-FFF2-40B4-BE49-F238E27FC236}">
                <a16:creationId xmlns:a16="http://schemas.microsoft.com/office/drawing/2014/main" id="{F672D3B0-5D40-44E8-B392-325870188B99}"/>
              </a:ext>
            </a:extLst>
          </p:cNvPr>
          <p:cNvSpPr/>
          <p:nvPr/>
        </p:nvSpPr>
        <p:spPr>
          <a:xfrm>
            <a:off x="5280486" y="3740845"/>
            <a:ext cx="2322161" cy="651990"/>
          </a:xfrm>
          <a:custGeom>
            <a:avLst/>
            <a:gdLst>
              <a:gd name="connsiteX0" fmla="*/ 0 w 4724400"/>
              <a:gd name="connsiteY0" fmla="*/ 0 h 1352550"/>
              <a:gd name="connsiteX1" fmla="*/ 904875 w 4724400"/>
              <a:gd name="connsiteY1" fmla="*/ 142875 h 1352550"/>
              <a:gd name="connsiteX2" fmla="*/ 1390650 w 4724400"/>
              <a:gd name="connsiteY2" fmla="*/ 276225 h 1352550"/>
              <a:gd name="connsiteX3" fmla="*/ 1562100 w 4724400"/>
              <a:gd name="connsiteY3" fmla="*/ 333375 h 1352550"/>
              <a:gd name="connsiteX4" fmla="*/ 1762125 w 4724400"/>
              <a:gd name="connsiteY4" fmla="*/ 266700 h 1352550"/>
              <a:gd name="connsiteX5" fmla="*/ 1914525 w 4724400"/>
              <a:gd name="connsiteY5" fmla="*/ 390525 h 1352550"/>
              <a:gd name="connsiteX6" fmla="*/ 2047875 w 4724400"/>
              <a:gd name="connsiteY6" fmla="*/ 533400 h 1352550"/>
              <a:gd name="connsiteX7" fmla="*/ 2209800 w 4724400"/>
              <a:gd name="connsiteY7" fmla="*/ 676275 h 1352550"/>
              <a:gd name="connsiteX8" fmla="*/ 2333625 w 4724400"/>
              <a:gd name="connsiteY8" fmla="*/ 590550 h 1352550"/>
              <a:gd name="connsiteX9" fmla="*/ 2505075 w 4724400"/>
              <a:gd name="connsiteY9" fmla="*/ 428625 h 1352550"/>
              <a:gd name="connsiteX10" fmla="*/ 2657475 w 4724400"/>
              <a:gd name="connsiteY10" fmla="*/ 333375 h 1352550"/>
              <a:gd name="connsiteX11" fmla="*/ 3019425 w 4724400"/>
              <a:gd name="connsiteY11" fmla="*/ 276225 h 1352550"/>
              <a:gd name="connsiteX12" fmla="*/ 3419475 w 4724400"/>
              <a:gd name="connsiteY12" fmla="*/ 342900 h 1352550"/>
              <a:gd name="connsiteX13" fmla="*/ 3857625 w 4724400"/>
              <a:gd name="connsiteY13" fmla="*/ 581025 h 1352550"/>
              <a:gd name="connsiteX14" fmla="*/ 4248150 w 4724400"/>
              <a:gd name="connsiteY14" fmla="*/ 923925 h 1352550"/>
              <a:gd name="connsiteX15" fmla="*/ 4724400 w 4724400"/>
              <a:gd name="connsiteY15" fmla="*/ 1352550 h 1352550"/>
              <a:gd name="connsiteX0" fmla="*/ 0 w 5228372"/>
              <a:gd name="connsiteY0" fmla="*/ 0 h 1640070"/>
              <a:gd name="connsiteX1" fmla="*/ 1408847 w 5228372"/>
              <a:gd name="connsiteY1" fmla="*/ 430395 h 1640070"/>
              <a:gd name="connsiteX2" fmla="*/ 1894622 w 5228372"/>
              <a:gd name="connsiteY2" fmla="*/ 563745 h 1640070"/>
              <a:gd name="connsiteX3" fmla="*/ 2066072 w 5228372"/>
              <a:gd name="connsiteY3" fmla="*/ 620895 h 1640070"/>
              <a:gd name="connsiteX4" fmla="*/ 2266097 w 5228372"/>
              <a:gd name="connsiteY4" fmla="*/ 554220 h 1640070"/>
              <a:gd name="connsiteX5" fmla="*/ 2418497 w 5228372"/>
              <a:gd name="connsiteY5" fmla="*/ 678045 h 1640070"/>
              <a:gd name="connsiteX6" fmla="*/ 2551847 w 5228372"/>
              <a:gd name="connsiteY6" fmla="*/ 820920 h 1640070"/>
              <a:gd name="connsiteX7" fmla="*/ 2713772 w 5228372"/>
              <a:gd name="connsiteY7" fmla="*/ 963795 h 1640070"/>
              <a:gd name="connsiteX8" fmla="*/ 2837597 w 5228372"/>
              <a:gd name="connsiteY8" fmla="*/ 878070 h 1640070"/>
              <a:gd name="connsiteX9" fmla="*/ 3009047 w 5228372"/>
              <a:gd name="connsiteY9" fmla="*/ 716145 h 1640070"/>
              <a:gd name="connsiteX10" fmla="*/ 3161447 w 5228372"/>
              <a:gd name="connsiteY10" fmla="*/ 620895 h 1640070"/>
              <a:gd name="connsiteX11" fmla="*/ 3523397 w 5228372"/>
              <a:gd name="connsiteY11" fmla="*/ 563745 h 1640070"/>
              <a:gd name="connsiteX12" fmla="*/ 3923447 w 5228372"/>
              <a:gd name="connsiteY12" fmla="*/ 630420 h 1640070"/>
              <a:gd name="connsiteX13" fmla="*/ 4361597 w 5228372"/>
              <a:gd name="connsiteY13" fmla="*/ 868545 h 1640070"/>
              <a:gd name="connsiteX14" fmla="*/ 4752122 w 5228372"/>
              <a:gd name="connsiteY14" fmla="*/ 1211445 h 1640070"/>
              <a:gd name="connsiteX15" fmla="*/ 5228372 w 5228372"/>
              <a:gd name="connsiteY15" fmla="*/ 1640070 h 1640070"/>
              <a:gd name="connsiteX0" fmla="*/ 0 w 5228372"/>
              <a:gd name="connsiteY0" fmla="*/ 0 h 1640070"/>
              <a:gd name="connsiteX1" fmla="*/ 560124 w 5228372"/>
              <a:gd name="connsiteY1" fmla="*/ 353659 h 1640070"/>
              <a:gd name="connsiteX2" fmla="*/ 1408847 w 5228372"/>
              <a:gd name="connsiteY2" fmla="*/ 430395 h 1640070"/>
              <a:gd name="connsiteX3" fmla="*/ 1894622 w 5228372"/>
              <a:gd name="connsiteY3" fmla="*/ 563745 h 1640070"/>
              <a:gd name="connsiteX4" fmla="*/ 2066072 w 5228372"/>
              <a:gd name="connsiteY4" fmla="*/ 620895 h 1640070"/>
              <a:gd name="connsiteX5" fmla="*/ 2266097 w 5228372"/>
              <a:gd name="connsiteY5" fmla="*/ 554220 h 1640070"/>
              <a:gd name="connsiteX6" fmla="*/ 2418497 w 5228372"/>
              <a:gd name="connsiteY6" fmla="*/ 678045 h 1640070"/>
              <a:gd name="connsiteX7" fmla="*/ 2551847 w 5228372"/>
              <a:gd name="connsiteY7" fmla="*/ 820920 h 1640070"/>
              <a:gd name="connsiteX8" fmla="*/ 2713772 w 5228372"/>
              <a:gd name="connsiteY8" fmla="*/ 963795 h 1640070"/>
              <a:gd name="connsiteX9" fmla="*/ 2837597 w 5228372"/>
              <a:gd name="connsiteY9" fmla="*/ 878070 h 1640070"/>
              <a:gd name="connsiteX10" fmla="*/ 3009047 w 5228372"/>
              <a:gd name="connsiteY10" fmla="*/ 716145 h 1640070"/>
              <a:gd name="connsiteX11" fmla="*/ 3161447 w 5228372"/>
              <a:gd name="connsiteY11" fmla="*/ 620895 h 1640070"/>
              <a:gd name="connsiteX12" fmla="*/ 3523397 w 5228372"/>
              <a:gd name="connsiteY12" fmla="*/ 563745 h 1640070"/>
              <a:gd name="connsiteX13" fmla="*/ 3923447 w 5228372"/>
              <a:gd name="connsiteY13" fmla="*/ 630420 h 1640070"/>
              <a:gd name="connsiteX14" fmla="*/ 4361597 w 5228372"/>
              <a:gd name="connsiteY14" fmla="*/ 868545 h 1640070"/>
              <a:gd name="connsiteX15" fmla="*/ 4752122 w 5228372"/>
              <a:gd name="connsiteY15" fmla="*/ 1211445 h 1640070"/>
              <a:gd name="connsiteX16" fmla="*/ 5228372 w 5228372"/>
              <a:gd name="connsiteY16" fmla="*/ 1640070 h 1640070"/>
              <a:gd name="connsiteX0" fmla="*/ 0 w 5228372"/>
              <a:gd name="connsiteY0" fmla="*/ 0 h 1640070"/>
              <a:gd name="connsiteX1" fmla="*/ 560124 w 5228372"/>
              <a:gd name="connsiteY1" fmla="*/ 353659 h 1640070"/>
              <a:gd name="connsiteX2" fmla="*/ 1042650 w 5228372"/>
              <a:gd name="connsiteY2" fmla="*/ 485438 h 1640070"/>
              <a:gd name="connsiteX3" fmla="*/ 1408847 w 5228372"/>
              <a:gd name="connsiteY3" fmla="*/ 430395 h 1640070"/>
              <a:gd name="connsiteX4" fmla="*/ 1894622 w 5228372"/>
              <a:gd name="connsiteY4" fmla="*/ 563745 h 1640070"/>
              <a:gd name="connsiteX5" fmla="*/ 2066072 w 5228372"/>
              <a:gd name="connsiteY5" fmla="*/ 620895 h 1640070"/>
              <a:gd name="connsiteX6" fmla="*/ 2266097 w 5228372"/>
              <a:gd name="connsiteY6" fmla="*/ 554220 h 1640070"/>
              <a:gd name="connsiteX7" fmla="*/ 2418497 w 5228372"/>
              <a:gd name="connsiteY7" fmla="*/ 678045 h 1640070"/>
              <a:gd name="connsiteX8" fmla="*/ 2551847 w 5228372"/>
              <a:gd name="connsiteY8" fmla="*/ 820920 h 1640070"/>
              <a:gd name="connsiteX9" fmla="*/ 2713772 w 5228372"/>
              <a:gd name="connsiteY9" fmla="*/ 963795 h 1640070"/>
              <a:gd name="connsiteX10" fmla="*/ 2837597 w 5228372"/>
              <a:gd name="connsiteY10" fmla="*/ 878070 h 1640070"/>
              <a:gd name="connsiteX11" fmla="*/ 3009047 w 5228372"/>
              <a:gd name="connsiteY11" fmla="*/ 716145 h 1640070"/>
              <a:gd name="connsiteX12" fmla="*/ 3161447 w 5228372"/>
              <a:gd name="connsiteY12" fmla="*/ 620895 h 1640070"/>
              <a:gd name="connsiteX13" fmla="*/ 3523397 w 5228372"/>
              <a:gd name="connsiteY13" fmla="*/ 563745 h 1640070"/>
              <a:gd name="connsiteX14" fmla="*/ 3923447 w 5228372"/>
              <a:gd name="connsiteY14" fmla="*/ 630420 h 1640070"/>
              <a:gd name="connsiteX15" fmla="*/ 4361597 w 5228372"/>
              <a:gd name="connsiteY15" fmla="*/ 868545 h 1640070"/>
              <a:gd name="connsiteX16" fmla="*/ 4752122 w 5228372"/>
              <a:gd name="connsiteY16" fmla="*/ 1211445 h 1640070"/>
              <a:gd name="connsiteX17" fmla="*/ 5228372 w 5228372"/>
              <a:gd name="connsiteY17" fmla="*/ 1640070 h 164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28372" h="1640070">
                <a:moveTo>
                  <a:pt x="0" y="0"/>
                </a:moveTo>
                <a:cubicBezTo>
                  <a:pt x="208154" y="69966"/>
                  <a:pt x="351970" y="283693"/>
                  <a:pt x="560124" y="353659"/>
                </a:cubicBezTo>
                <a:cubicBezTo>
                  <a:pt x="713818" y="369632"/>
                  <a:pt x="888956" y="469465"/>
                  <a:pt x="1042650" y="485438"/>
                </a:cubicBezTo>
                <a:lnTo>
                  <a:pt x="1408847" y="430395"/>
                </a:lnTo>
                <a:lnTo>
                  <a:pt x="1894622" y="563745"/>
                </a:lnTo>
                <a:lnTo>
                  <a:pt x="2066072" y="620895"/>
                </a:lnTo>
                <a:lnTo>
                  <a:pt x="2266097" y="554220"/>
                </a:lnTo>
                <a:lnTo>
                  <a:pt x="2418497" y="678045"/>
                </a:lnTo>
                <a:lnTo>
                  <a:pt x="2551847" y="820920"/>
                </a:lnTo>
                <a:lnTo>
                  <a:pt x="2713772" y="963795"/>
                </a:lnTo>
                <a:lnTo>
                  <a:pt x="2837597" y="878070"/>
                </a:lnTo>
                <a:lnTo>
                  <a:pt x="3009047" y="716145"/>
                </a:lnTo>
                <a:lnTo>
                  <a:pt x="3161447" y="620895"/>
                </a:lnTo>
                <a:lnTo>
                  <a:pt x="3523397" y="563745"/>
                </a:lnTo>
                <a:lnTo>
                  <a:pt x="3923447" y="630420"/>
                </a:lnTo>
                <a:lnTo>
                  <a:pt x="4361597" y="868545"/>
                </a:lnTo>
                <a:lnTo>
                  <a:pt x="4752122" y="1211445"/>
                </a:lnTo>
                <a:lnTo>
                  <a:pt x="5228372" y="164007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40" name="Freeform: Shape 39">
            <a:extLst>
              <a:ext uri="{FF2B5EF4-FFF2-40B4-BE49-F238E27FC236}">
                <a16:creationId xmlns:a16="http://schemas.microsoft.com/office/drawing/2014/main" id="{1212CA4D-B54E-4F23-B3CB-3D48F83B8296}"/>
              </a:ext>
            </a:extLst>
          </p:cNvPr>
          <p:cNvSpPr/>
          <p:nvPr/>
        </p:nvSpPr>
        <p:spPr>
          <a:xfrm>
            <a:off x="5542424" y="4305511"/>
            <a:ext cx="1912157" cy="339424"/>
          </a:xfrm>
          <a:custGeom>
            <a:avLst/>
            <a:gdLst>
              <a:gd name="connsiteX0" fmla="*/ 0 w 4391025"/>
              <a:gd name="connsiteY0" fmla="*/ 0 h 714375"/>
              <a:gd name="connsiteX1" fmla="*/ 200025 w 4391025"/>
              <a:gd name="connsiteY1" fmla="*/ 285750 h 714375"/>
              <a:gd name="connsiteX2" fmla="*/ 619125 w 4391025"/>
              <a:gd name="connsiteY2" fmla="*/ 504825 h 714375"/>
              <a:gd name="connsiteX3" fmla="*/ 1085850 w 4391025"/>
              <a:gd name="connsiteY3" fmla="*/ 638175 h 714375"/>
              <a:gd name="connsiteX4" fmla="*/ 1543050 w 4391025"/>
              <a:gd name="connsiteY4" fmla="*/ 714375 h 714375"/>
              <a:gd name="connsiteX5" fmla="*/ 1895475 w 4391025"/>
              <a:gd name="connsiteY5" fmla="*/ 666750 h 714375"/>
              <a:gd name="connsiteX6" fmla="*/ 2438400 w 4391025"/>
              <a:gd name="connsiteY6" fmla="*/ 552450 h 714375"/>
              <a:gd name="connsiteX7" fmla="*/ 2819400 w 4391025"/>
              <a:gd name="connsiteY7" fmla="*/ 276225 h 714375"/>
              <a:gd name="connsiteX8" fmla="*/ 3181350 w 4391025"/>
              <a:gd name="connsiteY8" fmla="*/ 171450 h 714375"/>
              <a:gd name="connsiteX9" fmla="*/ 3505200 w 4391025"/>
              <a:gd name="connsiteY9" fmla="*/ 142875 h 714375"/>
              <a:gd name="connsiteX10" fmla="*/ 3800475 w 4391025"/>
              <a:gd name="connsiteY10" fmla="*/ 228600 h 714375"/>
              <a:gd name="connsiteX11" fmla="*/ 4267200 w 4391025"/>
              <a:gd name="connsiteY11" fmla="*/ 466725 h 714375"/>
              <a:gd name="connsiteX12" fmla="*/ 4391025 w 4391025"/>
              <a:gd name="connsiteY12" fmla="*/ 561975 h 714375"/>
              <a:gd name="connsiteX0" fmla="*/ 0 w 4391025"/>
              <a:gd name="connsiteY0" fmla="*/ 0 h 714375"/>
              <a:gd name="connsiteX1" fmla="*/ 200025 w 4391025"/>
              <a:gd name="connsiteY1" fmla="*/ 285750 h 714375"/>
              <a:gd name="connsiteX2" fmla="*/ 619125 w 4391025"/>
              <a:gd name="connsiteY2" fmla="*/ 504825 h 714375"/>
              <a:gd name="connsiteX3" fmla="*/ 1085850 w 4391025"/>
              <a:gd name="connsiteY3" fmla="*/ 638175 h 714375"/>
              <a:gd name="connsiteX4" fmla="*/ 1543050 w 4391025"/>
              <a:gd name="connsiteY4" fmla="*/ 714375 h 714375"/>
              <a:gd name="connsiteX5" fmla="*/ 1895475 w 4391025"/>
              <a:gd name="connsiteY5" fmla="*/ 666750 h 714375"/>
              <a:gd name="connsiteX6" fmla="*/ 2384785 w 4391025"/>
              <a:gd name="connsiteY6" fmla="*/ 384731 h 714375"/>
              <a:gd name="connsiteX7" fmla="*/ 2819400 w 4391025"/>
              <a:gd name="connsiteY7" fmla="*/ 276225 h 714375"/>
              <a:gd name="connsiteX8" fmla="*/ 3181350 w 4391025"/>
              <a:gd name="connsiteY8" fmla="*/ 171450 h 714375"/>
              <a:gd name="connsiteX9" fmla="*/ 3505200 w 4391025"/>
              <a:gd name="connsiteY9" fmla="*/ 142875 h 714375"/>
              <a:gd name="connsiteX10" fmla="*/ 3800475 w 4391025"/>
              <a:gd name="connsiteY10" fmla="*/ 228600 h 714375"/>
              <a:gd name="connsiteX11" fmla="*/ 4267200 w 4391025"/>
              <a:gd name="connsiteY11" fmla="*/ 466725 h 714375"/>
              <a:gd name="connsiteX12" fmla="*/ 4391025 w 4391025"/>
              <a:gd name="connsiteY12" fmla="*/ 561975 h 714375"/>
              <a:gd name="connsiteX0" fmla="*/ 0 w 4391025"/>
              <a:gd name="connsiteY0" fmla="*/ 0 h 714375"/>
              <a:gd name="connsiteX1" fmla="*/ 200025 w 4391025"/>
              <a:gd name="connsiteY1" fmla="*/ 285750 h 714375"/>
              <a:gd name="connsiteX2" fmla="*/ 619125 w 4391025"/>
              <a:gd name="connsiteY2" fmla="*/ 504825 h 714375"/>
              <a:gd name="connsiteX3" fmla="*/ 1085850 w 4391025"/>
              <a:gd name="connsiteY3" fmla="*/ 638175 h 714375"/>
              <a:gd name="connsiteX4" fmla="*/ 1543050 w 4391025"/>
              <a:gd name="connsiteY4" fmla="*/ 714375 h 714375"/>
              <a:gd name="connsiteX5" fmla="*/ 1841860 w 4391025"/>
              <a:gd name="connsiteY5" fmla="*/ 379229 h 714375"/>
              <a:gd name="connsiteX6" fmla="*/ 2384785 w 4391025"/>
              <a:gd name="connsiteY6" fmla="*/ 384731 h 714375"/>
              <a:gd name="connsiteX7" fmla="*/ 2819400 w 4391025"/>
              <a:gd name="connsiteY7" fmla="*/ 276225 h 714375"/>
              <a:gd name="connsiteX8" fmla="*/ 3181350 w 4391025"/>
              <a:gd name="connsiteY8" fmla="*/ 171450 h 714375"/>
              <a:gd name="connsiteX9" fmla="*/ 3505200 w 4391025"/>
              <a:gd name="connsiteY9" fmla="*/ 142875 h 714375"/>
              <a:gd name="connsiteX10" fmla="*/ 3800475 w 4391025"/>
              <a:gd name="connsiteY10" fmla="*/ 228600 h 714375"/>
              <a:gd name="connsiteX11" fmla="*/ 4267200 w 4391025"/>
              <a:gd name="connsiteY11" fmla="*/ 466725 h 714375"/>
              <a:gd name="connsiteX12" fmla="*/ 4391025 w 4391025"/>
              <a:gd name="connsiteY12" fmla="*/ 561975 h 714375"/>
              <a:gd name="connsiteX0" fmla="*/ 0 w 4391025"/>
              <a:gd name="connsiteY0" fmla="*/ 0 h 638176"/>
              <a:gd name="connsiteX1" fmla="*/ 200025 w 4391025"/>
              <a:gd name="connsiteY1" fmla="*/ 285750 h 638176"/>
              <a:gd name="connsiteX2" fmla="*/ 619125 w 4391025"/>
              <a:gd name="connsiteY2" fmla="*/ 504825 h 638176"/>
              <a:gd name="connsiteX3" fmla="*/ 1085850 w 4391025"/>
              <a:gd name="connsiteY3" fmla="*/ 638175 h 638176"/>
              <a:gd name="connsiteX4" fmla="*/ 1446546 w 4391025"/>
              <a:gd name="connsiteY4" fmla="*/ 570615 h 638176"/>
              <a:gd name="connsiteX5" fmla="*/ 1841860 w 4391025"/>
              <a:gd name="connsiteY5" fmla="*/ 379229 h 638176"/>
              <a:gd name="connsiteX6" fmla="*/ 2384785 w 4391025"/>
              <a:gd name="connsiteY6" fmla="*/ 384731 h 638176"/>
              <a:gd name="connsiteX7" fmla="*/ 2819400 w 4391025"/>
              <a:gd name="connsiteY7" fmla="*/ 276225 h 638176"/>
              <a:gd name="connsiteX8" fmla="*/ 3181350 w 4391025"/>
              <a:gd name="connsiteY8" fmla="*/ 171450 h 638176"/>
              <a:gd name="connsiteX9" fmla="*/ 3505200 w 4391025"/>
              <a:gd name="connsiteY9" fmla="*/ 142875 h 638176"/>
              <a:gd name="connsiteX10" fmla="*/ 3800475 w 4391025"/>
              <a:gd name="connsiteY10" fmla="*/ 228600 h 638176"/>
              <a:gd name="connsiteX11" fmla="*/ 4267200 w 4391025"/>
              <a:gd name="connsiteY11" fmla="*/ 466725 h 638176"/>
              <a:gd name="connsiteX12" fmla="*/ 4391025 w 4391025"/>
              <a:gd name="connsiteY12" fmla="*/ 561975 h 638176"/>
              <a:gd name="connsiteX0" fmla="*/ 0 w 4391025"/>
              <a:gd name="connsiteY0" fmla="*/ 0 h 757976"/>
              <a:gd name="connsiteX1" fmla="*/ 200025 w 4391025"/>
              <a:gd name="connsiteY1" fmla="*/ 285750 h 757976"/>
              <a:gd name="connsiteX2" fmla="*/ 619125 w 4391025"/>
              <a:gd name="connsiteY2" fmla="*/ 504825 h 757976"/>
              <a:gd name="connsiteX3" fmla="*/ 1107295 w 4391025"/>
              <a:gd name="connsiteY3" fmla="*/ 757976 h 757976"/>
              <a:gd name="connsiteX4" fmla="*/ 1446546 w 4391025"/>
              <a:gd name="connsiteY4" fmla="*/ 570615 h 757976"/>
              <a:gd name="connsiteX5" fmla="*/ 1841860 w 4391025"/>
              <a:gd name="connsiteY5" fmla="*/ 379229 h 757976"/>
              <a:gd name="connsiteX6" fmla="*/ 2384785 w 4391025"/>
              <a:gd name="connsiteY6" fmla="*/ 384731 h 757976"/>
              <a:gd name="connsiteX7" fmla="*/ 2819400 w 4391025"/>
              <a:gd name="connsiteY7" fmla="*/ 276225 h 757976"/>
              <a:gd name="connsiteX8" fmla="*/ 3181350 w 4391025"/>
              <a:gd name="connsiteY8" fmla="*/ 171450 h 757976"/>
              <a:gd name="connsiteX9" fmla="*/ 3505200 w 4391025"/>
              <a:gd name="connsiteY9" fmla="*/ 142875 h 757976"/>
              <a:gd name="connsiteX10" fmla="*/ 3800475 w 4391025"/>
              <a:gd name="connsiteY10" fmla="*/ 228600 h 757976"/>
              <a:gd name="connsiteX11" fmla="*/ 4267200 w 4391025"/>
              <a:gd name="connsiteY11" fmla="*/ 466725 h 757976"/>
              <a:gd name="connsiteX12" fmla="*/ 4391025 w 4391025"/>
              <a:gd name="connsiteY12" fmla="*/ 561975 h 757976"/>
              <a:gd name="connsiteX0" fmla="*/ 0 w 4391025"/>
              <a:gd name="connsiteY0" fmla="*/ 0 h 757976"/>
              <a:gd name="connsiteX1" fmla="*/ 200025 w 4391025"/>
              <a:gd name="connsiteY1" fmla="*/ 285750 h 757976"/>
              <a:gd name="connsiteX2" fmla="*/ 619125 w 4391025"/>
              <a:gd name="connsiteY2" fmla="*/ 672545 h 757976"/>
              <a:gd name="connsiteX3" fmla="*/ 1107295 w 4391025"/>
              <a:gd name="connsiteY3" fmla="*/ 757976 h 757976"/>
              <a:gd name="connsiteX4" fmla="*/ 1446546 w 4391025"/>
              <a:gd name="connsiteY4" fmla="*/ 570615 h 757976"/>
              <a:gd name="connsiteX5" fmla="*/ 1841860 w 4391025"/>
              <a:gd name="connsiteY5" fmla="*/ 379229 h 757976"/>
              <a:gd name="connsiteX6" fmla="*/ 2384785 w 4391025"/>
              <a:gd name="connsiteY6" fmla="*/ 384731 h 757976"/>
              <a:gd name="connsiteX7" fmla="*/ 2819400 w 4391025"/>
              <a:gd name="connsiteY7" fmla="*/ 276225 h 757976"/>
              <a:gd name="connsiteX8" fmla="*/ 3181350 w 4391025"/>
              <a:gd name="connsiteY8" fmla="*/ 171450 h 757976"/>
              <a:gd name="connsiteX9" fmla="*/ 3505200 w 4391025"/>
              <a:gd name="connsiteY9" fmla="*/ 142875 h 757976"/>
              <a:gd name="connsiteX10" fmla="*/ 3800475 w 4391025"/>
              <a:gd name="connsiteY10" fmla="*/ 228600 h 757976"/>
              <a:gd name="connsiteX11" fmla="*/ 4267200 w 4391025"/>
              <a:gd name="connsiteY11" fmla="*/ 466725 h 757976"/>
              <a:gd name="connsiteX12" fmla="*/ 4391025 w 4391025"/>
              <a:gd name="connsiteY12" fmla="*/ 561975 h 757976"/>
              <a:gd name="connsiteX0" fmla="*/ 0 w 4391025"/>
              <a:gd name="connsiteY0" fmla="*/ 0 h 757976"/>
              <a:gd name="connsiteX1" fmla="*/ 307252 w 4391025"/>
              <a:gd name="connsiteY1" fmla="*/ 273770 h 757976"/>
              <a:gd name="connsiteX2" fmla="*/ 619125 w 4391025"/>
              <a:gd name="connsiteY2" fmla="*/ 672545 h 757976"/>
              <a:gd name="connsiteX3" fmla="*/ 1107295 w 4391025"/>
              <a:gd name="connsiteY3" fmla="*/ 757976 h 757976"/>
              <a:gd name="connsiteX4" fmla="*/ 1446546 w 4391025"/>
              <a:gd name="connsiteY4" fmla="*/ 570615 h 757976"/>
              <a:gd name="connsiteX5" fmla="*/ 1841860 w 4391025"/>
              <a:gd name="connsiteY5" fmla="*/ 379229 h 757976"/>
              <a:gd name="connsiteX6" fmla="*/ 2384785 w 4391025"/>
              <a:gd name="connsiteY6" fmla="*/ 384731 h 757976"/>
              <a:gd name="connsiteX7" fmla="*/ 2819400 w 4391025"/>
              <a:gd name="connsiteY7" fmla="*/ 276225 h 757976"/>
              <a:gd name="connsiteX8" fmla="*/ 3181350 w 4391025"/>
              <a:gd name="connsiteY8" fmla="*/ 171450 h 757976"/>
              <a:gd name="connsiteX9" fmla="*/ 3505200 w 4391025"/>
              <a:gd name="connsiteY9" fmla="*/ 142875 h 757976"/>
              <a:gd name="connsiteX10" fmla="*/ 3800475 w 4391025"/>
              <a:gd name="connsiteY10" fmla="*/ 228600 h 757976"/>
              <a:gd name="connsiteX11" fmla="*/ 4267200 w 4391025"/>
              <a:gd name="connsiteY11" fmla="*/ 466725 h 757976"/>
              <a:gd name="connsiteX12" fmla="*/ 4391025 w 4391025"/>
              <a:gd name="connsiteY12" fmla="*/ 561975 h 757976"/>
              <a:gd name="connsiteX0" fmla="*/ 0 w 4305242"/>
              <a:gd name="connsiteY0" fmla="*/ 0 h 853816"/>
              <a:gd name="connsiteX1" fmla="*/ 221469 w 4305242"/>
              <a:gd name="connsiteY1" fmla="*/ 369610 h 853816"/>
              <a:gd name="connsiteX2" fmla="*/ 533342 w 4305242"/>
              <a:gd name="connsiteY2" fmla="*/ 768385 h 853816"/>
              <a:gd name="connsiteX3" fmla="*/ 1021512 w 4305242"/>
              <a:gd name="connsiteY3" fmla="*/ 853816 h 853816"/>
              <a:gd name="connsiteX4" fmla="*/ 1360763 w 4305242"/>
              <a:gd name="connsiteY4" fmla="*/ 666455 h 853816"/>
              <a:gd name="connsiteX5" fmla="*/ 1756077 w 4305242"/>
              <a:gd name="connsiteY5" fmla="*/ 475069 h 853816"/>
              <a:gd name="connsiteX6" fmla="*/ 2299002 w 4305242"/>
              <a:gd name="connsiteY6" fmla="*/ 480571 h 853816"/>
              <a:gd name="connsiteX7" fmla="*/ 2733617 w 4305242"/>
              <a:gd name="connsiteY7" fmla="*/ 372065 h 853816"/>
              <a:gd name="connsiteX8" fmla="*/ 3095567 w 4305242"/>
              <a:gd name="connsiteY8" fmla="*/ 267290 h 853816"/>
              <a:gd name="connsiteX9" fmla="*/ 3419417 w 4305242"/>
              <a:gd name="connsiteY9" fmla="*/ 238715 h 853816"/>
              <a:gd name="connsiteX10" fmla="*/ 3714692 w 4305242"/>
              <a:gd name="connsiteY10" fmla="*/ 324440 h 853816"/>
              <a:gd name="connsiteX11" fmla="*/ 4181417 w 4305242"/>
              <a:gd name="connsiteY11" fmla="*/ 562565 h 853816"/>
              <a:gd name="connsiteX12" fmla="*/ 4305242 w 4305242"/>
              <a:gd name="connsiteY12" fmla="*/ 657815 h 8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242" h="853816">
                <a:moveTo>
                  <a:pt x="0" y="0"/>
                </a:moveTo>
                <a:lnTo>
                  <a:pt x="221469" y="369610"/>
                </a:lnTo>
                <a:lnTo>
                  <a:pt x="533342" y="768385"/>
                </a:lnTo>
                <a:lnTo>
                  <a:pt x="1021512" y="853816"/>
                </a:lnTo>
                <a:lnTo>
                  <a:pt x="1360763" y="666455"/>
                </a:lnTo>
                <a:lnTo>
                  <a:pt x="1756077" y="475069"/>
                </a:lnTo>
                <a:lnTo>
                  <a:pt x="2299002" y="480571"/>
                </a:lnTo>
                <a:lnTo>
                  <a:pt x="2733617" y="372065"/>
                </a:lnTo>
                <a:lnTo>
                  <a:pt x="3095567" y="267290"/>
                </a:lnTo>
                <a:lnTo>
                  <a:pt x="3419417" y="238715"/>
                </a:lnTo>
                <a:lnTo>
                  <a:pt x="3714692" y="324440"/>
                </a:lnTo>
                <a:lnTo>
                  <a:pt x="4181417" y="562565"/>
                </a:lnTo>
                <a:lnTo>
                  <a:pt x="4305242" y="65781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42" name="TextBox 41">
            <a:extLst>
              <a:ext uri="{FF2B5EF4-FFF2-40B4-BE49-F238E27FC236}">
                <a16:creationId xmlns:a16="http://schemas.microsoft.com/office/drawing/2014/main" id="{8C41598F-58D6-478C-9745-DD46BED43590}"/>
              </a:ext>
            </a:extLst>
          </p:cNvPr>
          <p:cNvSpPr txBox="1"/>
          <p:nvPr/>
        </p:nvSpPr>
        <p:spPr>
          <a:xfrm>
            <a:off x="6913547" y="2985862"/>
            <a:ext cx="421910" cy="307777"/>
          </a:xfrm>
          <a:prstGeom prst="rect">
            <a:avLst/>
          </a:prstGeom>
          <a:noFill/>
        </p:spPr>
        <p:txBody>
          <a:bodyPr wrap="none" rtlCol="0">
            <a:spAutoFit/>
          </a:bodyPr>
          <a:lstStyle/>
          <a:p>
            <a:r>
              <a:rPr lang="en-IE" sz="1400" dirty="0">
                <a:solidFill>
                  <a:srgbClr val="FF0000"/>
                </a:solidFill>
              </a:rPr>
              <a:t>-24</a:t>
            </a:r>
          </a:p>
        </p:txBody>
      </p:sp>
      <p:sp>
        <p:nvSpPr>
          <p:cNvPr id="43" name="TextBox 42">
            <a:extLst>
              <a:ext uri="{FF2B5EF4-FFF2-40B4-BE49-F238E27FC236}">
                <a16:creationId xmlns:a16="http://schemas.microsoft.com/office/drawing/2014/main" id="{0312966D-7F83-4327-B6CD-78E140905172}"/>
              </a:ext>
            </a:extLst>
          </p:cNvPr>
          <p:cNvSpPr txBox="1"/>
          <p:nvPr/>
        </p:nvSpPr>
        <p:spPr>
          <a:xfrm rot="2222728">
            <a:off x="7532270" y="4318518"/>
            <a:ext cx="421910" cy="307777"/>
          </a:xfrm>
          <a:prstGeom prst="rect">
            <a:avLst/>
          </a:prstGeom>
          <a:noFill/>
        </p:spPr>
        <p:txBody>
          <a:bodyPr wrap="none" rtlCol="0">
            <a:spAutoFit/>
          </a:bodyPr>
          <a:lstStyle/>
          <a:p>
            <a:r>
              <a:rPr lang="en-IE" sz="1400" dirty="0">
                <a:solidFill>
                  <a:srgbClr val="FF0000"/>
                </a:solidFill>
              </a:rPr>
              <a:t>-16</a:t>
            </a:r>
          </a:p>
        </p:txBody>
      </p:sp>
      <p:sp>
        <p:nvSpPr>
          <p:cNvPr id="44" name="TextBox 43">
            <a:extLst>
              <a:ext uri="{FF2B5EF4-FFF2-40B4-BE49-F238E27FC236}">
                <a16:creationId xmlns:a16="http://schemas.microsoft.com/office/drawing/2014/main" id="{87617754-20FF-4AE8-8172-BCF2CE2F6401}"/>
              </a:ext>
            </a:extLst>
          </p:cNvPr>
          <p:cNvSpPr txBox="1"/>
          <p:nvPr/>
        </p:nvSpPr>
        <p:spPr>
          <a:xfrm rot="1997627">
            <a:off x="7422273" y="3950716"/>
            <a:ext cx="421910" cy="307777"/>
          </a:xfrm>
          <a:prstGeom prst="rect">
            <a:avLst/>
          </a:prstGeom>
          <a:noFill/>
        </p:spPr>
        <p:txBody>
          <a:bodyPr wrap="none" rtlCol="0">
            <a:spAutoFit/>
          </a:bodyPr>
          <a:lstStyle/>
          <a:p>
            <a:r>
              <a:rPr lang="en-IE" sz="1400" dirty="0">
                <a:solidFill>
                  <a:srgbClr val="FF0000"/>
                </a:solidFill>
              </a:rPr>
              <a:t>-18</a:t>
            </a:r>
          </a:p>
        </p:txBody>
      </p:sp>
      <p:sp>
        <p:nvSpPr>
          <p:cNvPr id="45" name="TextBox 44">
            <a:extLst>
              <a:ext uri="{FF2B5EF4-FFF2-40B4-BE49-F238E27FC236}">
                <a16:creationId xmlns:a16="http://schemas.microsoft.com/office/drawing/2014/main" id="{7F3E1B88-29D5-4338-A1E7-70DEEF4060DA}"/>
              </a:ext>
            </a:extLst>
          </p:cNvPr>
          <p:cNvSpPr txBox="1"/>
          <p:nvPr/>
        </p:nvSpPr>
        <p:spPr>
          <a:xfrm rot="674631">
            <a:off x="7139940" y="3381192"/>
            <a:ext cx="421910" cy="307777"/>
          </a:xfrm>
          <a:prstGeom prst="rect">
            <a:avLst/>
          </a:prstGeom>
          <a:noFill/>
        </p:spPr>
        <p:txBody>
          <a:bodyPr wrap="none" rtlCol="0">
            <a:spAutoFit/>
          </a:bodyPr>
          <a:lstStyle/>
          <a:p>
            <a:r>
              <a:rPr lang="en-IE" sz="1400" dirty="0">
                <a:solidFill>
                  <a:srgbClr val="FF0000"/>
                </a:solidFill>
              </a:rPr>
              <a:t>-22</a:t>
            </a:r>
          </a:p>
        </p:txBody>
      </p:sp>
      <p:sp>
        <p:nvSpPr>
          <p:cNvPr id="46" name="TextBox 45">
            <a:extLst>
              <a:ext uri="{FF2B5EF4-FFF2-40B4-BE49-F238E27FC236}">
                <a16:creationId xmlns:a16="http://schemas.microsoft.com/office/drawing/2014/main" id="{100BEDC6-981A-4724-9245-9156E72C5DE9}"/>
              </a:ext>
            </a:extLst>
          </p:cNvPr>
          <p:cNvSpPr txBox="1"/>
          <p:nvPr/>
        </p:nvSpPr>
        <p:spPr>
          <a:xfrm rot="2916548">
            <a:off x="4769044" y="3072616"/>
            <a:ext cx="421910" cy="307777"/>
          </a:xfrm>
          <a:prstGeom prst="rect">
            <a:avLst/>
          </a:prstGeom>
          <a:noFill/>
        </p:spPr>
        <p:txBody>
          <a:bodyPr wrap="none" rtlCol="0">
            <a:spAutoFit/>
          </a:bodyPr>
          <a:lstStyle/>
          <a:p>
            <a:r>
              <a:rPr lang="en-IE" sz="1400" dirty="0">
                <a:solidFill>
                  <a:srgbClr val="FF0000"/>
                </a:solidFill>
              </a:rPr>
              <a:t>-20</a:t>
            </a:r>
          </a:p>
        </p:txBody>
      </p:sp>
      <p:sp>
        <p:nvSpPr>
          <p:cNvPr id="47" name="TextBox 46">
            <a:extLst>
              <a:ext uri="{FF2B5EF4-FFF2-40B4-BE49-F238E27FC236}">
                <a16:creationId xmlns:a16="http://schemas.microsoft.com/office/drawing/2014/main" id="{513867F7-CDC2-416F-B5AC-BFAAEDFBFE71}"/>
              </a:ext>
            </a:extLst>
          </p:cNvPr>
          <p:cNvSpPr txBox="1"/>
          <p:nvPr/>
        </p:nvSpPr>
        <p:spPr>
          <a:xfrm rot="2401158">
            <a:off x="7319394" y="3730269"/>
            <a:ext cx="421910" cy="307777"/>
          </a:xfrm>
          <a:prstGeom prst="rect">
            <a:avLst/>
          </a:prstGeom>
          <a:noFill/>
        </p:spPr>
        <p:txBody>
          <a:bodyPr wrap="none" rtlCol="0">
            <a:spAutoFit/>
          </a:bodyPr>
          <a:lstStyle/>
          <a:p>
            <a:r>
              <a:rPr lang="en-IE" sz="1400" dirty="0">
                <a:solidFill>
                  <a:srgbClr val="FF0000"/>
                </a:solidFill>
              </a:rPr>
              <a:t>-20</a:t>
            </a:r>
          </a:p>
        </p:txBody>
      </p:sp>
      <p:sp>
        <p:nvSpPr>
          <p:cNvPr id="48" name="TextBox 47">
            <a:extLst>
              <a:ext uri="{FF2B5EF4-FFF2-40B4-BE49-F238E27FC236}">
                <a16:creationId xmlns:a16="http://schemas.microsoft.com/office/drawing/2014/main" id="{D5B55A28-4903-4F24-8261-44C712AB6F04}"/>
              </a:ext>
            </a:extLst>
          </p:cNvPr>
          <p:cNvSpPr txBox="1"/>
          <p:nvPr/>
        </p:nvSpPr>
        <p:spPr>
          <a:xfrm rot="2904086">
            <a:off x="4895780" y="2903178"/>
            <a:ext cx="421910" cy="307777"/>
          </a:xfrm>
          <a:prstGeom prst="rect">
            <a:avLst/>
          </a:prstGeom>
          <a:noFill/>
        </p:spPr>
        <p:txBody>
          <a:bodyPr wrap="none" rtlCol="0">
            <a:spAutoFit/>
          </a:bodyPr>
          <a:lstStyle/>
          <a:p>
            <a:r>
              <a:rPr lang="en-IE" sz="1400" dirty="0">
                <a:solidFill>
                  <a:srgbClr val="FF0000"/>
                </a:solidFill>
              </a:rPr>
              <a:t>-22</a:t>
            </a:r>
          </a:p>
        </p:txBody>
      </p:sp>
      <p:sp>
        <p:nvSpPr>
          <p:cNvPr id="49" name="TextBox 48">
            <a:extLst>
              <a:ext uri="{FF2B5EF4-FFF2-40B4-BE49-F238E27FC236}">
                <a16:creationId xmlns:a16="http://schemas.microsoft.com/office/drawing/2014/main" id="{73CDB41A-FA76-4CDA-A6D6-8241C37CCD75}"/>
              </a:ext>
            </a:extLst>
          </p:cNvPr>
          <p:cNvSpPr txBox="1"/>
          <p:nvPr/>
        </p:nvSpPr>
        <p:spPr>
          <a:xfrm rot="2082646">
            <a:off x="4965761" y="2663446"/>
            <a:ext cx="421910" cy="307777"/>
          </a:xfrm>
          <a:prstGeom prst="rect">
            <a:avLst/>
          </a:prstGeom>
          <a:noFill/>
        </p:spPr>
        <p:txBody>
          <a:bodyPr wrap="none" rtlCol="0">
            <a:spAutoFit/>
          </a:bodyPr>
          <a:lstStyle/>
          <a:p>
            <a:r>
              <a:rPr lang="en-IE" sz="1400" dirty="0">
                <a:solidFill>
                  <a:srgbClr val="FF0000"/>
                </a:solidFill>
              </a:rPr>
              <a:t>-24</a:t>
            </a:r>
          </a:p>
        </p:txBody>
      </p:sp>
      <p:sp>
        <p:nvSpPr>
          <p:cNvPr id="50" name="TextBox 49">
            <a:extLst>
              <a:ext uri="{FF2B5EF4-FFF2-40B4-BE49-F238E27FC236}">
                <a16:creationId xmlns:a16="http://schemas.microsoft.com/office/drawing/2014/main" id="{B38A4292-E3E9-4FC9-B016-759CD6D13C77}"/>
              </a:ext>
            </a:extLst>
          </p:cNvPr>
          <p:cNvSpPr txBox="1"/>
          <p:nvPr/>
        </p:nvSpPr>
        <p:spPr>
          <a:xfrm rot="3326581">
            <a:off x="5189451" y="4062884"/>
            <a:ext cx="421910" cy="307777"/>
          </a:xfrm>
          <a:prstGeom prst="rect">
            <a:avLst/>
          </a:prstGeom>
          <a:noFill/>
        </p:spPr>
        <p:txBody>
          <a:bodyPr wrap="none" rtlCol="0">
            <a:spAutoFit/>
          </a:bodyPr>
          <a:lstStyle/>
          <a:p>
            <a:r>
              <a:rPr lang="en-IE" sz="1400" dirty="0">
                <a:solidFill>
                  <a:srgbClr val="FF0000"/>
                </a:solidFill>
              </a:rPr>
              <a:t>-14</a:t>
            </a:r>
          </a:p>
        </p:txBody>
      </p:sp>
      <p:sp>
        <p:nvSpPr>
          <p:cNvPr id="51" name="TextBox 50">
            <a:extLst>
              <a:ext uri="{FF2B5EF4-FFF2-40B4-BE49-F238E27FC236}">
                <a16:creationId xmlns:a16="http://schemas.microsoft.com/office/drawing/2014/main" id="{71E75624-5245-47F9-B144-D8132D0C952F}"/>
              </a:ext>
            </a:extLst>
          </p:cNvPr>
          <p:cNvSpPr txBox="1"/>
          <p:nvPr/>
        </p:nvSpPr>
        <p:spPr>
          <a:xfrm rot="1882077">
            <a:off x="4796462" y="3321989"/>
            <a:ext cx="421910" cy="307777"/>
          </a:xfrm>
          <a:prstGeom prst="rect">
            <a:avLst/>
          </a:prstGeom>
          <a:noFill/>
        </p:spPr>
        <p:txBody>
          <a:bodyPr wrap="none" rtlCol="0">
            <a:spAutoFit/>
          </a:bodyPr>
          <a:lstStyle/>
          <a:p>
            <a:r>
              <a:rPr lang="en-IE" sz="1400" dirty="0">
                <a:solidFill>
                  <a:srgbClr val="FF0000"/>
                </a:solidFill>
              </a:rPr>
              <a:t>-18</a:t>
            </a:r>
          </a:p>
        </p:txBody>
      </p:sp>
      <p:sp>
        <p:nvSpPr>
          <p:cNvPr id="52" name="TextBox 51">
            <a:extLst>
              <a:ext uri="{FF2B5EF4-FFF2-40B4-BE49-F238E27FC236}">
                <a16:creationId xmlns:a16="http://schemas.microsoft.com/office/drawing/2014/main" id="{1ED59E8E-81E1-47A2-9A8C-E3BEAC930B84}"/>
              </a:ext>
            </a:extLst>
          </p:cNvPr>
          <p:cNvSpPr txBox="1"/>
          <p:nvPr/>
        </p:nvSpPr>
        <p:spPr>
          <a:xfrm rot="938562">
            <a:off x="4907077" y="3568514"/>
            <a:ext cx="421910" cy="307777"/>
          </a:xfrm>
          <a:prstGeom prst="rect">
            <a:avLst/>
          </a:prstGeom>
          <a:noFill/>
        </p:spPr>
        <p:txBody>
          <a:bodyPr wrap="none" rtlCol="0">
            <a:spAutoFit/>
          </a:bodyPr>
          <a:lstStyle/>
          <a:p>
            <a:r>
              <a:rPr lang="en-IE" sz="1400" dirty="0">
                <a:solidFill>
                  <a:srgbClr val="FF0000"/>
                </a:solidFill>
              </a:rPr>
              <a:t>-16</a:t>
            </a:r>
          </a:p>
        </p:txBody>
      </p:sp>
      <p:sp>
        <p:nvSpPr>
          <p:cNvPr id="53" name="TextBox 52">
            <a:extLst>
              <a:ext uri="{FF2B5EF4-FFF2-40B4-BE49-F238E27FC236}">
                <a16:creationId xmlns:a16="http://schemas.microsoft.com/office/drawing/2014/main" id="{BB6D6FAD-C21C-4230-A3E4-397E915F3358}"/>
              </a:ext>
            </a:extLst>
          </p:cNvPr>
          <p:cNvSpPr txBox="1"/>
          <p:nvPr/>
        </p:nvSpPr>
        <p:spPr>
          <a:xfrm rot="2022443">
            <a:off x="7391692" y="4505558"/>
            <a:ext cx="421910" cy="307777"/>
          </a:xfrm>
          <a:prstGeom prst="rect">
            <a:avLst/>
          </a:prstGeom>
          <a:noFill/>
        </p:spPr>
        <p:txBody>
          <a:bodyPr wrap="none" rtlCol="0">
            <a:spAutoFit/>
          </a:bodyPr>
          <a:lstStyle/>
          <a:p>
            <a:r>
              <a:rPr lang="en-IE" sz="1400" dirty="0">
                <a:solidFill>
                  <a:srgbClr val="FF0000"/>
                </a:solidFill>
              </a:rPr>
              <a:t>-14</a:t>
            </a:r>
          </a:p>
        </p:txBody>
      </p:sp>
      <p:sp>
        <p:nvSpPr>
          <p:cNvPr id="54" name="TextBox 53">
            <a:extLst>
              <a:ext uri="{FF2B5EF4-FFF2-40B4-BE49-F238E27FC236}">
                <a16:creationId xmlns:a16="http://schemas.microsoft.com/office/drawing/2014/main" id="{52B648FE-D727-4E14-8B08-ABA5F75DF25C}"/>
              </a:ext>
            </a:extLst>
          </p:cNvPr>
          <p:cNvSpPr txBox="1"/>
          <p:nvPr/>
        </p:nvSpPr>
        <p:spPr>
          <a:xfrm>
            <a:off x="4411244" y="903741"/>
            <a:ext cx="7186133" cy="1200329"/>
          </a:xfrm>
          <a:prstGeom prst="rect">
            <a:avLst/>
          </a:prstGeom>
          <a:noFill/>
        </p:spPr>
        <p:txBody>
          <a:bodyPr wrap="square" rtlCol="0">
            <a:spAutoFit/>
          </a:bodyPr>
          <a:lstStyle/>
          <a:p>
            <a:r>
              <a:rPr lang="en-IE" dirty="0">
                <a:solidFill>
                  <a:schemeClr val="bg1"/>
                </a:solidFill>
              </a:rPr>
              <a:t>As at Silvermines at </a:t>
            </a:r>
            <a:r>
              <a:rPr lang="en-IE" dirty="0" err="1">
                <a:solidFill>
                  <a:schemeClr val="bg1"/>
                </a:solidFill>
              </a:rPr>
              <a:t>Tynagh</a:t>
            </a:r>
            <a:r>
              <a:rPr lang="en-IE" dirty="0">
                <a:solidFill>
                  <a:schemeClr val="bg1"/>
                </a:solidFill>
              </a:rPr>
              <a:t> two fluids can be discerned.  Phases 1 (pyrite) and 2 (sphalerite) show mixing with biogenic seawater sulphate whilst the later epigenetic galena-chalcopyrite-tennantite phase 3 is dominated by a more deep-seated sulphur signature.</a:t>
            </a:r>
          </a:p>
        </p:txBody>
      </p:sp>
      <p:sp>
        <p:nvSpPr>
          <p:cNvPr id="55" name="TextBox 54">
            <a:extLst>
              <a:ext uri="{FF2B5EF4-FFF2-40B4-BE49-F238E27FC236}">
                <a16:creationId xmlns:a16="http://schemas.microsoft.com/office/drawing/2014/main" id="{7E517F8A-3431-49EC-98A5-FB612760BCB1}"/>
              </a:ext>
            </a:extLst>
          </p:cNvPr>
          <p:cNvSpPr txBox="1"/>
          <p:nvPr/>
        </p:nvSpPr>
        <p:spPr>
          <a:xfrm>
            <a:off x="4522401" y="5670462"/>
            <a:ext cx="2040046" cy="369332"/>
          </a:xfrm>
          <a:prstGeom prst="rect">
            <a:avLst/>
          </a:prstGeom>
          <a:noFill/>
        </p:spPr>
        <p:txBody>
          <a:bodyPr wrap="none" rtlCol="0">
            <a:spAutoFit/>
          </a:bodyPr>
          <a:lstStyle/>
          <a:p>
            <a:r>
              <a:rPr lang="en-IE" dirty="0"/>
              <a:t>Phase 2 (sphalerite)</a:t>
            </a:r>
          </a:p>
        </p:txBody>
      </p:sp>
      <p:grpSp>
        <p:nvGrpSpPr>
          <p:cNvPr id="3" name="Group 2">
            <a:extLst>
              <a:ext uri="{FF2B5EF4-FFF2-40B4-BE49-F238E27FC236}">
                <a16:creationId xmlns:a16="http://schemas.microsoft.com/office/drawing/2014/main" id="{5C09EAB5-7974-9295-7F7E-9939C5A4081B}"/>
              </a:ext>
            </a:extLst>
          </p:cNvPr>
          <p:cNvGrpSpPr/>
          <p:nvPr/>
        </p:nvGrpSpPr>
        <p:grpSpPr>
          <a:xfrm>
            <a:off x="133194" y="6313361"/>
            <a:ext cx="12910671" cy="466127"/>
            <a:chOff x="133194" y="6313361"/>
            <a:chExt cx="12910671" cy="466127"/>
          </a:xfrm>
        </p:grpSpPr>
        <p:sp>
          <p:nvSpPr>
            <p:cNvPr id="4" name="TextBox 3">
              <a:extLst>
                <a:ext uri="{FF2B5EF4-FFF2-40B4-BE49-F238E27FC236}">
                  <a16:creationId xmlns:a16="http://schemas.microsoft.com/office/drawing/2014/main" id="{2968B0EB-6E41-4F06-BD1F-0D8AFD7A22F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5" name="Picture 4">
              <a:extLst>
                <a:ext uri="{FF2B5EF4-FFF2-40B4-BE49-F238E27FC236}">
                  <a16:creationId xmlns:a16="http://schemas.microsoft.com/office/drawing/2014/main" id="{E5CD2DDD-A4ED-26C1-384A-E0166EB3B5CD}"/>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2" name="Picture 1" descr="A group of logos with text&#10;&#10;Description automatically generated">
            <a:extLst>
              <a:ext uri="{FF2B5EF4-FFF2-40B4-BE49-F238E27FC236}">
                <a16:creationId xmlns:a16="http://schemas.microsoft.com/office/drawing/2014/main" id="{A831C48C-2EA7-E25E-4AA4-7E72E2C0024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4351948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4F8FED47-54B2-4EC1-84F5-F695D1CFEC16}"/>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3FC5E856-EFD6-4841-B7E2-C60B3B014AFC}"/>
              </a:ext>
            </a:extLst>
          </p:cNvPr>
          <p:cNvSpPr txBox="1"/>
          <p:nvPr/>
        </p:nvSpPr>
        <p:spPr>
          <a:xfrm>
            <a:off x="448793" y="191092"/>
            <a:ext cx="4388802" cy="584775"/>
          </a:xfrm>
          <a:prstGeom prst="rect">
            <a:avLst/>
          </a:prstGeom>
          <a:noFill/>
        </p:spPr>
        <p:txBody>
          <a:bodyPr wrap="square" rtlCol="0">
            <a:spAutoFit/>
          </a:bodyPr>
          <a:lstStyle/>
          <a:p>
            <a:r>
              <a:rPr lang="en-IE" sz="3200" b="1" dirty="0">
                <a:solidFill>
                  <a:srgbClr val="FFC000"/>
                </a:solidFill>
              </a:rPr>
              <a:t>Sulphur Isotopes</a:t>
            </a:r>
          </a:p>
        </p:txBody>
      </p:sp>
      <p:sp>
        <p:nvSpPr>
          <p:cNvPr id="100" name="Rectangle 99">
            <a:extLst>
              <a:ext uri="{FF2B5EF4-FFF2-40B4-BE49-F238E27FC236}">
                <a16:creationId xmlns:a16="http://schemas.microsoft.com/office/drawing/2014/main" id="{4F8B25D9-3C66-468C-AFA2-808C493CAEAA}"/>
              </a:ext>
            </a:extLst>
          </p:cNvPr>
          <p:cNvSpPr/>
          <p:nvPr/>
        </p:nvSpPr>
        <p:spPr>
          <a:xfrm>
            <a:off x="4441730" y="2234144"/>
            <a:ext cx="7470000" cy="38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6" name="Freeform: Shape 95">
            <a:extLst>
              <a:ext uri="{FF2B5EF4-FFF2-40B4-BE49-F238E27FC236}">
                <a16:creationId xmlns:a16="http://schemas.microsoft.com/office/drawing/2014/main" id="{17CDAE76-F608-4C73-BBED-78CA81360C60}"/>
              </a:ext>
            </a:extLst>
          </p:cNvPr>
          <p:cNvSpPr/>
          <p:nvPr/>
        </p:nvSpPr>
        <p:spPr>
          <a:xfrm>
            <a:off x="5489807" y="3123807"/>
            <a:ext cx="4664277" cy="1548684"/>
          </a:xfrm>
          <a:custGeom>
            <a:avLst/>
            <a:gdLst>
              <a:gd name="connsiteX0" fmla="*/ 0 w 3514725"/>
              <a:gd name="connsiteY0" fmla="*/ 0 h 1333500"/>
              <a:gd name="connsiteX1" fmla="*/ 285750 w 3514725"/>
              <a:gd name="connsiteY1" fmla="*/ 195262 h 1333500"/>
              <a:gd name="connsiteX2" fmla="*/ 547688 w 3514725"/>
              <a:gd name="connsiteY2" fmla="*/ 323850 h 1333500"/>
              <a:gd name="connsiteX3" fmla="*/ 781050 w 3514725"/>
              <a:gd name="connsiteY3" fmla="*/ 395287 h 1333500"/>
              <a:gd name="connsiteX4" fmla="*/ 1038225 w 3514725"/>
              <a:gd name="connsiteY4" fmla="*/ 461962 h 1333500"/>
              <a:gd name="connsiteX5" fmla="*/ 1233488 w 3514725"/>
              <a:gd name="connsiteY5" fmla="*/ 528637 h 1333500"/>
              <a:gd name="connsiteX6" fmla="*/ 1481138 w 3514725"/>
              <a:gd name="connsiteY6" fmla="*/ 614362 h 1333500"/>
              <a:gd name="connsiteX7" fmla="*/ 1885950 w 3514725"/>
              <a:gd name="connsiteY7" fmla="*/ 709612 h 1333500"/>
              <a:gd name="connsiteX8" fmla="*/ 2200275 w 3514725"/>
              <a:gd name="connsiteY8" fmla="*/ 742950 h 1333500"/>
              <a:gd name="connsiteX9" fmla="*/ 2500313 w 3514725"/>
              <a:gd name="connsiteY9" fmla="*/ 828675 h 1333500"/>
              <a:gd name="connsiteX10" fmla="*/ 2705100 w 3514725"/>
              <a:gd name="connsiteY10" fmla="*/ 904875 h 1333500"/>
              <a:gd name="connsiteX11" fmla="*/ 2905125 w 3514725"/>
              <a:gd name="connsiteY11" fmla="*/ 966787 h 1333500"/>
              <a:gd name="connsiteX12" fmla="*/ 3224213 w 3514725"/>
              <a:gd name="connsiteY12" fmla="*/ 1071562 h 1333500"/>
              <a:gd name="connsiteX13" fmla="*/ 3438525 w 3514725"/>
              <a:gd name="connsiteY13" fmla="*/ 1181100 h 1333500"/>
              <a:gd name="connsiteX14" fmla="*/ 3514725 w 3514725"/>
              <a:gd name="connsiteY14" fmla="*/ 1228725 h 1333500"/>
              <a:gd name="connsiteX15" fmla="*/ 3462338 w 3514725"/>
              <a:gd name="connsiteY15" fmla="*/ 1333500 h 1333500"/>
              <a:gd name="connsiteX16" fmla="*/ 3100388 w 3514725"/>
              <a:gd name="connsiteY16" fmla="*/ 1166812 h 1333500"/>
              <a:gd name="connsiteX17" fmla="*/ 2743200 w 3514725"/>
              <a:gd name="connsiteY17" fmla="*/ 1033462 h 1333500"/>
              <a:gd name="connsiteX18" fmla="*/ 2462213 w 3514725"/>
              <a:gd name="connsiteY18" fmla="*/ 933450 h 1333500"/>
              <a:gd name="connsiteX19" fmla="*/ 2262188 w 3514725"/>
              <a:gd name="connsiteY19" fmla="*/ 871537 h 1333500"/>
              <a:gd name="connsiteX20" fmla="*/ 2100263 w 3514725"/>
              <a:gd name="connsiteY20" fmla="*/ 852487 h 1333500"/>
              <a:gd name="connsiteX21" fmla="*/ 1724025 w 3514725"/>
              <a:gd name="connsiteY21" fmla="*/ 833437 h 1333500"/>
              <a:gd name="connsiteX22" fmla="*/ 1352550 w 3514725"/>
              <a:gd name="connsiteY22" fmla="*/ 795337 h 1333500"/>
              <a:gd name="connsiteX23" fmla="*/ 1100138 w 3514725"/>
              <a:gd name="connsiteY23" fmla="*/ 752475 h 1333500"/>
              <a:gd name="connsiteX24" fmla="*/ 885825 w 3514725"/>
              <a:gd name="connsiteY24" fmla="*/ 681037 h 1333500"/>
              <a:gd name="connsiteX25" fmla="*/ 719138 w 3514725"/>
              <a:gd name="connsiteY25" fmla="*/ 571500 h 1333500"/>
              <a:gd name="connsiteX26" fmla="*/ 542925 w 3514725"/>
              <a:gd name="connsiteY26" fmla="*/ 395287 h 1333500"/>
              <a:gd name="connsiteX27" fmla="*/ 295275 w 3514725"/>
              <a:gd name="connsiteY27" fmla="*/ 252412 h 1333500"/>
              <a:gd name="connsiteX28" fmla="*/ 119063 w 3514725"/>
              <a:gd name="connsiteY28" fmla="*/ 133350 h 1333500"/>
              <a:gd name="connsiteX29" fmla="*/ 0 w 3514725"/>
              <a:gd name="connsiteY29" fmla="*/ 0 h 1333500"/>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5353051 w 5353051"/>
              <a:gd name="connsiteY15" fmla="*/ 1857375 h 1857375"/>
              <a:gd name="connsiteX16" fmla="*/ 3100388 w 5353051"/>
              <a:gd name="connsiteY16" fmla="*/ 1166812 h 1857375"/>
              <a:gd name="connsiteX17" fmla="*/ 2743200 w 5353051"/>
              <a:gd name="connsiteY17" fmla="*/ 1033462 h 1857375"/>
              <a:gd name="connsiteX18" fmla="*/ 2462213 w 5353051"/>
              <a:gd name="connsiteY18" fmla="*/ 933450 h 1857375"/>
              <a:gd name="connsiteX19" fmla="*/ 2262188 w 5353051"/>
              <a:gd name="connsiteY19" fmla="*/ 871537 h 1857375"/>
              <a:gd name="connsiteX20" fmla="*/ 2100263 w 5353051"/>
              <a:gd name="connsiteY20" fmla="*/ 852487 h 1857375"/>
              <a:gd name="connsiteX21" fmla="*/ 1724025 w 5353051"/>
              <a:gd name="connsiteY21" fmla="*/ 833437 h 1857375"/>
              <a:gd name="connsiteX22" fmla="*/ 1352550 w 5353051"/>
              <a:gd name="connsiteY22" fmla="*/ 795337 h 1857375"/>
              <a:gd name="connsiteX23" fmla="*/ 1100138 w 5353051"/>
              <a:gd name="connsiteY23" fmla="*/ 752475 h 1857375"/>
              <a:gd name="connsiteX24" fmla="*/ 885825 w 5353051"/>
              <a:gd name="connsiteY24" fmla="*/ 681037 h 1857375"/>
              <a:gd name="connsiteX25" fmla="*/ 719138 w 5353051"/>
              <a:gd name="connsiteY25" fmla="*/ 571500 h 1857375"/>
              <a:gd name="connsiteX26" fmla="*/ 542925 w 5353051"/>
              <a:gd name="connsiteY26" fmla="*/ 395287 h 1857375"/>
              <a:gd name="connsiteX27" fmla="*/ 295275 w 5353051"/>
              <a:gd name="connsiteY27" fmla="*/ 252412 h 1857375"/>
              <a:gd name="connsiteX28" fmla="*/ 119063 w 5353051"/>
              <a:gd name="connsiteY28" fmla="*/ 133350 h 1857375"/>
              <a:gd name="connsiteX29" fmla="*/ 0 w 5353051"/>
              <a:gd name="connsiteY29"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5353051 w 5353051"/>
              <a:gd name="connsiteY15" fmla="*/ 1857375 h 1857375"/>
              <a:gd name="connsiteX16" fmla="*/ 5072063 w 5353051"/>
              <a:gd name="connsiteY16" fmla="*/ 1785937 h 1857375"/>
              <a:gd name="connsiteX17" fmla="*/ 3100388 w 5353051"/>
              <a:gd name="connsiteY17" fmla="*/ 1166812 h 1857375"/>
              <a:gd name="connsiteX18" fmla="*/ 2743200 w 5353051"/>
              <a:gd name="connsiteY18" fmla="*/ 1033462 h 1857375"/>
              <a:gd name="connsiteX19" fmla="*/ 2462213 w 5353051"/>
              <a:gd name="connsiteY19" fmla="*/ 933450 h 1857375"/>
              <a:gd name="connsiteX20" fmla="*/ 2262188 w 5353051"/>
              <a:gd name="connsiteY20" fmla="*/ 871537 h 1857375"/>
              <a:gd name="connsiteX21" fmla="*/ 2100263 w 5353051"/>
              <a:gd name="connsiteY21" fmla="*/ 852487 h 1857375"/>
              <a:gd name="connsiteX22" fmla="*/ 1724025 w 5353051"/>
              <a:gd name="connsiteY22" fmla="*/ 833437 h 1857375"/>
              <a:gd name="connsiteX23" fmla="*/ 1352550 w 5353051"/>
              <a:gd name="connsiteY23" fmla="*/ 795337 h 1857375"/>
              <a:gd name="connsiteX24" fmla="*/ 1100138 w 5353051"/>
              <a:gd name="connsiteY24" fmla="*/ 752475 h 1857375"/>
              <a:gd name="connsiteX25" fmla="*/ 885825 w 5353051"/>
              <a:gd name="connsiteY25" fmla="*/ 681037 h 1857375"/>
              <a:gd name="connsiteX26" fmla="*/ 719138 w 5353051"/>
              <a:gd name="connsiteY26" fmla="*/ 571500 h 1857375"/>
              <a:gd name="connsiteX27" fmla="*/ 542925 w 5353051"/>
              <a:gd name="connsiteY27" fmla="*/ 395287 h 1857375"/>
              <a:gd name="connsiteX28" fmla="*/ 295275 w 5353051"/>
              <a:gd name="connsiteY28" fmla="*/ 252412 h 1857375"/>
              <a:gd name="connsiteX29" fmla="*/ 119063 w 5353051"/>
              <a:gd name="connsiteY29" fmla="*/ 133350 h 1857375"/>
              <a:gd name="connsiteX30" fmla="*/ 0 w 5353051"/>
              <a:gd name="connsiteY30"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5353051 w 5353051"/>
              <a:gd name="connsiteY15" fmla="*/ 1857375 h 1857375"/>
              <a:gd name="connsiteX16" fmla="*/ 5072063 w 5353051"/>
              <a:gd name="connsiteY16" fmla="*/ 1785937 h 1857375"/>
              <a:gd name="connsiteX17" fmla="*/ 4676775 w 5353051"/>
              <a:gd name="connsiteY17" fmla="*/ 1657350 h 1857375"/>
              <a:gd name="connsiteX18" fmla="*/ 3100388 w 5353051"/>
              <a:gd name="connsiteY18" fmla="*/ 1166812 h 1857375"/>
              <a:gd name="connsiteX19" fmla="*/ 2743200 w 5353051"/>
              <a:gd name="connsiteY19" fmla="*/ 1033462 h 1857375"/>
              <a:gd name="connsiteX20" fmla="*/ 2462213 w 5353051"/>
              <a:gd name="connsiteY20" fmla="*/ 933450 h 1857375"/>
              <a:gd name="connsiteX21" fmla="*/ 2262188 w 5353051"/>
              <a:gd name="connsiteY21" fmla="*/ 871537 h 1857375"/>
              <a:gd name="connsiteX22" fmla="*/ 2100263 w 5353051"/>
              <a:gd name="connsiteY22" fmla="*/ 852487 h 1857375"/>
              <a:gd name="connsiteX23" fmla="*/ 1724025 w 5353051"/>
              <a:gd name="connsiteY23" fmla="*/ 833437 h 1857375"/>
              <a:gd name="connsiteX24" fmla="*/ 1352550 w 5353051"/>
              <a:gd name="connsiteY24" fmla="*/ 795337 h 1857375"/>
              <a:gd name="connsiteX25" fmla="*/ 1100138 w 5353051"/>
              <a:gd name="connsiteY25" fmla="*/ 752475 h 1857375"/>
              <a:gd name="connsiteX26" fmla="*/ 885825 w 5353051"/>
              <a:gd name="connsiteY26" fmla="*/ 681037 h 1857375"/>
              <a:gd name="connsiteX27" fmla="*/ 719138 w 5353051"/>
              <a:gd name="connsiteY27" fmla="*/ 571500 h 1857375"/>
              <a:gd name="connsiteX28" fmla="*/ 542925 w 5353051"/>
              <a:gd name="connsiteY28" fmla="*/ 395287 h 1857375"/>
              <a:gd name="connsiteX29" fmla="*/ 295275 w 5353051"/>
              <a:gd name="connsiteY29" fmla="*/ 252412 h 1857375"/>
              <a:gd name="connsiteX30" fmla="*/ 119063 w 5353051"/>
              <a:gd name="connsiteY30" fmla="*/ 133350 h 1857375"/>
              <a:gd name="connsiteX31" fmla="*/ 0 w 5353051"/>
              <a:gd name="connsiteY31"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5353051 w 5353051"/>
              <a:gd name="connsiteY15" fmla="*/ 1857375 h 1857375"/>
              <a:gd name="connsiteX16" fmla="*/ 5072063 w 5353051"/>
              <a:gd name="connsiteY16" fmla="*/ 1785937 h 1857375"/>
              <a:gd name="connsiteX17" fmla="*/ 4676775 w 5353051"/>
              <a:gd name="connsiteY17" fmla="*/ 1657350 h 1857375"/>
              <a:gd name="connsiteX18" fmla="*/ 4371975 w 5353051"/>
              <a:gd name="connsiteY18" fmla="*/ 1581150 h 1857375"/>
              <a:gd name="connsiteX19" fmla="*/ 3100388 w 5353051"/>
              <a:gd name="connsiteY19" fmla="*/ 1166812 h 1857375"/>
              <a:gd name="connsiteX20" fmla="*/ 2743200 w 5353051"/>
              <a:gd name="connsiteY20" fmla="*/ 1033462 h 1857375"/>
              <a:gd name="connsiteX21" fmla="*/ 2462213 w 5353051"/>
              <a:gd name="connsiteY21" fmla="*/ 933450 h 1857375"/>
              <a:gd name="connsiteX22" fmla="*/ 2262188 w 5353051"/>
              <a:gd name="connsiteY22" fmla="*/ 871537 h 1857375"/>
              <a:gd name="connsiteX23" fmla="*/ 2100263 w 5353051"/>
              <a:gd name="connsiteY23" fmla="*/ 852487 h 1857375"/>
              <a:gd name="connsiteX24" fmla="*/ 1724025 w 5353051"/>
              <a:gd name="connsiteY24" fmla="*/ 833437 h 1857375"/>
              <a:gd name="connsiteX25" fmla="*/ 1352550 w 5353051"/>
              <a:gd name="connsiteY25" fmla="*/ 795337 h 1857375"/>
              <a:gd name="connsiteX26" fmla="*/ 1100138 w 5353051"/>
              <a:gd name="connsiteY26" fmla="*/ 752475 h 1857375"/>
              <a:gd name="connsiteX27" fmla="*/ 885825 w 5353051"/>
              <a:gd name="connsiteY27" fmla="*/ 681037 h 1857375"/>
              <a:gd name="connsiteX28" fmla="*/ 719138 w 5353051"/>
              <a:gd name="connsiteY28" fmla="*/ 571500 h 1857375"/>
              <a:gd name="connsiteX29" fmla="*/ 542925 w 5353051"/>
              <a:gd name="connsiteY29" fmla="*/ 395287 h 1857375"/>
              <a:gd name="connsiteX30" fmla="*/ 295275 w 5353051"/>
              <a:gd name="connsiteY30" fmla="*/ 252412 h 1857375"/>
              <a:gd name="connsiteX31" fmla="*/ 119063 w 5353051"/>
              <a:gd name="connsiteY31" fmla="*/ 133350 h 1857375"/>
              <a:gd name="connsiteX32" fmla="*/ 0 w 5353051"/>
              <a:gd name="connsiteY32"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5353051 w 5353051"/>
              <a:gd name="connsiteY15" fmla="*/ 1857375 h 1857375"/>
              <a:gd name="connsiteX16" fmla="*/ 5072063 w 5353051"/>
              <a:gd name="connsiteY16" fmla="*/ 1785937 h 1857375"/>
              <a:gd name="connsiteX17" fmla="*/ 4676775 w 5353051"/>
              <a:gd name="connsiteY17" fmla="*/ 1657350 h 1857375"/>
              <a:gd name="connsiteX18" fmla="*/ 4371975 w 5353051"/>
              <a:gd name="connsiteY18" fmla="*/ 1581150 h 1857375"/>
              <a:gd name="connsiteX19" fmla="*/ 4000500 w 5353051"/>
              <a:gd name="connsiteY19" fmla="*/ 1524000 h 1857375"/>
              <a:gd name="connsiteX20" fmla="*/ 3100388 w 5353051"/>
              <a:gd name="connsiteY20" fmla="*/ 1166812 h 1857375"/>
              <a:gd name="connsiteX21" fmla="*/ 2743200 w 5353051"/>
              <a:gd name="connsiteY21" fmla="*/ 1033462 h 1857375"/>
              <a:gd name="connsiteX22" fmla="*/ 2462213 w 5353051"/>
              <a:gd name="connsiteY22" fmla="*/ 933450 h 1857375"/>
              <a:gd name="connsiteX23" fmla="*/ 2262188 w 5353051"/>
              <a:gd name="connsiteY23" fmla="*/ 871537 h 1857375"/>
              <a:gd name="connsiteX24" fmla="*/ 2100263 w 5353051"/>
              <a:gd name="connsiteY24" fmla="*/ 852487 h 1857375"/>
              <a:gd name="connsiteX25" fmla="*/ 1724025 w 5353051"/>
              <a:gd name="connsiteY25" fmla="*/ 833437 h 1857375"/>
              <a:gd name="connsiteX26" fmla="*/ 1352550 w 5353051"/>
              <a:gd name="connsiteY26" fmla="*/ 795337 h 1857375"/>
              <a:gd name="connsiteX27" fmla="*/ 1100138 w 5353051"/>
              <a:gd name="connsiteY27" fmla="*/ 752475 h 1857375"/>
              <a:gd name="connsiteX28" fmla="*/ 885825 w 5353051"/>
              <a:gd name="connsiteY28" fmla="*/ 681037 h 1857375"/>
              <a:gd name="connsiteX29" fmla="*/ 719138 w 5353051"/>
              <a:gd name="connsiteY29" fmla="*/ 571500 h 1857375"/>
              <a:gd name="connsiteX30" fmla="*/ 542925 w 5353051"/>
              <a:gd name="connsiteY30" fmla="*/ 395287 h 1857375"/>
              <a:gd name="connsiteX31" fmla="*/ 295275 w 5353051"/>
              <a:gd name="connsiteY31" fmla="*/ 252412 h 1857375"/>
              <a:gd name="connsiteX32" fmla="*/ 119063 w 5353051"/>
              <a:gd name="connsiteY32" fmla="*/ 133350 h 1857375"/>
              <a:gd name="connsiteX33" fmla="*/ 0 w 5353051"/>
              <a:gd name="connsiteY33"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5353051 w 5353051"/>
              <a:gd name="connsiteY15" fmla="*/ 1857375 h 1857375"/>
              <a:gd name="connsiteX16" fmla="*/ 5072063 w 5353051"/>
              <a:gd name="connsiteY16" fmla="*/ 1785937 h 1857375"/>
              <a:gd name="connsiteX17" fmla="*/ 4676775 w 5353051"/>
              <a:gd name="connsiteY17" fmla="*/ 1657350 h 1857375"/>
              <a:gd name="connsiteX18" fmla="*/ 4371975 w 5353051"/>
              <a:gd name="connsiteY18" fmla="*/ 1581150 h 1857375"/>
              <a:gd name="connsiteX19" fmla="*/ 4000500 w 5353051"/>
              <a:gd name="connsiteY19" fmla="*/ 1524000 h 1857375"/>
              <a:gd name="connsiteX20" fmla="*/ 3590925 w 5353051"/>
              <a:gd name="connsiteY20" fmla="*/ 1381125 h 1857375"/>
              <a:gd name="connsiteX21" fmla="*/ 3100388 w 5353051"/>
              <a:gd name="connsiteY21" fmla="*/ 1166812 h 1857375"/>
              <a:gd name="connsiteX22" fmla="*/ 2743200 w 5353051"/>
              <a:gd name="connsiteY22" fmla="*/ 1033462 h 1857375"/>
              <a:gd name="connsiteX23" fmla="*/ 2462213 w 5353051"/>
              <a:gd name="connsiteY23" fmla="*/ 933450 h 1857375"/>
              <a:gd name="connsiteX24" fmla="*/ 2262188 w 5353051"/>
              <a:gd name="connsiteY24" fmla="*/ 871537 h 1857375"/>
              <a:gd name="connsiteX25" fmla="*/ 2100263 w 5353051"/>
              <a:gd name="connsiteY25" fmla="*/ 852487 h 1857375"/>
              <a:gd name="connsiteX26" fmla="*/ 1724025 w 5353051"/>
              <a:gd name="connsiteY26" fmla="*/ 833437 h 1857375"/>
              <a:gd name="connsiteX27" fmla="*/ 1352550 w 5353051"/>
              <a:gd name="connsiteY27" fmla="*/ 795337 h 1857375"/>
              <a:gd name="connsiteX28" fmla="*/ 1100138 w 5353051"/>
              <a:gd name="connsiteY28" fmla="*/ 752475 h 1857375"/>
              <a:gd name="connsiteX29" fmla="*/ 885825 w 5353051"/>
              <a:gd name="connsiteY29" fmla="*/ 681037 h 1857375"/>
              <a:gd name="connsiteX30" fmla="*/ 719138 w 5353051"/>
              <a:gd name="connsiteY30" fmla="*/ 571500 h 1857375"/>
              <a:gd name="connsiteX31" fmla="*/ 542925 w 5353051"/>
              <a:gd name="connsiteY31" fmla="*/ 395287 h 1857375"/>
              <a:gd name="connsiteX32" fmla="*/ 295275 w 5353051"/>
              <a:gd name="connsiteY32" fmla="*/ 252412 h 1857375"/>
              <a:gd name="connsiteX33" fmla="*/ 119063 w 5353051"/>
              <a:gd name="connsiteY33" fmla="*/ 133350 h 1857375"/>
              <a:gd name="connsiteX34" fmla="*/ 0 w 5353051"/>
              <a:gd name="connsiteY34"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4057650 w 5353051"/>
              <a:gd name="connsiteY15" fmla="*/ 1414462 h 1857375"/>
              <a:gd name="connsiteX16" fmla="*/ 5353051 w 5353051"/>
              <a:gd name="connsiteY16" fmla="*/ 1857375 h 1857375"/>
              <a:gd name="connsiteX17" fmla="*/ 5072063 w 5353051"/>
              <a:gd name="connsiteY17" fmla="*/ 1785937 h 1857375"/>
              <a:gd name="connsiteX18" fmla="*/ 4676775 w 5353051"/>
              <a:gd name="connsiteY18" fmla="*/ 1657350 h 1857375"/>
              <a:gd name="connsiteX19" fmla="*/ 4371975 w 5353051"/>
              <a:gd name="connsiteY19" fmla="*/ 1581150 h 1857375"/>
              <a:gd name="connsiteX20" fmla="*/ 4000500 w 5353051"/>
              <a:gd name="connsiteY20" fmla="*/ 1524000 h 1857375"/>
              <a:gd name="connsiteX21" fmla="*/ 3590925 w 5353051"/>
              <a:gd name="connsiteY21" fmla="*/ 1381125 h 1857375"/>
              <a:gd name="connsiteX22" fmla="*/ 3100388 w 5353051"/>
              <a:gd name="connsiteY22" fmla="*/ 1166812 h 1857375"/>
              <a:gd name="connsiteX23" fmla="*/ 2743200 w 5353051"/>
              <a:gd name="connsiteY23" fmla="*/ 1033462 h 1857375"/>
              <a:gd name="connsiteX24" fmla="*/ 2462213 w 5353051"/>
              <a:gd name="connsiteY24" fmla="*/ 933450 h 1857375"/>
              <a:gd name="connsiteX25" fmla="*/ 2262188 w 5353051"/>
              <a:gd name="connsiteY25" fmla="*/ 871537 h 1857375"/>
              <a:gd name="connsiteX26" fmla="*/ 2100263 w 5353051"/>
              <a:gd name="connsiteY26" fmla="*/ 852487 h 1857375"/>
              <a:gd name="connsiteX27" fmla="*/ 1724025 w 5353051"/>
              <a:gd name="connsiteY27" fmla="*/ 833437 h 1857375"/>
              <a:gd name="connsiteX28" fmla="*/ 1352550 w 5353051"/>
              <a:gd name="connsiteY28" fmla="*/ 795337 h 1857375"/>
              <a:gd name="connsiteX29" fmla="*/ 1100138 w 5353051"/>
              <a:gd name="connsiteY29" fmla="*/ 752475 h 1857375"/>
              <a:gd name="connsiteX30" fmla="*/ 885825 w 5353051"/>
              <a:gd name="connsiteY30" fmla="*/ 681037 h 1857375"/>
              <a:gd name="connsiteX31" fmla="*/ 719138 w 5353051"/>
              <a:gd name="connsiteY31" fmla="*/ 571500 h 1857375"/>
              <a:gd name="connsiteX32" fmla="*/ 542925 w 5353051"/>
              <a:gd name="connsiteY32" fmla="*/ 395287 h 1857375"/>
              <a:gd name="connsiteX33" fmla="*/ 295275 w 5353051"/>
              <a:gd name="connsiteY33" fmla="*/ 252412 h 1857375"/>
              <a:gd name="connsiteX34" fmla="*/ 119063 w 5353051"/>
              <a:gd name="connsiteY34" fmla="*/ 133350 h 1857375"/>
              <a:gd name="connsiteX35" fmla="*/ 0 w 5353051"/>
              <a:gd name="connsiteY35"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4057650 w 5353051"/>
              <a:gd name="connsiteY15" fmla="*/ 1414462 h 1857375"/>
              <a:gd name="connsiteX16" fmla="*/ 4448175 w 5353051"/>
              <a:gd name="connsiteY16" fmla="*/ 1462087 h 1857375"/>
              <a:gd name="connsiteX17" fmla="*/ 5353051 w 5353051"/>
              <a:gd name="connsiteY17" fmla="*/ 1857375 h 1857375"/>
              <a:gd name="connsiteX18" fmla="*/ 5072063 w 5353051"/>
              <a:gd name="connsiteY18" fmla="*/ 1785937 h 1857375"/>
              <a:gd name="connsiteX19" fmla="*/ 4676775 w 5353051"/>
              <a:gd name="connsiteY19" fmla="*/ 1657350 h 1857375"/>
              <a:gd name="connsiteX20" fmla="*/ 4371975 w 5353051"/>
              <a:gd name="connsiteY20" fmla="*/ 1581150 h 1857375"/>
              <a:gd name="connsiteX21" fmla="*/ 4000500 w 5353051"/>
              <a:gd name="connsiteY21" fmla="*/ 1524000 h 1857375"/>
              <a:gd name="connsiteX22" fmla="*/ 3590925 w 5353051"/>
              <a:gd name="connsiteY22" fmla="*/ 1381125 h 1857375"/>
              <a:gd name="connsiteX23" fmla="*/ 3100388 w 5353051"/>
              <a:gd name="connsiteY23" fmla="*/ 1166812 h 1857375"/>
              <a:gd name="connsiteX24" fmla="*/ 2743200 w 5353051"/>
              <a:gd name="connsiteY24" fmla="*/ 1033462 h 1857375"/>
              <a:gd name="connsiteX25" fmla="*/ 2462213 w 5353051"/>
              <a:gd name="connsiteY25" fmla="*/ 933450 h 1857375"/>
              <a:gd name="connsiteX26" fmla="*/ 2262188 w 5353051"/>
              <a:gd name="connsiteY26" fmla="*/ 871537 h 1857375"/>
              <a:gd name="connsiteX27" fmla="*/ 2100263 w 5353051"/>
              <a:gd name="connsiteY27" fmla="*/ 852487 h 1857375"/>
              <a:gd name="connsiteX28" fmla="*/ 1724025 w 5353051"/>
              <a:gd name="connsiteY28" fmla="*/ 833437 h 1857375"/>
              <a:gd name="connsiteX29" fmla="*/ 1352550 w 5353051"/>
              <a:gd name="connsiteY29" fmla="*/ 795337 h 1857375"/>
              <a:gd name="connsiteX30" fmla="*/ 1100138 w 5353051"/>
              <a:gd name="connsiteY30" fmla="*/ 752475 h 1857375"/>
              <a:gd name="connsiteX31" fmla="*/ 885825 w 5353051"/>
              <a:gd name="connsiteY31" fmla="*/ 681037 h 1857375"/>
              <a:gd name="connsiteX32" fmla="*/ 719138 w 5353051"/>
              <a:gd name="connsiteY32" fmla="*/ 571500 h 1857375"/>
              <a:gd name="connsiteX33" fmla="*/ 542925 w 5353051"/>
              <a:gd name="connsiteY33" fmla="*/ 395287 h 1857375"/>
              <a:gd name="connsiteX34" fmla="*/ 295275 w 5353051"/>
              <a:gd name="connsiteY34" fmla="*/ 252412 h 1857375"/>
              <a:gd name="connsiteX35" fmla="*/ 119063 w 5353051"/>
              <a:gd name="connsiteY35" fmla="*/ 133350 h 1857375"/>
              <a:gd name="connsiteX36" fmla="*/ 0 w 5353051"/>
              <a:gd name="connsiteY36"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4071938 w 5353051"/>
              <a:gd name="connsiteY15" fmla="*/ 1395412 h 1857375"/>
              <a:gd name="connsiteX16" fmla="*/ 4448175 w 5353051"/>
              <a:gd name="connsiteY16" fmla="*/ 1462087 h 1857375"/>
              <a:gd name="connsiteX17" fmla="*/ 5353051 w 5353051"/>
              <a:gd name="connsiteY17" fmla="*/ 1857375 h 1857375"/>
              <a:gd name="connsiteX18" fmla="*/ 5072063 w 5353051"/>
              <a:gd name="connsiteY18" fmla="*/ 1785937 h 1857375"/>
              <a:gd name="connsiteX19" fmla="*/ 4676775 w 5353051"/>
              <a:gd name="connsiteY19" fmla="*/ 1657350 h 1857375"/>
              <a:gd name="connsiteX20" fmla="*/ 4371975 w 5353051"/>
              <a:gd name="connsiteY20" fmla="*/ 1581150 h 1857375"/>
              <a:gd name="connsiteX21" fmla="*/ 4000500 w 5353051"/>
              <a:gd name="connsiteY21" fmla="*/ 1524000 h 1857375"/>
              <a:gd name="connsiteX22" fmla="*/ 3590925 w 5353051"/>
              <a:gd name="connsiteY22" fmla="*/ 1381125 h 1857375"/>
              <a:gd name="connsiteX23" fmla="*/ 3100388 w 5353051"/>
              <a:gd name="connsiteY23" fmla="*/ 1166812 h 1857375"/>
              <a:gd name="connsiteX24" fmla="*/ 2743200 w 5353051"/>
              <a:gd name="connsiteY24" fmla="*/ 1033462 h 1857375"/>
              <a:gd name="connsiteX25" fmla="*/ 2462213 w 5353051"/>
              <a:gd name="connsiteY25" fmla="*/ 933450 h 1857375"/>
              <a:gd name="connsiteX26" fmla="*/ 2262188 w 5353051"/>
              <a:gd name="connsiteY26" fmla="*/ 871537 h 1857375"/>
              <a:gd name="connsiteX27" fmla="*/ 2100263 w 5353051"/>
              <a:gd name="connsiteY27" fmla="*/ 852487 h 1857375"/>
              <a:gd name="connsiteX28" fmla="*/ 1724025 w 5353051"/>
              <a:gd name="connsiteY28" fmla="*/ 833437 h 1857375"/>
              <a:gd name="connsiteX29" fmla="*/ 1352550 w 5353051"/>
              <a:gd name="connsiteY29" fmla="*/ 795337 h 1857375"/>
              <a:gd name="connsiteX30" fmla="*/ 1100138 w 5353051"/>
              <a:gd name="connsiteY30" fmla="*/ 752475 h 1857375"/>
              <a:gd name="connsiteX31" fmla="*/ 885825 w 5353051"/>
              <a:gd name="connsiteY31" fmla="*/ 681037 h 1857375"/>
              <a:gd name="connsiteX32" fmla="*/ 719138 w 5353051"/>
              <a:gd name="connsiteY32" fmla="*/ 571500 h 1857375"/>
              <a:gd name="connsiteX33" fmla="*/ 542925 w 5353051"/>
              <a:gd name="connsiteY33" fmla="*/ 395287 h 1857375"/>
              <a:gd name="connsiteX34" fmla="*/ 295275 w 5353051"/>
              <a:gd name="connsiteY34" fmla="*/ 252412 h 1857375"/>
              <a:gd name="connsiteX35" fmla="*/ 119063 w 5353051"/>
              <a:gd name="connsiteY35" fmla="*/ 133350 h 1857375"/>
              <a:gd name="connsiteX36" fmla="*/ 0 w 5353051"/>
              <a:gd name="connsiteY36"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4071938 w 5353051"/>
              <a:gd name="connsiteY15" fmla="*/ 1395412 h 1857375"/>
              <a:gd name="connsiteX16" fmla="*/ 4448175 w 5353051"/>
              <a:gd name="connsiteY16" fmla="*/ 1462087 h 1857375"/>
              <a:gd name="connsiteX17" fmla="*/ 4953000 w 5353051"/>
              <a:gd name="connsiteY17" fmla="*/ 1519237 h 1857375"/>
              <a:gd name="connsiteX18" fmla="*/ 5353051 w 5353051"/>
              <a:gd name="connsiteY18" fmla="*/ 1857375 h 1857375"/>
              <a:gd name="connsiteX19" fmla="*/ 5072063 w 5353051"/>
              <a:gd name="connsiteY19" fmla="*/ 1785937 h 1857375"/>
              <a:gd name="connsiteX20" fmla="*/ 4676775 w 5353051"/>
              <a:gd name="connsiteY20" fmla="*/ 1657350 h 1857375"/>
              <a:gd name="connsiteX21" fmla="*/ 4371975 w 5353051"/>
              <a:gd name="connsiteY21" fmla="*/ 1581150 h 1857375"/>
              <a:gd name="connsiteX22" fmla="*/ 4000500 w 5353051"/>
              <a:gd name="connsiteY22" fmla="*/ 1524000 h 1857375"/>
              <a:gd name="connsiteX23" fmla="*/ 3590925 w 5353051"/>
              <a:gd name="connsiteY23" fmla="*/ 1381125 h 1857375"/>
              <a:gd name="connsiteX24" fmla="*/ 3100388 w 5353051"/>
              <a:gd name="connsiteY24" fmla="*/ 1166812 h 1857375"/>
              <a:gd name="connsiteX25" fmla="*/ 2743200 w 5353051"/>
              <a:gd name="connsiteY25" fmla="*/ 1033462 h 1857375"/>
              <a:gd name="connsiteX26" fmla="*/ 2462213 w 5353051"/>
              <a:gd name="connsiteY26" fmla="*/ 933450 h 1857375"/>
              <a:gd name="connsiteX27" fmla="*/ 2262188 w 5353051"/>
              <a:gd name="connsiteY27" fmla="*/ 871537 h 1857375"/>
              <a:gd name="connsiteX28" fmla="*/ 2100263 w 5353051"/>
              <a:gd name="connsiteY28" fmla="*/ 852487 h 1857375"/>
              <a:gd name="connsiteX29" fmla="*/ 1724025 w 5353051"/>
              <a:gd name="connsiteY29" fmla="*/ 833437 h 1857375"/>
              <a:gd name="connsiteX30" fmla="*/ 1352550 w 5353051"/>
              <a:gd name="connsiteY30" fmla="*/ 795337 h 1857375"/>
              <a:gd name="connsiteX31" fmla="*/ 1100138 w 5353051"/>
              <a:gd name="connsiteY31" fmla="*/ 752475 h 1857375"/>
              <a:gd name="connsiteX32" fmla="*/ 885825 w 5353051"/>
              <a:gd name="connsiteY32" fmla="*/ 681037 h 1857375"/>
              <a:gd name="connsiteX33" fmla="*/ 719138 w 5353051"/>
              <a:gd name="connsiteY33" fmla="*/ 571500 h 1857375"/>
              <a:gd name="connsiteX34" fmla="*/ 542925 w 5353051"/>
              <a:gd name="connsiteY34" fmla="*/ 395287 h 1857375"/>
              <a:gd name="connsiteX35" fmla="*/ 295275 w 5353051"/>
              <a:gd name="connsiteY35" fmla="*/ 252412 h 1857375"/>
              <a:gd name="connsiteX36" fmla="*/ 119063 w 5353051"/>
              <a:gd name="connsiteY36" fmla="*/ 133350 h 1857375"/>
              <a:gd name="connsiteX37" fmla="*/ 0 w 5353051"/>
              <a:gd name="connsiteY37" fmla="*/ 0 h 1857375"/>
              <a:gd name="connsiteX0" fmla="*/ 0 w 5353051"/>
              <a:gd name="connsiteY0" fmla="*/ 0 h 1857375"/>
              <a:gd name="connsiteX1" fmla="*/ 285750 w 5353051"/>
              <a:gd name="connsiteY1" fmla="*/ 195262 h 1857375"/>
              <a:gd name="connsiteX2" fmla="*/ 547688 w 5353051"/>
              <a:gd name="connsiteY2" fmla="*/ 323850 h 1857375"/>
              <a:gd name="connsiteX3" fmla="*/ 781050 w 5353051"/>
              <a:gd name="connsiteY3" fmla="*/ 395287 h 1857375"/>
              <a:gd name="connsiteX4" fmla="*/ 1038225 w 5353051"/>
              <a:gd name="connsiteY4" fmla="*/ 461962 h 1857375"/>
              <a:gd name="connsiteX5" fmla="*/ 1233488 w 5353051"/>
              <a:gd name="connsiteY5" fmla="*/ 528637 h 1857375"/>
              <a:gd name="connsiteX6" fmla="*/ 1481138 w 5353051"/>
              <a:gd name="connsiteY6" fmla="*/ 614362 h 1857375"/>
              <a:gd name="connsiteX7" fmla="*/ 1885950 w 5353051"/>
              <a:gd name="connsiteY7" fmla="*/ 709612 h 1857375"/>
              <a:gd name="connsiteX8" fmla="*/ 2200275 w 5353051"/>
              <a:gd name="connsiteY8" fmla="*/ 742950 h 1857375"/>
              <a:gd name="connsiteX9" fmla="*/ 2500313 w 5353051"/>
              <a:gd name="connsiteY9" fmla="*/ 828675 h 1857375"/>
              <a:gd name="connsiteX10" fmla="*/ 2705100 w 5353051"/>
              <a:gd name="connsiteY10" fmla="*/ 904875 h 1857375"/>
              <a:gd name="connsiteX11" fmla="*/ 2905125 w 5353051"/>
              <a:gd name="connsiteY11" fmla="*/ 966787 h 1857375"/>
              <a:gd name="connsiteX12" fmla="*/ 3224213 w 5353051"/>
              <a:gd name="connsiteY12" fmla="*/ 1071562 h 1857375"/>
              <a:gd name="connsiteX13" fmla="*/ 3438525 w 5353051"/>
              <a:gd name="connsiteY13" fmla="*/ 1181100 h 1857375"/>
              <a:gd name="connsiteX14" fmla="*/ 3514725 w 5353051"/>
              <a:gd name="connsiteY14" fmla="*/ 1228725 h 1857375"/>
              <a:gd name="connsiteX15" fmla="*/ 4071938 w 5353051"/>
              <a:gd name="connsiteY15" fmla="*/ 1395412 h 1857375"/>
              <a:gd name="connsiteX16" fmla="*/ 4448175 w 5353051"/>
              <a:gd name="connsiteY16" fmla="*/ 1462087 h 1857375"/>
              <a:gd name="connsiteX17" fmla="*/ 4953000 w 5353051"/>
              <a:gd name="connsiteY17" fmla="*/ 1519237 h 1857375"/>
              <a:gd name="connsiteX18" fmla="*/ 5353051 w 5353051"/>
              <a:gd name="connsiteY18" fmla="*/ 1857375 h 1857375"/>
              <a:gd name="connsiteX19" fmla="*/ 5072063 w 5353051"/>
              <a:gd name="connsiteY19" fmla="*/ 1785937 h 1857375"/>
              <a:gd name="connsiteX20" fmla="*/ 4676775 w 5353051"/>
              <a:gd name="connsiteY20" fmla="*/ 1657350 h 1857375"/>
              <a:gd name="connsiteX21" fmla="*/ 4371975 w 5353051"/>
              <a:gd name="connsiteY21" fmla="*/ 1581150 h 1857375"/>
              <a:gd name="connsiteX22" fmla="*/ 4000500 w 5353051"/>
              <a:gd name="connsiteY22" fmla="*/ 1524000 h 1857375"/>
              <a:gd name="connsiteX23" fmla="*/ 3590925 w 5353051"/>
              <a:gd name="connsiteY23" fmla="*/ 1381125 h 1857375"/>
              <a:gd name="connsiteX24" fmla="*/ 3100388 w 5353051"/>
              <a:gd name="connsiteY24" fmla="*/ 1166812 h 1857375"/>
              <a:gd name="connsiteX25" fmla="*/ 2743200 w 5353051"/>
              <a:gd name="connsiteY25" fmla="*/ 1033462 h 1857375"/>
              <a:gd name="connsiteX26" fmla="*/ 2462213 w 5353051"/>
              <a:gd name="connsiteY26" fmla="*/ 933450 h 1857375"/>
              <a:gd name="connsiteX27" fmla="*/ 2262188 w 5353051"/>
              <a:gd name="connsiteY27" fmla="*/ 871537 h 1857375"/>
              <a:gd name="connsiteX28" fmla="*/ 2100263 w 5353051"/>
              <a:gd name="connsiteY28" fmla="*/ 852487 h 1857375"/>
              <a:gd name="connsiteX29" fmla="*/ 1724025 w 5353051"/>
              <a:gd name="connsiteY29" fmla="*/ 833437 h 1857375"/>
              <a:gd name="connsiteX30" fmla="*/ 1352550 w 5353051"/>
              <a:gd name="connsiteY30" fmla="*/ 795337 h 1857375"/>
              <a:gd name="connsiteX31" fmla="*/ 1100138 w 5353051"/>
              <a:gd name="connsiteY31" fmla="*/ 752475 h 1857375"/>
              <a:gd name="connsiteX32" fmla="*/ 885825 w 5353051"/>
              <a:gd name="connsiteY32" fmla="*/ 681037 h 1857375"/>
              <a:gd name="connsiteX33" fmla="*/ 719138 w 5353051"/>
              <a:gd name="connsiteY33" fmla="*/ 571500 h 1857375"/>
              <a:gd name="connsiteX34" fmla="*/ 542925 w 5353051"/>
              <a:gd name="connsiteY34" fmla="*/ 395287 h 1857375"/>
              <a:gd name="connsiteX35" fmla="*/ 295275 w 5353051"/>
              <a:gd name="connsiteY35" fmla="*/ 252412 h 1857375"/>
              <a:gd name="connsiteX36" fmla="*/ 119063 w 5353051"/>
              <a:gd name="connsiteY36" fmla="*/ 133350 h 1857375"/>
              <a:gd name="connsiteX37" fmla="*/ 0 w 5353051"/>
              <a:gd name="connsiteY37" fmla="*/ 0 h 1857375"/>
              <a:gd name="connsiteX0" fmla="*/ 0 w 5356128"/>
              <a:gd name="connsiteY0" fmla="*/ 0 h 1857375"/>
              <a:gd name="connsiteX1" fmla="*/ 285750 w 5356128"/>
              <a:gd name="connsiteY1" fmla="*/ 195262 h 1857375"/>
              <a:gd name="connsiteX2" fmla="*/ 547688 w 5356128"/>
              <a:gd name="connsiteY2" fmla="*/ 323850 h 1857375"/>
              <a:gd name="connsiteX3" fmla="*/ 781050 w 5356128"/>
              <a:gd name="connsiteY3" fmla="*/ 395287 h 1857375"/>
              <a:gd name="connsiteX4" fmla="*/ 1038225 w 5356128"/>
              <a:gd name="connsiteY4" fmla="*/ 461962 h 1857375"/>
              <a:gd name="connsiteX5" fmla="*/ 1233488 w 5356128"/>
              <a:gd name="connsiteY5" fmla="*/ 528637 h 1857375"/>
              <a:gd name="connsiteX6" fmla="*/ 1481138 w 5356128"/>
              <a:gd name="connsiteY6" fmla="*/ 614362 h 1857375"/>
              <a:gd name="connsiteX7" fmla="*/ 1885950 w 5356128"/>
              <a:gd name="connsiteY7" fmla="*/ 709612 h 1857375"/>
              <a:gd name="connsiteX8" fmla="*/ 2200275 w 5356128"/>
              <a:gd name="connsiteY8" fmla="*/ 742950 h 1857375"/>
              <a:gd name="connsiteX9" fmla="*/ 2500313 w 5356128"/>
              <a:gd name="connsiteY9" fmla="*/ 828675 h 1857375"/>
              <a:gd name="connsiteX10" fmla="*/ 2705100 w 5356128"/>
              <a:gd name="connsiteY10" fmla="*/ 904875 h 1857375"/>
              <a:gd name="connsiteX11" fmla="*/ 2905125 w 5356128"/>
              <a:gd name="connsiteY11" fmla="*/ 966787 h 1857375"/>
              <a:gd name="connsiteX12" fmla="*/ 3224213 w 5356128"/>
              <a:gd name="connsiteY12" fmla="*/ 1071562 h 1857375"/>
              <a:gd name="connsiteX13" fmla="*/ 3438525 w 5356128"/>
              <a:gd name="connsiteY13" fmla="*/ 1181100 h 1857375"/>
              <a:gd name="connsiteX14" fmla="*/ 3514725 w 5356128"/>
              <a:gd name="connsiteY14" fmla="*/ 1228725 h 1857375"/>
              <a:gd name="connsiteX15" fmla="*/ 4071938 w 5356128"/>
              <a:gd name="connsiteY15" fmla="*/ 1395412 h 1857375"/>
              <a:gd name="connsiteX16" fmla="*/ 4448175 w 5356128"/>
              <a:gd name="connsiteY16" fmla="*/ 1462087 h 1857375"/>
              <a:gd name="connsiteX17" fmla="*/ 4953000 w 5356128"/>
              <a:gd name="connsiteY17" fmla="*/ 1519237 h 1857375"/>
              <a:gd name="connsiteX18" fmla="*/ 5205413 w 5356128"/>
              <a:gd name="connsiteY18" fmla="*/ 1571625 h 1857375"/>
              <a:gd name="connsiteX19" fmla="*/ 5353051 w 5356128"/>
              <a:gd name="connsiteY19" fmla="*/ 1857375 h 1857375"/>
              <a:gd name="connsiteX20" fmla="*/ 5072063 w 5356128"/>
              <a:gd name="connsiteY20" fmla="*/ 1785937 h 1857375"/>
              <a:gd name="connsiteX21" fmla="*/ 4676775 w 5356128"/>
              <a:gd name="connsiteY21" fmla="*/ 1657350 h 1857375"/>
              <a:gd name="connsiteX22" fmla="*/ 4371975 w 5356128"/>
              <a:gd name="connsiteY22" fmla="*/ 1581150 h 1857375"/>
              <a:gd name="connsiteX23" fmla="*/ 4000500 w 5356128"/>
              <a:gd name="connsiteY23" fmla="*/ 1524000 h 1857375"/>
              <a:gd name="connsiteX24" fmla="*/ 3590925 w 5356128"/>
              <a:gd name="connsiteY24" fmla="*/ 1381125 h 1857375"/>
              <a:gd name="connsiteX25" fmla="*/ 3100388 w 5356128"/>
              <a:gd name="connsiteY25" fmla="*/ 1166812 h 1857375"/>
              <a:gd name="connsiteX26" fmla="*/ 2743200 w 5356128"/>
              <a:gd name="connsiteY26" fmla="*/ 1033462 h 1857375"/>
              <a:gd name="connsiteX27" fmla="*/ 2462213 w 5356128"/>
              <a:gd name="connsiteY27" fmla="*/ 933450 h 1857375"/>
              <a:gd name="connsiteX28" fmla="*/ 2262188 w 5356128"/>
              <a:gd name="connsiteY28" fmla="*/ 871537 h 1857375"/>
              <a:gd name="connsiteX29" fmla="*/ 2100263 w 5356128"/>
              <a:gd name="connsiteY29" fmla="*/ 852487 h 1857375"/>
              <a:gd name="connsiteX30" fmla="*/ 1724025 w 5356128"/>
              <a:gd name="connsiteY30" fmla="*/ 833437 h 1857375"/>
              <a:gd name="connsiteX31" fmla="*/ 1352550 w 5356128"/>
              <a:gd name="connsiteY31" fmla="*/ 795337 h 1857375"/>
              <a:gd name="connsiteX32" fmla="*/ 1100138 w 5356128"/>
              <a:gd name="connsiteY32" fmla="*/ 752475 h 1857375"/>
              <a:gd name="connsiteX33" fmla="*/ 885825 w 5356128"/>
              <a:gd name="connsiteY33" fmla="*/ 681037 h 1857375"/>
              <a:gd name="connsiteX34" fmla="*/ 719138 w 5356128"/>
              <a:gd name="connsiteY34" fmla="*/ 571500 h 1857375"/>
              <a:gd name="connsiteX35" fmla="*/ 542925 w 5356128"/>
              <a:gd name="connsiteY35" fmla="*/ 395287 h 1857375"/>
              <a:gd name="connsiteX36" fmla="*/ 295275 w 5356128"/>
              <a:gd name="connsiteY36" fmla="*/ 252412 h 1857375"/>
              <a:gd name="connsiteX37" fmla="*/ 119063 w 5356128"/>
              <a:gd name="connsiteY37" fmla="*/ 133350 h 1857375"/>
              <a:gd name="connsiteX38" fmla="*/ 0 w 5356128"/>
              <a:gd name="connsiteY38" fmla="*/ 0 h 1857375"/>
              <a:gd name="connsiteX0" fmla="*/ 0 w 5470499"/>
              <a:gd name="connsiteY0" fmla="*/ 0 h 1857375"/>
              <a:gd name="connsiteX1" fmla="*/ 285750 w 5470499"/>
              <a:gd name="connsiteY1" fmla="*/ 195262 h 1857375"/>
              <a:gd name="connsiteX2" fmla="*/ 547688 w 5470499"/>
              <a:gd name="connsiteY2" fmla="*/ 323850 h 1857375"/>
              <a:gd name="connsiteX3" fmla="*/ 781050 w 5470499"/>
              <a:gd name="connsiteY3" fmla="*/ 395287 h 1857375"/>
              <a:gd name="connsiteX4" fmla="*/ 1038225 w 5470499"/>
              <a:gd name="connsiteY4" fmla="*/ 461962 h 1857375"/>
              <a:gd name="connsiteX5" fmla="*/ 1233488 w 5470499"/>
              <a:gd name="connsiteY5" fmla="*/ 528637 h 1857375"/>
              <a:gd name="connsiteX6" fmla="*/ 1481138 w 5470499"/>
              <a:gd name="connsiteY6" fmla="*/ 614362 h 1857375"/>
              <a:gd name="connsiteX7" fmla="*/ 1885950 w 5470499"/>
              <a:gd name="connsiteY7" fmla="*/ 709612 h 1857375"/>
              <a:gd name="connsiteX8" fmla="*/ 2200275 w 5470499"/>
              <a:gd name="connsiteY8" fmla="*/ 742950 h 1857375"/>
              <a:gd name="connsiteX9" fmla="*/ 2500313 w 5470499"/>
              <a:gd name="connsiteY9" fmla="*/ 828675 h 1857375"/>
              <a:gd name="connsiteX10" fmla="*/ 2705100 w 5470499"/>
              <a:gd name="connsiteY10" fmla="*/ 904875 h 1857375"/>
              <a:gd name="connsiteX11" fmla="*/ 2905125 w 5470499"/>
              <a:gd name="connsiteY11" fmla="*/ 966787 h 1857375"/>
              <a:gd name="connsiteX12" fmla="*/ 3224213 w 5470499"/>
              <a:gd name="connsiteY12" fmla="*/ 1071562 h 1857375"/>
              <a:gd name="connsiteX13" fmla="*/ 3438525 w 5470499"/>
              <a:gd name="connsiteY13" fmla="*/ 1181100 h 1857375"/>
              <a:gd name="connsiteX14" fmla="*/ 3514725 w 5470499"/>
              <a:gd name="connsiteY14" fmla="*/ 1228725 h 1857375"/>
              <a:gd name="connsiteX15" fmla="*/ 4071938 w 5470499"/>
              <a:gd name="connsiteY15" fmla="*/ 1395412 h 1857375"/>
              <a:gd name="connsiteX16" fmla="*/ 4448175 w 5470499"/>
              <a:gd name="connsiteY16" fmla="*/ 1462087 h 1857375"/>
              <a:gd name="connsiteX17" fmla="*/ 4953000 w 5470499"/>
              <a:gd name="connsiteY17" fmla="*/ 1519237 h 1857375"/>
              <a:gd name="connsiteX18" fmla="*/ 5453063 w 5470499"/>
              <a:gd name="connsiteY18" fmla="*/ 1576387 h 1857375"/>
              <a:gd name="connsiteX19" fmla="*/ 5353051 w 5470499"/>
              <a:gd name="connsiteY19" fmla="*/ 1857375 h 1857375"/>
              <a:gd name="connsiteX20" fmla="*/ 5072063 w 5470499"/>
              <a:gd name="connsiteY20" fmla="*/ 1785937 h 1857375"/>
              <a:gd name="connsiteX21" fmla="*/ 4676775 w 5470499"/>
              <a:gd name="connsiteY21" fmla="*/ 1657350 h 1857375"/>
              <a:gd name="connsiteX22" fmla="*/ 4371975 w 5470499"/>
              <a:gd name="connsiteY22" fmla="*/ 1581150 h 1857375"/>
              <a:gd name="connsiteX23" fmla="*/ 4000500 w 5470499"/>
              <a:gd name="connsiteY23" fmla="*/ 1524000 h 1857375"/>
              <a:gd name="connsiteX24" fmla="*/ 3590925 w 5470499"/>
              <a:gd name="connsiteY24" fmla="*/ 1381125 h 1857375"/>
              <a:gd name="connsiteX25" fmla="*/ 3100388 w 5470499"/>
              <a:gd name="connsiteY25" fmla="*/ 1166812 h 1857375"/>
              <a:gd name="connsiteX26" fmla="*/ 2743200 w 5470499"/>
              <a:gd name="connsiteY26" fmla="*/ 1033462 h 1857375"/>
              <a:gd name="connsiteX27" fmla="*/ 2462213 w 5470499"/>
              <a:gd name="connsiteY27" fmla="*/ 933450 h 1857375"/>
              <a:gd name="connsiteX28" fmla="*/ 2262188 w 5470499"/>
              <a:gd name="connsiteY28" fmla="*/ 871537 h 1857375"/>
              <a:gd name="connsiteX29" fmla="*/ 2100263 w 5470499"/>
              <a:gd name="connsiteY29" fmla="*/ 852487 h 1857375"/>
              <a:gd name="connsiteX30" fmla="*/ 1724025 w 5470499"/>
              <a:gd name="connsiteY30" fmla="*/ 833437 h 1857375"/>
              <a:gd name="connsiteX31" fmla="*/ 1352550 w 5470499"/>
              <a:gd name="connsiteY31" fmla="*/ 795337 h 1857375"/>
              <a:gd name="connsiteX32" fmla="*/ 1100138 w 5470499"/>
              <a:gd name="connsiteY32" fmla="*/ 752475 h 1857375"/>
              <a:gd name="connsiteX33" fmla="*/ 885825 w 5470499"/>
              <a:gd name="connsiteY33" fmla="*/ 681037 h 1857375"/>
              <a:gd name="connsiteX34" fmla="*/ 719138 w 5470499"/>
              <a:gd name="connsiteY34" fmla="*/ 571500 h 1857375"/>
              <a:gd name="connsiteX35" fmla="*/ 542925 w 5470499"/>
              <a:gd name="connsiteY35" fmla="*/ 395287 h 1857375"/>
              <a:gd name="connsiteX36" fmla="*/ 295275 w 5470499"/>
              <a:gd name="connsiteY36" fmla="*/ 252412 h 1857375"/>
              <a:gd name="connsiteX37" fmla="*/ 119063 w 5470499"/>
              <a:gd name="connsiteY37" fmla="*/ 133350 h 1857375"/>
              <a:gd name="connsiteX38" fmla="*/ 0 w 5470499"/>
              <a:gd name="connsiteY38" fmla="*/ 0 h 1857375"/>
              <a:gd name="connsiteX0" fmla="*/ 0 w 5459246"/>
              <a:gd name="connsiteY0" fmla="*/ 0 h 1857375"/>
              <a:gd name="connsiteX1" fmla="*/ 285750 w 5459246"/>
              <a:gd name="connsiteY1" fmla="*/ 195262 h 1857375"/>
              <a:gd name="connsiteX2" fmla="*/ 547688 w 5459246"/>
              <a:gd name="connsiteY2" fmla="*/ 323850 h 1857375"/>
              <a:gd name="connsiteX3" fmla="*/ 781050 w 5459246"/>
              <a:gd name="connsiteY3" fmla="*/ 395287 h 1857375"/>
              <a:gd name="connsiteX4" fmla="*/ 1038225 w 5459246"/>
              <a:gd name="connsiteY4" fmla="*/ 461962 h 1857375"/>
              <a:gd name="connsiteX5" fmla="*/ 1233488 w 5459246"/>
              <a:gd name="connsiteY5" fmla="*/ 528637 h 1857375"/>
              <a:gd name="connsiteX6" fmla="*/ 1481138 w 5459246"/>
              <a:gd name="connsiteY6" fmla="*/ 614362 h 1857375"/>
              <a:gd name="connsiteX7" fmla="*/ 1885950 w 5459246"/>
              <a:gd name="connsiteY7" fmla="*/ 709612 h 1857375"/>
              <a:gd name="connsiteX8" fmla="*/ 2200275 w 5459246"/>
              <a:gd name="connsiteY8" fmla="*/ 742950 h 1857375"/>
              <a:gd name="connsiteX9" fmla="*/ 2500313 w 5459246"/>
              <a:gd name="connsiteY9" fmla="*/ 828675 h 1857375"/>
              <a:gd name="connsiteX10" fmla="*/ 2705100 w 5459246"/>
              <a:gd name="connsiteY10" fmla="*/ 904875 h 1857375"/>
              <a:gd name="connsiteX11" fmla="*/ 2905125 w 5459246"/>
              <a:gd name="connsiteY11" fmla="*/ 966787 h 1857375"/>
              <a:gd name="connsiteX12" fmla="*/ 3224213 w 5459246"/>
              <a:gd name="connsiteY12" fmla="*/ 1071562 h 1857375"/>
              <a:gd name="connsiteX13" fmla="*/ 3438525 w 5459246"/>
              <a:gd name="connsiteY13" fmla="*/ 1181100 h 1857375"/>
              <a:gd name="connsiteX14" fmla="*/ 3514725 w 5459246"/>
              <a:gd name="connsiteY14" fmla="*/ 1228725 h 1857375"/>
              <a:gd name="connsiteX15" fmla="*/ 4071938 w 5459246"/>
              <a:gd name="connsiteY15" fmla="*/ 1395412 h 1857375"/>
              <a:gd name="connsiteX16" fmla="*/ 4448175 w 5459246"/>
              <a:gd name="connsiteY16" fmla="*/ 1462087 h 1857375"/>
              <a:gd name="connsiteX17" fmla="*/ 4953000 w 5459246"/>
              <a:gd name="connsiteY17" fmla="*/ 1519237 h 1857375"/>
              <a:gd name="connsiteX18" fmla="*/ 5453063 w 5459246"/>
              <a:gd name="connsiteY18" fmla="*/ 1576387 h 1857375"/>
              <a:gd name="connsiteX19" fmla="*/ 4762499 w 5459246"/>
              <a:gd name="connsiteY19" fmla="*/ 1585912 h 1857375"/>
              <a:gd name="connsiteX20" fmla="*/ 5353051 w 5459246"/>
              <a:gd name="connsiteY20" fmla="*/ 1857375 h 1857375"/>
              <a:gd name="connsiteX21" fmla="*/ 5072063 w 5459246"/>
              <a:gd name="connsiteY21" fmla="*/ 1785937 h 1857375"/>
              <a:gd name="connsiteX22" fmla="*/ 4676775 w 5459246"/>
              <a:gd name="connsiteY22" fmla="*/ 1657350 h 1857375"/>
              <a:gd name="connsiteX23" fmla="*/ 4371975 w 5459246"/>
              <a:gd name="connsiteY23" fmla="*/ 1581150 h 1857375"/>
              <a:gd name="connsiteX24" fmla="*/ 4000500 w 5459246"/>
              <a:gd name="connsiteY24" fmla="*/ 1524000 h 1857375"/>
              <a:gd name="connsiteX25" fmla="*/ 3590925 w 5459246"/>
              <a:gd name="connsiteY25" fmla="*/ 1381125 h 1857375"/>
              <a:gd name="connsiteX26" fmla="*/ 3100388 w 5459246"/>
              <a:gd name="connsiteY26" fmla="*/ 1166812 h 1857375"/>
              <a:gd name="connsiteX27" fmla="*/ 2743200 w 5459246"/>
              <a:gd name="connsiteY27" fmla="*/ 1033462 h 1857375"/>
              <a:gd name="connsiteX28" fmla="*/ 2462213 w 5459246"/>
              <a:gd name="connsiteY28" fmla="*/ 933450 h 1857375"/>
              <a:gd name="connsiteX29" fmla="*/ 2262188 w 5459246"/>
              <a:gd name="connsiteY29" fmla="*/ 871537 h 1857375"/>
              <a:gd name="connsiteX30" fmla="*/ 2100263 w 5459246"/>
              <a:gd name="connsiteY30" fmla="*/ 852487 h 1857375"/>
              <a:gd name="connsiteX31" fmla="*/ 1724025 w 5459246"/>
              <a:gd name="connsiteY31" fmla="*/ 833437 h 1857375"/>
              <a:gd name="connsiteX32" fmla="*/ 1352550 w 5459246"/>
              <a:gd name="connsiteY32" fmla="*/ 795337 h 1857375"/>
              <a:gd name="connsiteX33" fmla="*/ 1100138 w 5459246"/>
              <a:gd name="connsiteY33" fmla="*/ 752475 h 1857375"/>
              <a:gd name="connsiteX34" fmla="*/ 885825 w 5459246"/>
              <a:gd name="connsiteY34" fmla="*/ 681037 h 1857375"/>
              <a:gd name="connsiteX35" fmla="*/ 719138 w 5459246"/>
              <a:gd name="connsiteY35" fmla="*/ 571500 h 1857375"/>
              <a:gd name="connsiteX36" fmla="*/ 542925 w 5459246"/>
              <a:gd name="connsiteY36" fmla="*/ 395287 h 1857375"/>
              <a:gd name="connsiteX37" fmla="*/ 295275 w 5459246"/>
              <a:gd name="connsiteY37" fmla="*/ 252412 h 1857375"/>
              <a:gd name="connsiteX38" fmla="*/ 119063 w 5459246"/>
              <a:gd name="connsiteY38" fmla="*/ 133350 h 1857375"/>
              <a:gd name="connsiteX39" fmla="*/ 0 w 5459246"/>
              <a:gd name="connsiteY39" fmla="*/ 0 h 1857375"/>
              <a:gd name="connsiteX0" fmla="*/ 0 w 5458400"/>
              <a:gd name="connsiteY0" fmla="*/ 0 h 1857375"/>
              <a:gd name="connsiteX1" fmla="*/ 285750 w 5458400"/>
              <a:gd name="connsiteY1" fmla="*/ 195262 h 1857375"/>
              <a:gd name="connsiteX2" fmla="*/ 547688 w 5458400"/>
              <a:gd name="connsiteY2" fmla="*/ 323850 h 1857375"/>
              <a:gd name="connsiteX3" fmla="*/ 781050 w 5458400"/>
              <a:gd name="connsiteY3" fmla="*/ 395287 h 1857375"/>
              <a:gd name="connsiteX4" fmla="*/ 1038225 w 5458400"/>
              <a:gd name="connsiteY4" fmla="*/ 461962 h 1857375"/>
              <a:gd name="connsiteX5" fmla="*/ 1233488 w 5458400"/>
              <a:gd name="connsiteY5" fmla="*/ 528637 h 1857375"/>
              <a:gd name="connsiteX6" fmla="*/ 1481138 w 5458400"/>
              <a:gd name="connsiteY6" fmla="*/ 614362 h 1857375"/>
              <a:gd name="connsiteX7" fmla="*/ 1885950 w 5458400"/>
              <a:gd name="connsiteY7" fmla="*/ 709612 h 1857375"/>
              <a:gd name="connsiteX8" fmla="*/ 2200275 w 5458400"/>
              <a:gd name="connsiteY8" fmla="*/ 742950 h 1857375"/>
              <a:gd name="connsiteX9" fmla="*/ 2500313 w 5458400"/>
              <a:gd name="connsiteY9" fmla="*/ 828675 h 1857375"/>
              <a:gd name="connsiteX10" fmla="*/ 2705100 w 5458400"/>
              <a:gd name="connsiteY10" fmla="*/ 904875 h 1857375"/>
              <a:gd name="connsiteX11" fmla="*/ 2905125 w 5458400"/>
              <a:gd name="connsiteY11" fmla="*/ 966787 h 1857375"/>
              <a:gd name="connsiteX12" fmla="*/ 3224213 w 5458400"/>
              <a:gd name="connsiteY12" fmla="*/ 1071562 h 1857375"/>
              <a:gd name="connsiteX13" fmla="*/ 3438525 w 5458400"/>
              <a:gd name="connsiteY13" fmla="*/ 1181100 h 1857375"/>
              <a:gd name="connsiteX14" fmla="*/ 3514725 w 5458400"/>
              <a:gd name="connsiteY14" fmla="*/ 1228725 h 1857375"/>
              <a:gd name="connsiteX15" fmla="*/ 4071938 w 5458400"/>
              <a:gd name="connsiteY15" fmla="*/ 1395412 h 1857375"/>
              <a:gd name="connsiteX16" fmla="*/ 4448175 w 5458400"/>
              <a:gd name="connsiteY16" fmla="*/ 1462087 h 1857375"/>
              <a:gd name="connsiteX17" fmla="*/ 4953000 w 5458400"/>
              <a:gd name="connsiteY17" fmla="*/ 1519237 h 1857375"/>
              <a:gd name="connsiteX18" fmla="*/ 5453063 w 5458400"/>
              <a:gd name="connsiteY18" fmla="*/ 1576387 h 1857375"/>
              <a:gd name="connsiteX19" fmla="*/ 4633912 w 5458400"/>
              <a:gd name="connsiteY19" fmla="*/ 1557337 h 1857375"/>
              <a:gd name="connsiteX20" fmla="*/ 5353051 w 5458400"/>
              <a:gd name="connsiteY20" fmla="*/ 1857375 h 1857375"/>
              <a:gd name="connsiteX21" fmla="*/ 5072063 w 5458400"/>
              <a:gd name="connsiteY21" fmla="*/ 1785937 h 1857375"/>
              <a:gd name="connsiteX22" fmla="*/ 4676775 w 5458400"/>
              <a:gd name="connsiteY22" fmla="*/ 1657350 h 1857375"/>
              <a:gd name="connsiteX23" fmla="*/ 4371975 w 5458400"/>
              <a:gd name="connsiteY23" fmla="*/ 1581150 h 1857375"/>
              <a:gd name="connsiteX24" fmla="*/ 4000500 w 5458400"/>
              <a:gd name="connsiteY24" fmla="*/ 1524000 h 1857375"/>
              <a:gd name="connsiteX25" fmla="*/ 3590925 w 5458400"/>
              <a:gd name="connsiteY25" fmla="*/ 1381125 h 1857375"/>
              <a:gd name="connsiteX26" fmla="*/ 3100388 w 5458400"/>
              <a:gd name="connsiteY26" fmla="*/ 1166812 h 1857375"/>
              <a:gd name="connsiteX27" fmla="*/ 2743200 w 5458400"/>
              <a:gd name="connsiteY27" fmla="*/ 1033462 h 1857375"/>
              <a:gd name="connsiteX28" fmla="*/ 2462213 w 5458400"/>
              <a:gd name="connsiteY28" fmla="*/ 933450 h 1857375"/>
              <a:gd name="connsiteX29" fmla="*/ 2262188 w 5458400"/>
              <a:gd name="connsiteY29" fmla="*/ 871537 h 1857375"/>
              <a:gd name="connsiteX30" fmla="*/ 2100263 w 5458400"/>
              <a:gd name="connsiteY30" fmla="*/ 852487 h 1857375"/>
              <a:gd name="connsiteX31" fmla="*/ 1724025 w 5458400"/>
              <a:gd name="connsiteY31" fmla="*/ 833437 h 1857375"/>
              <a:gd name="connsiteX32" fmla="*/ 1352550 w 5458400"/>
              <a:gd name="connsiteY32" fmla="*/ 795337 h 1857375"/>
              <a:gd name="connsiteX33" fmla="*/ 1100138 w 5458400"/>
              <a:gd name="connsiteY33" fmla="*/ 752475 h 1857375"/>
              <a:gd name="connsiteX34" fmla="*/ 885825 w 5458400"/>
              <a:gd name="connsiteY34" fmla="*/ 681037 h 1857375"/>
              <a:gd name="connsiteX35" fmla="*/ 719138 w 5458400"/>
              <a:gd name="connsiteY35" fmla="*/ 571500 h 1857375"/>
              <a:gd name="connsiteX36" fmla="*/ 542925 w 5458400"/>
              <a:gd name="connsiteY36" fmla="*/ 395287 h 1857375"/>
              <a:gd name="connsiteX37" fmla="*/ 295275 w 5458400"/>
              <a:gd name="connsiteY37" fmla="*/ 252412 h 1857375"/>
              <a:gd name="connsiteX38" fmla="*/ 119063 w 5458400"/>
              <a:gd name="connsiteY38" fmla="*/ 133350 h 1857375"/>
              <a:gd name="connsiteX39" fmla="*/ 0 w 5458400"/>
              <a:gd name="connsiteY39" fmla="*/ 0 h 1857375"/>
              <a:gd name="connsiteX0" fmla="*/ 0 w 5457796"/>
              <a:gd name="connsiteY0" fmla="*/ 0 h 1857375"/>
              <a:gd name="connsiteX1" fmla="*/ 285750 w 5457796"/>
              <a:gd name="connsiteY1" fmla="*/ 195262 h 1857375"/>
              <a:gd name="connsiteX2" fmla="*/ 547688 w 5457796"/>
              <a:gd name="connsiteY2" fmla="*/ 323850 h 1857375"/>
              <a:gd name="connsiteX3" fmla="*/ 781050 w 5457796"/>
              <a:gd name="connsiteY3" fmla="*/ 395287 h 1857375"/>
              <a:gd name="connsiteX4" fmla="*/ 1038225 w 5457796"/>
              <a:gd name="connsiteY4" fmla="*/ 461962 h 1857375"/>
              <a:gd name="connsiteX5" fmla="*/ 1233488 w 5457796"/>
              <a:gd name="connsiteY5" fmla="*/ 528637 h 1857375"/>
              <a:gd name="connsiteX6" fmla="*/ 1481138 w 5457796"/>
              <a:gd name="connsiteY6" fmla="*/ 614362 h 1857375"/>
              <a:gd name="connsiteX7" fmla="*/ 1885950 w 5457796"/>
              <a:gd name="connsiteY7" fmla="*/ 709612 h 1857375"/>
              <a:gd name="connsiteX8" fmla="*/ 2200275 w 5457796"/>
              <a:gd name="connsiteY8" fmla="*/ 742950 h 1857375"/>
              <a:gd name="connsiteX9" fmla="*/ 2500313 w 5457796"/>
              <a:gd name="connsiteY9" fmla="*/ 828675 h 1857375"/>
              <a:gd name="connsiteX10" fmla="*/ 2705100 w 5457796"/>
              <a:gd name="connsiteY10" fmla="*/ 904875 h 1857375"/>
              <a:gd name="connsiteX11" fmla="*/ 2905125 w 5457796"/>
              <a:gd name="connsiteY11" fmla="*/ 966787 h 1857375"/>
              <a:gd name="connsiteX12" fmla="*/ 3224213 w 5457796"/>
              <a:gd name="connsiteY12" fmla="*/ 1071562 h 1857375"/>
              <a:gd name="connsiteX13" fmla="*/ 3438525 w 5457796"/>
              <a:gd name="connsiteY13" fmla="*/ 1181100 h 1857375"/>
              <a:gd name="connsiteX14" fmla="*/ 3514725 w 5457796"/>
              <a:gd name="connsiteY14" fmla="*/ 1228725 h 1857375"/>
              <a:gd name="connsiteX15" fmla="*/ 4071938 w 5457796"/>
              <a:gd name="connsiteY15" fmla="*/ 1395412 h 1857375"/>
              <a:gd name="connsiteX16" fmla="*/ 4448175 w 5457796"/>
              <a:gd name="connsiteY16" fmla="*/ 1462087 h 1857375"/>
              <a:gd name="connsiteX17" fmla="*/ 4953000 w 5457796"/>
              <a:gd name="connsiteY17" fmla="*/ 1519237 h 1857375"/>
              <a:gd name="connsiteX18" fmla="*/ 5453063 w 5457796"/>
              <a:gd name="connsiteY18" fmla="*/ 1576387 h 1857375"/>
              <a:gd name="connsiteX19" fmla="*/ 5162549 w 5457796"/>
              <a:gd name="connsiteY19" fmla="*/ 1600200 h 1857375"/>
              <a:gd name="connsiteX20" fmla="*/ 4633912 w 5457796"/>
              <a:gd name="connsiteY20" fmla="*/ 1557337 h 1857375"/>
              <a:gd name="connsiteX21" fmla="*/ 5353051 w 5457796"/>
              <a:gd name="connsiteY21" fmla="*/ 1857375 h 1857375"/>
              <a:gd name="connsiteX22" fmla="*/ 5072063 w 5457796"/>
              <a:gd name="connsiteY22" fmla="*/ 1785937 h 1857375"/>
              <a:gd name="connsiteX23" fmla="*/ 4676775 w 5457796"/>
              <a:gd name="connsiteY23" fmla="*/ 1657350 h 1857375"/>
              <a:gd name="connsiteX24" fmla="*/ 4371975 w 5457796"/>
              <a:gd name="connsiteY24" fmla="*/ 1581150 h 1857375"/>
              <a:gd name="connsiteX25" fmla="*/ 4000500 w 5457796"/>
              <a:gd name="connsiteY25" fmla="*/ 1524000 h 1857375"/>
              <a:gd name="connsiteX26" fmla="*/ 3590925 w 5457796"/>
              <a:gd name="connsiteY26" fmla="*/ 1381125 h 1857375"/>
              <a:gd name="connsiteX27" fmla="*/ 3100388 w 5457796"/>
              <a:gd name="connsiteY27" fmla="*/ 1166812 h 1857375"/>
              <a:gd name="connsiteX28" fmla="*/ 2743200 w 5457796"/>
              <a:gd name="connsiteY28" fmla="*/ 1033462 h 1857375"/>
              <a:gd name="connsiteX29" fmla="*/ 2462213 w 5457796"/>
              <a:gd name="connsiteY29" fmla="*/ 933450 h 1857375"/>
              <a:gd name="connsiteX30" fmla="*/ 2262188 w 5457796"/>
              <a:gd name="connsiteY30" fmla="*/ 871537 h 1857375"/>
              <a:gd name="connsiteX31" fmla="*/ 2100263 w 5457796"/>
              <a:gd name="connsiteY31" fmla="*/ 852487 h 1857375"/>
              <a:gd name="connsiteX32" fmla="*/ 1724025 w 5457796"/>
              <a:gd name="connsiteY32" fmla="*/ 833437 h 1857375"/>
              <a:gd name="connsiteX33" fmla="*/ 1352550 w 5457796"/>
              <a:gd name="connsiteY33" fmla="*/ 795337 h 1857375"/>
              <a:gd name="connsiteX34" fmla="*/ 1100138 w 5457796"/>
              <a:gd name="connsiteY34" fmla="*/ 752475 h 1857375"/>
              <a:gd name="connsiteX35" fmla="*/ 885825 w 5457796"/>
              <a:gd name="connsiteY35" fmla="*/ 681037 h 1857375"/>
              <a:gd name="connsiteX36" fmla="*/ 719138 w 5457796"/>
              <a:gd name="connsiteY36" fmla="*/ 571500 h 1857375"/>
              <a:gd name="connsiteX37" fmla="*/ 542925 w 5457796"/>
              <a:gd name="connsiteY37" fmla="*/ 395287 h 1857375"/>
              <a:gd name="connsiteX38" fmla="*/ 295275 w 5457796"/>
              <a:gd name="connsiteY38" fmla="*/ 252412 h 1857375"/>
              <a:gd name="connsiteX39" fmla="*/ 119063 w 5457796"/>
              <a:gd name="connsiteY39" fmla="*/ 133350 h 1857375"/>
              <a:gd name="connsiteX40" fmla="*/ 0 w 5457796"/>
              <a:gd name="connsiteY40" fmla="*/ 0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57796" h="1857375">
                <a:moveTo>
                  <a:pt x="0" y="0"/>
                </a:moveTo>
                <a:lnTo>
                  <a:pt x="285750" y="195262"/>
                </a:lnTo>
                <a:lnTo>
                  <a:pt x="547688" y="323850"/>
                </a:lnTo>
                <a:lnTo>
                  <a:pt x="781050" y="395287"/>
                </a:lnTo>
                <a:lnTo>
                  <a:pt x="1038225" y="461962"/>
                </a:lnTo>
                <a:lnTo>
                  <a:pt x="1233488" y="528637"/>
                </a:lnTo>
                <a:lnTo>
                  <a:pt x="1481138" y="614362"/>
                </a:lnTo>
                <a:lnTo>
                  <a:pt x="1885950" y="709612"/>
                </a:lnTo>
                <a:lnTo>
                  <a:pt x="2200275" y="742950"/>
                </a:lnTo>
                <a:lnTo>
                  <a:pt x="2500313" y="828675"/>
                </a:lnTo>
                <a:lnTo>
                  <a:pt x="2705100" y="904875"/>
                </a:lnTo>
                <a:lnTo>
                  <a:pt x="2905125" y="966787"/>
                </a:lnTo>
                <a:lnTo>
                  <a:pt x="3224213" y="1071562"/>
                </a:lnTo>
                <a:lnTo>
                  <a:pt x="3438525" y="1181100"/>
                </a:lnTo>
                <a:lnTo>
                  <a:pt x="3514725" y="1228725"/>
                </a:lnTo>
                <a:lnTo>
                  <a:pt x="4071938" y="1395412"/>
                </a:lnTo>
                <a:cubicBezTo>
                  <a:pt x="4141788" y="1419225"/>
                  <a:pt x="4378325" y="1438274"/>
                  <a:pt x="4448175" y="1462087"/>
                </a:cubicBezTo>
                <a:cubicBezTo>
                  <a:pt x="4540250" y="1498600"/>
                  <a:pt x="4860925" y="1482724"/>
                  <a:pt x="4953000" y="1519237"/>
                </a:cubicBezTo>
                <a:cubicBezTo>
                  <a:pt x="5079206" y="1537493"/>
                  <a:pt x="5386388" y="1520031"/>
                  <a:pt x="5453063" y="1576387"/>
                </a:cubicBezTo>
                <a:cubicBezTo>
                  <a:pt x="5490369" y="1585118"/>
                  <a:pt x="5299074" y="1603375"/>
                  <a:pt x="5162549" y="1600200"/>
                </a:cubicBezTo>
                <a:cubicBezTo>
                  <a:pt x="5026024" y="1597025"/>
                  <a:pt x="4604543" y="1509712"/>
                  <a:pt x="4633912" y="1557337"/>
                </a:cubicBezTo>
                <a:cubicBezTo>
                  <a:pt x="4663281" y="1604962"/>
                  <a:pt x="5414963" y="1844675"/>
                  <a:pt x="5353051" y="1857375"/>
                </a:cubicBezTo>
                <a:cubicBezTo>
                  <a:pt x="5259388" y="1828800"/>
                  <a:pt x="5165726" y="1814512"/>
                  <a:pt x="5072063" y="1785937"/>
                </a:cubicBezTo>
                <a:cubicBezTo>
                  <a:pt x="4933950" y="1743075"/>
                  <a:pt x="4814888" y="1700212"/>
                  <a:pt x="4676775" y="1657350"/>
                </a:cubicBezTo>
                <a:cubicBezTo>
                  <a:pt x="4586288" y="1630362"/>
                  <a:pt x="4462462" y="1608138"/>
                  <a:pt x="4371975" y="1581150"/>
                </a:cubicBezTo>
                <a:cubicBezTo>
                  <a:pt x="4295775" y="1558925"/>
                  <a:pt x="4076700" y="1546225"/>
                  <a:pt x="4000500" y="1524000"/>
                </a:cubicBezTo>
                <a:cubicBezTo>
                  <a:pt x="3875088" y="1476375"/>
                  <a:pt x="3716337" y="1428750"/>
                  <a:pt x="3590925" y="1381125"/>
                </a:cubicBezTo>
                <a:lnTo>
                  <a:pt x="3100388" y="1166812"/>
                </a:lnTo>
                <a:lnTo>
                  <a:pt x="2743200" y="1033462"/>
                </a:lnTo>
                <a:lnTo>
                  <a:pt x="2462213" y="933450"/>
                </a:lnTo>
                <a:lnTo>
                  <a:pt x="2262188" y="871537"/>
                </a:lnTo>
                <a:lnTo>
                  <a:pt x="2100263" y="852487"/>
                </a:lnTo>
                <a:lnTo>
                  <a:pt x="1724025" y="833437"/>
                </a:lnTo>
                <a:lnTo>
                  <a:pt x="1352550" y="795337"/>
                </a:lnTo>
                <a:lnTo>
                  <a:pt x="1100138" y="752475"/>
                </a:lnTo>
                <a:lnTo>
                  <a:pt x="885825" y="681037"/>
                </a:lnTo>
                <a:lnTo>
                  <a:pt x="719138" y="571500"/>
                </a:lnTo>
                <a:lnTo>
                  <a:pt x="542925" y="395287"/>
                </a:lnTo>
                <a:lnTo>
                  <a:pt x="295275" y="252412"/>
                </a:lnTo>
                <a:lnTo>
                  <a:pt x="119063" y="133350"/>
                </a:lnTo>
                <a:lnTo>
                  <a:pt x="0" y="0"/>
                </a:lnTo>
                <a:close/>
              </a:path>
            </a:pathLst>
          </a:custGeom>
          <a:solidFill>
            <a:srgbClr val="FF0000">
              <a:alpha val="40000"/>
            </a:srgb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97" name="Freeform: Shape 96">
            <a:extLst>
              <a:ext uri="{FF2B5EF4-FFF2-40B4-BE49-F238E27FC236}">
                <a16:creationId xmlns:a16="http://schemas.microsoft.com/office/drawing/2014/main" id="{0D3E11E8-8987-4ED0-A40F-2EDE1ADEC1D6}"/>
              </a:ext>
            </a:extLst>
          </p:cNvPr>
          <p:cNvSpPr/>
          <p:nvPr/>
        </p:nvSpPr>
        <p:spPr>
          <a:xfrm>
            <a:off x="4944417" y="3016590"/>
            <a:ext cx="1448945" cy="1834595"/>
          </a:xfrm>
          <a:custGeom>
            <a:avLst/>
            <a:gdLst>
              <a:gd name="connsiteX0" fmla="*/ 0 w 1695450"/>
              <a:gd name="connsiteY0" fmla="*/ 0 h 2200275"/>
              <a:gd name="connsiteX1" fmla="*/ 252413 w 1695450"/>
              <a:gd name="connsiteY1" fmla="*/ 109538 h 2200275"/>
              <a:gd name="connsiteX2" fmla="*/ 433388 w 1695450"/>
              <a:gd name="connsiteY2" fmla="*/ 242888 h 2200275"/>
              <a:gd name="connsiteX3" fmla="*/ 600075 w 1695450"/>
              <a:gd name="connsiteY3" fmla="*/ 395288 h 2200275"/>
              <a:gd name="connsiteX4" fmla="*/ 676275 w 1695450"/>
              <a:gd name="connsiteY4" fmla="*/ 523875 h 2200275"/>
              <a:gd name="connsiteX5" fmla="*/ 695325 w 1695450"/>
              <a:gd name="connsiteY5" fmla="*/ 666750 h 2200275"/>
              <a:gd name="connsiteX6" fmla="*/ 781050 w 1695450"/>
              <a:gd name="connsiteY6" fmla="*/ 852488 h 2200275"/>
              <a:gd name="connsiteX7" fmla="*/ 881063 w 1695450"/>
              <a:gd name="connsiteY7" fmla="*/ 1009650 h 2200275"/>
              <a:gd name="connsiteX8" fmla="*/ 976313 w 1695450"/>
              <a:gd name="connsiteY8" fmla="*/ 1114425 h 2200275"/>
              <a:gd name="connsiteX9" fmla="*/ 1104900 w 1695450"/>
              <a:gd name="connsiteY9" fmla="*/ 1319213 h 2200275"/>
              <a:gd name="connsiteX10" fmla="*/ 1252538 w 1695450"/>
              <a:gd name="connsiteY10" fmla="*/ 1447800 h 2200275"/>
              <a:gd name="connsiteX11" fmla="*/ 1395413 w 1695450"/>
              <a:gd name="connsiteY11" fmla="*/ 1547813 h 2200275"/>
              <a:gd name="connsiteX12" fmla="*/ 1547813 w 1695450"/>
              <a:gd name="connsiteY12" fmla="*/ 1624013 h 2200275"/>
              <a:gd name="connsiteX13" fmla="*/ 1695450 w 1695450"/>
              <a:gd name="connsiteY13" fmla="*/ 1733550 h 2200275"/>
              <a:gd name="connsiteX14" fmla="*/ 1476375 w 1695450"/>
              <a:gd name="connsiteY14" fmla="*/ 1676400 h 2200275"/>
              <a:gd name="connsiteX15" fmla="*/ 1304925 w 1695450"/>
              <a:gd name="connsiteY15" fmla="*/ 1652588 h 2200275"/>
              <a:gd name="connsiteX16" fmla="*/ 1209675 w 1695450"/>
              <a:gd name="connsiteY16" fmla="*/ 1652588 h 2200275"/>
              <a:gd name="connsiteX17" fmla="*/ 1233488 w 1695450"/>
              <a:gd name="connsiteY17" fmla="*/ 1695450 h 2200275"/>
              <a:gd name="connsiteX18" fmla="*/ 1357313 w 1695450"/>
              <a:gd name="connsiteY18" fmla="*/ 1843088 h 2200275"/>
              <a:gd name="connsiteX19" fmla="*/ 1547813 w 1695450"/>
              <a:gd name="connsiteY19" fmla="*/ 2014538 h 2200275"/>
              <a:gd name="connsiteX20" fmla="*/ 1676400 w 1695450"/>
              <a:gd name="connsiteY20" fmla="*/ 2138363 h 2200275"/>
              <a:gd name="connsiteX21" fmla="*/ 1423988 w 1695450"/>
              <a:gd name="connsiteY21" fmla="*/ 2009775 h 2200275"/>
              <a:gd name="connsiteX22" fmla="*/ 1166813 w 1695450"/>
              <a:gd name="connsiteY22" fmla="*/ 1871663 h 2200275"/>
              <a:gd name="connsiteX23" fmla="*/ 1228725 w 1695450"/>
              <a:gd name="connsiteY23" fmla="*/ 2033588 h 2200275"/>
              <a:gd name="connsiteX24" fmla="*/ 1247775 w 1695450"/>
              <a:gd name="connsiteY24" fmla="*/ 2200275 h 2200275"/>
              <a:gd name="connsiteX25" fmla="*/ 942975 w 1695450"/>
              <a:gd name="connsiteY25" fmla="*/ 1709738 h 2200275"/>
              <a:gd name="connsiteX26" fmla="*/ 742950 w 1695450"/>
              <a:gd name="connsiteY26" fmla="*/ 1195388 h 2200275"/>
              <a:gd name="connsiteX27" fmla="*/ 609600 w 1695450"/>
              <a:gd name="connsiteY27" fmla="*/ 885825 h 2200275"/>
              <a:gd name="connsiteX28" fmla="*/ 514350 w 1695450"/>
              <a:gd name="connsiteY28" fmla="*/ 704850 h 2200275"/>
              <a:gd name="connsiteX29" fmla="*/ 290513 w 1695450"/>
              <a:gd name="connsiteY29" fmla="*/ 442913 h 2200275"/>
              <a:gd name="connsiteX30" fmla="*/ 76200 w 1695450"/>
              <a:gd name="connsiteY30" fmla="*/ 190500 h 2200275"/>
              <a:gd name="connsiteX31" fmla="*/ 0 w 1695450"/>
              <a:gd name="connsiteY31"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95450" h="2200275">
                <a:moveTo>
                  <a:pt x="0" y="0"/>
                </a:moveTo>
                <a:lnTo>
                  <a:pt x="252413" y="109538"/>
                </a:lnTo>
                <a:lnTo>
                  <a:pt x="433388" y="242888"/>
                </a:lnTo>
                <a:lnTo>
                  <a:pt x="600075" y="395288"/>
                </a:lnTo>
                <a:lnTo>
                  <a:pt x="676275" y="523875"/>
                </a:lnTo>
                <a:lnTo>
                  <a:pt x="695325" y="666750"/>
                </a:lnTo>
                <a:lnTo>
                  <a:pt x="781050" y="852488"/>
                </a:lnTo>
                <a:lnTo>
                  <a:pt x="881063" y="1009650"/>
                </a:lnTo>
                <a:lnTo>
                  <a:pt x="976313" y="1114425"/>
                </a:lnTo>
                <a:lnTo>
                  <a:pt x="1104900" y="1319213"/>
                </a:lnTo>
                <a:lnTo>
                  <a:pt x="1252538" y="1447800"/>
                </a:lnTo>
                <a:lnTo>
                  <a:pt x="1395413" y="1547813"/>
                </a:lnTo>
                <a:lnTo>
                  <a:pt x="1547813" y="1624013"/>
                </a:lnTo>
                <a:lnTo>
                  <a:pt x="1695450" y="1733550"/>
                </a:lnTo>
                <a:lnTo>
                  <a:pt x="1476375" y="1676400"/>
                </a:lnTo>
                <a:lnTo>
                  <a:pt x="1304925" y="1652588"/>
                </a:lnTo>
                <a:lnTo>
                  <a:pt x="1209675" y="1652588"/>
                </a:lnTo>
                <a:lnTo>
                  <a:pt x="1233488" y="1695450"/>
                </a:lnTo>
                <a:lnTo>
                  <a:pt x="1357313" y="1843088"/>
                </a:lnTo>
                <a:lnTo>
                  <a:pt x="1547813" y="2014538"/>
                </a:lnTo>
                <a:lnTo>
                  <a:pt x="1676400" y="2138363"/>
                </a:lnTo>
                <a:lnTo>
                  <a:pt x="1423988" y="2009775"/>
                </a:lnTo>
                <a:lnTo>
                  <a:pt x="1166813" y="1871663"/>
                </a:lnTo>
                <a:lnTo>
                  <a:pt x="1228725" y="2033588"/>
                </a:lnTo>
                <a:lnTo>
                  <a:pt x="1247775" y="2200275"/>
                </a:lnTo>
                <a:lnTo>
                  <a:pt x="942975" y="1709738"/>
                </a:lnTo>
                <a:lnTo>
                  <a:pt x="742950" y="1195388"/>
                </a:lnTo>
                <a:lnTo>
                  <a:pt x="609600" y="885825"/>
                </a:lnTo>
                <a:lnTo>
                  <a:pt x="514350" y="704850"/>
                </a:lnTo>
                <a:lnTo>
                  <a:pt x="290513" y="442913"/>
                </a:lnTo>
                <a:lnTo>
                  <a:pt x="76200" y="190500"/>
                </a:lnTo>
                <a:lnTo>
                  <a:pt x="0" y="0"/>
                </a:lnTo>
                <a:close/>
              </a:path>
            </a:pathLst>
          </a:custGeom>
          <a:solidFill>
            <a:srgbClr val="FF0000">
              <a:alpha val="40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13" name="Freeform: Shape 12">
            <a:extLst>
              <a:ext uri="{FF2B5EF4-FFF2-40B4-BE49-F238E27FC236}">
                <a16:creationId xmlns:a16="http://schemas.microsoft.com/office/drawing/2014/main" id="{84A5AE67-7F33-4A4D-BF27-A8BF97F77A43}"/>
              </a:ext>
            </a:extLst>
          </p:cNvPr>
          <p:cNvSpPr/>
          <p:nvPr/>
        </p:nvSpPr>
        <p:spPr>
          <a:xfrm>
            <a:off x="5663540" y="4195632"/>
            <a:ext cx="312581" cy="555484"/>
          </a:xfrm>
          <a:custGeom>
            <a:avLst/>
            <a:gdLst>
              <a:gd name="connsiteX0" fmla="*/ 0 w 365760"/>
              <a:gd name="connsiteY0" fmla="*/ 0 h 666206"/>
              <a:gd name="connsiteX1" fmla="*/ 209005 w 365760"/>
              <a:gd name="connsiteY1" fmla="*/ 130629 h 666206"/>
              <a:gd name="connsiteX2" fmla="*/ 287383 w 365760"/>
              <a:gd name="connsiteY2" fmla="*/ 378823 h 666206"/>
              <a:gd name="connsiteX3" fmla="*/ 365760 w 365760"/>
              <a:gd name="connsiteY3" fmla="*/ 666206 h 666206"/>
            </a:gdLst>
            <a:ahLst/>
            <a:cxnLst>
              <a:cxn ang="0">
                <a:pos x="connsiteX0" y="connsiteY0"/>
              </a:cxn>
              <a:cxn ang="0">
                <a:pos x="connsiteX1" y="connsiteY1"/>
              </a:cxn>
              <a:cxn ang="0">
                <a:pos x="connsiteX2" y="connsiteY2"/>
              </a:cxn>
              <a:cxn ang="0">
                <a:pos x="connsiteX3" y="connsiteY3"/>
              </a:cxn>
            </a:cxnLst>
            <a:rect l="l" t="t" r="r" b="b"/>
            <a:pathLst>
              <a:path w="365760" h="666206">
                <a:moveTo>
                  <a:pt x="0" y="0"/>
                </a:moveTo>
                <a:lnTo>
                  <a:pt x="209005" y="130629"/>
                </a:lnTo>
                <a:lnTo>
                  <a:pt x="287383" y="378823"/>
                </a:lnTo>
                <a:lnTo>
                  <a:pt x="365760" y="666206"/>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14" name="Freeform: Shape 13">
            <a:extLst>
              <a:ext uri="{FF2B5EF4-FFF2-40B4-BE49-F238E27FC236}">
                <a16:creationId xmlns:a16="http://schemas.microsoft.com/office/drawing/2014/main" id="{403F3032-EB96-4F70-9DD9-E4D82FDE19DF}"/>
              </a:ext>
            </a:extLst>
          </p:cNvPr>
          <p:cNvSpPr/>
          <p:nvPr/>
        </p:nvSpPr>
        <p:spPr>
          <a:xfrm>
            <a:off x="5188621" y="3397805"/>
            <a:ext cx="386657" cy="591676"/>
          </a:xfrm>
          <a:custGeom>
            <a:avLst/>
            <a:gdLst>
              <a:gd name="connsiteX0" fmla="*/ 0 w 471488"/>
              <a:gd name="connsiteY0" fmla="*/ 0 h 676275"/>
              <a:gd name="connsiteX1" fmla="*/ 147638 w 471488"/>
              <a:gd name="connsiteY1" fmla="*/ 0 h 676275"/>
              <a:gd name="connsiteX2" fmla="*/ 214313 w 471488"/>
              <a:gd name="connsiteY2" fmla="*/ 76200 h 676275"/>
              <a:gd name="connsiteX3" fmla="*/ 290513 w 471488"/>
              <a:gd name="connsiteY3" fmla="*/ 209550 h 676275"/>
              <a:gd name="connsiteX4" fmla="*/ 347663 w 471488"/>
              <a:gd name="connsiteY4" fmla="*/ 333375 h 676275"/>
              <a:gd name="connsiteX5" fmla="*/ 366713 w 471488"/>
              <a:gd name="connsiteY5" fmla="*/ 438150 h 676275"/>
              <a:gd name="connsiteX6" fmla="*/ 381000 w 471488"/>
              <a:gd name="connsiteY6" fmla="*/ 514350 h 676275"/>
              <a:gd name="connsiteX7" fmla="*/ 419100 w 471488"/>
              <a:gd name="connsiteY7" fmla="*/ 604838 h 676275"/>
              <a:gd name="connsiteX8" fmla="*/ 471488 w 471488"/>
              <a:gd name="connsiteY8" fmla="*/ 676275 h 676275"/>
              <a:gd name="connsiteX0" fmla="*/ 0 w 452438"/>
              <a:gd name="connsiteY0" fmla="*/ 0 h 709612"/>
              <a:gd name="connsiteX1" fmla="*/ 147638 w 452438"/>
              <a:gd name="connsiteY1" fmla="*/ 0 h 709612"/>
              <a:gd name="connsiteX2" fmla="*/ 214313 w 452438"/>
              <a:gd name="connsiteY2" fmla="*/ 76200 h 709612"/>
              <a:gd name="connsiteX3" fmla="*/ 290513 w 452438"/>
              <a:gd name="connsiteY3" fmla="*/ 209550 h 709612"/>
              <a:gd name="connsiteX4" fmla="*/ 347663 w 452438"/>
              <a:gd name="connsiteY4" fmla="*/ 333375 h 709612"/>
              <a:gd name="connsiteX5" fmla="*/ 366713 w 452438"/>
              <a:gd name="connsiteY5" fmla="*/ 438150 h 709612"/>
              <a:gd name="connsiteX6" fmla="*/ 381000 w 452438"/>
              <a:gd name="connsiteY6" fmla="*/ 514350 h 709612"/>
              <a:gd name="connsiteX7" fmla="*/ 419100 w 452438"/>
              <a:gd name="connsiteY7" fmla="*/ 604838 h 709612"/>
              <a:gd name="connsiteX8" fmla="*/ 452438 w 452438"/>
              <a:gd name="connsiteY8" fmla="*/ 709612 h 70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438" h="709612">
                <a:moveTo>
                  <a:pt x="0" y="0"/>
                </a:moveTo>
                <a:lnTo>
                  <a:pt x="147638" y="0"/>
                </a:lnTo>
                <a:lnTo>
                  <a:pt x="214313" y="76200"/>
                </a:lnTo>
                <a:lnTo>
                  <a:pt x="290513" y="209550"/>
                </a:lnTo>
                <a:lnTo>
                  <a:pt x="347663" y="333375"/>
                </a:lnTo>
                <a:lnTo>
                  <a:pt x="366713" y="438150"/>
                </a:lnTo>
                <a:lnTo>
                  <a:pt x="381000" y="514350"/>
                </a:lnTo>
                <a:lnTo>
                  <a:pt x="419100" y="604838"/>
                </a:lnTo>
                <a:lnTo>
                  <a:pt x="452438" y="70961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15" name="Freeform: Shape 14">
            <a:extLst>
              <a:ext uri="{FF2B5EF4-FFF2-40B4-BE49-F238E27FC236}">
                <a16:creationId xmlns:a16="http://schemas.microsoft.com/office/drawing/2014/main" id="{AC212653-3949-42A6-852D-7721AC225A80}"/>
              </a:ext>
            </a:extLst>
          </p:cNvPr>
          <p:cNvSpPr/>
          <p:nvPr/>
        </p:nvSpPr>
        <p:spPr>
          <a:xfrm>
            <a:off x="5017678" y="3195284"/>
            <a:ext cx="1041938" cy="1052311"/>
          </a:xfrm>
          <a:custGeom>
            <a:avLst/>
            <a:gdLst>
              <a:gd name="connsiteX0" fmla="*/ 0 w 1219200"/>
              <a:gd name="connsiteY0" fmla="*/ 0 h 1262062"/>
              <a:gd name="connsiteX1" fmla="*/ 161925 w 1219200"/>
              <a:gd name="connsiteY1" fmla="*/ 28575 h 1262062"/>
              <a:gd name="connsiteX2" fmla="*/ 371475 w 1219200"/>
              <a:gd name="connsiteY2" fmla="*/ 66675 h 1262062"/>
              <a:gd name="connsiteX3" fmla="*/ 500063 w 1219200"/>
              <a:gd name="connsiteY3" fmla="*/ 176212 h 1262062"/>
              <a:gd name="connsiteX4" fmla="*/ 552450 w 1219200"/>
              <a:gd name="connsiteY4" fmla="*/ 261937 h 1262062"/>
              <a:gd name="connsiteX5" fmla="*/ 533400 w 1219200"/>
              <a:gd name="connsiteY5" fmla="*/ 357187 h 1262062"/>
              <a:gd name="connsiteX6" fmla="*/ 552450 w 1219200"/>
              <a:gd name="connsiteY6" fmla="*/ 447675 h 1262062"/>
              <a:gd name="connsiteX7" fmla="*/ 647700 w 1219200"/>
              <a:gd name="connsiteY7" fmla="*/ 528637 h 1262062"/>
              <a:gd name="connsiteX8" fmla="*/ 661988 w 1219200"/>
              <a:gd name="connsiteY8" fmla="*/ 614362 h 1262062"/>
              <a:gd name="connsiteX9" fmla="*/ 685800 w 1219200"/>
              <a:gd name="connsiteY9" fmla="*/ 704850 h 1262062"/>
              <a:gd name="connsiteX10" fmla="*/ 704850 w 1219200"/>
              <a:gd name="connsiteY10" fmla="*/ 881062 h 1262062"/>
              <a:gd name="connsiteX11" fmla="*/ 809625 w 1219200"/>
              <a:gd name="connsiteY11" fmla="*/ 1038225 h 1262062"/>
              <a:gd name="connsiteX12" fmla="*/ 947738 w 1219200"/>
              <a:gd name="connsiteY12" fmla="*/ 1123950 h 1262062"/>
              <a:gd name="connsiteX13" fmla="*/ 1071563 w 1219200"/>
              <a:gd name="connsiteY13" fmla="*/ 1219200 h 1262062"/>
              <a:gd name="connsiteX14" fmla="*/ 1219200 w 1219200"/>
              <a:gd name="connsiteY14" fmla="*/ 1262062 h 126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 h="1262062">
                <a:moveTo>
                  <a:pt x="0" y="0"/>
                </a:moveTo>
                <a:lnTo>
                  <a:pt x="161925" y="28575"/>
                </a:lnTo>
                <a:lnTo>
                  <a:pt x="371475" y="66675"/>
                </a:lnTo>
                <a:lnTo>
                  <a:pt x="500063" y="176212"/>
                </a:lnTo>
                <a:lnTo>
                  <a:pt x="552450" y="261937"/>
                </a:lnTo>
                <a:lnTo>
                  <a:pt x="533400" y="357187"/>
                </a:lnTo>
                <a:lnTo>
                  <a:pt x="552450" y="447675"/>
                </a:lnTo>
                <a:lnTo>
                  <a:pt x="647700" y="528637"/>
                </a:lnTo>
                <a:lnTo>
                  <a:pt x="661988" y="614362"/>
                </a:lnTo>
                <a:lnTo>
                  <a:pt x="685800" y="704850"/>
                </a:lnTo>
                <a:lnTo>
                  <a:pt x="704850" y="881062"/>
                </a:lnTo>
                <a:lnTo>
                  <a:pt x="809625" y="1038225"/>
                </a:lnTo>
                <a:lnTo>
                  <a:pt x="947738" y="1123950"/>
                </a:lnTo>
                <a:lnTo>
                  <a:pt x="1071563" y="1219200"/>
                </a:lnTo>
                <a:lnTo>
                  <a:pt x="1219200" y="126206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16" name="Freeform: Shape 15">
            <a:extLst>
              <a:ext uri="{FF2B5EF4-FFF2-40B4-BE49-F238E27FC236}">
                <a16:creationId xmlns:a16="http://schemas.microsoft.com/office/drawing/2014/main" id="{FF2A23E1-3F8E-4EAC-A04C-E3C18613355F}"/>
              </a:ext>
            </a:extLst>
          </p:cNvPr>
          <p:cNvSpPr/>
          <p:nvPr/>
        </p:nvSpPr>
        <p:spPr>
          <a:xfrm>
            <a:off x="5961934" y="3461340"/>
            <a:ext cx="1046009" cy="361360"/>
          </a:xfrm>
          <a:custGeom>
            <a:avLst/>
            <a:gdLst>
              <a:gd name="connsiteX0" fmla="*/ 0 w 1223963"/>
              <a:gd name="connsiteY0" fmla="*/ 0 h 433388"/>
              <a:gd name="connsiteX1" fmla="*/ 233363 w 1223963"/>
              <a:gd name="connsiteY1" fmla="*/ 71438 h 433388"/>
              <a:gd name="connsiteX2" fmla="*/ 561975 w 1223963"/>
              <a:gd name="connsiteY2" fmla="*/ 138113 h 433388"/>
              <a:gd name="connsiteX3" fmla="*/ 823913 w 1223963"/>
              <a:gd name="connsiteY3" fmla="*/ 209550 h 433388"/>
              <a:gd name="connsiteX4" fmla="*/ 1004888 w 1223963"/>
              <a:gd name="connsiteY4" fmla="*/ 247650 h 433388"/>
              <a:gd name="connsiteX5" fmla="*/ 1109663 w 1223963"/>
              <a:gd name="connsiteY5" fmla="*/ 338138 h 433388"/>
              <a:gd name="connsiteX6" fmla="*/ 1223963 w 1223963"/>
              <a:gd name="connsiteY6" fmla="*/ 433388 h 43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963" h="433388">
                <a:moveTo>
                  <a:pt x="0" y="0"/>
                </a:moveTo>
                <a:lnTo>
                  <a:pt x="233363" y="71438"/>
                </a:lnTo>
                <a:lnTo>
                  <a:pt x="561975" y="138113"/>
                </a:lnTo>
                <a:lnTo>
                  <a:pt x="823913" y="209550"/>
                </a:lnTo>
                <a:lnTo>
                  <a:pt x="1004888" y="247650"/>
                </a:lnTo>
                <a:lnTo>
                  <a:pt x="1109663" y="338138"/>
                </a:lnTo>
                <a:lnTo>
                  <a:pt x="1223963" y="433388"/>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17" name="Freeform: Shape 16">
            <a:extLst>
              <a:ext uri="{FF2B5EF4-FFF2-40B4-BE49-F238E27FC236}">
                <a16:creationId xmlns:a16="http://schemas.microsoft.com/office/drawing/2014/main" id="{1D3E2BE2-105F-4C2D-A700-BABF77F36F06}"/>
              </a:ext>
            </a:extLst>
          </p:cNvPr>
          <p:cNvSpPr/>
          <p:nvPr/>
        </p:nvSpPr>
        <p:spPr>
          <a:xfrm>
            <a:off x="5506378" y="3170620"/>
            <a:ext cx="996876" cy="266894"/>
          </a:xfrm>
          <a:custGeom>
            <a:avLst/>
            <a:gdLst>
              <a:gd name="connsiteX0" fmla="*/ 0 w 1100138"/>
              <a:gd name="connsiteY0" fmla="*/ 0 h 242887"/>
              <a:gd name="connsiteX1" fmla="*/ 0 w 1100138"/>
              <a:gd name="connsiteY1" fmla="*/ 0 h 242887"/>
              <a:gd name="connsiteX2" fmla="*/ 404813 w 1100138"/>
              <a:gd name="connsiteY2" fmla="*/ 128587 h 242887"/>
              <a:gd name="connsiteX3" fmla="*/ 842963 w 1100138"/>
              <a:gd name="connsiteY3" fmla="*/ 214312 h 242887"/>
              <a:gd name="connsiteX4" fmla="*/ 1100138 w 1100138"/>
              <a:gd name="connsiteY4" fmla="*/ 242887 h 242887"/>
              <a:gd name="connsiteX0" fmla="*/ 85725 w 1185863"/>
              <a:gd name="connsiteY0" fmla="*/ 214312 h 457199"/>
              <a:gd name="connsiteX1" fmla="*/ 0 w 1185863"/>
              <a:gd name="connsiteY1" fmla="*/ 0 h 457199"/>
              <a:gd name="connsiteX2" fmla="*/ 490538 w 1185863"/>
              <a:gd name="connsiteY2" fmla="*/ 342899 h 457199"/>
              <a:gd name="connsiteX3" fmla="*/ 928688 w 1185863"/>
              <a:gd name="connsiteY3" fmla="*/ 428624 h 457199"/>
              <a:gd name="connsiteX4" fmla="*/ 1185863 w 1185863"/>
              <a:gd name="connsiteY4" fmla="*/ 457199 h 457199"/>
              <a:gd name="connsiteX0" fmla="*/ 100309 w 1200447"/>
              <a:gd name="connsiteY0" fmla="*/ 214613 h 457500"/>
              <a:gd name="connsiteX1" fmla="*/ 14584 w 1200447"/>
              <a:gd name="connsiteY1" fmla="*/ 301 h 457500"/>
              <a:gd name="connsiteX2" fmla="*/ 424160 w 1200447"/>
              <a:gd name="connsiteY2" fmla="*/ 262238 h 457500"/>
              <a:gd name="connsiteX3" fmla="*/ 943272 w 1200447"/>
              <a:gd name="connsiteY3" fmla="*/ 428925 h 457500"/>
              <a:gd name="connsiteX4" fmla="*/ 1200447 w 1200447"/>
              <a:gd name="connsiteY4" fmla="*/ 457500 h 457500"/>
              <a:gd name="connsiteX0" fmla="*/ 3793 w 1403968"/>
              <a:gd name="connsiteY0" fmla="*/ 24288 h 571975"/>
              <a:gd name="connsiteX1" fmla="*/ 218105 w 1403968"/>
              <a:gd name="connsiteY1" fmla="*/ 114776 h 571975"/>
              <a:gd name="connsiteX2" fmla="*/ 627681 w 1403968"/>
              <a:gd name="connsiteY2" fmla="*/ 376713 h 571975"/>
              <a:gd name="connsiteX3" fmla="*/ 1146793 w 1403968"/>
              <a:gd name="connsiteY3" fmla="*/ 543400 h 571975"/>
              <a:gd name="connsiteX4" fmla="*/ 1403968 w 1403968"/>
              <a:gd name="connsiteY4" fmla="*/ 571975 h 571975"/>
              <a:gd name="connsiteX0" fmla="*/ 1704 w 1401879"/>
              <a:gd name="connsiteY0" fmla="*/ 10150 h 557837"/>
              <a:gd name="connsiteX1" fmla="*/ 416041 w 1401879"/>
              <a:gd name="connsiteY1" fmla="*/ 324475 h 557837"/>
              <a:gd name="connsiteX2" fmla="*/ 625592 w 1401879"/>
              <a:gd name="connsiteY2" fmla="*/ 362575 h 557837"/>
              <a:gd name="connsiteX3" fmla="*/ 1144704 w 1401879"/>
              <a:gd name="connsiteY3" fmla="*/ 529262 h 557837"/>
              <a:gd name="connsiteX4" fmla="*/ 1401879 w 1401879"/>
              <a:gd name="connsiteY4" fmla="*/ 557837 h 557837"/>
              <a:gd name="connsiteX0" fmla="*/ 1826 w 1402001"/>
              <a:gd name="connsiteY0" fmla="*/ 10531 h 558218"/>
              <a:gd name="connsiteX1" fmla="*/ 416163 w 1402001"/>
              <a:gd name="connsiteY1" fmla="*/ 324856 h 558218"/>
              <a:gd name="connsiteX2" fmla="*/ 773351 w 1402001"/>
              <a:gd name="connsiteY2" fmla="*/ 448681 h 558218"/>
              <a:gd name="connsiteX3" fmla="*/ 1144826 w 1402001"/>
              <a:gd name="connsiteY3" fmla="*/ 529643 h 558218"/>
              <a:gd name="connsiteX4" fmla="*/ 1402001 w 1402001"/>
              <a:gd name="connsiteY4" fmla="*/ 558218 h 558218"/>
              <a:gd name="connsiteX0" fmla="*/ 4422 w 1166472"/>
              <a:gd name="connsiteY0" fmla="*/ 24818 h 320092"/>
              <a:gd name="connsiteX1" fmla="*/ 180634 w 1166472"/>
              <a:gd name="connsiteY1" fmla="*/ 86730 h 320092"/>
              <a:gd name="connsiteX2" fmla="*/ 537822 w 1166472"/>
              <a:gd name="connsiteY2" fmla="*/ 210555 h 320092"/>
              <a:gd name="connsiteX3" fmla="*/ 909297 w 1166472"/>
              <a:gd name="connsiteY3" fmla="*/ 291517 h 320092"/>
              <a:gd name="connsiteX4" fmla="*/ 1166472 w 1166472"/>
              <a:gd name="connsiteY4" fmla="*/ 320092 h 320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472" h="320092">
                <a:moveTo>
                  <a:pt x="4422" y="24818"/>
                </a:moveTo>
                <a:cubicBezTo>
                  <a:pt x="-24153" y="-46619"/>
                  <a:pt x="91734" y="55774"/>
                  <a:pt x="180634" y="86730"/>
                </a:cubicBezTo>
                <a:cubicBezTo>
                  <a:pt x="269534" y="117686"/>
                  <a:pt x="401297" y="123243"/>
                  <a:pt x="537822" y="210555"/>
                </a:cubicBezTo>
                <a:lnTo>
                  <a:pt x="909297" y="291517"/>
                </a:lnTo>
                <a:lnTo>
                  <a:pt x="1166472" y="32009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18" name="Freeform: Shape 17">
            <a:extLst>
              <a:ext uri="{FF2B5EF4-FFF2-40B4-BE49-F238E27FC236}">
                <a16:creationId xmlns:a16="http://schemas.microsoft.com/office/drawing/2014/main" id="{1900D6DA-4C3C-4E3C-8D3C-9DE4C02168B9}"/>
              </a:ext>
            </a:extLst>
          </p:cNvPr>
          <p:cNvSpPr/>
          <p:nvPr/>
        </p:nvSpPr>
        <p:spPr>
          <a:xfrm>
            <a:off x="7040503" y="3556643"/>
            <a:ext cx="549459" cy="349448"/>
          </a:xfrm>
          <a:custGeom>
            <a:avLst/>
            <a:gdLst>
              <a:gd name="connsiteX0" fmla="*/ 0 w 866775"/>
              <a:gd name="connsiteY0" fmla="*/ 0 h 500063"/>
              <a:gd name="connsiteX1" fmla="*/ 338138 w 866775"/>
              <a:gd name="connsiteY1" fmla="*/ 204788 h 500063"/>
              <a:gd name="connsiteX2" fmla="*/ 652463 w 866775"/>
              <a:gd name="connsiteY2" fmla="*/ 414338 h 500063"/>
              <a:gd name="connsiteX3" fmla="*/ 866775 w 866775"/>
              <a:gd name="connsiteY3" fmla="*/ 500063 h 500063"/>
              <a:gd name="connsiteX0" fmla="*/ 0 w 957262"/>
              <a:gd name="connsiteY0" fmla="*/ 0 h 528638"/>
              <a:gd name="connsiteX1" fmla="*/ 428625 w 957262"/>
              <a:gd name="connsiteY1" fmla="*/ 233363 h 528638"/>
              <a:gd name="connsiteX2" fmla="*/ 742950 w 957262"/>
              <a:gd name="connsiteY2" fmla="*/ 442913 h 528638"/>
              <a:gd name="connsiteX3" fmla="*/ 957262 w 957262"/>
              <a:gd name="connsiteY3" fmla="*/ 528638 h 528638"/>
              <a:gd name="connsiteX0" fmla="*/ 0 w 957262"/>
              <a:gd name="connsiteY0" fmla="*/ 0 h 528638"/>
              <a:gd name="connsiteX1" fmla="*/ 266700 w 957262"/>
              <a:gd name="connsiteY1" fmla="*/ 128588 h 528638"/>
              <a:gd name="connsiteX2" fmla="*/ 742950 w 957262"/>
              <a:gd name="connsiteY2" fmla="*/ 442913 h 528638"/>
              <a:gd name="connsiteX3" fmla="*/ 957262 w 957262"/>
              <a:gd name="connsiteY3" fmla="*/ 528638 h 528638"/>
              <a:gd name="connsiteX0" fmla="*/ 0 w 957262"/>
              <a:gd name="connsiteY0" fmla="*/ 0 h 528638"/>
              <a:gd name="connsiteX1" fmla="*/ 266700 w 957262"/>
              <a:gd name="connsiteY1" fmla="*/ 128588 h 528638"/>
              <a:gd name="connsiteX2" fmla="*/ 519112 w 957262"/>
              <a:gd name="connsiteY2" fmla="*/ 352426 h 528638"/>
              <a:gd name="connsiteX3" fmla="*/ 957262 w 957262"/>
              <a:gd name="connsiteY3" fmla="*/ 528638 h 528638"/>
              <a:gd name="connsiteX0" fmla="*/ 0 w 685800"/>
              <a:gd name="connsiteY0" fmla="*/ 0 h 442913"/>
              <a:gd name="connsiteX1" fmla="*/ 266700 w 685800"/>
              <a:gd name="connsiteY1" fmla="*/ 128588 h 442913"/>
              <a:gd name="connsiteX2" fmla="*/ 519112 w 685800"/>
              <a:gd name="connsiteY2" fmla="*/ 352426 h 442913"/>
              <a:gd name="connsiteX3" fmla="*/ 685800 w 685800"/>
              <a:gd name="connsiteY3" fmla="*/ 442913 h 442913"/>
              <a:gd name="connsiteX0" fmla="*/ 0 w 642937"/>
              <a:gd name="connsiteY0" fmla="*/ 0 h 419101"/>
              <a:gd name="connsiteX1" fmla="*/ 266700 w 642937"/>
              <a:gd name="connsiteY1" fmla="*/ 128588 h 419101"/>
              <a:gd name="connsiteX2" fmla="*/ 519112 w 642937"/>
              <a:gd name="connsiteY2" fmla="*/ 352426 h 419101"/>
              <a:gd name="connsiteX3" fmla="*/ 642937 w 642937"/>
              <a:gd name="connsiteY3" fmla="*/ 419101 h 419101"/>
            </a:gdLst>
            <a:ahLst/>
            <a:cxnLst>
              <a:cxn ang="0">
                <a:pos x="connsiteX0" y="connsiteY0"/>
              </a:cxn>
              <a:cxn ang="0">
                <a:pos x="connsiteX1" y="connsiteY1"/>
              </a:cxn>
              <a:cxn ang="0">
                <a:pos x="connsiteX2" y="connsiteY2"/>
              </a:cxn>
              <a:cxn ang="0">
                <a:pos x="connsiteX3" y="connsiteY3"/>
              </a:cxn>
            </a:cxnLst>
            <a:rect l="l" t="t" r="r" b="b"/>
            <a:pathLst>
              <a:path w="642937" h="419101">
                <a:moveTo>
                  <a:pt x="0" y="0"/>
                </a:moveTo>
                <a:lnTo>
                  <a:pt x="266700" y="128588"/>
                </a:lnTo>
                <a:lnTo>
                  <a:pt x="519112" y="352426"/>
                </a:lnTo>
                <a:lnTo>
                  <a:pt x="642937" y="419101"/>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19" name="Freeform: Shape 18">
            <a:extLst>
              <a:ext uri="{FF2B5EF4-FFF2-40B4-BE49-F238E27FC236}">
                <a16:creationId xmlns:a16="http://schemas.microsoft.com/office/drawing/2014/main" id="{827F0E22-A11F-4C3F-97D4-56472D13585E}"/>
              </a:ext>
            </a:extLst>
          </p:cNvPr>
          <p:cNvSpPr/>
          <p:nvPr/>
        </p:nvSpPr>
        <p:spPr>
          <a:xfrm>
            <a:off x="8102793" y="3735339"/>
            <a:ext cx="948326" cy="686980"/>
          </a:xfrm>
          <a:custGeom>
            <a:avLst/>
            <a:gdLst>
              <a:gd name="connsiteX0" fmla="*/ 0 w 1428750"/>
              <a:gd name="connsiteY0" fmla="*/ 0 h 890587"/>
              <a:gd name="connsiteX1" fmla="*/ 461962 w 1428750"/>
              <a:gd name="connsiteY1" fmla="*/ 257175 h 890587"/>
              <a:gd name="connsiteX2" fmla="*/ 752475 w 1428750"/>
              <a:gd name="connsiteY2" fmla="*/ 447675 h 890587"/>
              <a:gd name="connsiteX3" fmla="*/ 985837 w 1428750"/>
              <a:gd name="connsiteY3" fmla="*/ 619125 h 890587"/>
              <a:gd name="connsiteX4" fmla="*/ 1290637 w 1428750"/>
              <a:gd name="connsiteY4" fmla="*/ 771525 h 890587"/>
              <a:gd name="connsiteX5" fmla="*/ 1428750 w 1428750"/>
              <a:gd name="connsiteY5" fmla="*/ 890587 h 890587"/>
              <a:gd name="connsiteX0" fmla="*/ 0 w 1109662"/>
              <a:gd name="connsiteY0" fmla="*/ 0 h 823912"/>
              <a:gd name="connsiteX1" fmla="*/ 142874 w 1109662"/>
              <a:gd name="connsiteY1" fmla="*/ 190500 h 823912"/>
              <a:gd name="connsiteX2" fmla="*/ 433387 w 1109662"/>
              <a:gd name="connsiteY2" fmla="*/ 381000 h 823912"/>
              <a:gd name="connsiteX3" fmla="*/ 666749 w 1109662"/>
              <a:gd name="connsiteY3" fmla="*/ 552450 h 823912"/>
              <a:gd name="connsiteX4" fmla="*/ 971549 w 1109662"/>
              <a:gd name="connsiteY4" fmla="*/ 704850 h 823912"/>
              <a:gd name="connsiteX5" fmla="*/ 1109662 w 1109662"/>
              <a:gd name="connsiteY5" fmla="*/ 823912 h 823912"/>
              <a:gd name="connsiteX0" fmla="*/ 0 w 1109662"/>
              <a:gd name="connsiteY0" fmla="*/ 0 h 823912"/>
              <a:gd name="connsiteX1" fmla="*/ 242887 w 1109662"/>
              <a:gd name="connsiteY1" fmla="*/ 195262 h 823912"/>
              <a:gd name="connsiteX2" fmla="*/ 433387 w 1109662"/>
              <a:gd name="connsiteY2" fmla="*/ 381000 h 823912"/>
              <a:gd name="connsiteX3" fmla="*/ 666749 w 1109662"/>
              <a:gd name="connsiteY3" fmla="*/ 552450 h 823912"/>
              <a:gd name="connsiteX4" fmla="*/ 971549 w 1109662"/>
              <a:gd name="connsiteY4" fmla="*/ 704850 h 823912"/>
              <a:gd name="connsiteX5" fmla="*/ 1109662 w 1109662"/>
              <a:gd name="connsiteY5" fmla="*/ 823912 h 823912"/>
              <a:gd name="connsiteX0" fmla="*/ 0 w 1109662"/>
              <a:gd name="connsiteY0" fmla="*/ 0 h 823912"/>
              <a:gd name="connsiteX1" fmla="*/ 242887 w 1109662"/>
              <a:gd name="connsiteY1" fmla="*/ 195262 h 823912"/>
              <a:gd name="connsiteX2" fmla="*/ 500062 w 1109662"/>
              <a:gd name="connsiteY2" fmla="*/ 385762 h 823912"/>
              <a:gd name="connsiteX3" fmla="*/ 666749 w 1109662"/>
              <a:gd name="connsiteY3" fmla="*/ 552450 h 823912"/>
              <a:gd name="connsiteX4" fmla="*/ 971549 w 1109662"/>
              <a:gd name="connsiteY4" fmla="*/ 704850 h 823912"/>
              <a:gd name="connsiteX5" fmla="*/ 1109662 w 1109662"/>
              <a:gd name="connsiteY5" fmla="*/ 823912 h 823912"/>
              <a:gd name="connsiteX0" fmla="*/ 0 w 1109662"/>
              <a:gd name="connsiteY0" fmla="*/ 0 h 823912"/>
              <a:gd name="connsiteX1" fmla="*/ 242887 w 1109662"/>
              <a:gd name="connsiteY1" fmla="*/ 195262 h 823912"/>
              <a:gd name="connsiteX2" fmla="*/ 500062 w 1109662"/>
              <a:gd name="connsiteY2" fmla="*/ 385762 h 823912"/>
              <a:gd name="connsiteX3" fmla="*/ 747711 w 1109662"/>
              <a:gd name="connsiteY3" fmla="*/ 571500 h 823912"/>
              <a:gd name="connsiteX4" fmla="*/ 971549 w 1109662"/>
              <a:gd name="connsiteY4" fmla="*/ 704850 h 823912"/>
              <a:gd name="connsiteX5" fmla="*/ 1109662 w 1109662"/>
              <a:gd name="connsiteY5" fmla="*/ 823912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662" h="823912">
                <a:moveTo>
                  <a:pt x="0" y="0"/>
                </a:moveTo>
                <a:lnTo>
                  <a:pt x="242887" y="195262"/>
                </a:lnTo>
                <a:lnTo>
                  <a:pt x="500062" y="385762"/>
                </a:lnTo>
                <a:lnTo>
                  <a:pt x="747711" y="571500"/>
                </a:lnTo>
                <a:lnTo>
                  <a:pt x="971549" y="704850"/>
                </a:lnTo>
                <a:lnTo>
                  <a:pt x="1109662" y="82391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20" name="Freeform: Shape 19">
            <a:extLst>
              <a:ext uri="{FF2B5EF4-FFF2-40B4-BE49-F238E27FC236}">
                <a16:creationId xmlns:a16="http://schemas.microsoft.com/office/drawing/2014/main" id="{8400C956-30EA-4246-8917-9C2B57649E8F}"/>
              </a:ext>
            </a:extLst>
          </p:cNvPr>
          <p:cNvSpPr/>
          <p:nvPr/>
        </p:nvSpPr>
        <p:spPr>
          <a:xfrm>
            <a:off x="9376724" y="4271421"/>
            <a:ext cx="801804" cy="389157"/>
          </a:xfrm>
          <a:custGeom>
            <a:avLst/>
            <a:gdLst>
              <a:gd name="connsiteX0" fmla="*/ 0 w 938212"/>
              <a:gd name="connsiteY0" fmla="*/ 0 h 466725"/>
              <a:gd name="connsiteX1" fmla="*/ 447675 w 938212"/>
              <a:gd name="connsiteY1" fmla="*/ 233363 h 466725"/>
              <a:gd name="connsiteX2" fmla="*/ 823912 w 938212"/>
              <a:gd name="connsiteY2" fmla="*/ 438150 h 466725"/>
              <a:gd name="connsiteX3" fmla="*/ 938212 w 938212"/>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938212" h="466725">
                <a:moveTo>
                  <a:pt x="0" y="0"/>
                </a:moveTo>
                <a:lnTo>
                  <a:pt x="447675" y="233363"/>
                </a:lnTo>
                <a:lnTo>
                  <a:pt x="823912" y="438150"/>
                </a:lnTo>
                <a:lnTo>
                  <a:pt x="938212" y="46672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21" name="Freeform: Shape 20">
            <a:extLst>
              <a:ext uri="{FF2B5EF4-FFF2-40B4-BE49-F238E27FC236}">
                <a16:creationId xmlns:a16="http://schemas.microsoft.com/office/drawing/2014/main" id="{643C7CAF-72DC-490B-AE15-2E77A69A079E}"/>
              </a:ext>
            </a:extLst>
          </p:cNvPr>
          <p:cNvSpPr/>
          <p:nvPr/>
        </p:nvSpPr>
        <p:spPr>
          <a:xfrm>
            <a:off x="9865133" y="4350841"/>
            <a:ext cx="1058218" cy="309737"/>
          </a:xfrm>
          <a:custGeom>
            <a:avLst/>
            <a:gdLst>
              <a:gd name="connsiteX0" fmla="*/ 0 w 1238250"/>
              <a:gd name="connsiteY0" fmla="*/ 0 h 371475"/>
              <a:gd name="connsiteX1" fmla="*/ 0 w 1238250"/>
              <a:gd name="connsiteY1" fmla="*/ 0 h 371475"/>
              <a:gd name="connsiteX2" fmla="*/ 61912 w 1238250"/>
              <a:gd name="connsiteY2" fmla="*/ 28575 h 371475"/>
              <a:gd name="connsiteX3" fmla="*/ 404812 w 1238250"/>
              <a:gd name="connsiteY3" fmla="*/ 166688 h 371475"/>
              <a:gd name="connsiteX4" fmla="*/ 776287 w 1238250"/>
              <a:gd name="connsiteY4" fmla="*/ 271463 h 371475"/>
              <a:gd name="connsiteX5" fmla="*/ 1238250 w 1238250"/>
              <a:gd name="connsiteY5"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0" h="371475">
                <a:moveTo>
                  <a:pt x="0" y="0"/>
                </a:moveTo>
                <a:lnTo>
                  <a:pt x="0" y="0"/>
                </a:lnTo>
                <a:lnTo>
                  <a:pt x="61912" y="28575"/>
                </a:lnTo>
                <a:lnTo>
                  <a:pt x="404812" y="166688"/>
                </a:lnTo>
                <a:lnTo>
                  <a:pt x="776287" y="271463"/>
                </a:lnTo>
                <a:lnTo>
                  <a:pt x="1238250" y="37147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22" name="TextBox 21">
            <a:extLst>
              <a:ext uri="{FF2B5EF4-FFF2-40B4-BE49-F238E27FC236}">
                <a16:creationId xmlns:a16="http://schemas.microsoft.com/office/drawing/2014/main" id="{D8394F37-08A5-4873-AA92-42814FDD5144}"/>
              </a:ext>
            </a:extLst>
          </p:cNvPr>
          <p:cNvSpPr txBox="1"/>
          <p:nvPr/>
        </p:nvSpPr>
        <p:spPr>
          <a:xfrm rot="789977">
            <a:off x="10865156" y="4555680"/>
            <a:ext cx="388248" cy="276999"/>
          </a:xfrm>
          <a:prstGeom prst="rect">
            <a:avLst/>
          </a:prstGeom>
          <a:noFill/>
        </p:spPr>
        <p:txBody>
          <a:bodyPr wrap="none" rtlCol="0">
            <a:spAutoFit/>
          </a:bodyPr>
          <a:lstStyle/>
          <a:p>
            <a:r>
              <a:rPr lang="en-IE" sz="1200" b="1" dirty="0">
                <a:solidFill>
                  <a:srgbClr val="FF0000"/>
                </a:solidFill>
              </a:rPr>
              <a:t>-35</a:t>
            </a:r>
          </a:p>
        </p:txBody>
      </p:sp>
      <p:sp>
        <p:nvSpPr>
          <p:cNvPr id="23" name="TextBox 22">
            <a:extLst>
              <a:ext uri="{FF2B5EF4-FFF2-40B4-BE49-F238E27FC236}">
                <a16:creationId xmlns:a16="http://schemas.microsoft.com/office/drawing/2014/main" id="{6D41E4BF-AB01-477B-8059-7B1BC9D638A9}"/>
              </a:ext>
            </a:extLst>
          </p:cNvPr>
          <p:cNvSpPr txBox="1"/>
          <p:nvPr/>
        </p:nvSpPr>
        <p:spPr>
          <a:xfrm rot="1341790">
            <a:off x="9546041" y="4144711"/>
            <a:ext cx="388248" cy="276999"/>
          </a:xfrm>
          <a:prstGeom prst="rect">
            <a:avLst/>
          </a:prstGeom>
          <a:noFill/>
        </p:spPr>
        <p:txBody>
          <a:bodyPr wrap="none" rtlCol="0">
            <a:spAutoFit/>
          </a:bodyPr>
          <a:lstStyle/>
          <a:p>
            <a:r>
              <a:rPr lang="en-IE" sz="1200" b="1" dirty="0">
                <a:solidFill>
                  <a:srgbClr val="FF0000"/>
                </a:solidFill>
              </a:rPr>
              <a:t>-35</a:t>
            </a:r>
          </a:p>
        </p:txBody>
      </p:sp>
      <p:sp>
        <p:nvSpPr>
          <p:cNvPr id="24" name="TextBox 23">
            <a:extLst>
              <a:ext uri="{FF2B5EF4-FFF2-40B4-BE49-F238E27FC236}">
                <a16:creationId xmlns:a16="http://schemas.microsoft.com/office/drawing/2014/main" id="{76937ED5-812C-4B77-B8CA-02C0177FEA1B}"/>
              </a:ext>
            </a:extLst>
          </p:cNvPr>
          <p:cNvSpPr txBox="1"/>
          <p:nvPr/>
        </p:nvSpPr>
        <p:spPr>
          <a:xfrm rot="789977">
            <a:off x="10111157" y="4599247"/>
            <a:ext cx="388248" cy="276999"/>
          </a:xfrm>
          <a:prstGeom prst="rect">
            <a:avLst/>
          </a:prstGeom>
          <a:noFill/>
        </p:spPr>
        <p:txBody>
          <a:bodyPr wrap="none" rtlCol="0">
            <a:spAutoFit/>
          </a:bodyPr>
          <a:lstStyle/>
          <a:p>
            <a:r>
              <a:rPr lang="en-IE" sz="1200" b="1" dirty="0">
                <a:solidFill>
                  <a:srgbClr val="FF0000"/>
                </a:solidFill>
              </a:rPr>
              <a:t>-30</a:t>
            </a:r>
          </a:p>
        </p:txBody>
      </p:sp>
      <p:sp>
        <p:nvSpPr>
          <p:cNvPr id="25" name="TextBox 24">
            <a:extLst>
              <a:ext uri="{FF2B5EF4-FFF2-40B4-BE49-F238E27FC236}">
                <a16:creationId xmlns:a16="http://schemas.microsoft.com/office/drawing/2014/main" id="{2407841B-C276-493D-9C97-B0752C57FEAE}"/>
              </a:ext>
            </a:extLst>
          </p:cNvPr>
          <p:cNvSpPr txBox="1"/>
          <p:nvPr/>
        </p:nvSpPr>
        <p:spPr>
          <a:xfrm rot="1415127">
            <a:off x="9090645" y="4085269"/>
            <a:ext cx="388248" cy="276999"/>
          </a:xfrm>
          <a:prstGeom prst="rect">
            <a:avLst/>
          </a:prstGeom>
          <a:noFill/>
        </p:spPr>
        <p:txBody>
          <a:bodyPr wrap="none" rtlCol="0">
            <a:spAutoFit/>
          </a:bodyPr>
          <a:lstStyle/>
          <a:p>
            <a:r>
              <a:rPr lang="en-IE" sz="1200" b="1" dirty="0">
                <a:solidFill>
                  <a:srgbClr val="FF0000"/>
                </a:solidFill>
              </a:rPr>
              <a:t>-30</a:t>
            </a:r>
          </a:p>
        </p:txBody>
      </p:sp>
      <p:sp>
        <p:nvSpPr>
          <p:cNvPr id="26" name="TextBox 25">
            <a:extLst>
              <a:ext uri="{FF2B5EF4-FFF2-40B4-BE49-F238E27FC236}">
                <a16:creationId xmlns:a16="http://schemas.microsoft.com/office/drawing/2014/main" id="{BC58CCFC-2FDD-4CD8-A78B-8284BF057D67}"/>
              </a:ext>
            </a:extLst>
          </p:cNvPr>
          <p:cNvSpPr txBox="1"/>
          <p:nvPr/>
        </p:nvSpPr>
        <p:spPr>
          <a:xfrm rot="1914200">
            <a:off x="8962175" y="4371804"/>
            <a:ext cx="388248" cy="276999"/>
          </a:xfrm>
          <a:prstGeom prst="rect">
            <a:avLst/>
          </a:prstGeom>
          <a:noFill/>
        </p:spPr>
        <p:txBody>
          <a:bodyPr wrap="none" rtlCol="0">
            <a:spAutoFit/>
          </a:bodyPr>
          <a:lstStyle/>
          <a:p>
            <a:r>
              <a:rPr lang="en-IE" sz="1200" b="1" dirty="0">
                <a:solidFill>
                  <a:srgbClr val="FF0000"/>
                </a:solidFill>
              </a:rPr>
              <a:t>-25</a:t>
            </a:r>
          </a:p>
        </p:txBody>
      </p:sp>
      <p:sp>
        <p:nvSpPr>
          <p:cNvPr id="27" name="TextBox 26">
            <a:extLst>
              <a:ext uri="{FF2B5EF4-FFF2-40B4-BE49-F238E27FC236}">
                <a16:creationId xmlns:a16="http://schemas.microsoft.com/office/drawing/2014/main" id="{2B726749-FBB0-418C-ADF2-FF7A30B81E83}"/>
              </a:ext>
            </a:extLst>
          </p:cNvPr>
          <p:cNvSpPr txBox="1"/>
          <p:nvPr/>
        </p:nvSpPr>
        <p:spPr>
          <a:xfrm rot="2139665">
            <a:off x="7801187" y="3529730"/>
            <a:ext cx="388248" cy="276999"/>
          </a:xfrm>
          <a:prstGeom prst="rect">
            <a:avLst/>
          </a:prstGeom>
          <a:noFill/>
        </p:spPr>
        <p:txBody>
          <a:bodyPr wrap="none" rtlCol="0">
            <a:spAutoFit/>
          </a:bodyPr>
          <a:lstStyle/>
          <a:p>
            <a:r>
              <a:rPr lang="en-IE" sz="1200" b="1" dirty="0">
                <a:solidFill>
                  <a:srgbClr val="FF0000"/>
                </a:solidFill>
              </a:rPr>
              <a:t>-25</a:t>
            </a:r>
          </a:p>
        </p:txBody>
      </p:sp>
      <p:sp>
        <p:nvSpPr>
          <p:cNvPr id="28" name="TextBox 27">
            <a:extLst>
              <a:ext uri="{FF2B5EF4-FFF2-40B4-BE49-F238E27FC236}">
                <a16:creationId xmlns:a16="http://schemas.microsoft.com/office/drawing/2014/main" id="{D5B027D5-D063-4F6C-9D39-A2BEEBE0A2EF}"/>
              </a:ext>
            </a:extLst>
          </p:cNvPr>
          <p:cNvSpPr txBox="1"/>
          <p:nvPr/>
        </p:nvSpPr>
        <p:spPr>
          <a:xfrm rot="2034566">
            <a:off x="7517703" y="3886764"/>
            <a:ext cx="388248" cy="276999"/>
          </a:xfrm>
          <a:prstGeom prst="rect">
            <a:avLst/>
          </a:prstGeom>
          <a:noFill/>
        </p:spPr>
        <p:txBody>
          <a:bodyPr wrap="none" rtlCol="0">
            <a:spAutoFit/>
          </a:bodyPr>
          <a:lstStyle/>
          <a:p>
            <a:r>
              <a:rPr lang="en-IE" sz="1200" b="1" dirty="0">
                <a:solidFill>
                  <a:srgbClr val="FF0000"/>
                </a:solidFill>
              </a:rPr>
              <a:t>-15</a:t>
            </a:r>
          </a:p>
        </p:txBody>
      </p:sp>
      <p:sp>
        <p:nvSpPr>
          <p:cNvPr id="29" name="TextBox 28">
            <a:extLst>
              <a:ext uri="{FF2B5EF4-FFF2-40B4-BE49-F238E27FC236}">
                <a16:creationId xmlns:a16="http://schemas.microsoft.com/office/drawing/2014/main" id="{CEFBCB53-01AF-4479-831E-B6289A113A39}"/>
              </a:ext>
            </a:extLst>
          </p:cNvPr>
          <p:cNvSpPr txBox="1"/>
          <p:nvPr/>
        </p:nvSpPr>
        <p:spPr>
          <a:xfrm rot="1144034">
            <a:off x="6739214" y="3377656"/>
            <a:ext cx="388248" cy="276999"/>
          </a:xfrm>
          <a:prstGeom prst="rect">
            <a:avLst/>
          </a:prstGeom>
          <a:noFill/>
        </p:spPr>
        <p:txBody>
          <a:bodyPr wrap="none" rtlCol="0">
            <a:spAutoFit/>
          </a:bodyPr>
          <a:lstStyle/>
          <a:p>
            <a:r>
              <a:rPr lang="en-IE" sz="1200" b="1" dirty="0">
                <a:solidFill>
                  <a:srgbClr val="FF0000"/>
                </a:solidFill>
              </a:rPr>
              <a:t>-15</a:t>
            </a:r>
          </a:p>
        </p:txBody>
      </p:sp>
      <p:sp>
        <p:nvSpPr>
          <p:cNvPr id="30" name="TextBox 29">
            <a:extLst>
              <a:ext uri="{FF2B5EF4-FFF2-40B4-BE49-F238E27FC236}">
                <a16:creationId xmlns:a16="http://schemas.microsoft.com/office/drawing/2014/main" id="{B53AEBF8-7638-4BB0-B2BD-67F386DC000C}"/>
              </a:ext>
            </a:extLst>
          </p:cNvPr>
          <p:cNvSpPr txBox="1"/>
          <p:nvPr/>
        </p:nvSpPr>
        <p:spPr>
          <a:xfrm rot="1959984">
            <a:off x="6920652" y="3776968"/>
            <a:ext cx="388248" cy="276999"/>
          </a:xfrm>
          <a:prstGeom prst="rect">
            <a:avLst/>
          </a:prstGeom>
          <a:noFill/>
        </p:spPr>
        <p:txBody>
          <a:bodyPr wrap="none" rtlCol="0">
            <a:spAutoFit/>
          </a:bodyPr>
          <a:lstStyle/>
          <a:p>
            <a:r>
              <a:rPr lang="en-IE" sz="1200" b="1" dirty="0">
                <a:solidFill>
                  <a:srgbClr val="FF0000"/>
                </a:solidFill>
              </a:rPr>
              <a:t>-10</a:t>
            </a:r>
          </a:p>
        </p:txBody>
      </p:sp>
      <p:sp>
        <p:nvSpPr>
          <p:cNvPr id="31" name="TextBox 30">
            <a:extLst>
              <a:ext uri="{FF2B5EF4-FFF2-40B4-BE49-F238E27FC236}">
                <a16:creationId xmlns:a16="http://schemas.microsoft.com/office/drawing/2014/main" id="{E91F32E5-DCBD-4C78-A785-9569093A7255}"/>
              </a:ext>
            </a:extLst>
          </p:cNvPr>
          <p:cNvSpPr txBox="1"/>
          <p:nvPr/>
        </p:nvSpPr>
        <p:spPr>
          <a:xfrm rot="635107">
            <a:off x="5602962" y="3313703"/>
            <a:ext cx="388248" cy="276999"/>
          </a:xfrm>
          <a:prstGeom prst="rect">
            <a:avLst/>
          </a:prstGeom>
          <a:noFill/>
        </p:spPr>
        <p:txBody>
          <a:bodyPr wrap="none" rtlCol="0">
            <a:spAutoFit/>
          </a:bodyPr>
          <a:lstStyle/>
          <a:p>
            <a:r>
              <a:rPr lang="en-IE" sz="1200" b="1" dirty="0">
                <a:solidFill>
                  <a:srgbClr val="FF0000"/>
                </a:solidFill>
              </a:rPr>
              <a:t>-10</a:t>
            </a:r>
          </a:p>
        </p:txBody>
      </p:sp>
      <p:sp>
        <p:nvSpPr>
          <p:cNvPr id="32" name="TextBox 31">
            <a:extLst>
              <a:ext uri="{FF2B5EF4-FFF2-40B4-BE49-F238E27FC236}">
                <a16:creationId xmlns:a16="http://schemas.microsoft.com/office/drawing/2014/main" id="{49ED39CE-AAB3-4845-BE25-A583170E881B}"/>
              </a:ext>
            </a:extLst>
          </p:cNvPr>
          <p:cNvSpPr txBox="1"/>
          <p:nvPr/>
        </p:nvSpPr>
        <p:spPr>
          <a:xfrm rot="359745">
            <a:off x="6439328" y="3300508"/>
            <a:ext cx="388248" cy="276999"/>
          </a:xfrm>
          <a:prstGeom prst="rect">
            <a:avLst/>
          </a:prstGeom>
          <a:noFill/>
        </p:spPr>
        <p:txBody>
          <a:bodyPr wrap="none" rtlCol="0">
            <a:spAutoFit/>
          </a:bodyPr>
          <a:lstStyle/>
          <a:p>
            <a:r>
              <a:rPr lang="en-IE" sz="1200" b="1" dirty="0">
                <a:solidFill>
                  <a:srgbClr val="FF0000"/>
                </a:solidFill>
              </a:rPr>
              <a:t>-15</a:t>
            </a:r>
          </a:p>
        </p:txBody>
      </p:sp>
      <p:sp>
        <p:nvSpPr>
          <p:cNvPr id="33" name="TextBox 32">
            <a:extLst>
              <a:ext uri="{FF2B5EF4-FFF2-40B4-BE49-F238E27FC236}">
                <a16:creationId xmlns:a16="http://schemas.microsoft.com/office/drawing/2014/main" id="{C51AB214-FA07-437F-BD50-E433D914E4C7}"/>
              </a:ext>
            </a:extLst>
          </p:cNvPr>
          <p:cNvSpPr txBox="1"/>
          <p:nvPr/>
        </p:nvSpPr>
        <p:spPr>
          <a:xfrm rot="1455217">
            <a:off x="5197790" y="2993790"/>
            <a:ext cx="388248" cy="276999"/>
          </a:xfrm>
          <a:prstGeom prst="rect">
            <a:avLst/>
          </a:prstGeom>
          <a:noFill/>
        </p:spPr>
        <p:txBody>
          <a:bodyPr wrap="none" rtlCol="0">
            <a:spAutoFit/>
          </a:bodyPr>
          <a:lstStyle/>
          <a:p>
            <a:r>
              <a:rPr lang="en-IE" sz="1200" b="1" dirty="0">
                <a:solidFill>
                  <a:srgbClr val="FF0000"/>
                </a:solidFill>
              </a:rPr>
              <a:t>-15</a:t>
            </a:r>
          </a:p>
        </p:txBody>
      </p:sp>
      <p:sp>
        <p:nvSpPr>
          <p:cNvPr id="34" name="TextBox 33">
            <a:extLst>
              <a:ext uri="{FF2B5EF4-FFF2-40B4-BE49-F238E27FC236}">
                <a16:creationId xmlns:a16="http://schemas.microsoft.com/office/drawing/2014/main" id="{961D3C81-1B44-4757-9EEA-EF60329B9B07}"/>
              </a:ext>
            </a:extLst>
          </p:cNvPr>
          <p:cNvSpPr txBox="1"/>
          <p:nvPr/>
        </p:nvSpPr>
        <p:spPr>
          <a:xfrm rot="1959984">
            <a:off x="6057953" y="4166494"/>
            <a:ext cx="263214" cy="276999"/>
          </a:xfrm>
          <a:prstGeom prst="rect">
            <a:avLst/>
          </a:prstGeom>
          <a:noFill/>
        </p:spPr>
        <p:txBody>
          <a:bodyPr wrap="none" rtlCol="0">
            <a:spAutoFit/>
          </a:bodyPr>
          <a:lstStyle/>
          <a:p>
            <a:r>
              <a:rPr lang="en-IE" sz="1200" b="1" dirty="0">
                <a:solidFill>
                  <a:srgbClr val="FF0000"/>
                </a:solidFill>
              </a:rPr>
              <a:t>0</a:t>
            </a:r>
          </a:p>
        </p:txBody>
      </p:sp>
      <p:sp>
        <p:nvSpPr>
          <p:cNvPr id="35" name="TextBox 34">
            <a:extLst>
              <a:ext uri="{FF2B5EF4-FFF2-40B4-BE49-F238E27FC236}">
                <a16:creationId xmlns:a16="http://schemas.microsoft.com/office/drawing/2014/main" id="{96EDA0C9-FA4E-4F6F-BD1E-36C40111C18B}"/>
              </a:ext>
            </a:extLst>
          </p:cNvPr>
          <p:cNvSpPr txBox="1"/>
          <p:nvPr/>
        </p:nvSpPr>
        <p:spPr>
          <a:xfrm rot="4305057">
            <a:off x="5357381" y="3962180"/>
            <a:ext cx="340158" cy="276999"/>
          </a:xfrm>
          <a:prstGeom prst="rect">
            <a:avLst/>
          </a:prstGeom>
          <a:noFill/>
        </p:spPr>
        <p:txBody>
          <a:bodyPr wrap="none" rtlCol="0">
            <a:spAutoFit/>
          </a:bodyPr>
          <a:lstStyle/>
          <a:p>
            <a:r>
              <a:rPr lang="en-IE" sz="1200" b="1" dirty="0">
                <a:solidFill>
                  <a:srgbClr val="FF0000"/>
                </a:solidFill>
              </a:rPr>
              <a:t>+5</a:t>
            </a:r>
          </a:p>
        </p:txBody>
      </p:sp>
      <p:sp>
        <p:nvSpPr>
          <p:cNvPr id="36" name="TextBox 35">
            <a:extLst>
              <a:ext uri="{FF2B5EF4-FFF2-40B4-BE49-F238E27FC236}">
                <a16:creationId xmlns:a16="http://schemas.microsoft.com/office/drawing/2014/main" id="{B9E3BFC3-AC67-482C-A8F3-C091ECA6EF1B}"/>
              </a:ext>
            </a:extLst>
          </p:cNvPr>
          <p:cNvSpPr txBox="1"/>
          <p:nvPr/>
        </p:nvSpPr>
        <p:spPr>
          <a:xfrm rot="21351731">
            <a:off x="4907642" y="3268418"/>
            <a:ext cx="340158" cy="276999"/>
          </a:xfrm>
          <a:prstGeom prst="rect">
            <a:avLst/>
          </a:prstGeom>
          <a:noFill/>
        </p:spPr>
        <p:txBody>
          <a:bodyPr wrap="none" rtlCol="0">
            <a:spAutoFit/>
          </a:bodyPr>
          <a:lstStyle/>
          <a:p>
            <a:r>
              <a:rPr lang="en-IE" sz="1200" b="1" dirty="0">
                <a:solidFill>
                  <a:srgbClr val="FF0000"/>
                </a:solidFill>
              </a:rPr>
              <a:t>+5</a:t>
            </a:r>
          </a:p>
        </p:txBody>
      </p:sp>
      <p:sp>
        <p:nvSpPr>
          <p:cNvPr id="37" name="TextBox 36">
            <a:extLst>
              <a:ext uri="{FF2B5EF4-FFF2-40B4-BE49-F238E27FC236}">
                <a16:creationId xmlns:a16="http://schemas.microsoft.com/office/drawing/2014/main" id="{BE1D0F1D-554C-4AFF-BED3-E5531425DCEF}"/>
              </a:ext>
            </a:extLst>
          </p:cNvPr>
          <p:cNvSpPr txBox="1"/>
          <p:nvPr/>
        </p:nvSpPr>
        <p:spPr>
          <a:xfrm rot="624579">
            <a:off x="4783926" y="3036624"/>
            <a:ext cx="263214" cy="276999"/>
          </a:xfrm>
          <a:prstGeom prst="rect">
            <a:avLst/>
          </a:prstGeom>
          <a:noFill/>
        </p:spPr>
        <p:txBody>
          <a:bodyPr wrap="none" rtlCol="0">
            <a:spAutoFit/>
          </a:bodyPr>
          <a:lstStyle/>
          <a:p>
            <a:r>
              <a:rPr lang="en-IE" sz="1200" b="1" dirty="0">
                <a:solidFill>
                  <a:srgbClr val="FF0000"/>
                </a:solidFill>
              </a:rPr>
              <a:t>0</a:t>
            </a:r>
          </a:p>
        </p:txBody>
      </p:sp>
      <p:sp>
        <p:nvSpPr>
          <p:cNvPr id="38" name="TextBox 37">
            <a:extLst>
              <a:ext uri="{FF2B5EF4-FFF2-40B4-BE49-F238E27FC236}">
                <a16:creationId xmlns:a16="http://schemas.microsoft.com/office/drawing/2014/main" id="{09D71A78-F5B3-4B2D-AF12-5053FC53CCFE}"/>
              </a:ext>
            </a:extLst>
          </p:cNvPr>
          <p:cNvSpPr txBox="1"/>
          <p:nvPr/>
        </p:nvSpPr>
        <p:spPr>
          <a:xfrm rot="3318175">
            <a:off x="5870799" y="4811944"/>
            <a:ext cx="340158" cy="276999"/>
          </a:xfrm>
          <a:prstGeom prst="rect">
            <a:avLst/>
          </a:prstGeom>
          <a:noFill/>
        </p:spPr>
        <p:txBody>
          <a:bodyPr wrap="none" rtlCol="0">
            <a:spAutoFit/>
          </a:bodyPr>
          <a:lstStyle/>
          <a:p>
            <a:r>
              <a:rPr lang="en-IE" sz="1200" b="1" dirty="0">
                <a:solidFill>
                  <a:srgbClr val="FF0000"/>
                </a:solidFill>
              </a:rPr>
              <a:t>+5</a:t>
            </a:r>
          </a:p>
        </p:txBody>
      </p:sp>
      <p:sp>
        <p:nvSpPr>
          <p:cNvPr id="39" name="Freeform: Shape 38">
            <a:extLst>
              <a:ext uri="{FF2B5EF4-FFF2-40B4-BE49-F238E27FC236}">
                <a16:creationId xmlns:a16="http://schemas.microsoft.com/office/drawing/2014/main" id="{4D5A0278-F8F5-407C-A9B8-898F2490CE30}"/>
              </a:ext>
            </a:extLst>
          </p:cNvPr>
          <p:cNvSpPr/>
          <p:nvPr/>
        </p:nvSpPr>
        <p:spPr>
          <a:xfrm>
            <a:off x="6275330" y="4366725"/>
            <a:ext cx="667492" cy="412983"/>
          </a:xfrm>
          <a:custGeom>
            <a:avLst/>
            <a:gdLst>
              <a:gd name="connsiteX0" fmla="*/ 0 w 781050"/>
              <a:gd name="connsiteY0" fmla="*/ 0 h 495300"/>
              <a:gd name="connsiteX1" fmla="*/ 180975 w 781050"/>
              <a:gd name="connsiteY1" fmla="*/ 176213 h 495300"/>
              <a:gd name="connsiteX2" fmla="*/ 485775 w 781050"/>
              <a:gd name="connsiteY2" fmla="*/ 371475 h 495300"/>
              <a:gd name="connsiteX3" fmla="*/ 781050 w 781050"/>
              <a:gd name="connsiteY3" fmla="*/ 495300 h 495300"/>
            </a:gdLst>
            <a:ahLst/>
            <a:cxnLst>
              <a:cxn ang="0">
                <a:pos x="connsiteX0" y="connsiteY0"/>
              </a:cxn>
              <a:cxn ang="0">
                <a:pos x="connsiteX1" y="connsiteY1"/>
              </a:cxn>
              <a:cxn ang="0">
                <a:pos x="connsiteX2" y="connsiteY2"/>
              </a:cxn>
              <a:cxn ang="0">
                <a:pos x="connsiteX3" y="connsiteY3"/>
              </a:cxn>
            </a:cxnLst>
            <a:rect l="l" t="t" r="r" b="b"/>
            <a:pathLst>
              <a:path w="781050" h="495300">
                <a:moveTo>
                  <a:pt x="0" y="0"/>
                </a:moveTo>
                <a:lnTo>
                  <a:pt x="180975" y="176213"/>
                </a:lnTo>
                <a:lnTo>
                  <a:pt x="485775" y="371475"/>
                </a:lnTo>
                <a:lnTo>
                  <a:pt x="781050" y="4953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40" name="TextBox 39">
            <a:extLst>
              <a:ext uri="{FF2B5EF4-FFF2-40B4-BE49-F238E27FC236}">
                <a16:creationId xmlns:a16="http://schemas.microsoft.com/office/drawing/2014/main" id="{F3DA3BBF-99F6-41EE-98FC-2E52291BC42C}"/>
              </a:ext>
            </a:extLst>
          </p:cNvPr>
          <p:cNvSpPr txBox="1"/>
          <p:nvPr/>
        </p:nvSpPr>
        <p:spPr>
          <a:xfrm rot="1269495">
            <a:off x="6878655" y="4657461"/>
            <a:ext cx="263214" cy="276999"/>
          </a:xfrm>
          <a:prstGeom prst="rect">
            <a:avLst/>
          </a:prstGeom>
          <a:noFill/>
        </p:spPr>
        <p:txBody>
          <a:bodyPr wrap="none" rtlCol="0">
            <a:spAutoFit/>
          </a:bodyPr>
          <a:lstStyle/>
          <a:p>
            <a:r>
              <a:rPr lang="en-IE" sz="1200" b="1" dirty="0">
                <a:solidFill>
                  <a:srgbClr val="FF0000"/>
                </a:solidFill>
              </a:rPr>
              <a:t>0</a:t>
            </a:r>
          </a:p>
        </p:txBody>
      </p:sp>
      <p:sp>
        <p:nvSpPr>
          <p:cNvPr id="41" name="Freeform: Shape 40">
            <a:extLst>
              <a:ext uri="{FF2B5EF4-FFF2-40B4-BE49-F238E27FC236}">
                <a16:creationId xmlns:a16="http://schemas.microsoft.com/office/drawing/2014/main" id="{F848300B-D5FE-4FF2-AE91-39E8E3907A33}"/>
              </a:ext>
            </a:extLst>
          </p:cNvPr>
          <p:cNvSpPr/>
          <p:nvPr/>
        </p:nvSpPr>
        <p:spPr>
          <a:xfrm>
            <a:off x="4964767" y="3080125"/>
            <a:ext cx="280834" cy="79420"/>
          </a:xfrm>
          <a:custGeom>
            <a:avLst/>
            <a:gdLst>
              <a:gd name="connsiteX0" fmla="*/ 0 w 328612"/>
              <a:gd name="connsiteY0" fmla="*/ 0 h 95250"/>
              <a:gd name="connsiteX1" fmla="*/ 76200 w 328612"/>
              <a:gd name="connsiteY1" fmla="*/ 42863 h 95250"/>
              <a:gd name="connsiteX2" fmla="*/ 123825 w 328612"/>
              <a:gd name="connsiteY2" fmla="*/ 52388 h 95250"/>
              <a:gd name="connsiteX3" fmla="*/ 195262 w 328612"/>
              <a:gd name="connsiteY3" fmla="*/ 66675 h 95250"/>
              <a:gd name="connsiteX4" fmla="*/ 328612 w 32861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 h="95250">
                <a:moveTo>
                  <a:pt x="0" y="0"/>
                </a:moveTo>
                <a:lnTo>
                  <a:pt x="76200" y="42863"/>
                </a:lnTo>
                <a:cubicBezTo>
                  <a:pt x="120612" y="52732"/>
                  <a:pt x="104426" y="52388"/>
                  <a:pt x="123825" y="52388"/>
                </a:cubicBezTo>
                <a:lnTo>
                  <a:pt x="195262" y="66675"/>
                </a:lnTo>
                <a:lnTo>
                  <a:pt x="328612" y="952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42" name="TextBox 41">
            <a:extLst>
              <a:ext uri="{FF2B5EF4-FFF2-40B4-BE49-F238E27FC236}">
                <a16:creationId xmlns:a16="http://schemas.microsoft.com/office/drawing/2014/main" id="{B876399E-9B1E-4B7D-9AF3-C26D25C9BA6F}"/>
              </a:ext>
            </a:extLst>
          </p:cNvPr>
          <p:cNvSpPr txBox="1"/>
          <p:nvPr/>
        </p:nvSpPr>
        <p:spPr>
          <a:xfrm rot="624579">
            <a:off x="4709761" y="2921695"/>
            <a:ext cx="309700" cy="276999"/>
          </a:xfrm>
          <a:prstGeom prst="rect">
            <a:avLst/>
          </a:prstGeom>
          <a:noFill/>
        </p:spPr>
        <p:txBody>
          <a:bodyPr wrap="none" rtlCol="0">
            <a:spAutoFit/>
          </a:bodyPr>
          <a:lstStyle/>
          <a:p>
            <a:r>
              <a:rPr lang="en-IE" sz="1200" b="1" dirty="0">
                <a:solidFill>
                  <a:srgbClr val="FF0000"/>
                </a:solidFill>
              </a:rPr>
              <a:t>-5</a:t>
            </a:r>
          </a:p>
        </p:txBody>
      </p:sp>
      <p:sp>
        <p:nvSpPr>
          <p:cNvPr id="43" name="Freeform: Shape 42">
            <a:extLst>
              <a:ext uri="{FF2B5EF4-FFF2-40B4-BE49-F238E27FC236}">
                <a16:creationId xmlns:a16="http://schemas.microsoft.com/office/drawing/2014/main" id="{97FC375A-4A16-4728-B496-01E6241D10A3}"/>
              </a:ext>
            </a:extLst>
          </p:cNvPr>
          <p:cNvSpPr/>
          <p:nvPr/>
        </p:nvSpPr>
        <p:spPr>
          <a:xfrm>
            <a:off x="7541122" y="3616209"/>
            <a:ext cx="671562" cy="508286"/>
          </a:xfrm>
          <a:custGeom>
            <a:avLst/>
            <a:gdLst>
              <a:gd name="connsiteX0" fmla="*/ 0 w 785813"/>
              <a:gd name="connsiteY0" fmla="*/ 0 h 609600"/>
              <a:gd name="connsiteX1" fmla="*/ 280988 w 785813"/>
              <a:gd name="connsiteY1" fmla="*/ 204787 h 609600"/>
              <a:gd name="connsiteX2" fmla="*/ 433388 w 785813"/>
              <a:gd name="connsiteY2" fmla="*/ 361950 h 609600"/>
              <a:gd name="connsiteX3" fmla="*/ 785813 w 785813"/>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785813" h="609600">
                <a:moveTo>
                  <a:pt x="0" y="0"/>
                </a:moveTo>
                <a:lnTo>
                  <a:pt x="280988" y="204787"/>
                </a:lnTo>
                <a:lnTo>
                  <a:pt x="433388" y="361950"/>
                </a:lnTo>
                <a:lnTo>
                  <a:pt x="785813" y="6096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44" name="TextBox 43">
            <a:extLst>
              <a:ext uri="{FF2B5EF4-FFF2-40B4-BE49-F238E27FC236}">
                <a16:creationId xmlns:a16="http://schemas.microsoft.com/office/drawing/2014/main" id="{E6F8A2CF-23C0-4869-8DA2-B544DB7F4DFD}"/>
              </a:ext>
            </a:extLst>
          </p:cNvPr>
          <p:cNvSpPr txBox="1"/>
          <p:nvPr/>
        </p:nvSpPr>
        <p:spPr>
          <a:xfrm rot="2139665">
            <a:off x="7262864" y="3431592"/>
            <a:ext cx="388248" cy="276999"/>
          </a:xfrm>
          <a:prstGeom prst="rect">
            <a:avLst/>
          </a:prstGeom>
          <a:noFill/>
        </p:spPr>
        <p:txBody>
          <a:bodyPr wrap="none" rtlCol="0">
            <a:spAutoFit/>
          </a:bodyPr>
          <a:lstStyle/>
          <a:p>
            <a:r>
              <a:rPr lang="en-IE" sz="1200" b="1" dirty="0">
                <a:solidFill>
                  <a:srgbClr val="FF0000"/>
                </a:solidFill>
              </a:rPr>
              <a:t>-20</a:t>
            </a:r>
          </a:p>
        </p:txBody>
      </p:sp>
      <p:sp>
        <p:nvSpPr>
          <p:cNvPr id="45" name="TextBox 44">
            <a:extLst>
              <a:ext uri="{FF2B5EF4-FFF2-40B4-BE49-F238E27FC236}">
                <a16:creationId xmlns:a16="http://schemas.microsoft.com/office/drawing/2014/main" id="{E85E9A71-D95A-4057-BC31-88352A009C6D}"/>
              </a:ext>
            </a:extLst>
          </p:cNvPr>
          <p:cNvSpPr txBox="1"/>
          <p:nvPr/>
        </p:nvSpPr>
        <p:spPr>
          <a:xfrm rot="2139665">
            <a:off x="8137631" y="4114096"/>
            <a:ext cx="388248" cy="276999"/>
          </a:xfrm>
          <a:prstGeom prst="rect">
            <a:avLst/>
          </a:prstGeom>
          <a:noFill/>
        </p:spPr>
        <p:txBody>
          <a:bodyPr wrap="none" rtlCol="0">
            <a:spAutoFit/>
          </a:bodyPr>
          <a:lstStyle/>
          <a:p>
            <a:r>
              <a:rPr lang="en-IE" sz="1200" b="1" dirty="0">
                <a:solidFill>
                  <a:srgbClr val="FF0000"/>
                </a:solidFill>
              </a:rPr>
              <a:t>-20</a:t>
            </a:r>
          </a:p>
        </p:txBody>
      </p:sp>
      <p:sp>
        <p:nvSpPr>
          <p:cNvPr id="46" name="Star: 5 Points 45">
            <a:extLst>
              <a:ext uri="{FF2B5EF4-FFF2-40B4-BE49-F238E27FC236}">
                <a16:creationId xmlns:a16="http://schemas.microsoft.com/office/drawing/2014/main" id="{34CC9079-9DF6-4149-AC55-5DE9B20A0102}"/>
              </a:ext>
            </a:extLst>
          </p:cNvPr>
          <p:cNvSpPr/>
          <p:nvPr/>
        </p:nvSpPr>
        <p:spPr>
          <a:xfrm>
            <a:off x="5509387" y="3122769"/>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47" name="Star: 5 Points 46">
            <a:extLst>
              <a:ext uri="{FF2B5EF4-FFF2-40B4-BE49-F238E27FC236}">
                <a16:creationId xmlns:a16="http://schemas.microsoft.com/office/drawing/2014/main" id="{61229F65-879D-4EE4-A4F9-06D3AE26DDD9}"/>
              </a:ext>
            </a:extLst>
          </p:cNvPr>
          <p:cNvSpPr/>
          <p:nvPr/>
        </p:nvSpPr>
        <p:spPr>
          <a:xfrm>
            <a:off x="5249097" y="3289885"/>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48" name="Star: 5 Points 47">
            <a:extLst>
              <a:ext uri="{FF2B5EF4-FFF2-40B4-BE49-F238E27FC236}">
                <a16:creationId xmlns:a16="http://schemas.microsoft.com/office/drawing/2014/main" id="{E8FD37D1-B765-4A90-A5BD-1EE0988F916C}"/>
              </a:ext>
            </a:extLst>
          </p:cNvPr>
          <p:cNvSpPr/>
          <p:nvPr/>
        </p:nvSpPr>
        <p:spPr>
          <a:xfrm>
            <a:off x="5326309" y="3340448"/>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49" name="Star: 5 Points 48">
            <a:extLst>
              <a:ext uri="{FF2B5EF4-FFF2-40B4-BE49-F238E27FC236}">
                <a16:creationId xmlns:a16="http://schemas.microsoft.com/office/drawing/2014/main" id="{A5A225E9-1D1A-44E6-A2DA-5723BDC066C7}"/>
              </a:ext>
            </a:extLst>
          </p:cNvPr>
          <p:cNvSpPr/>
          <p:nvPr/>
        </p:nvSpPr>
        <p:spPr>
          <a:xfrm>
            <a:off x="5828097" y="3319902"/>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0" name="Star: 5 Points 49">
            <a:extLst>
              <a:ext uri="{FF2B5EF4-FFF2-40B4-BE49-F238E27FC236}">
                <a16:creationId xmlns:a16="http://schemas.microsoft.com/office/drawing/2014/main" id="{EDD20D59-95AE-4839-B0EA-3A814B91CE62}"/>
              </a:ext>
            </a:extLst>
          </p:cNvPr>
          <p:cNvSpPr/>
          <p:nvPr/>
        </p:nvSpPr>
        <p:spPr>
          <a:xfrm>
            <a:off x="5607811" y="3667990"/>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1" name="Star: 5 Points 50">
            <a:extLst>
              <a:ext uri="{FF2B5EF4-FFF2-40B4-BE49-F238E27FC236}">
                <a16:creationId xmlns:a16="http://schemas.microsoft.com/office/drawing/2014/main" id="{73EC3B73-BC97-48DD-ABC0-3A7256681248}"/>
              </a:ext>
            </a:extLst>
          </p:cNvPr>
          <p:cNvSpPr/>
          <p:nvPr/>
        </p:nvSpPr>
        <p:spPr>
          <a:xfrm>
            <a:off x="5412617" y="3633804"/>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2" name="Star: 5 Points 51">
            <a:extLst>
              <a:ext uri="{FF2B5EF4-FFF2-40B4-BE49-F238E27FC236}">
                <a16:creationId xmlns:a16="http://schemas.microsoft.com/office/drawing/2014/main" id="{C73A24BC-AD04-4524-8782-D4AEA294C19A}"/>
              </a:ext>
            </a:extLst>
          </p:cNvPr>
          <p:cNvSpPr/>
          <p:nvPr/>
        </p:nvSpPr>
        <p:spPr>
          <a:xfrm>
            <a:off x="5244667" y="3396806"/>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3" name="Star: 5 Points 52">
            <a:extLst>
              <a:ext uri="{FF2B5EF4-FFF2-40B4-BE49-F238E27FC236}">
                <a16:creationId xmlns:a16="http://schemas.microsoft.com/office/drawing/2014/main" id="{0012337F-EB8D-4171-985A-D71E545EB34E}"/>
              </a:ext>
            </a:extLst>
          </p:cNvPr>
          <p:cNvSpPr/>
          <p:nvPr/>
        </p:nvSpPr>
        <p:spPr>
          <a:xfrm>
            <a:off x="5509387" y="3662670"/>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4" name="Star: 5 Points 53">
            <a:extLst>
              <a:ext uri="{FF2B5EF4-FFF2-40B4-BE49-F238E27FC236}">
                <a16:creationId xmlns:a16="http://schemas.microsoft.com/office/drawing/2014/main" id="{9C29C74B-7B67-4767-87D5-036FC28469E9}"/>
              </a:ext>
            </a:extLst>
          </p:cNvPr>
          <p:cNvSpPr/>
          <p:nvPr/>
        </p:nvSpPr>
        <p:spPr>
          <a:xfrm>
            <a:off x="5708793" y="3999989"/>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5" name="Star: 5 Points 54">
            <a:extLst>
              <a:ext uri="{FF2B5EF4-FFF2-40B4-BE49-F238E27FC236}">
                <a16:creationId xmlns:a16="http://schemas.microsoft.com/office/drawing/2014/main" id="{97EB7DED-127E-4C42-9380-28E883050E6B}"/>
              </a:ext>
            </a:extLst>
          </p:cNvPr>
          <p:cNvSpPr/>
          <p:nvPr/>
        </p:nvSpPr>
        <p:spPr>
          <a:xfrm>
            <a:off x="6122946" y="3448792"/>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6" name="Star: 5 Points 55">
            <a:extLst>
              <a:ext uri="{FF2B5EF4-FFF2-40B4-BE49-F238E27FC236}">
                <a16:creationId xmlns:a16="http://schemas.microsoft.com/office/drawing/2014/main" id="{AF86AA9C-3AB3-469A-A528-C48FC880BBEE}"/>
              </a:ext>
            </a:extLst>
          </p:cNvPr>
          <p:cNvSpPr/>
          <p:nvPr/>
        </p:nvSpPr>
        <p:spPr>
          <a:xfrm>
            <a:off x="6474460" y="3638711"/>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7" name="Star: 5 Points 56">
            <a:extLst>
              <a:ext uri="{FF2B5EF4-FFF2-40B4-BE49-F238E27FC236}">
                <a16:creationId xmlns:a16="http://schemas.microsoft.com/office/drawing/2014/main" id="{5DB9005D-C4DC-4803-A944-90B96C94BC64}"/>
              </a:ext>
            </a:extLst>
          </p:cNvPr>
          <p:cNvSpPr/>
          <p:nvPr/>
        </p:nvSpPr>
        <p:spPr>
          <a:xfrm>
            <a:off x="5663191" y="4129357"/>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8" name="Star: 5 Points 57">
            <a:extLst>
              <a:ext uri="{FF2B5EF4-FFF2-40B4-BE49-F238E27FC236}">
                <a16:creationId xmlns:a16="http://schemas.microsoft.com/office/drawing/2014/main" id="{A295BF5A-C502-4D01-B38F-58302BEE62E4}"/>
              </a:ext>
            </a:extLst>
          </p:cNvPr>
          <p:cNvSpPr/>
          <p:nvPr/>
        </p:nvSpPr>
        <p:spPr>
          <a:xfrm>
            <a:off x="6787252" y="3705322"/>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59" name="Star: 5 Points 58">
            <a:extLst>
              <a:ext uri="{FF2B5EF4-FFF2-40B4-BE49-F238E27FC236}">
                <a16:creationId xmlns:a16="http://schemas.microsoft.com/office/drawing/2014/main" id="{EAA71250-E41E-4075-A827-45A510BAA87E}"/>
              </a:ext>
            </a:extLst>
          </p:cNvPr>
          <p:cNvSpPr/>
          <p:nvPr/>
        </p:nvSpPr>
        <p:spPr>
          <a:xfrm>
            <a:off x="6653634" y="3593970"/>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0" name="Star: 5 Points 59">
            <a:extLst>
              <a:ext uri="{FF2B5EF4-FFF2-40B4-BE49-F238E27FC236}">
                <a16:creationId xmlns:a16="http://schemas.microsoft.com/office/drawing/2014/main" id="{4CC145E7-906A-4BBD-AF56-A6FC469A5C98}"/>
              </a:ext>
            </a:extLst>
          </p:cNvPr>
          <p:cNvSpPr/>
          <p:nvPr/>
        </p:nvSpPr>
        <p:spPr>
          <a:xfrm>
            <a:off x="6033322" y="3631191"/>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1" name="Star: 5 Points 60">
            <a:extLst>
              <a:ext uri="{FF2B5EF4-FFF2-40B4-BE49-F238E27FC236}">
                <a16:creationId xmlns:a16="http://schemas.microsoft.com/office/drawing/2014/main" id="{57DA2ED5-1F9C-4202-9EA2-596B8C86AA33}"/>
              </a:ext>
            </a:extLst>
          </p:cNvPr>
          <p:cNvSpPr/>
          <p:nvPr/>
        </p:nvSpPr>
        <p:spPr>
          <a:xfrm>
            <a:off x="5572615" y="4278668"/>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2" name="Star: 5 Points 61">
            <a:extLst>
              <a:ext uri="{FF2B5EF4-FFF2-40B4-BE49-F238E27FC236}">
                <a16:creationId xmlns:a16="http://schemas.microsoft.com/office/drawing/2014/main" id="{F3A0132E-7B5E-4CDE-87B5-565A34E7D3EE}"/>
              </a:ext>
            </a:extLst>
          </p:cNvPr>
          <p:cNvSpPr/>
          <p:nvPr/>
        </p:nvSpPr>
        <p:spPr>
          <a:xfrm>
            <a:off x="6209767" y="4337082"/>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3" name="Star: 5 Points 62">
            <a:extLst>
              <a:ext uri="{FF2B5EF4-FFF2-40B4-BE49-F238E27FC236}">
                <a16:creationId xmlns:a16="http://schemas.microsoft.com/office/drawing/2014/main" id="{0BBD144F-AB0E-4252-BEB0-269BA11D361A}"/>
              </a:ext>
            </a:extLst>
          </p:cNvPr>
          <p:cNvSpPr/>
          <p:nvPr/>
        </p:nvSpPr>
        <p:spPr>
          <a:xfrm>
            <a:off x="6196766" y="4414046"/>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4" name="Star: 5 Points 63">
            <a:extLst>
              <a:ext uri="{FF2B5EF4-FFF2-40B4-BE49-F238E27FC236}">
                <a16:creationId xmlns:a16="http://schemas.microsoft.com/office/drawing/2014/main" id="{5A0060BE-DDA4-4F7F-AB75-F208D8F7976F}"/>
              </a:ext>
            </a:extLst>
          </p:cNvPr>
          <p:cNvSpPr/>
          <p:nvPr/>
        </p:nvSpPr>
        <p:spPr>
          <a:xfrm>
            <a:off x="5871228" y="4296358"/>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5" name="Star: 5 Points 64">
            <a:extLst>
              <a:ext uri="{FF2B5EF4-FFF2-40B4-BE49-F238E27FC236}">
                <a16:creationId xmlns:a16="http://schemas.microsoft.com/office/drawing/2014/main" id="{E3650C17-2936-449E-A0DE-6E6010213535}"/>
              </a:ext>
            </a:extLst>
          </p:cNvPr>
          <p:cNvSpPr/>
          <p:nvPr/>
        </p:nvSpPr>
        <p:spPr>
          <a:xfrm>
            <a:off x="6030356" y="3631055"/>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6" name="Star: 5 Points 65">
            <a:extLst>
              <a:ext uri="{FF2B5EF4-FFF2-40B4-BE49-F238E27FC236}">
                <a16:creationId xmlns:a16="http://schemas.microsoft.com/office/drawing/2014/main" id="{F7F3655A-6CF9-4949-BFAB-3497E132A7EF}"/>
              </a:ext>
            </a:extLst>
          </p:cNvPr>
          <p:cNvSpPr/>
          <p:nvPr/>
        </p:nvSpPr>
        <p:spPr>
          <a:xfrm>
            <a:off x="6026561" y="5055026"/>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7" name="Star: 5 Points 66">
            <a:extLst>
              <a:ext uri="{FF2B5EF4-FFF2-40B4-BE49-F238E27FC236}">
                <a16:creationId xmlns:a16="http://schemas.microsoft.com/office/drawing/2014/main" id="{53B80CAC-4667-46D2-AE20-0EB4124BBF85}"/>
              </a:ext>
            </a:extLst>
          </p:cNvPr>
          <p:cNvSpPr/>
          <p:nvPr/>
        </p:nvSpPr>
        <p:spPr>
          <a:xfrm>
            <a:off x="6228221" y="5049045"/>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8" name="Star: 5 Points 67">
            <a:extLst>
              <a:ext uri="{FF2B5EF4-FFF2-40B4-BE49-F238E27FC236}">
                <a16:creationId xmlns:a16="http://schemas.microsoft.com/office/drawing/2014/main" id="{22BAF987-A4E5-4F8D-A06C-1D3D0780A22D}"/>
              </a:ext>
            </a:extLst>
          </p:cNvPr>
          <p:cNvSpPr/>
          <p:nvPr/>
        </p:nvSpPr>
        <p:spPr>
          <a:xfrm>
            <a:off x="11528315" y="4492763"/>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69" name="Star: 5 Points 68">
            <a:extLst>
              <a:ext uri="{FF2B5EF4-FFF2-40B4-BE49-F238E27FC236}">
                <a16:creationId xmlns:a16="http://schemas.microsoft.com/office/drawing/2014/main" id="{AC38C304-2EC9-4A43-9A76-58767A4A6341}"/>
              </a:ext>
            </a:extLst>
          </p:cNvPr>
          <p:cNvSpPr/>
          <p:nvPr/>
        </p:nvSpPr>
        <p:spPr>
          <a:xfrm>
            <a:off x="11042895" y="4486226"/>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70" name="Star: 5 Points 69">
            <a:extLst>
              <a:ext uri="{FF2B5EF4-FFF2-40B4-BE49-F238E27FC236}">
                <a16:creationId xmlns:a16="http://schemas.microsoft.com/office/drawing/2014/main" id="{71DA1274-14B4-453A-82AD-89864946F51E}"/>
              </a:ext>
            </a:extLst>
          </p:cNvPr>
          <p:cNvSpPr/>
          <p:nvPr/>
        </p:nvSpPr>
        <p:spPr>
          <a:xfrm>
            <a:off x="10007923" y="4407408"/>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71" name="Star: 5 Points 70">
            <a:extLst>
              <a:ext uri="{FF2B5EF4-FFF2-40B4-BE49-F238E27FC236}">
                <a16:creationId xmlns:a16="http://schemas.microsoft.com/office/drawing/2014/main" id="{B0AE6DE8-5C56-427A-932C-023C6B51D640}"/>
              </a:ext>
            </a:extLst>
          </p:cNvPr>
          <p:cNvSpPr/>
          <p:nvPr/>
        </p:nvSpPr>
        <p:spPr>
          <a:xfrm>
            <a:off x="9978171" y="4501739"/>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72" name="Star: 5 Points 71">
            <a:extLst>
              <a:ext uri="{FF2B5EF4-FFF2-40B4-BE49-F238E27FC236}">
                <a16:creationId xmlns:a16="http://schemas.microsoft.com/office/drawing/2014/main" id="{6518B72E-0756-47F3-BA6C-A084348052D2}"/>
              </a:ext>
            </a:extLst>
          </p:cNvPr>
          <p:cNvSpPr/>
          <p:nvPr/>
        </p:nvSpPr>
        <p:spPr>
          <a:xfrm>
            <a:off x="7731034" y="3879569"/>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73" name="Star: 5 Points 72">
            <a:extLst>
              <a:ext uri="{FF2B5EF4-FFF2-40B4-BE49-F238E27FC236}">
                <a16:creationId xmlns:a16="http://schemas.microsoft.com/office/drawing/2014/main" id="{3BE6CAC6-CFCA-45D3-B69C-8B8A009EA8DC}"/>
              </a:ext>
            </a:extLst>
          </p:cNvPr>
          <p:cNvSpPr/>
          <p:nvPr/>
        </p:nvSpPr>
        <p:spPr>
          <a:xfrm>
            <a:off x="9074594" y="4271421"/>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74" name="Star: 5 Points 73">
            <a:extLst>
              <a:ext uri="{FF2B5EF4-FFF2-40B4-BE49-F238E27FC236}">
                <a16:creationId xmlns:a16="http://schemas.microsoft.com/office/drawing/2014/main" id="{7705B148-FED0-4BF5-A0F1-9661AEAD7A40}"/>
              </a:ext>
            </a:extLst>
          </p:cNvPr>
          <p:cNvSpPr/>
          <p:nvPr/>
        </p:nvSpPr>
        <p:spPr>
          <a:xfrm>
            <a:off x="5668979" y="4213097"/>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75" name="Star: 5 Points 74">
            <a:extLst>
              <a:ext uri="{FF2B5EF4-FFF2-40B4-BE49-F238E27FC236}">
                <a16:creationId xmlns:a16="http://schemas.microsoft.com/office/drawing/2014/main" id="{E5A0E4B9-93D3-423A-B0A8-0521E239A46D}"/>
              </a:ext>
            </a:extLst>
          </p:cNvPr>
          <p:cNvSpPr/>
          <p:nvPr/>
        </p:nvSpPr>
        <p:spPr>
          <a:xfrm>
            <a:off x="7477345" y="5585127"/>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6" name="Star: 5 Points 75">
            <a:extLst>
              <a:ext uri="{FF2B5EF4-FFF2-40B4-BE49-F238E27FC236}">
                <a16:creationId xmlns:a16="http://schemas.microsoft.com/office/drawing/2014/main" id="{E7F60C52-E190-46A7-800A-B21E1D6915B2}"/>
              </a:ext>
            </a:extLst>
          </p:cNvPr>
          <p:cNvSpPr/>
          <p:nvPr/>
        </p:nvSpPr>
        <p:spPr>
          <a:xfrm>
            <a:off x="6729080" y="3591914"/>
            <a:ext cx="61532" cy="600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89" name="Freeform: Shape 88">
            <a:extLst>
              <a:ext uri="{FF2B5EF4-FFF2-40B4-BE49-F238E27FC236}">
                <a16:creationId xmlns:a16="http://schemas.microsoft.com/office/drawing/2014/main" id="{7D655E18-CA46-42B0-A0FB-A1778F3E051A}"/>
              </a:ext>
            </a:extLst>
          </p:cNvPr>
          <p:cNvSpPr/>
          <p:nvPr/>
        </p:nvSpPr>
        <p:spPr>
          <a:xfrm>
            <a:off x="5530507" y="2365349"/>
            <a:ext cx="6406292" cy="1516916"/>
          </a:xfrm>
          <a:custGeom>
            <a:avLst/>
            <a:gdLst>
              <a:gd name="connsiteX0" fmla="*/ 0 w 1871663"/>
              <a:gd name="connsiteY0" fmla="*/ 0 h 657225"/>
              <a:gd name="connsiteX1" fmla="*/ 180975 w 1871663"/>
              <a:gd name="connsiteY1" fmla="*/ 133350 h 657225"/>
              <a:gd name="connsiteX2" fmla="*/ 400050 w 1871663"/>
              <a:gd name="connsiteY2" fmla="*/ 261938 h 657225"/>
              <a:gd name="connsiteX3" fmla="*/ 638175 w 1871663"/>
              <a:gd name="connsiteY3" fmla="*/ 381000 h 657225"/>
              <a:gd name="connsiteX4" fmla="*/ 804863 w 1871663"/>
              <a:gd name="connsiteY4" fmla="*/ 428625 h 657225"/>
              <a:gd name="connsiteX5" fmla="*/ 919163 w 1871663"/>
              <a:gd name="connsiteY5" fmla="*/ 481013 h 657225"/>
              <a:gd name="connsiteX6" fmla="*/ 1309688 w 1871663"/>
              <a:gd name="connsiteY6" fmla="*/ 552450 h 657225"/>
              <a:gd name="connsiteX7" fmla="*/ 1647825 w 1871663"/>
              <a:gd name="connsiteY7" fmla="*/ 623888 h 657225"/>
              <a:gd name="connsiteX8" fmla="*/ 1833563 w 1871663"/>
              <a:gd name="connsiteY8" fmla="*/ 652463 h 657225"/>
              <a:gd name="connsiteX9" fmla="*/ 1871663 w 1871663"/>
              <a:gd name="connsiteY9" fmla="*/ 657225 h 657225"/>
              <a:gd name="connsiteX0" fmla="*/ 0 w 7496175"/>
              <a:gd name="connsiteY0" fmla="*/ 0 h 1814512"/>
              <a:gd name="connsiteX1" fmla="*/ 180975 w 7496175"/>
              <a:gd name="connsiteY1" fmla="*/ 133350 h 1814512"/>
              <a:gd name="connsiteX2" fmla="*/ 400050 w 7496175"/>
              <a:gd name="connsiteY2" fmla="*/ 261938 h 1814512"/>
              <a:gd name="connsiteX3" fmla="*/ 638175 w 7496175"/>
              <a:gd name="connsiteY3" fmla="*/ 381000 h 1814512"/>
              <a:gd name="connsiteX4" fmla="*/ 804863 w 7496175"/>
              <a:gd name="connsiteY4" fmla="*/ 428625 h 1814512"/>
              <a:gd name="connsiteX5" fmla="*/ 919163 w 7496175"/>
              <a:gd name="connsiteY5" fmla="*/ 481013 h 1814512"/>
              <a:gd name="connsiteX6" fmla="*/ 1309688 w 7496175"/>
              <a:gd name="connsiteY6" fmla="*/ 552450 h 1814512"/>
              <a:gd name="connsiteX7" fmla="*/ 1647825 w 7496175"/>
              <a:gd name="connsiteY7" fmla="*/ 623888 h 1814512"/>
              <a:gd name="connsiteX8" fmla="*/ 1833563 w 7496175"/>
              <a:gd name="connsiteY8" fmla="*/ 652463 h 1814512"/>
              <a:gd name="connsiteX9" fmla="*/ 7496175 w 7496175"/>
              <a:gd name="connsiteY9" fmla="*/ 1814512 h 1814512"/>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6986588 w 7496175"/>
              <a:gd name="connsiteY9" fmla="*/ 1819274 h 1819274"/>
              <a:gd name="connsiteX10" fmla="*/ 7496175 w 7496175"/>
              <a:gd name="connsiteY10" fmla="*/ 1814512 h 1819274"/>
              <a:gd name="connsiteX0" fmla="*/ 0 w 7496175"/>
              <a:gd name="connsiteY0" fmla="*/ 0 h 1868655"/>
              <a:gd name="connsiteX1" fmla="*/ 180975 w 7496175"/>
              <a:gd name="connsiteY1" fmla="*/ 133350 h 1868655"/>
              <a:gd name="connsiteX2" fmla="*/ 400050 w 7496175"/>
              <a:gd name="connsiteY2" fmla="*/ 261938 h 1868655"/>
              <a:gd name="connsiteX3" fmla="*/ 638175 w 7496175"/>
              <a:gd name="connsiteY3" fmla="*/ 381000 h 1868655"/>
              <a:gd name="connsiteX4" fmla="*/ 804863 w 7496175"/>
              <a:gd name="connsiteY4" fmla="*/ 428625 h 1868655"/>
              <a:gd name="connsiteX5" fmla="*/ 919163 w 7496175"/>
              <a:gd name="connsiteY5" fmla="*/ 481013 h 1868655"/>
              <a:gd name="connsiteX6" fmla="*/ 1309688 w 7496175"/>
              <a:gd name="connsiteY6" fmla="*/ 552450 h 1868655"/>
              <a:gd name="connsiteX7" fmla="*/ 1647825 w 7496175"/>
              <a:gd name="connsiteY7" fmla="*/ 623888 h 1868655"/>
              <a:gd name="connsiteX8" fmla="*/ 1833563 w 7496175"/>
              <a:gd name="connsiteY8" fmla="*/ 652463 h 1868655"/>
              <a:gd name="connsiteX9" fmla="*/ 6491288 w 7496175"/>
              <a:gd name="connsiteY9" fmla="*/ 1771649 h 1868655"/>
              <a:gd name="connsiteX10" fmla="*/ 6986588 w 7496175"/>
              <a:gd name="connsiteY10" fmla="*/ 1819274 h 1868655"/>
              <a:gd name="connsiteX11" fmla="*/ 7496175 w 7496175"/>
              <a:gd name="connsiteY11" fmla="*/ 1814512 h 1868655"/>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6062663 w 7496175"/>
              <a:gd name="connsiteY9" fmla="*/ 1638299 h 1819274"/>
              <a:gd name="connsiteX10" fmla="*/ 6491288 w 7496175"/>
              <a:gd name="connsiteY10" fmla="*/ 1771649 h 1819274"/>
              <a:gd name="connsiteX11" fmla="*/ 6986588 w 7496175"/>
              <a:gd name="connsiteY11" fmla="*/ 1819274 h 1819274"/>
              <a:gd name="connsiteX12" fmla="*/ 7496175 w 7496175"/>
              <a:gd name="connsiteY12"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5719763 w 7496175"/>
              <a:gd name="connsiteY9" fmla="*/ 1552574 h 1819274"/>
              <a:gd name="connsiteX10" fmla="*/ 6062663 w 7496175"/>
              <a:gd name="connsiteY10" fmla="*/ 1638299 h 1819274"/>
              <a:gd name="connsiteX11" fmla="*/ 6491288 w 7496175"/>
              <a:gd name="connsiteY11" fmla="*/ 1771649 h 1819274"/>
              <a:gd name="connsiteX12" fmla="*/ 6986588 w 7496175"/>
              <a:gd name="connsiteY12" fmla="*/ 1819274 h 1819274"/>
              <a:gd name="connsiteX13" fmla="*/ 7496175 w 7496175"/>
              <a:gd name="connsiteY13"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5110163 w 7496175"/>
              <a:gd name="connsiteY9" fmla="*/ 1562099 h 1819274"/>
              <a:gd name="connsiteX10" fmla="*/ 5719763 w 7496175"/>
              <a:gd name="connsiteY10" fmla="*/ 1552574 h 1819274"/>
              <a:gd name="connsiteX11" fmla="*/ 6062663 w 7496175"/>
              <a:gd name="connsiteY11" fmla="*/ 1638299 h 1819274"/>
              <a:gd name="connsiteX12" fmla="*/ 6491288 w 7496175"/>
              <a:gd name="connsiteY12" fmla="*/ 1771649 h 1819274"/>
              <a:gd name="connsiteX13" fmla="*/ 6986588 w 7496175"/>
              <a:gd name="connsiteY13" fmla="*/ 1819274 h 1819274"/>
              <a:gd name="connsiteX14" fmla="*/ 7496175 w 7496175"/>
              <a:gd name="connsiteY14"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4695825 w 7496175"/>
              <a:gd name="connsiteY9" fmla="*/ 1566862 h 1819274"/>
              <a:gd name="connsiteX10" fmla="*/ 5110163 w 7496175"/>
              <a:gd name="connsiteY10" fmla="*/ 1562099 h 1819274"/>
              <a:gd name="connsiteX11" fmla="*/ 5719763 w 7496175"/>
              <a:gd name="connsiteY11" fmla="*/ 1552574 h 1819274"/>
              <a:gd name="connsiteX12" fmla="*/ 6062663 w 7496175"/>
              <a:gd name="connsiteY12" fmla="*/ 1638299 h 1819274"/>
              <a:gd name="connsiteX13" fmla="*/ 6491288 w 7496175"/>
              <a:gd name="connsiteY13" fmla="*/ 1771649 h 1819274"/>
              <a:gd name="connsiteX14" fmla="*/ 6986588 w 7496175"/>
              <a:gd name="connsiteY14" fmla="*/ 1819274 h 1819274"/>
              <a:gd name="connsiteX15" fmla="*/ 7496175 w 7496175"/>
              <a:gd name="connsiteY15"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4252913 w 7496175"/>
              <a:gd name="connsiteY9" fmla="*/ 1485899 h 1819274"/>
              <a:gd name="connsiteX10" fmla="*/ 4695825 w 7496175"/>
              <a:gd name="connsiteY10" fmla="*/ 1566862 h 1819274"/>
              <a:gd name="connsiteX11" fmla="*/ 5110163 w 7496175"/>
              <a:gd name="connsiteY11" fmla="*/ 1562099 h 1819274"/>
              <a:gd name="connsiteX12" fmla="*/ 5719763 w 7496175"/>
              <a:gd name="connsiteY12" fmla="*/ 1552574 h 1819274"/>
              <a:gd name="connsiteX13" fmla="*/ 6062663 w 7496175"/>
              <a:gd name="connsiteY13" fmla="*/ 1638299 h 1819274"/>
              <a:gd name="connsiteX14" fmla="*/ 6491288 w 7496175"/>
              <a:gd name="connsiteY14" fmla="*/ 1771649 h 1819274"/>
              <a:gd name="connsiteX15" fmla="*/ 6986588 w 7496175"/>
              <a:gd name="connsiteY15" fmla="*/ 1819274 h 1819274"/>
              <a:gd name="connsiteX16" fmla="*/ 7496175 w 7496175"/>
              <a:gd name="connsiteY16"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3624263 w 7496175"/>
              <a:gd name="connsiteY9" fmla="*/ 1338262 h 1819274"/>
              <a:gd name="connsiteX10" fmla="*/ 4252913 w 7496175"/>
              <a:gd name="connsiteY10" fmla="*/ 1485899 h 1819274"/>
              <a:gd name="connsiteX11" fmla="*/ 4695825 w 7496175"/>
              <a:gd name="connsiteY11" fmla="*/ 1566862 h 1819274"/>
              <a:gd name="connsiteX12" fmla="*/ 5110163 w 7496175"/>
              <a:gd name="connsiteY12" fmla="*/ 1562099 h 1819274"/>
              <a:gd name="connsiteX13" fmla="*/ 5719763 w 7496175"/>
              <a:gd name="connsiteY13" fmla="*/ 1552574 h 1819274"/>
              <a:gd name="connsiteX14" fmla="*/ 6062663 w 7496175"/>
              <a:gd name="connsiteY14" fmla="*/ 1638299 h 1819274"/>
              <a:gd name="connsiteX15" fmla="*/ 6491288 w 7496175"/>
              <a:gd name="connsiteY15" fmla="*/ 1771649 h 1819274"/>
              <a:gd name="connsiteX16" fmla="*/ 6986588 w 7496175"/>
              <a:gd name="connsiteY16" fmla="*/ 1819274 h 1819274"/>
              <a:gd name="connsiteX17" fmla="*/ 7496175 w 7496175"/>
              <a:gd name="connsiteY17"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3148013 w 7496175"/>
              <a:gd name="connsiteY9" fmla="*/ 1190624 h 1819274"/>
              <a:gd name="connsiteX10" fmla="*/ 3624263 w 7496175"/>
              <a:gd name="connsiteY10" fmla="*/ 1338262 h 1819274"/>
              <a:gd name="connsiteX11" fmla="*/ 4252913 w 7496175"/>
              <a:gd name="connsiteY11" fmla="*/ 1485899 h 1819274"/>
              <a:gd name="connsiteX12" fmla="*/ 4695825 w 7496175"/>
              <a:gd name="connsiteY12" fmla="*/ 1566862 h 1819274"/>
              <a:gd name="connsiteX13" fmla="*/ 5110163 w 7496175"/>
              <a:gd name="connsiteY13" fmla="*/ 1562099 h 1819274"/>
              <a:gd name="connsiteX14" fmla="*/ 5719763 w 7496175"/>
              <a:gd name="connsiteY14" fmla="*/ 1552574 h 1819274"/>
              <a:gd name="connsiteX15" fmla="*/ 6062663 w 7496175"/>
              <a:gd name="connsiteY15" fmla="*/ 1638299 h 1819274"/>
              <a:gd name="connsiteX16" fmla="*/ 6491288 w 7496175"/>
              <a:gd name="connsiteY16" fmla="*/ 1771649 h 1819274"/>
              <a:gd name="connsiteX17" fmla="*/ 6986588 w 7496175"/>
              <a:gd name="connsiteY17" fmla="*/ 1819274 h 1819274"/>
              <a:gd name="connsiteX18" fmla="*/ 7496175 w 7496175"/>
              <a:gd name="connsiteY18"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2424113 w 7496175"/>
              <a:gd name="connsiteY9" fmla="*/ 828674 h 1819274"/>
              <a:gd name="connsiteX10" fmla="*/ 3148013 w 7496175"/>
              <a:gd name="connsiteY10" fmla="*/ 1190624 h 1819274"/>
              <a:gd name="connsiteX11" fmla="*/ 3624263 w 7496175"/>
              <a:gd name="connsiteY11" fmla="*/ 1338262 h 1819274"/>
              <a:gd name="connsiteX12" fmla="*/ 4252913 w 7496175"/>
              <a:gd name="connsiteY12" fmla="*/ 1485899 h 1819274"/>
              <a:gd name="connsiteX13" fmla="*/ 4695825 w 7496175"/>
              <a:gd name="connsiteY13" fmla="*/ 1566862 h 1819274"/>
              <a:gd name="connsiteX14" fmla="*/ 5110163 w 7496175"/>
              <a:gd name="connsiteY14" fmla="*/ 1562099 h 1819274"/>
              <a:gd name="connsiteX15" fmla="*/ 5719763 w 7496175"/>
              <a:gd name="connsiteY15" fmla="*/ 1552574 h 1819274"/>
              <a:gd name="connsiteX16" fmla="*/ 6062663 w 7496175"/>
              <a:gd name="connsiteY16" fmla="*/ 1638299 h 1819274"/>
              <a:gd name="connsiteX17" fmla="*/ 6491288 w 7496175"/>
              <a:gd name="connsiteY17" fmla="*/ 1771649 h 1819274"/>
              <a:gd name="connsiteX18" fmla="*/ 6986588 w 7496175"/>
              <a:gd name="connsiteY18" fmla="*/ 1819274 h 1819274"/>
              <a:gd name="connsiteX19" fmla="*/ 7496175 w 7496175"/>
              <a:gd name="connsiteY19"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2124075 w 7496175"/>
              <a:gd name="connsiteY9" fmla="*/ 709612 h 1819274"/>
              <a:gd name="connsiteX10" fmla="*/ 2424113 w 7496175"/>
              <a:gd name="connsiteY10" fmla="*/ 828674 h 1819274"/>
              <a:gd name="connsiteX11" fmla="*/ 3148013 w 7496175"/>
              <a:gd name="connsiteY11" fmla="*/ 1190624 h 1819274"/>
              <a:gd name="connsiteX12" fmla="*/ 3624263 w 7496175"/>
              <a:gd name="connsiteY12" fmla="*/ 1338262 h 1819274"/>
              <a:gd name="connsiteX13" fmla="*/ 4252913 w 7496175"/>
              <a:gd name="connsiteY13" fmla="*/ 1485899 h 1819274"/>
              <a:gd name="connsiteX14" fmla="*/ 4695825 w 7496175"/>
              <a:gd name="connsiteY14" fmla="*/ 1566862 h 1819274"/>
              <a:gd name="connsiteX15" fmla="*/ 5110163 w 7496175"/>
              <a:gd name="connsiteY15" fmla="*/ 1562099 h 1819274"/>
              <a:gd name="connsiteX16" fmla="*/ 5719763 w 7496175"/>
              <a:gd name="connsiteY16" fmla="*/ 1552574 h 1819274"/>
              <a:gd name="connsiteX17" fmla="*/ 6062663 w 7496175"/>
              <a:gd name="connsiteY17" fmla="*/ 1638299 h 1819274"/>
              <a:gd name="connsiteX18" fmla="*/ 6491288 w 7496175"/>
              <a:gd name="connsiteY18" fmla="*/ 1771649 h 1819274"/>
              <a:gd name="connsiteX19" fmla="*/ 6986588 w 7496175"/>
              <a:gd name="connsiteY19" fmla="*/ 1819274 h 1819274"/>
              <a:gd name="connsiteX20" fmla="*/ 7496175 w 7496175"/>
              <a:gd name="connsiteY20"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2124075 w 7496175"/>
              <a:gd name="connsiteY9" fmla="*/ 709612 h 1819274"/>
              <a:gd name="connsiteX10" fmla="*/ 2424113 w 7496175"/>
              <a:gd name="connsiteY10" fmla="*/ 828674 h 1819274"/>
              <a:gd name="connsiteX11" fmla="*/ 3148013 w 7496175"/>
              <a:gd name="connsiteY11" fmla="*/ 1190624 h 1819274"/>
              <a:gd name="connsiteX12" fmla="*/ 3624263 w 7496175"/>
              <a:gd name="connsiteY12" fmla="*/ 1338262 h 1819274"/>
              <a:gd name="connsiteX13" fmla="*/ 4252913 w 7496175"/>
              <a:gd name="connsiteY13" fmla="*/ 1485899 h 1819274"/>
              <a:gd name="connsiteX14" fmla="*/ 4695825 w 7496175"/>
              <a:gd name="connsiteY14" fmla="*/ 1566862 h 1819274"/>
              <a:gd name="connsiteX15" fmla="*/ 5110163 w 7496175"/>
              <a:gd name="connsiteY15" fmla="*/ 1562099 h 1819274"/>
              <a:gd name="connsiteX16" fmla="*/ 5719763 w 7496175"/>
              <a:gd name="connsiteY16" fmla="*/ 1552574 h 1819274"/>
              <a:gd name="connsiteX17" fmla="*/ 6062663 w 7496175"/>
              <a:gd name="connsiteY17" fmla="*/ 1638299 h 1819274"/>
              <a:gd name="connsiteX18" fmla="*/ 6491288 w 7496175"/>
              <a:gd name="connsiteY18" fmla="*/ 1771649 h 1819274"/>
              <a:gd name="connsiteX19" fmla="*/ 6986588 w 7496175"/>
              <a:gd name="connsiteY19" fmla="*/ 1819274 h 1819274"/>
              <a:gd name="connsiteX20" fmla="*/ 7496175 w 7496175"/>
              <a:gd name="connsiteY20"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2124075 w 7496175"/>
              <a:gd name="connsiteY9" fmla="*/ 709612 h 1819274"/>
              <a:gd name="connsiteX10" fmla="*/ 2424113 w 7496175"/>
              <a:gd name="connsiteY10" fmla="*/ 828674 h 1819274"/>
              <a:gd name="connsiteX11" fmla="*/ 3148013 w 7496175"/>
              <a:gd name="connsiteY11" fmla="*/ 1190624 h 1819274"/>
              <a:gd name="connsiteX12" fmla="*/ 3624263 w 7496175"/>
              <a:gd name="connsiteY12" fmla="*/ 1338262 h 1819274"/>
              <a:gd name="connsiteX13" fmla="*/ 4252913 w 7496175"/>
              <a:gd name="connsiteY13" fmla="*/ 1485899 h 1819274"/>
              <a:gd name="connsiteX14" fmla="*/ 4695825 w 7496175"/>
              <a:gd name="connsiteY14" fmla="*/ 1566862 h 1819274"/>
              <a:gd name="connsiteX15" fmla="*/ 5110163 w 7496175"/>
              <a:gd name="connsiteY15" fmla="*/ 1562099 h 1819274"/>
              <a:gd name="connsiteX16" fmla="*/ 5719763 w 7496175"/>
              <a:gd name="connsiteY16" fmla="*/ 1552574 h 1819274"/>
              <a:gd name="connsiteX17" fmla="*/ 6062663 w 7496175"/>
              <a:gd name="connsiteY17" fmla="*/ 1638299 h 1819274"/>
              <a:gd name="connsiteX18" fmla="*/ 6276975 w 7496175"/>
              <a:gd name="connsiteY18" fmla="*/ 1733549 h 1819274"/>
              <a:gd name="connsiteX19" fmla="*/ 6491288 w 7496175"/>
              <a:gd name="connsiteY19" fmla="*/ 1771649 h 1819274"/>
              <a:gd name="connsiteX20" fmla="*/ 6986588 w 7496175"/>
              <a:gd name="connsiteY20" fmla="*/ 1819274 h 1819274"/>
              <a:gd name="connsiteX21" fmla="*/ 7496175 w 7496175"/>
              <a:gd name="connsiteY21" fmla="*/ 1814512 h 1819274"/>
              <a:gd name="connsiteX0" fmla="*/ 0 w 7496175"/>
              <a:gd name="connsiteY0" fmla="*/ 0 h 1819274"/>
              <a:gd name="connsiteX1" fmla="*/ 180975 w 7496175"/>
              <a:gd name="connsiteY1" fmla="*/ 133350 h 1819274"/>
              <a:gd name="connsiteX2" fmla="*/ 400050 w 7496175"/>
              <a:gd name="connsiteY2" fmla="*/ 261938 h 1819274"/>
              <a:gd name="connsiteX3" fmla="*/ 638175 w 7496175"/>
              <a:gd name="connsiteY3" fmla="*/ 381000 h 1819274"/>
              <a:gd name="connsiteX4" fmla="*/ 804863 w 7496175"/>
              <a:gd name="connsiteY4" fmla="*/ 428625 h 1819274"/>
              <a:gd name="connsiteX5" fmla="*/ 919163 w 7496175"/>
              <a:gd name="connsiteY5" fmla="*/ 481013 h 1819274"/>
              <a:gd name="connsiteX6" fmla="*/ 1309688 w 7496175"/>
              <a:gd name="connsiteY6" fmla="*/ 552450 h 1819274"/>
              <a:gd name="connsiteX7" fmla="*/ 1647825 w 7496175"/>
              <a:gd name="connsiteY7" fmla="*/ 623888 h 1819274"/>
              <a:gd name="connsiteX8" fmla="*/ 1833563 w 7496175"/>
              <a:gd name="connsiteY8" fmla="*/ 652463 h 1819274"/>
              <a:gd name="connsiteX9" fmla="*/ 2124075 w 7496175"/>
              <a:gd name="connsiteY9" fmla="*/ 709612 h 1819274"/>
              <a:gd name="connsiteX10" fmla="*/ 2424113 w 7496175"/>
              <a:gd name="connsiteY10" fmla="*/ 828674 h 1819274"/>
              <a:gd name="connsiteX11" fmla="*/ 3148013 w 7496175"/>
              <a:gd name="connsiteY11" fmla="*/ 1190624 h 1819274"/>
              <a:gd name="connsiteX12" fmla="*/ 3624263 w 7496175"/>
              <a:gd name="connsiteY12" fmla="*/ 1338262 h 1819274"/>
              <a:gd name="connsiteX13" fmla="*/ 4252913 w 7496175"/>
              <a:gd name="connsiteY13" fmla="*/ 1485899 h 1819274"/>
              <a:gd name="connsiteX14" fmla="*/ 4695825 w 7496175"/>
              <a:gd name="connsiteY14" fmla="*/ 1566862 h 1819274"/>
              <a:gd name="connsiteX15" fmla="*/ 4929188 w 7496175"/>
              <a:gd name="connsiteY15" fmla="*/ 1576387 h 1819274"/>
              <a:gd name="connsiteX16" fmla="*/ 5110163 w 7496175"/>
              <a:gd name="connsiteY16" fmla="*/ 1562099 h 1819274"/>
              <a:gd name="connsiteX17" fmla="*/ 5719763 w 7496175"/>
              <a:gd name="connsiteY17" fmla="*/ 1552574 h 1819274"/>
              <a:gd name="connsiteX18" fmla="*/ 6062663 w 7496175"/>
              <a:gd name="connsiteY18" fmla="*/ 1638299 h 1819274"/>
              <a:gd name="connsiteX19" fmla="*/ 6276975 w 7496175"/>
              <a:gd name="connsiteY19" fmla="*/ 1733549 h 1819274"/>
              <a:gd name="connsiteX20" fmla="*/ 6491288 w 7496175"/>
              <a:gd name="connsiteY20" fmla="*/ 1771649 h 1819274"/>
              <a:gd name="connsiteX21" fmla="*/ 6986588 w 7496175"/>
              <a:gd name="connsiteY21" fmla="*/ 1819274 h 1819274"/>
              <a:gd name="connsiteX22" fmla="*/ 7496175 w 7496175"/>
              <a:gd name="connsiteY22" fmla="*/ 1814512 h 18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96175" h="1819274">
                <a:moveTo>
                  <a:pt x="0" y="0"/>
                </a:moveTo>
                <a:lnTo>
                  <a:pt x="180975" y="133350"/>
                </a:lnTo>
                <a:lnTo>
                  <a:pt x="400050" y="261938"/>
                </a:lnTo>
                <a:lnTo>
                  <a:pt x="638175" y="381000"/>
                </a:lnTo>
                <a:lnTo>
                  <a:pt x="804863" y="428625"/>
                </a:lnTo>
                <a:lnTo>
                  <a:pt x="919163" y="481013"/>
                </a:lnTo>
                <a:lnTo>
                  <a:pt x="1309688" y="552450"/>
                </a:lnTo>
                <a:lnTo>
                  <a:pt x="1647825" y="623888"/>
                </a:lnTo>
                <a:lnTo>
                  <a:pt x="1833563" y="652463"/>
                </a:lnTo>
                <a:cubicBezTo>
                  <a:pt x="1909763" y="669925"/>
                  <a:pt x="2025650" y="680244"/>
                  <a:pt x="2124075" y="709612"/>
                </a:cubicBezTo>
                <a:cubicBezTo>
                  <a:pt x="2222500" y="738980"/>
                  <a:pt x="2250282" y="751680"/>
                  <a:pt x="2424113" y="828674"/>
                </a:cubicBezTo>
                <a:cubicBezTo>
                  <a:pt x="2597944" y="905668"/>
                  <a:pt x="2967832" y="1124743"/>
                  <a:pt x="3148013" y="1190624"/>
                </a:cubicBezTo>
                <a:cubicBezTo>
                  <a:pt x="3328194" y="1256505"/>
                  <a:pt x="3441701" y="1282700"/>
                  <a:pt x="3624263" y="1338262"/>
                </a:cubicBezTo>
                <a:cubicBezTo>
                  <a:pt x="3806825" y="1393824"/>
                  <a:pt x="4088607" y="1442243"/>
                  <a:pt x="4252913" y="1485899"/>
                </a:cubicBezTo>
                <a:cubicBezTo>
                  <a:pt x="4417219" y="1529555"/>
                  <a:pt x="4580731" y="1554162"/>
                  <a:pt x="4695825" y="1566862"/>
                </a:cubicBezTo>
                <a:cubicBezTo>
                  <a:pt x="4810919" y="1579562"/>
                  <a:pt x="4860132" y="1577181"/>
                  <a:pt x="4929188" y="1576387"/>
                </a:cubicBezTo>
                <a:cubicBezTo>
                  <a:pt x="4998244" y="1575593"/>
                  <a:pt x="4980782" y="1563687"/>
                  <a:pt x="5110163" y="1562099"/>
                </a:cubicBezTo>
                <a:lnTo>
                  <a:pt x="5719763" y="1552574"/>
                </a:lnTo>
                <a:lnTo>
                  <a:pt x="6062663" y="1638299"/>
                </a:lnTo>
                <a:cubicBezTo>
                  <a:pt x="6142038" y="1662112"/>
                  <a:pt x="6197600" y="1709736"/>
                  <a:pt x="6276975" y="1733549"/>
                </a:cubicBezTo>
                <a:lnTo>
                  <a:pt x="6491288" y="1771649"/>
                </a:lnTo>
                <a:cubicBezTo>
                  <a:pt x="6653213" y="1797049"/>
                  <a:pt x="6836569" y="1805780"/>
                  <a:pt x="6986588" y="1819274"/>
                </a:cubicBezTo>
                <a:lnTo>
                  <a:pt x="7496175" y="1814512"/>
                </a:lnTo>
              </a:path>
            </a:pathLst>
          </a:cu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0" name="Freeform: Shape 89">
            <a:extLst>
              <a:ext uri="{FF2B5EF4-FFF2-40B4-BE49-F238E27FC236}">
                <a16:creationId xmlns:a16="http://schemas.microsoft.com/office/drawing/2014/main" id="{52EAB4E7-90EA-4926-898F-AB30597AD3FF}"/>
              </a:ext>
            </a:extLst>
          </p:cNvPr>
          <p:cNvSpPr/>
          <p:nvPr/>
        </p:nvSpPr>
        <p:spPr>
          <a:xfrm>
            <a:off x="8342926" y="2778330"/>
            <a:ext cx="3585732" cy="547996"/>
          </a:xfrm>
          <a:custGeom>
            <a:avLst/>
            <a:gdLst>
              <a:gd name="connsiteX0" fmla="*/ 4195762 w 4195762"/>
              <a:gd name="connsiteY0" fmla="*/ 638175 h 657225"/>
              <a:gd name="connsiteX1" fmla="*/ 4195762 w 4195762"/>
              <a:gd name="connsiteY1" fmla="*/ 638175 h 657225"/>
              <a:gd name="connsiteX2" fmla="*/ 4124325 w 4195762"/>
              <a:gd name="connsiteY2" fmla="*/ 628650 h 657225"/>
              <a:gd name="connsiteX3" fmla="*/ 3986212 w 4195762"/>
              <a:gd name="connsiteY3" fmla="*/ 571500 h 657225"/>
              <a:gd name="connsiteX4" fmla="*/ 3833812 w 4195762"/>
              <a:gd name="connsiteY4" fmla="*/ 547688 h 657225"/>
              <a:gd name="connsiteX5" fmla="*/ 3657600 w 4195762"/>
              <a:gd name="connsiteY5" fmla="*/ 538163 h 657225"/>
              <a:gd name="connsiteX6" fmla="*/ 3467100 w 4195762"/>
              <a:gd name="connsiteY6" fmla="*/ 557213 h 657225"/>
              <a:gd name="connsiteX7" fmla="*/ 3238500 w 4195762"/>
              <a:gd name="connsiteY7" fmla="*/ 595313 h 657225"/>
              <a:gd name="connsiteX8" fmla="*/ 3067050 w 4195762"/>
              <a:gd name="connsiteY8" fmla="*/ 619125 h 657225"/>
              <a:gd name="connsiteX9" fmla="*/ 2909887 w 4195762"/>
              <a:gd name="connsiteY9" fmla="*/ 609600 h 657225"/>
              <a:gd name="connsiteX10" fmla="*/ 2867025 w 4195762"/>
              <a:gd name="connsiteY10" fmla="*/ 604838 h 657225"/>
              <a:gd name="connsiteX11" fmla="*/ 2852737 w 4195762"/>
              <a:gd name="connsiteY11" fmla="*/ 600075 h 657225"/>
              <a:gd name="connsiteX12" fmla="*/ 2681287 w 4195762"/>
              <a:gd name="connsiteY12" fmla="*/ 576263 h 657225"/>
              <a:gd name="connsiteX13" fmla="*/ 2457450 w 4195762"/>
              <a:gd name="connsiteY13" fmla="*/ 600075 h 657225"/>
              <a:gd name="connsiteX14" fmla="*/ 2152650 w 4195762"/>
              <a:gd name="connsiteY14" fmla="*/ 633413 h 657225"/>
              <a:gd name="connsiteX15" fmla="*/ 1938337 w 4195762"/>
              <a:gd name="connsiteY15" fmla="*/ 657225 h 657225"/>
              <a:gd name="connsiteX16" fmla="*/ 1752600 w 4195762"/>
              <a:gd name="connsiteY16" fmla="*/ 647700 h 657225"/>
              <a:gd name="connsiteX17" fmla="*/ 1595437 w 4195762"/>
              <a:gd name="connsiteY17" fmla="*/ 595313 h 657225"/>
              <a:gd name="connsiteX18" fmla="*/ 1428750 w 4195762"/>
              <a:gd name="connsiteY18" fmla="*/ 500063 h 657225"/>
              <a:gd name="connsiteX19" fmla="*/ 1281112 w 4195762"/>
              <a:gd name="connsiteY19" fmla="*/ 452438 h 657225"/>
              <a:gd name="connsiteX20" fmla="*/ 1033462 w 4195762"/>
              <a:gd name="connsiteY20" fmla="*/ 423863 h 657225"/>
              <a:gd name="connsiteX21" fmla="*/ 766762 w 4195762"/>
              <a:gd name="connsiteY21" fmla="*/ 352425 h 657225"/>
              <a:gd name="connsiteX22" fmla="*/ 547687 w 4195762"/>
              <a:gd name="connsiteY22" fmla="*/ 333375 h 657225"/>
              <a:gd name="connsiteX23" fmla="*/ 400050 w 4195762"/>
              <a:gd name="connsiteY23" fmla="*/ 314325 h 657225"/>
              <a:gd name="connsiteX24" fmla="*/ 252412 w 4195762"/>
              <a:gd name="connsiteY24" fmla="*/ 247650 h 657225"/>
              <a:gd name="connsiteX25" fmla="*/ 152400 w 4195762"/>
              <a:gd name="connsiteY25" fmla="*/ 166688 h 657225"/>
              <a:gd name="connsiteX26" fmla="*/ 57150 w 4195762"/>
              <a:gd name="connsiteY26" fmla="*/ 66675 h 657225"/>
              <a:gd name="connsiteX27" fmla="*/ 0 w 4195762"/>
              <a:gd name="connsiteY27"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95762" h="657225">
                <a:moveTo>
                  <a:pt x="4195762" y="638175"/>
                </a:moveTo>
                <a:lnTo>
                  <a:pt x="4195762" y="638175"/>
                </a:lnTo>
                <a:lnTo>
                  <a:pt x="4124325" y="628650"/>
                </a:lnTo>
                <a:lnTo>
                  <a:pt x="3986212" y="571500"/>
                </a:lnTo>
                <a:lnTo>
                  <a:pt x="3833812" y="547688"/>
                </a:lnTo>
                <a:lnTo>
                  <a:pt x="3657600" y="538163"/>
                </a:lnTo>
                <a:lnTo>
                  <a:pt x="3467100" y="557213"/>
                </a:lnTo>
                <a:lnTo>
                  <a:pt x="3238500" y="595313"/>
                </a:lnTo>
                <a:lnTo>
                  <a:pt x="3067050" y="619125"/>
                </a:lnTo>
                <a:lnTo>
                  <a:pt x="2909887" y="609600"/>
                </a:lnTo>
                <a:cubicBezTo>
                  <a:pt x="2895600" y="608013"/>
                  <a:pt x="2881205" y="607201"/>
                  <a:pt x="2867025" y="604838"/>
                </a:cubicBezTo>
                <a:cubicBezTo>
                  <a:pt x="2862073" y="604013"/>
                  <a:pt x="2852737" y="600075"/>
                  <a:pt x="2852737" y="600075"/>
                </a:cubicBezTo>
                <a:lnTo>
                  <a:pt x="2681287" y="576263"/>
                </a:lnTo>
                <a:lnTo>
                  <a:pt x="2457450" y="600075"/>
                </a:lnTo>
                <a:lnTo>
                  <a:pt x="2152650" y="633413"/>
                </a:lnTo>
                <a:lnTo>
                  <a:pt x="1938337" y="657225"/>
                </a:lnTo>
                <a:lnTo>
                  <a:pt x="1752600" y="647700"/>
                </a:lnTo>
                <a:lnTo>
                  <a:pt x="1595437" y="595313"/>
                </a:lnTo>
                <a:lnTo>
                  <a:pt x="1428750" y="500063"/>
                </a:lnTo>
                <a:lnTo>
                  <a:pt x="1281112" y="452438"/>
                </a:lnTo>
                <a:lnTo>
                  <a:pt x="1033462" y="423863"/>
                </a:lnTo>
                <a:lnTo>
                  <a:pt x="766762" y="352425"/>
                </a:lnTo>
                <a:lnTo>
                  <a:pt x="547687" y="333375"/>
                </a:lnTo>
                <a:lnTo>
                  <a:pt x="400050" y="314325"/>
                </a:lnTo>
                <a:lnTo>
                  <a:pt x="252412" y="247650"/>
                </a:lnTo>
                <a:lnTo>
                  <a:pt x="152400" y="166688"/>
                </a:lnTo>
                <a:lnTo>
                  <a:pt x="57150" y="66675"/>
                </a:lnTo>
                <a:lnTo>
                  <a:pt x="0" y="0"/>
                </a:lnTo>
              </a:path>
            </a:pathLst>
          </a:cu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200" b="1">
              <a:solidFill>
                <a:srgbClr val="FF0000"/>
              </a:solidFill>
            </a:endParaRPr>
          </a:p>
        </p:txBody>
      </p:sp>
      <p:sp>
        <p:nvSpPr>
          <p:cNvPr id="91" name="Freeform: Shape 90">
            <a:extLst>
              <a:ext uri="{FF2B5EF4-FFF2-40B4-BE49-F238E27FC236}">
                <a16:creationId xmlns:a16="http://schemas.microsoft.com/office/drawing/2014/main" id="{AAF19831-7748-40EA-802B-CBEA572FC216}"/>
              </a:ext>
            </a:extLst>
          </p:cNvPr>
          <p:cNvSpPr/>
          <p:nvPr/>
        </p:nvSpPr>
        <p:spPr>
          <a:xfrm>
            <a:off x="4557760" y="2309755"/>
            <a:ext cx="7366828" cy="746544"/>
          </a:xfrm>
          <a:custGeom>
            <a:avLst/>
            <a:gdLst>
              <a:gd name="connsiteX0" fmla="*/ 4886325 w 4886325"/>
              <a:gd name="connsiteY0" fmla="*/ 490537 h 490537"/>
              <a:gd name="connsiteX1" fmla="*/ 4271962 w 4886325"/>
              <a:gd name="connsiteY1" fmla="*/ 404812 h 490537"/>
              <a:gd name="connsiteX2" fmla="*/ 4229100 w 4886325"/>
              <a:gd name="connsiteY2" fmla="*/ 390525 h 490537"/>
              <a:gd name="connsiteX3" fmla="*/ 3629025 w 4886325"/>
              <a:gd name="connsiteY3" fmla="*/ 342900 h 490537"/>
              <a:gd name="connsiteX4" fmla="*/ 3581400 w 4886325"/>
              <a:gd name="connsiteY4" fmla="*/ 328612 h 490537"/>
              <a:gd name="connsiteX5" fmla="*/ 3109912 w 4886325"/>
              <a:gd name="connsiteY5" fmla="*/ 304800 h 490537"/>
              <a:gd name="connsiteX6" fmla="*/ 2619375 w 4886325"/>
              <a:gd name="connsiteY6" fmla="*/ 290512 h 490537"/>
              <a:gd name="connsiteX7" fmla="*/ 2138362 w 4886325"/>
              <a:gd name="connsiteY7" fmla="*/ 276225 h 490537"/>
              <a:gd name="connsiteX8" fmla="*/ 2095500 w 4886325"/>
              <a:gd name="connsiteY8" fmla="*/ 266700 h 490537"/>
              <a:gd name="connsiteX9" fmla="*/ 1828800 w 4886325"/>
              <a:gd name="connsiteY9" fmla="*/ 228600 h 490537"/>
              <a:gd name="connsiteX10" fmla="*/ 1619250 w 4886325"/>
              <a:gd name="connsiteY10" fmla="*/ 200025 h 490537"/>
              <a:gd name="connsiteX11" fmla="*/ 1500187 w 4886325"/>
              <a:gd name="connsiteY11" fmla="*/ 214312 h 490537"/>
              <a:gd name="connsiteX12" fmla="*/ 1319212 w 4886325"/>
              <a:gd name="connsiteY12" fmla="*/ 247650 h 490537"/>
              <a:gd name="connsiteX13" fmla="*/ 1047750 w 4886325"/>
              <a:gd name="connsiteY13" fmla="*/ 252412 h 490537"/>
              <a:gd name="connsiteX14" fmla="*/ 871537 w 4886325"/>
              <a:gd name="connsiteY14" fmla="*/ 242887 h 490537"/>
              <a:gd name="connsiteX15" fmla="*/ 671512 w 4886325"/>
              <a:gd name="connsiteY15" fmla="*/ 161925 h 490537"/>
              <a:gd name="connsiteX16" fmla="*/ 371475 w 4886325"/>
              <a:gd name="connsiteY16" fmla="*/ 57150 h 490537"/>
              <a:gd name="connsiteX17" fmla="*/ 109537 w 4886325"/>
              <a:gd name="connsiteY17" fmla="*/ 14287 h 490537"/>
              <a:gd name="connsiteX18" fmla="*/ 0 w 4886325"/>
              <a:gd name="connsiteY18" fmla="*/ 0 h 490537"/>
              <a:gd name="connsiteX0" fmla="*/ 8620125 w 8620125"/>
              <a:gd name="connsiteY0" fmla="*/ 895349 h 895349"/>
              <a:gd name="connsiteX1" fmla="*/ 8005762 w 8620125"/>
              <a:gd name="connsiteY1" fmla="*/ 809624 h 895349"/>
              <a:gd name="connsiteX2" fmla="*/ 7962900 w 8620125"/>
              <a:gd name="connsiteY2" fmla="*/ 795337 h 895349"/>
              <a:gd name="connsiteX3" fmla="*/ 7362825 w 8620125"/>
              <a:gd name="connsiteY3" fmla="*/ 747712 h 895349"/>
              <a:gd name="connsiteX4" fmla="*/ 7315200 w 8620125"/>
              <a:gd name="connsiteY4" fmla="*/ 733424 h 895349"/>
              <a:gd name="connsiteX5" fmla="*/ 6843712 w 8620125"/>
              <a:gd name="connsiteY5" fmla="*/ 709612 h 895349"/>
              <a:gd name="connsiteX6" fmla="*/ 6353175 w 8620125"/>
              <a:gd name="connsiteY6" fmla="*/ 695324 h 895349"/>
              <a:gd name="connsiteX7" fmla="*/ 5872162 w 8620125"/>
              <a:gd name="connsiteY7" fmla="*/ 681037 h 895349"/>
              <a:gd name="connsiteX8" fmla="*/ 5829300 w 8620125"/>
              <a:gd name="connsiteY8" fmla="*/ 671512 h 895349"/>
              <a:gd name="connsiteX9" fmla="*/ 5562600 w 8620125"/>
              <a:gd name="connsiteY9" fmla="*/ 633412 h 895349"/>
              <a:gd name="connsiteX10" fmla="*/ 5353050 w 8620125"/>
              <a:gd name="connsiteY10" fmla="*/ 604837 h 895349"/>
              <a:gd name="connsiteX11" fmla="*/ 5233987 w 8620125"/>
              <a:gd name="connsiteY11" fmla="*/ 619124 h 895349"/>
              <a:gd name="connsiteX12" fmla="*/ 5053012 w 8620125"/>
              <a:gd name="connsiteY12" fmla="*/ 652462 h 895349"/>
              <a:gd name="connsiteX13" fmla="*/ 4781550 w 8620125"/>
              <a:gd name="connsiteY13" fmla="*/ 657224 h 895349"/>
              <a:gd name="connsiteX14" fmla="*/ 4605337 w 8620125"/>
              <a:gd name="connsiteY14" fmla="*/ 647699 h 895349"/>
              <a:gd name="connsiteX15" fmla="*/ 4405312 w 8620125"/>
              <a:gd name="connsiteY15" fmla="*/ 566737 h 895349"/>
              <a:gd name="connsiteX16" fmla="*/ 4105275 w 8620125"/>
              <a:gd name="connsiteY16" fmla="*/ 461962 h 895349"/>
              <a:gd name="connsiteX17" fmla="*/ 3843337 w 8620125"/>
              <a:gd name="connsiteY17" fmla="*/ 419099 h 895349"/>
              <a:gd name="connsiteX18" fmla="*/ 0 w 8620125"/>
              <a:gd name="connsiteY18" fmla="*/ 0 h 895349"/>
              <a:gd name="connsiteX0" fmla="*/ 8620125 w 8620125"/>
              <a:gd name="connsiteY0" fmla="*/ 895349 h 895349"/>
              <a:gd name="connsiteX1" fmla="*/ 8005762 w 8620125"/>
              <a:gd name="connsiteY1" fmla="*/ 809624 h 895349"/>
              <a:gd name="connsiteX2" fmla="*/ 7962900 w 8620125"/>
              <a:gd name="connsiteY2" fmla="*/ 795337 h 895349"/>
              <a:gd name="connsiteX3" fmla="*/ 7362825 w 8620125"/>
              <a:gd name="connsiteY3" fmla="*/ 747712 h 895349"/>
              <a:gd name="connsiteX4" fmla="*/ 7315200 w 8620125"/>
              <a:gd name="connsiteY4" fmla="*/ 733424 h 895349"/>
              <a:gd name="connsiteX5" fmla="*/ 6843712 w 8620125"/>
              <a:gd name="connsiteY5" fmla="*/ 709612 h 895349"/>
              <a:gd name="connsiteX6" fmla="*/ 6353175 w 8620125"/>
              <a:gd name="connsiteY6" fmla="*/ 695324 h 895349"/>
              <a:gd name="connsiteX7" fmla="*/ 5872162 w 8620125"/>
              <a:gd name="connsiteY7" fmla="*/ 681037 h 895349"/>
              <a:gd name="connsiteX8" fmla="*/ 5829300 w 8620125"/>
              <a:gd name="connsiteY8" fmla="*/ 671512 h 895349"/>
              <a:gd name="connsiteX9" fmla="*/ 5562600 w 8620125"/>
              <a:gd name="connsiteY9" fmla="*/ 633412 h 895349"/>
              <a:gd name="connsiteX10" fmla="*/ 5353050 w 8620125"/>
              <a:gd name="connsiteY10" fmla="*/ 604837 h 895349"/>
              <a:gd name="connsiteX11" fmla="*/ 5233987 w 8620125"/>
              <a:gd name="connsiteY11" fmla="*/ 619124 h 895349"/>
              <a:gd name="connsiteX12" fmla="*/ 5053012 w 8620125"/>
              <a:gd name="connsiteY12" fmla="*/ 652462 h 895349"/>
              <a:gd name="connsiteX13" fmla="*/ 4781550 w 8620125"/>
              <a:gd name="connsiteY13" fmla="*/ 657224 h 895349"/>
              <a:gd name="connsiteX14" fmla="*/ 4605337 w 8620125"/>
              <a:gd name="connsiteY14" fmla="*/ 647699 h 895349"/>
              <a:gd name="connsiteX15" fmla="*/ 4405312 w 8620125"/>
              <a:gd name="connsiteY15" fmla="*/ 566737 h 895349"/>
              <a:gd name="connsiteX16" fmla="*/ 4105275 w 8620125"/>
              <a:gd name="connsiteY16" fmla="*/ 461962 h 895349"/>
              <a:gd name="connsiteX17" fmla="*/ 3843337 w 8620125"/>
              <a:gd name="connsiteY17" fmla="*/ 419099 h 895349"/>
              <a:gd name="connsiteX18" fmla="*/ 309562 w 8620125"/>
              <a:gd name="connsiteY18" fmla="*/ 28574 h 895349"/>
              <a:gd name="connsiteX19" fmla="*/ 0 w 8620125"/>
              <a:gd name="connsiteY19" fmla="*/ 0 h 895349"/>
              <a:gd name="connsiteX0" fmla="*/ 8620125 w 8620125"/>
              <a:gd name="connsiteY0" fmla="*/ 895349 h 895349"/>
              <a:gd name="connsiteX1" fmla="*/ 8005762 w 8620125"/>
              <a:gd name="connsiteY1" fmla="*/ 809624 h 895349"/>
              <a:gd name="connsiteX2" fmla="*/ 7962900 w 8620125"/>
              <a:gd name="connsiteY2" fmla="*/ 795337 h 895349"/>
              <a:gd name="connsiteX3" fmla="*/ 7362825 w 8620125"/>
              <a:gd name="connsiteY3" fmla="*/ 747712 h 895349"/>
              <a:gd name="connsiteX4" fmla="*/ 7315200 w 8620125"/>
              <a:gd name="connsiteY4" fmla="*/ 733424 h 895349"/>
              <a:gd name="connsiteX5" fmla="*/ 6843712 w 8620125"/>
              <a:gd name="connsiteY5" fmla="*/ 709612 h 895349"/>
              <a:gd name="connsiteX6" fmla="*/ 6353175 w 8620125"/>
              <a:gd name="connsiteY6" fmla="*/ 695324 h 895349"/>
              <a:gd name="connsiteX7" fmla="*/ 5872162 w 8620125"/>
              <a:gd name="connsiteY7" fmla="*/ 681037 h 895349"/>
              <a:gd name="connsiteX8" fmla="*/ 5829300 w 8620125"/>
              <a:gd name="connsiteY8" fmla="*/ 671512 h 895349"/>
              <a:gd name="connsiteX9" fmla="*/ 5562600 w 8620125"/>
              <a:gd name="connsiteY9" fmla="*/ 633412 h 895349"/>
              <a:gd name="connsiteX10" fmla="*/ 5353050 w 8620125"/>
              <a:gd name="connsiteY10" fmla="*/ 604837 h 895349"/>
              <a:gd name="connsiteX11" fmla="*/ 5233987 w 8620125"/>
              <a:gd name="connsiteY11" fmla="*/ 619124 h 895349"/>
              <a:gd name="connsiteX12" fmla="*/ 5053012 w 8620125"/>
              <a:gd name="connsiteY12" fmla="*/ 652462 h 895349"/>
              <a:gd name="connsiteX13" fmla="*/ 4781550 w 8620125"/>
              <a:gd name="connsiteY13" fmla="*/ 657224 h 895349"/>
              <a:gd name="connsiteX14" fmla="*/ 4605337 w 8620125"/>
              <a:gd name="connsiteY14" fmla="*/ 647699 h 895349"/>
              <a:gd name="connsiteX15" fmla="*/ 4405312 w 8620125"/>
              <a:gd name="connsiteY15" fmla="*/ 566737 h 895349"/>
              <a:gd name="connsiteX16" fmla="*/ 4105275 w 8620125"/>
              <a:gd name="connsiteY16" fmla="*/ 461962 h 895349"/>
              <a:gd name="connsiteX17" fmla="*/ 3843337 w 8620125"/>
              <a:gd name="connsiteY17" fmla="*/ 419099 h 895349"/>
              <a:gd name="connsiteX18" fmla="*/ 800100 w 8620125"/>
              <a:gd name="connsiteY18" fmla="*/ 42862 h 895349"/>
              <a:gd name="connsiteX19" fmla="*/ 309562 w 8620125"/>
              <a:gd name="connsiteY19" fmla="*/ 28574 h 895349"/>
              <a:gd name="connsiteX20" fmla="*/ 0 w 8620125"/>
              <a:gd name="connsiteY20" fmla="*/ 0 h 895349"/>
              <a:gd name="connsiteX0" fmla="*/ 8620125 w 8620125"/>
              <a:gd name="connsiteY0" fmla="*/ 895349 h 895349"/>
              <a:gd name="connsiteX1" fmla="*/ 8005762 w 8620125"/>
              <a:gd name="connsiteY1" fmla="*/ 809624 h 895349"/>
              <a:gd name="connsiteX2" fmla="*/ 7962900 w 8620125"/>
              <a:gd name="connsiteY2" fmla="*/ 795337 h 895349"/>
              <a:gd name="connsiteX3" fmla="*/ 7362825 w 8620125"/>
              <a:gd name="connsiteY3" fmla="*/ 747712 h 895349"/>
              <a:gd name="connsiteX4" fmla="*/ 7315200 w 8620125"/>
              <a:gd name="connsiteY4" fmla="*/ 733424 h 895349"/>
              <a:gd name="connsiteX5" fmla="*/ 6843712 w 8620125"/>
              <a:gd name="connsiteY5" fmla="*/ 709612 h 895349"/>
              <a:gd name="connsiteX6" fmla="*/ 6353175 w 8620125"/>
              <a:gd name="connsiteY6" fmla="*/ 695324 h 895349"/>
              <a:gd name="connsiteX7" fmla="*/ 5872162 w 8620125"/>
              <a:gd name="connsiteY7" fmla="*/ 681037 h 895349"/>
              <a:gd name="connsiteX8" fmla="*/ 5829300 w 8620125"/>
              <a:gd name="connsiteY8" fmla="*/ 671512 h 895349"/>
              <a:gd name="connsiteX9" fmla="*/ 5562600 w 8620125"/>
              <a:gd name="connsiteY9" fmla="*/ 633412 h 895349"/>
              <a:gd name="connsiteX10" fmla="*/ 5353050 w 8620125"/>
              <a:gd name="connsiteY10" fmla="*/ 604837 h 895349"/>
              <a:gd name="connsiteX11" fmla="*/ 5233987 w 8620125"/>
              <a:gd name="connsiteY11" fmla="*/ 619124 h 895349"/>
              <a:gd name="connsiteX12" fmla="*/ 5053012 w 8620125"/>
              <a:gd name="connsiteY12" fmla="*/ 652462 h 895349"/>
              <a:gd name="connsiteX13" fmla="*/ 4781550 w 8620125"/>
              <a:gd name="connsiteY13" fmla="*/ 657224 h 895349"/>
              <a:gd name="connsiteX14" fmla="*/ 4605337 w 8620125"/>
              <a:gd name="connsiteY14" fmla="*/ 647699 h 895349"/>
              <a:gd name="connsiteX15" fmla="*/ 4405312 w 8620125"/>
              <a:gd name="connsiteY15" fmla="*/ 566737 h 895349"/>
              <a:gd name="connsiteX16" fmla="*/ 4105275 w 8620125"/>
              <a:gd name="connsiteY16" fmla="*/ 461962 h 895349"/>
              <a:gd name="connsiteX17" fmla="*/ 3843337 w 8620125"/>
              <a:gd name="connsiteY17" fmla="*/ 419099 h 895349"/>
              <a:gd name="connsiteX18" fmla="*/ 1524000 w 8620125"/>
              <a:gd name="connsiteY18" fmla="*/ 76199 h 895349"/>
              <a:gd name="connsiteX19" fmla="*/ 800100 w 8620125"/>
              <a:gd name="connsiteY19" fmla="*/ 42862 h 895349"/>
              <a:gd name="connsiteX20" fmla="*/ 309562 w 8620125"/>
              <a:gd name="connsiteY20" fmla="*/ 28574 h 895349"/>
              <a:gd name="connsiteX21" fmla="*/ 0 w 8620125"/>
              <a:gd name="connsiteY21" fmla="*/ 0 h 895349"/>
              <a:gd name="connsiteX0" fmla="*/ 8620125 w 8620125"/>
              <a:gd name="connsiteY0" fmla="*/ 895349 h 895349"/>
              <a:gd name="connsiteX1" fmla="*/ 8005762 w 8620125"/>
              <a:gd name="connsiteY1" fmla="*/ 809624 h 895349"/>
              <a:gd name="connsiteX2" fmla="*/ 7962900 w 8620125"/>
              <a:gd name="connsiteY2" fmla="*/ 795337 h 895349"/>
              <a:gd name="connsiteX3" fmla="*/ 7362825 w 8620125"/>
              <a:gd name="connsiteY3" fmla="*/ 747712 h 895349"/>
              <a:gd name="connsiteX4" fmla="*/ 7315200 w 8620125"/>
              <a:gd name="connsiteY4" fmla="*/ 733424 h 895349"/>
              <a:gd name="connsiteX5" fmla="*/ 6843712 w 8620125"/>
              <a:gd name="connsiteY5" fmla="*/ 709612 h 895349"/>
              <a:gd name="connsiteX6" fmla="*/ 6353175 w 8620125"/>
              <a:gd name="connsiteY6" fmla="*/ 695324 h 895349"/>
              <a:gd name="connsiteX7" fmla="*/ 5872162 w 8620125"/>
              <a:gd name="connsiteY7" fmla="*/ 681037 h 895349"/>
              <a:gd name="connsiteX8" fmla="*/ 5829300 w 8620125"/>
              <a:gd name="connsiteY8" fmla="*/ 671512 h 895349"/>
              <a:gd name="connsiteX9" fmla="*/ 5562600 w 8620125"/>
              <a:gd name="connsiteY9" fmla="*/ 633412 h 895349"/>
              <a:gd name="connsiteX10" fmla="*/ 5353050 w 8620125"/>
              <a:gd name="connsiteY10" fmla="*/ 604837 h 895349"/>
              <a:gd name="connsiteX11" fmla="*/ 5233987 w 8620125"/>
              <a:gd name="connsiteY11" fmla="*/ 619124 h 895349"/>
              <a:gd name="connsiteX12" fmla="*/ 5053012 w 8620125"/>
              <a:gd name="connsiteY12" fmla="*/ 652462 h 895349"/>
              <a:gd name="connsiteX13" fmla="*/ 4781550 w 8620125"/>
              <a:gd name="connsiteY13" fmla="*/ 657224 h 895349"/>
              <a:gd name="connsiteX14" fmla="*/ 4605337 w 8620125"/>
              <a:gd name="connsiteY14" fmla="*/ 647699 h 895349"/>
              <a:gd name="connsiteX15" fmla="*/ 4405312 w 8620125"/>
              <a:gd name="connsiteY15" fmla="*/ 566737 h 895349"/>
              <a:gd name="connsiteX16" fmla="*/ 4105275 w 8620125"/>
              <a:gd name="connsiteY16" fmla="*/ 461962 h 895349"/>
              <a:gd name="connsiteX17" fmla="*/ 3843337 w 8620125"/>
              <a:gd name="connsiteY17" fmla="*/ 419099 h 895349"/>
              <a:gd name="connsiteX18" fmla="*/ 2566987 w 8620125"/>
              <a:gd name="connsiteY18" fmla="*/ 266699 h 895349"/>
              <a:gd name="connsiteX19" fmla="*/ 1524000 w 8620125"/>
              <a:gd name="connsiteY19" fmla="*/ 76199 h 895349"/>
              <a:gd name="connsiteX20" fmla="*/ 800100 w 8620125"/>
              <a:gd name="connsiteY20" fmla="*/ 42862 h 895349"/>
              <a:gd name="connsiteX21" fmla="*/ 309562 w 8620125"/>
              <a:gd name="connsiteY21" fmla="*/ 28574 h 895349"/>
              <a:gd name="connsiteX22" fmla="*/ 0 w 8620125"/>
              <a:gd name="connsiteY22" fmla="*/ 0 h 89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20125" h="895349">
                <a:moveTo>
                  <a:pt x="8620125" y="895349"/>
                </a:moveTo>
                <a:lnTo>
                  <a:pt x="8005762" y="809624"/>
                </a:lnTo>
                <a:lnTo>
                  <a:pt x="7962900" y="795337"/>
                </a:lnTo>
                <a:lnTo>
                  <a:pt x="7362825" y="747712"/>
                </a:lnTo>
                <a:lnTo>
                  <a:pt x="7315200" y="733424"/>
                </a:lnTo>
                <a:lnTo>
                  <a:pt x="6843712" y="709612"/>
                </a:lnTo>
                <a:lnTo>
                  <a:pt x="6353175" y="695324"/>
                </a:lnTo>
                <a:lnTo>
                  <a:pt x="5872162" y="681037"/>
                </a:lnTo>
                <a:lnTo>
                  <a:pt x="5829300" y="671512"/>
                </a:lnTo>
                <a:lnTo>
                  <a:pt x="5562600" y="633412"/>
                </a:lnTo>
                <a:lnTo>
                  <a:pt x="5353050" y="604837"/>
                </a:lnTo>
                <a:lnTo>
                  <a:pt x="5233987" y="619124"/>
                </a:lnTo>
                <a:lnTo>
                  <a:pt x="5053012" y="652462"/>
                </a:lnTo>
                <a:lnTo>
                  <a:pt x="4781550" y="657224"/>
                </a:lnTo>
                <a:lnTo>
                  <a:pt x="4605337" y="647699"/>
                </a:lnTo>
                <a:lnTo>
                  <a:pt x="4405312" y="566737"/>
                </a:lnTo>
                <a:lnTo>
                  <a:pt x="4105275" y="461962"/>
                </a:lnTo>
                <a:lnTo>
                  <a:pt x="3843337" y="419099"/>
                </a:lnTo>
                <a:cubicBezTo>
                  <a:pt x="3590131" y="380999"/>
                  <a:pt x="2953543" y="323849"/>
                  <a:pt x="2566987" y="266699"/>
                </a:cubicBezTo>
                <a:cubicBezTo>
                  <a:pt x="2180431" y="209549"/>
                  <a:pt x="1821656" y="107949"/>
                  <a:pt x="1524000" y="76199"/>
                </a:cubicBezTo>
                <a:cubicBezTo>
                  <a:pt x="1226344" y="44449"/>
                  <a:pt x="992187" y="57943"/>
                  <a:pt x="800100" y="42862"/>
                </a:cubicBezTo>
                <a:lnTo>
                  <a:pt x="309562" y="28574"/>
                </a:lnTo>
                <a:lnTo>
                  <a:pt x="0" y="0"/>
                </a:lnTo>
              </a:path>
            </a:pathLst>
          </a:cu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2" name="Freeform: Shape 91">
            <a:extLst>
              <a:ext uri="{FF2B5EF4-FFF2-40B4-BE49-F238E27FC236}">
                <a16:creationId xmlns:a16="http://schemas.microsoft.com/office/drawing/2014/main" id="{F5E06D12-26EF-4A03-922B-156156986FFE}"/>
              </a:ext>
            </a:extLst>
          </p:cNvPr>
          <p:cNvSpPr/>
          <p:nvPr/>
        </p:nvSpPr>
        <p:spPr>
          <a:xfrm>
            <a:off x="4541480" y="2258132"/>
            <a:ext cx="7383109" cy="714777"/>
          </a:xfrm>
          <a:custGeom>
            <a:avLst/>
            <a:gdLst>
              <a:gd name="connsiteX0" fmla="*/ 0 w 4767262"/>
              <a:gd name="connsiteY0" fmla="*/ 0 h 538162"/>
              <a:gd name="connsiteX1" fmla="*/ 381000 w 4767262"/>
              <a:gd name="connsiteY1" fmla="*/ 47625 h 538162"/>
              <a:gd name="connsiteX2" fmla="*/ 809625 w 4767262"/>
              <a:gd name="connsiteY2" fmla="*/ 71437 h 538162"/>
              <a:gd name="connsiteX3" fmla="*/ 1162050 w 4767262"/>
              <a:gd name="connsiteY3" fmla="*/ 85725 h 538162"/>
              <a:gd name="connsiteX4" fmla="*/ 1500187 w 4767262"/>
              <a:gd name="connsiteY4" fmla="*/ 90487 h 538162"/>
              <a:gd name="connsiteX5" fmla="*/ 1809750 w 4767262"/>
              <a:gd name="connsiteY5" fmla="*/ 114300 h 538162"/>
              <a:gd name="connsiteX6" fmla="*/ 2128837 w 4767262"/>
              <a:gd name="connsiteY6" fmla="*/ 161925 h 538162"/>
              <a:gd name="connsiteX7" fmla="*/ 2624137 w 4767262"/>
              <a:gd name="connsiteY7" fmla="*/ 219075 h 538162"/>
              <a:gd name="connsiteX8" fmla="*/ 3333750 w 4767262"/>
              <a:gd name="connsiteY8" fmla="*/ 366712 h 538162"/>
              <a:gd name="connsiteX9" fmla="*/ 3805237 w 4767262"/>
              <a:gd name="connsiteY9" fmla="*/ 423862 h 538162"/>
              <a:gd name="connsiteX10" fmla="*/ 4314825 w 4767262"/>
              <a:gd name="connsiteY10" fmla="*/ 514350 h 538162"/>
              <a:gd name="connsiteX11" fmla="*/ 4681537 w 4767262"/>
              <a:gd name="connsiteY11" fmla="*/ 538162 h 538162"/>
              <a:gd name="connsiteX12" fmla="*/ 4767262 w 4767262"/>
              <a:gd name="connsiteY12" fmla="*/ 538162 h 538162"/>
              <a:gd name="connsiteX0" fmla="*/ 0 w 8639175"/>
              <a:gd name="connsiteY0" fmla="*/ 0 h 857250"/>
              <a:gd name="connsiteX1" fmla="*/ 381000 w 8639175"/>
              <a:gd name="connsiteY1" fmla="*/ 47625 h 857250"/>
              <a:gd name="connsiteX2" fmla="*/ 809625 w 8639175"/>
              <a:gd name="connsiteY2" fmla="*/ 71437 h 857250"/>
              <a:gd name="connsiteX3" fmla="*/ 1162050 w 8639175"/>
              <a:gd name="connsiteY3" fmla="*/ 85725 h 857250"/>
              <a:gd name="connsiteX4" fmla="*/ 1500187 w 8639175"/>
              <a:gd name="connsiteY4" fmla="*/ 90487 h 857250"/>
              <a:gd name="connsiteX5" fmla="*/ 1809750 w 8639175"/>
              <a:gd name="connsiteY5" fmla="*/ 114300 h 857250"/>
              <a:gd name="connsiteX6" fmla="*/ 2128837 w 8639175"/>
              <a:gd name="connsiteY6" fmla="*/ 161925 h 857250"/>
              <a:gd name="connsiteX7" fmla="*/ 2624137 w 8639175"/>
              <a:gd name="connsiteY7" fmla="*/ 219075 h 857250"/>
              <a:gd name="connsiteX8" fmla="*/ 3333750 w 8639175"/>
              <a:gd name="connsiteY8" fmla="*/ 366712 h 857250"/>
              <a:gd name="connsiteX9" fmla="*/ 3805237 w 8639175"/>
              <a:gd name="connsiteY9" fmla="*/ 423862 h 857250"/>
              <a:gd name="connsiteX10" fmla="*/ 4314825 w 8639175"/>
              <a:gd name="connsiteY10" fmla="*/ 514350 h 857250"/>
              <a:gd name="connsiteX11" fmla="*/ 4681537 w 8639175"/>
              <a:gd name="connsiteY11" fmla="*/ 538162 h 857250"/>
              <a:gd name="connsiteX12" fmla="*/ 8639175 w 8639175"/>
              <a:gd name="connsiteY12" fmla="*/ 857250 h 857250"/>
              <a:gd name="connsiteX0" fmla="*/ 0 w 8639175"/>
              <a:gd name="connsiteY0" fmla="*/ 0 h 857250"/>
              <a:gd name="connsiteX1" fmla="*/ 381000 w 8639175"/>
              <a:gd name="connsiteY1" fmla="*/ 47625 h 857250"/>
              <a:gd name="connsiteX2" fmla="*/ 809625 w 8639175"/>
              <a:gd name="connsiteY2" fmla="*/ 71437 h 857250"/>
              <a:gd name="connsiteX3" fmla="*/ 1162050 w 8639175"/>
              <a:gd name="connsiteY3" fmla="*/ 85725 h 857250"/>
              <a:gd name="connsiteX4" fmla="*/ 1500187 w 8639175"/>
              <a:gd name="connsiteY4" fmla="*/ 90487 h 857250"/>
              <a:gd name="connsiteX5" fmla="*/ 1809750 w 8639175"/>
              <a:gd name="connsiteY5" fmla="*/ 114300 h 857250"/>
              <a:gd name="connsiteX6" fmla="*/ 2128837 w 8639175"/>
              <a:gd name="connsiteY6" fmla="*/ 161925 h 857250"/>
              <a:gd name="connsiteX7" fmla="*/ 2624137 w 8639175"/>
              <a:gd name="connsiteY7" fmla="*/ 219075 h 857250"/>
              <a:gd name="connsiteX8" fmla="*/ 3333750 w 8639175"/>
              <a:gd name="connsiteY8" fmla="*/ 366712 h 857250"/>
              <a:gd name="connsiteX9" fmla="*/ 3805237 w 8639175"/>
              <a:gd name="connsiteY9" fmla="*/ 423862 h 857250"/>
              <a:gd name="connsiteX10" fmla="*/ 4314825 w 8639175"/>
              <a:gd name="connsiteY10" fmla="*/ 514350 h 857250"/>
              <a:gd name="connsiteX11" fmla="*/ 4681537 w 8639175"/>
              <a:gd name="connsiteY11" fmla="*/ 538162 h 857250"/>
              <a:gd name="connsiteX12" fmla="*/ 7748587 w 8639175"/>
              <a:gd name="connsiteY12" fmla="*/ 785812 h 857250"/>
              <a:gd name="connsiteX13" fmla="*/ 8639175 w 8639175"/>
              <a:gd name="connsiteY13" fmla="*/ 857250 h 857250"/>
              <a:gd name="connsiteX0" fmla="*/ 0 w 8639175"/>
              <a:gd name="connsiteY0" fmla="*/ 0 h 857250"/>
              <a:gd name="connsiteX1" fmla="*/ 381000 w 8639175"/>
              <a:gd name="connsiteY1" fmla="*/ 47625 h 857250"/>
              <a:gd name="connsiteX2" fmla="*/ 809625 w 8639175"/>
              <a:gd name="connsiteY2" fmla="*/ 71437 h 857250"/>
              <a:gd name="connsiteX3" fmla="*/ 1162050 w 8639175"/>
              <a:gd name="connsiteY3" fmla="*/ 85725 h 857250"/>
              <a:gd name="connsiteX4" fmla="*/ 1500187 w 8639175"/>
              <a:gd name="connsiteY4" fmla="*/ 90487 h 857250"/>
              <a:gd name="connsiteX5" fmla="*/ 1809750 w 8639175"/>
              <a:gd name="connsiteY5" fmla="*/ 114300 h 857250"/>
              <a:gd name="connsiteX6" fmla="*/ 2128837 w 8639175"/>
              <a:gd name="connsiteY6" fmla="*/ 161925 h 857250"/>
              <a:gd name="connsiteX7" fmla="*/ 2624137 w 8639175"/>
              <a:gd name="connsiteY7" fmla="*/ 219075 h 857250"/>
              <a:gd name="connsiteX8" fmla="*/ 3333750 w 8639175"/>
              <a:gd name="connsiteY8" fmla="*/ 366712 h 857250"/>
              <a:gd name="connsiteX9" fmla="*/ 3805237 w 8639175"/>
              <a:gd name="connsiteY9" fmla="*/ 423862 h 857250"/>
              <a:gd name="connsiteX10" fmla="*/ 4314825 w 8639175"/>
              <a:gd name="connsiteY10" fmla="*/ 514350 h 857250"/>
              <a:gd name="connsiteX11" fmla="*/ 4681537 w 8639175"/>
              <a:gd name="connsiteY11" fmla="*/ 538162 h 857250"/>
              <a:gd name="connsiteX12" fmla="*/ 6400800 w 8639175"/>
              <a:gd name="connsiteY12" fmla="*/ 685800 h 857250"/>
              <a:gd name="connsiteX13" fmla="*/ 7748587 w 8639175"/>
              <a:gd name="connsiteY13" fmla="*/ 785812 h 857250"/>
              <a:gd name="connsiteX14" fmla="*/ 8639175 w 8639175"/>
              <a:gd name="connsiteY14" fmla="*/ 857250 h 857250"/>
              <a:gd name="connsiteX0" fmla="*/ 0 w 8639175"/>
              <a:gd name="connsiteY0" fmla="*/ 0 h 857250"/>
              <a:gd name="connsiteX1" fmla="*/ 381000 w 8639175"/>
              <a:gd name="connsiteY1" fmla="*/ 47625 h 857250"/>
              <a:gd name="connsiteX2" fmla="*/ 809625 w 8639175"/>
              <a:gd name="connsiteY2" fmla="*/ 71437 h 857250"/>
              <a:gd name="connsiteX3" fmla="*/ 1162050 w 8639175"/>
              <a:gd name="connsiteY3" fmla="*/ 85725 h 857250"/>
              <a:gd name="connsiteX4" fmla="*/ 1500187 w 8639175"/>
              <a:gd name="connsiteY4" fmla="*/ 90487 h 857250"/>
              <a:gd name="connsiteX5" fmla="*/ 1809750 w 8639175"/>
              <a:gd name="connsiteY5" fmla="*/ 114300 h 857250"/>
              <a:gd name="connsiteX6" fmla="*/ 2128837 w 8639175"/>
              <a:gd name="connsiteY6" fmla="*/ 161925 h 857250"/>
              <a:gd name="connsiteX7" fmla="*/ 2624137 w 8639175"/>
              <a:gd name="connsiteY7" fmla="*/ 219075 h 857250"/>
              <a:gd name="connsiteX8" fmla="*/ 3333750 w 8639175"/>
              <a:gd name="connsiteY8" fmla="*/ 366712 h 857250"/>
              <a:gd name="connsiteX9" fmla="*/ 3805237 w 8639175"/>
              <a:gd name="connsiteY9" fmla="*/ 423862 h 857250"/>
              <a:gd name="connsiteX10" fmla="*/ 4314825 w 8639175"/>
              <a:gd name="connsiteY10" fmla="*/ 514350 h 857250"/>
              <a:gd name="connsiteX11" fmla="*/ 4681537 w 8639175"/>
              <a:gd name="connsiteY11" fmla="*/ 538162 h 857250"/>
              <a:gd name="connsiteX12" fmla="*/ 5362575 w 8639175"/>
              <a:gd name="connsiteY12" fmla="*/ 581025 h 857250"/>
              <a:gd name="connsiteX13" fmla="*/ 6400800 w 8639175"/>
              <a:gd name="connsiteY13" fmla="*/ 685800 h 857250"/>
              <a:gd name="connsiteX14" fmla="*/ 7748587 w 8639175"/>
              <a:gd name="connsiteY14" fmla="*/ 785812 h 857250"/>
              <a:gd name="connsiteX15" fmla="*/ 8639175 w 8639175"/>
              <a:gd name="connsiteY15"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39175" h="857250">
                <a:moveTo>
                  <a:pt x="0" y="0"/>
                </a:moveTo>
                <a:lnTo>
                  <a:pt x="381000" y="47625"/>
                </a:lnTo>
                <a:lnTo>
                  <a:pt x="809625" y="71437"/>
                </a:lnTo>
                <a:lnTo>
                  <a:pt x="1162050" y="85725"/>
                </a:lnTo>
                <a:lnTo>
                  <a:pt x="1500187" y="90487"/>
                </a:lnTo>
                <a:lnTo>
                  <a:pt x="1809750" y="114300"/>
                </a:lnTo>
                <a:lnTo>
                  <a:pt x="2128837" y="161925"/>
                </a:lnTo>
                <a:lnTo>
                  <a:pt x="2624137" y="219075"/>
                </a:lnTo>
                <a:lnTo>
                  <a:pt x="3333750" y="366712"/>
                </a:lnTo>
                <a:lnTo>
                  <a:pt x="3805237" y="423862"/>
                </a:lnTo>
                <a:lnTo>
                  <a:pt x="4314825" y="514350"/>
                </a:lnTo>
                <a:lnTo>
                  <a:pt x="4681537" y="538162"/>
                </a:lnTo>
                <a:cubicBezTo>
                  <a:pt x="4897437" y="555625"/>
                  <a:pt x="5146675" y="563562"/>
                  <a:pt x="5362575" y="581025"/>
                </a:cubicBezTo>
                <a:lnTo>
                  <a:pt x="6400800" y="685800"/>
                </a:lnTo>
                <a:lnTo>
                  <a:pt x="7748587" y="785812"/>
                </a:lnTo>
                <a:lnTo>
                  <a:pt x="8639175" y="8572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3" name="Freeform: Shape 92">
            <a:extLst>
              <a:ext uri="{FF2B5EF4-FFF2-40B4-BE49-F238E27FC236}">
                <a16:creationId xmlns:a16="http://schemas.microsoft.com/office/drawing/2014/main" id="{1D955511-9ACD-4295-B38B-8003B72906A4}"/>
              </a:ext>
            </a:extLst>
          </p:cNvPr>
          <p:cNvSpPr/>
          <p:nvPr/>
        </p:nvSpPr>
        <p:spPr>
          <a:xfrm>
            <a:off x="4781614" y="2345493"/>
            <a:ext cx="7147045" cy="2338910"/>
          </a:xfrm>
          <a:custGeom>
            <a:avLst/>
            <a:gdLst>
              <a:gd name="connsiteX0" fmla="*/ 4586287 w 4586287"/>
              <a:gd name="connsiteY0" fmla="*/ 728663 h 752475"/>
              <a:gd name="connsiteX1" fmla="*/ 4262437 w 4586287"/>
              <a:gd name="connsiteY1" fmla="*/ 742950 h 752475"/>
              <a:gd name="connsiteX2" fmla="*/ 3919537 w 4586287"/>
              <a:gd name="connsiteY2" fmla="*/ 733425 h 752475"/>
              <a:gd name="connsiteX3" fmla="*/ 3848100 w 4586287"/>
              <a:gd name="connsiteY3" fmla="*/ 733425 h 752475"/>
              <a:gd name="connsiteX4" fmla="*/ 3629025 w 4586287"/>
              <a:gd name="connsiteY4" fmla="*/ 709613 h 752475"/>
              <a:gd name="connsiteX5" fmla="*/ 3505200 w 4586287"/>
              <a:gd name="connsiteY5" fmla="*/ 709613 h 752475"/>
              <a:gd name="connsiteX6" fmla="*/ 3276600 w 4586287"/>
              <a:gd name="connsiteY6" fmla="*/ 747713 h 752475"/>
              <a:gd name="connsiteX7" fmla="*/ 2990850 w 4586287"/>
              <a:gd name="connsiteY7" fmla="*/ 752475 h 752475"/>
              <a:gd name="connsiteX8" fmla="*/ 2705100 w 4586287"/>
              <a:gd name="connsiteY8" fmla="*/ 728663 h 752475"/>
              <a:gd name="connsiteX9" fmla="*/ 2314575 w 4586287"/>
              <a:gd name="connsiteY9" fmla="*/ 704850 h 752475"/>
              <a:gd name="connsiteX10" fmla="*/ 2066925 w 4586287"/>
              <a:gd name="connsiteY10" fmla="*/ 619125 h 752475"/>
              <a:gd name="connsiteX11" fmla="*/ 1881187 w 4586287"/>
              <a:gd name="connsiteY11" fmla="*/ 552450 h 752475"/>
              <a:gd name="connsiteX12" fmla="*/ 1695450 w 4586287"/>
              <a:gd name="connsiteY12" fmla="*/ 528638 h 752475"/>
              <a:gd name="connsiteX13" fmla="*/ 1485900 w 4586287"/>
              <a:gd name="connsiteY13" fmla="*/ 509588 h 752475"/>
              <a:gd name="connsiteX14" fmla="*/ 1062037 w 4586287"/>
              <a:gd name="connsiteY14" fmla="*/ 404813 h 752475"/>
              <a:gd name="connsiteX15" fmla="*/ 642937 w 4586287"/>
              <a:gd name="connsiteY15" fmla="*/ 257175 h 752475"/>
              <a:gd name="connsiteX16" fmla="*/ 119062 w 4586287"/>
              <a:gd name="connsiteY16" fmla="*/ 42863 h 752475"/>
              <a:gd name="connsiteX17" fmla="*/ 0 w 4586287"/>
              <a:gd name="connsiteY17" fmla="*/ 0 h 752475"/>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0 w 8362950"/>
              <a:gd name="connsiteY17"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242888 w 8362950"/>
              <a:gd name="connsiteY17" fmla="*/ 338137 h 2805112"/>
              <a:gd name="connsiteX18" fmla="*/ 0 w 8362950"/>
              <a:gd name="connsiteY18"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795338 w 8362950"/>
              <a:gd name="connsiteY17" fmla="*/ 885825 h 2805112"/>
              <a:gd name="connsiteX18" fmla="*/ 242888 w 8362950"/>
              <a:gd name="connsiteY18" fmla="*/ 338137 h 2805112"/>
              <a:gd name="connsiteX19" fmla="*/ 0 w 8362950"/>
              <a:gd name="connsiteY19"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1371600 w 8362950"/>
              <a:gd name="connsiteY17" fmla="*/ 1333500 h 2805112"/>
              <a:gd name="connsiteX18" fmla="*/ 795338 w 8362950"/>
              <a:gd name="connsiteY18" fmla="*/ 885825 h 2805112"/>
              <a:gd name="connsiteX19" fmla="*/ 242888 w 8362950"/>
              <a:gd name="connsiteY19" fmla="*/ 338137 h 2805112"/>
              <a:gd name="connsiteX20" fmla="*/ 0 w 8362950"/>
              <a:gd name="connsiteY20"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1776413 w 8362950"/>
              <a:gd name="connsiteY17" fmla="*/ 1647825 h 2805112"/>
              <a:gd name="connsiteX18" fmla="*/ 1371600 w 8362950"/>
              <a:gd name="connsiteY18" fmla="*/ 1333500 h 2805112"/>
              <a:gd name="connsiteX19" fmla="*/ 795338 w 8362950"/>
              <a:gd name="connsiteY19" fmla="*/ 885825 h 2805112"/>
              <a:gd name="connsiteX20" fmla="*/ 242888 w 8362950"/>
              <a:gd name="connsiteY20" fmla="*/ 338137 h 2805112"/>
              <a:gd name="connsiteX21" fmla="*/ 0 w 8362950"/>
              <a:gd name="connsiteY21"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3090863 w 8362950"/>
              <a:gd name="connsiteY17" fmla="*/ 1814512 h 2805112"/>
              <a:gd name="connsiteX18" fmla="*/ 1776413 w 8362950"/>
              <a:gd name="connsiteY18" fmla="*/ 1647825 h 2805112"/>
              <a:gd name="connsiteX19" fmla="*/ 1371600 w 8362950"/>
              <a:gd name="connsiteY19" fmla="*/ 1333500 h 2805112"/>
              <a:gd name="connsiteX20" fmla="*/ 795338 w 8362950"/>
              <a:gd name="connsiteY20" fmla="*/ 885825 h 2805112"/>
              <a:gd name="connsiteX21" fmla="*/ 242888 w 8362950"/>
              <a:gd name="connsiteY21" fmla="*/ 338137 h 2805112"/>
              <a:gd name="connsiteX22" fmla="*/ 0 w 8362950"/>
              <a:gd name="connsiteY22"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3090863 w 8362950"/>
              <a:gd name="connsiteY17" fmla="*/ 1814512 h 2805112"/>
              <a:gd name="connsiteX18" fmla="*/ 2562225 w 8362950"/>
              <a:gd name="connsiteY18" fmla="*/ 1766887 h 2805112"/>
              <a:gd name="connsiteX19" fmla="*/ 1776413 w 8362950"/>
              <a:gd name="connsiteY19" fmla="*/ 1647825 h 2805112"/>
              <a:gd name="connsiteX20" fmla="*/ 1371600 w 8362950"/>
              <a:gd name="connsiteY20" fmla="*/ 1333500 h 2805112"/>
              <a:gd name="connsiteX21" fmla="*/ 795338 w 8362950"/>
              <a:gd name="connsiteY21" fmla="*/ 885825 h 2805112"/>
              <a:gd name="connsiteX22" fmla="*/ 242888 w 8362950"/>
              <a:gd name="connsiteY22" fmla="*/ 338137 h 2805112"/>
              <a:gd name="connsiteX23" fmla="*/ 0 w 8362950"/>
              <a:gd name="connsiteY23"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3090863 w 8362950"/>
              <a:gd name="connsiteY17" fmla="*/ 1814512 h 2805112"/>
              <a:gd name="connsiteX18" fmla="*/ 2562225 w 8362950"/>
              <a:gd name="connsiteY18" fmla="*/ 1766887 h 2805112"/>
              <a:gd name="connsiteX19" fmla="*/ 1776413 w 8362950"/>
              <a:gd name="connsiteY19" fmla="*/ 1647825 h 2805112"/>
              <a:gd name="connsiteX20" fmla="*/ 1371600 w 8362950"/>
              <a:gd name="connsiteY20" fmla="*/ 1333500 h 2805112"/>
              <a:gd name="connsiteX21" fmla="*/ 947738 w 8362950"/>
              <a:gd name="connsiteY21" fmla="*/ 1066800 h 2805112"/>
              <a:gd name="connsiteX22" fmla="*/ 795338 w 8362950"/>
              <a:gd name="connsiteY22" fmla="*/ 885825 h 2805112"/>
              <a:gd name="connsiteX23" fmla="*/ 242888 w 8362950"/>
              <a:gd name="connsiteY23" fmla="*/ 338137 h 2805112"/>
              <a:gd name="connsiteX24" fmla="*/ 0 w 8362950"/>
              <a:gd name="connsiteY24"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3090863 w 8362950"/>
              <a:gd name="connsiteY17" fmla="*/ 1814512 h 2805112"/>
              <a:gd name="connsiteX18" fmla="*/ 2562225 w 8362950"/>
              <a:gd name="connsiteY18" fmla="*/ 1766887 h 2805112"/>
              <a:gd name="connsiteX19" fmla="*/ 1776413 w 8362950"/>
              <a:gd name="connsiteY19" fmla="*/ 1647825 h 2805112"/>
              <a:gd name="connsiteX20" fmla="*/ 1371600 w 8362950"/>
              <a:gd name="connsiteY20" fmla="*/ 1333500 h 2805112"/>
              <a:gd name="connsiteX21" fmla="*/ 947738 w 8362950"/>
              <a:gd name="connsiteY21" fmla="*/ 1066800 h 2805112"/>
              <a:gd name="connsiteX22" fmla="*/ 795338 w 8362950"/>
              <a:gd name="connsiteY22" fmla="*/ 885825 h 2805112"/>
              <a:gd name="connsiteX23" fmla="*/ 242888 w 8362950"/>
              <a:gd name="connsiteY23" fmla="*/ 338137 h 2805112"/>
              <a:gd name="connsiteX24" fmla="*/ 0 w 8362950"/>
              <a:gd name="connsiteY24"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3090863 w 8362950"/>
              <a:gd name="connsiteY17" fmla="*/ 1814512 h 2805112"/>
              <a:gd name="connsiteX18" fmla="*/ 2562225 w 8362950"/>
              <a:gd name="connsiteY18" fmla="*/ 1766887 h 2805112"/>
              <a:gd name="connsiteX19" fmla="*/ 1776413 w 8362950"/>
              <a:gd name="connsiteY19" fmla="*/ 1647825 h 2805112"/>
              <a:gd name="connsiteX20" fmla="*/ 1371600 w 8362950"/>
              <a:gd name="connsiteY20" fmla="*/ 1333500 h 2805112"/>
              <a:gd name="connsiteX21" fmla="*/ 947738 w 8362950"/>
              <a:gd name="connsiteY21" fmla="*/ 1066800 h 2805112"/>
              <a:gd name="connsiteX22" fmla="*/ 795338 w 8362950"/>
              <a:gd name="connsiteY22" fmla="*/ 885825 h 2805112"/>
              <a:gd name="connsiteX23" fmla="*/ 242888 w 8362950"/>
              <a:gd name="connsiteY23" fmla="*/ 338137 h 2805112"/>
              <a:gd name="connsiteX24" fmla="*/ 0 w 8362950"/>
              <a:gd name="connsiteY24" fmla="*/ 0 h 2805112"/>
              <a:gd name="connsiteX0" fmla="*/ 8362950 w 8362950"/>
              <a:gd name="connsiteY0" fmla="*/ 2781300 h 2805112"/>
              <a:gd name="connsiteX1" fmla="*/ 8039100 w 8362950"/>
              <a:gd name="connsiteY1" fmla="*/ 2795587 h 2805112"/>
              <a:gd name="connsiteX2" fmla="*/ 7696200 w 8362950"/>
              <a:gd name="connsiteY2" fmla="*/ 2786062 h 2805112"/>
              <a:gd name="connsiteX3" fmla="*/ 7624763 w 8362950"/>
              <a:gd name="connsiteY3" fmla="*/ 2786062 h 2805112"/>
              <a:gd name="connsiteX4" fmla="*/ 7405688 w 8362950"/>
              <a:gd name="connsiteY4" fmla="*/ 2762250 h 2805112"/>
              <a:gd name="connsiteX5" fmla="*/ 7281863 w 8362950"/>
              <a:gd name="connsiteY5" fmla="*/ 2762250 h 2805112"/>
              <a:gd name="connsiteX6" fmla="*/ 7053263 w 8362950"/>
              <a:gd name="connsiteY6" fmla="*/ 2800350 h 2805112"/>
              <a:gd name="connsiteX7" fmla="*/ 6767513 w 8362950"/>
              <a:gd name="connsiteY7" fmla="*/ 2805112 h 2805112"/>
              <a:gd name="connsiteX8" fmla="*/ 6481763 w 8362950"/>
              <a:gd name="connsiteY8" fmla="*/ 2781300 h 2805112"/>
              <a:gd name="connsiteX9" fmla="*/ 6091238 w 8362950"/>
              <a:gd name="connsiteY9" fmla="*/ 2757487 h 2805112"/>
              <a:gd name="connsiteX10" fmla="*/ 5843588 w 8362950"/>
              <a:gd name="connsiteY10" fmla="*/ 2671762 h 2805112"/>
              <a:gd name="connsiteX11" fmla="*/ 5657850 w 8362950"/>
              <a:gd name="connsiteY11" fmla="*/ 2605087 h 2805112"/>
              <a:gd name="connsiteX12" fmla="*/ 5472113 w 8362950"/>
              <a:gd name="connsiteY12" fmla="*/ 2581275 h 2805112"/>
              <a:gd name="connsiteX13" fmla="*/ 5262563 w 8362950"/>
              <a:gd name="connsiteY13" fmla="*/ 2562225 h 2805112"/>
              <a:gd name="connsiteX14" fmla="*/ 4838700 w 8362950"/>
              <a:gd name="connsiteY14" fmla="*/ 2457450 h 2805112"/>
              <a:gd name="connsiteX15" fmla="*/ 4419600 w 8362950"/>
              <a:gd name="connsiteY15" fmla="*/ 2309812 h 2805112"/>
              <a:gd name="connsiteX16" fmla="*/ 3895725 w 8362950"/>
              <a:gd name="connsiteY16" fmla="*/ 2095500 h 2805112"/>
              <a:gd name="connsiteX17" fmla="*/ 3090863 w 8362950"/>
              <a:gd name="connsiteY17" fmla="*/ 1814512 h 2805112"/>
              <a:gd name="connsiteX18" fmla="*/ 2562225 w 8362950"/>
              <a:gd name="connsiteY18" fmla="*/ 1766887 h 2805112"/>
              <a:gd name="connsiteX19" fmla="*/ 1776413 w 8362950"/>
              <a:gd name="connsiteY19" fmla="*/ 1647825 h 2805112"/>
              <a:gd name="connsiteX20" fmla="*/ 1371600 w 8362950"/>
              <a:gd name="connsiteY20" fmla="*/ 1333500 h 2805112"/>
              <a:gd name="connsiteX21" fmla="*/ 947738 w 8362950"/>
              <a:gd name="connsiteY21" fmla="*/ 1066800 h 2805112"/>
              <a:gd name="connsiteX22" fmla="*/ 847725 w 8362950"/>
              <a:gd name="connsiteY22" fmla="*/ 1000125 h 2805112"/>
              <a:gd name="connsiteX23" fmla="*/ 795338 w 8362950"/>
              <a:gd name="connsiteY23" fmla="*/ 885825 h 2805112"/>
              <a:gd name="connsiteX24" fmla="*/ 242888 w 8362950"/>
              <a:gd name="connsiteY24" fmla="*/ 338137 h 2805112"/>
              <a:gd name="connsiteX25" fmla="*/ 0 w 8362950"/>
              <a:gd name="connsiteY25" fmla="*/ 0 h 280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62950" h="2805112">
                <a:moveTo>
                  <a:pt x="8362950" y="2781300"/>
                </a:moveTo>
                <a:lnTo>
                  <a:pt x="8039100" y="2795587"/>
                </a:lnTo>
                <a:lnTo>
                  <a:pt x="7696200" y="2786062"/>
                </a:lnTo>
                <a:lnTo>
                  <a:pt x="7624763" y="2786062"/>
                </a:lnTo>
                <a:lnTo>
                  <a:pt x="7405688" y="2762250"/>
                </a:lnTo>
                <a:lnTo>
                  <a:pt x="7281863" y="2762250"/>
                </a:lnTo>
                <a:lnTo>
                  <a:pt x="7053263" y="2800350"/>
                </a:lnTo>
                <a:lnTo>
                  <a:pt x="6767513" y="2805112"/>
                </a:lnTo>
                <a:lnTo>
                  <a:pt x="6481763" y="2781300"/>
                </a:lnTo>
                <a:lnTo>
                  <a:pt x="6091238" y="2757487"/>
                </a:lnTo>
                <a:lnTo>
                  <a:pt x="5843588" y="2671762"/>
                </a:lnTo>
                <a:lnTo>
                  <a:pt x="5657850" y="2605087"/>
                </a:lnTo>
                <a:lnTo>
                  <a:pt x="5472113" y="2581275"/>
                </a:lnTo>
                <a:lnTo>
                  <a:pt x="5262563" y="2562225"/>
                </a:lnTo>
                <a:lnTo>
                  <a:pt x="4838700" y="2457450"/>
                </a:lnTo>
                <a:lnTo>
                  <a:pt x="4419600" y="2309812"/>
                </a:lnTo>
                <a:lnTo>
                  <a:pt x="3895725" y="2095500"/>
                </a:lnTo>
                <a:cubicBezTo>
                  <a:pt x="3671094" y="2028825"/>
                  <a:pt x="3444082" y="1889125"/>
                  <a:pt x="3090863" y="1814512"/>
                </a:cubicBezTo>
                <a:cubicBezTo>
                  <a:pt x="2871788" y="1757362"/>
                  <a:pt x="2781300" y="1794668"/>
                  <a:pt x="2562225" y="1766887"/>
                </a:cubicBezTo>
                <a:cubicBezTo>
                  <a:pt x="2343150" y="1739106"/>
                  <a:pt x="1978025" y="1717675"/>
                  <a:pt x="1776413" y="1647825"/>
                </a:cubicBezTo>
                <a:cubicBezTo>
                  <a:pt x="1574801" y="1577975"/>
                  <a:pt x="1495425" y="1431131"/>
                  <a:pt x="1371600" y="1333500"/>
                </a:cubicBezTo>
                <a:cubicBezTo>
                  <a:pt x="1247775" y="1235869"/>
                  <a:pt x="1035050" y="1122362"/>
                  <a:pt x="947738" y="1066800"/>
                </a:cubicBezTo>
                <a:cubicBezTo>
                  <a:pt x="860426" y="1011238"/>
                  <a:pt x="874713" y="1028700"/>
                  <a:pt x="847725" y="1000125"/>
                </a:cubicBezTo>
                <a:lnTo>
                  <a:pt x="795338" y="885825"/>
                </a:lnTo>
                <a:cubicBezTo>
                  <a:pt x="663575" y="765175"/>
                  <a:pt x="347663" y="426243"/>
                  <a:pt x="242888" y="338137"/>
                </a:cubicBezTo>
                <a:lnTo>
                  <a:pt x="0" y="0"/>
                </a:lnTo>
              </a:path>
            </a:pathLst>
          </a:cu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4" name="Freeform: Shape 93">
            <a:extLst>
              <a:ext uri="{FF2B5EF4-FFF2-40B4-BE49-F238E27FC236}">
                <a16:creationId xmlns:a16="http://schemas.microsoft.com/office/drawing/2014/main" id="{BC8EC05C-32A8-417B-ADDC-37433169DB03}"/>
              </a:ext>
            </a:extLst>
          </p:cNvPr>
          <p:cNvSpPr/>
          <p:nvPr/>
        </p:nvSpPr>
        <p:spPr>
          <a:xfrm>
            <a:off x="4773474" y="2405058"/>
            <a:ext cx="7142974" cy="3339599"/>
          </a:xfrm>
          <a:custGeom>
            <a:avLst/>
            <a:gdLst>
              <a:gd name="connsiteX0" fmla="*/ 0 w 2724150"/>
              <a:gd name="connsiteY0" fmla="*/ 0 h 2509838"/>
              <a:gd name="connsiteX1" fmla="*/ 109538 w 2724150"/>
              <a:gd name="connsiteY1" fmla="*/ 261938 h 2509838"/>
              <a:gd name="connsiteX2" fmla="*/ 247650 w 2724150"/>
              <a:gd name="connsiteY2" fmla="*/ 542925 h 2509838"/>
              <a:gd name="connsiteX3" fmla="*/ 400050 w 2724150"/>
              <a:gd name="connsiteY3" fmla="*/ 738188 h 2509838"/>
              <a:gd name="connsiteX4" fmla="*/ 538163 w 2724150"/>
              <a:gd name="connsiteY4" fmla="*/ 876300 h 2509838"/>
              <a:gd name="connsiteX5" fmla="*/ 652463 w 2724150"/>
              <a:gd name="connsiteY5" fmla="*/ 981075 h 2509838"/>
              <a:gd name="connsiteX6" fmla="*/ 800100 w 2724150"/>
              <a:gd name="connsiteY6" fmla="*/ 1119188 h 2509838"/>
              <a:gd name="connsiteX7" fmla="*/ 909638 w 2724150"/>
              <a:gd name="connsiteY7" fmla="*/ 1257300 h 2509838"/>
              <a:gd name="connsiteX8" fmla="*/ 1000125 w 2724150"/>
              <a:gd name="connsiteY8" fmla="*/ 1400175 h 2509838"/>
              <a:gd name="connsiteX9" fmla="*/ 1071563 w 2724150"/>
              <a:gd name="connsiteY9" fmla="*/ 1557338 h 2509838"/>
              <a:gd name="connsiteX10" fmla="*/ 1123950 w 2724150"/>
              <a:gd name="connsiteY10" fmla="*/ 1733550 h 2509838"/>
              <a:gd name="connsiteX11" fmla="*/ 1162050 w 2724150"/>
              <a:gd name="connsiteY11" fmla="*/ 1833563 h 2509838"/>
              <a:gd name="connsiteX12" fmla="*/ 1276350 w 2724150"/>
              <a:gd name="connsiteY12" fmla="*/ 2000250 h 2509838"/>
              <a:gd name="connsiteX13" fmla="*/ 1476375 w 2724150"/>
              <a:gd name="connsiteY13" fmla="*/ 2185988 h 2509838"/>
              <a:gd name="connsiteX14" fmla="*/ 1576388 w 2724150"/>
              <a:gd name="connsiteY14" fmla="*/ 2271713 h 2509838"/>
              <a:gd name="connsiteX15" fmla="*/ 1824038 w 2724150"/>
              <a:gd name="connsiteY15" fmla="*/ 2366963 h 2509838"/>
              <a:gd name="connsiteX16" fmla="*/ 2138363 w 2724150"/>
              <a:gd name="connsiteY16" fmla="*/ 2433638 h 2509838"/>
              <a:gd name="connsiteX17" fmla="*/ 2462213 w 2724150"/>
              <a:gd name="connsiteY17" fmla="*/ 2452688 h 2509838"/>
              <a:gd name="connsiteX18" fmla="*/ 2609850 w 2724150"/>
              <a:gd name="connsiteY18" fmla="*/ 2481263 h 2509838"/>
              <a:gd name="connsiteX19" fmla="*/ 2724150 w 2724150"/>
              <a:gd name="connsiteY19" fmla="*/ 2509838 h 2509838"/>
              <a:gd name="connsiteX0" fmla="*/ 0 w 7581900"/>
              <a:gd name="connsiteY0" fmla="*/ 0 h 3895725"/>
              <a:gd name="connsiteX1" fmla="*/ 109538 w 7581900"/>
              <a:gd name="connsiteY1" fmla="*/ 261938 h 3895725"/>
              <a:gd name="connsiteX2" fmla="*/ 247650 w 7581900"/>
              <a:gd name="connsiteY2" fmla="*/ 542925 h 3895725"/>
              <a:gd name="connsiteX3" fmla="*/ 400050 w 7581900"/>
              <a:gd name="connsiteY3" fmla="*/ 738188 h 3895725"/>
              <a:gd name="connsiteX4" fmla="*/ 538163 w 7581900"/>
              <a:gd name="connsiteY4" fmla="*/ 876300 h 3895725"/>
              <a:gd name="connsiteX5" fmla="*/ 652463 w 7581900"/>
              <a:gd name="connsiteY5" fmla="*/ 981075 h 3895725"/>
              <a:gd name="connsiteX6" fmla="*/ 800100 w 7581900"/>
              <a:gd name="connsiteY6" fmla="*/ 1119188 h 3895725"/>
              <a:gd name="connsiteX7" fmla="*/ 909638 w 7581900"/>
              <a:gd name="connsiteY7" fmla="*/ 1257300 h 3895725"/>
              <a:gd name="connsiteX8" fmla="*/ 1000125 w 7581900"/>
              <a:gd name="connsiteY8" fmla="*/ 1400175 h 3895725"/>
              <a:gd name="connsiteX9" fmla="*/ 1071563 w 7581900"/>
              <a:gd name="connsiteY9" fmla="*/ 1557338 h 3895725"/>
              <a:gd name="connsiteX10" fmla="*/ 1123950 w 7581900"/>
              <a:gd name="connsiteY10" fmla="*/ 1733550 h 3895725"/>
              <a:gd name="connsiteX11" fmla="*/ 1162050 w 7581900"/>
              <a:gd name="connsiteY11" fmla="*/ 1833563 h 3895725"/>
              <a:gd name="connsiteX12" fmla="*/ 1276350 w 7581900"/>
              <a:gd name="connsiteY12" fmla="*/ 2000250 h 3895725"/>
              <a:gd name="connsiteX13" fmla="*/ 1476375 w 7581900"/>
              <a:gd name="connsiteY13" fmla="*/ 2185988 h 3895725"/>
              <a:gd name="connsiteX14" fmla="*/ 1576388 w 7581900"/>
              <a:gd name="connsiteY14" fmla="*/ 2271713 h 3895725"/>
              <a:gd name="connsiteX15" fmla="*/ 1824038 w 7581900"/>
              <a:gd name="connsiteY15" fmla="*/ 2366963 h 3895725"/>
              <a:gd name="connsiteX16" fmla="*/ 2138363 w 7581900"/>
              <a:gd name="connsiteY16" fmla="*/ 2433638 h 3895725"/>
              <a:gd name="connsiteX17" fmla="*/ 2462213 w 7581900"/>
              <a:gd name="connsiteY17" fmla="*/ 2452688 h 3895725"/>
              <a:gd name="connsiteX18" fmla="*/ 2609850 w 7581900"/>
              <a:gd name="connsiteY18" fmla="*/ 2481263 h 3895725"/>
              <a:gd name="connsiteX19" fmla="*/ 7581900 w 7581900"/>
              <a:gd name="connsiteY19" fmla="*/ 3895725 h 3895725"/>
              <a:gd name="connsiteX0" fmla="*/ 0 w 7581900"/>
              <a:gd name="connsiteY0" fmla="*/ 0 h 3895725"/>
              <a:gd name="connsiteX1" fmla="*/ 109538 w 7581900"/>
              <a:gd name="connsiteY1" fmla="*/ 261938 h 3895725"/>
              <a:gd name="connsiteX2" fmla="*/ 247650 w 7581900"/>
              <a:gd name="connsiteY2" fmla="*/ 542925 h 3895725"/>
              <a:gd name="connsiteX3" fmla="*/ 400050 w 7581900"/>
              <a:gd name="connsiteY3" fmla="*/ 738188 h 3895725"/>
              <a:gd name="connsiteX4" fmla="*/ 538163 w 7581900"/>
              <a:gd name="connsiteY4" fmla="*/ 876300 h 3895725"/>
              <a:gd name="connsiteX5" fmla="*/ 652463 w 7581900"/>
              <a:gd name="connsiteY5" fmla="*/ 981075 h 3895725"/>
              <a:gd name="connsiteX6" fmla="*/ 800100 w 7581900"/>
              <a:gd name="connsiteY6" fmla="*/ 1119188 h 3895725"/>
              <a:gd name="connsiteX7" fmla="*/ 909638 w 7581900"/>
              <a:gd name="connsiteY7" fmla="*/ 1257300 h 3895725"/>
              <a:gd name="connsiteX8" fmla="*/ 1000125 w 7581900"/>
              <a:gd name="connsiteY8" fmla="*/ 1400175 h 3895725"/>
              <a:gd name="connsiteX9" fmla="*/ 1071563 w 7581900"/>
              <a:gd name="connsiteY9" fmla="*/ 1557338 h 3895725"/>
              <a:gd name="connsiteX10" fmla="*/ 1123950 w 7581900"/>
              <a:gd name="connsiteY10" fmla="*/ 1733550 h 3895725"/>
              <a:gd name="connsiteX11" fmla="*/ 1162050 w 7581900"/>
              <a:gd name="connsiteY11" fmla="*/ 1833563 h 3895725"/>
              <a:gd name="connsiteX12" fmla="*/ 1276350 w 7581900"/>
              <a:gd name="connsiteY12" fmla="*/ 2000250 h 3895725"/>
              <a:gd name="connsiteX13" fmla="*/ 1476375 w 7581900"/>
              <a:gd name="connsiteY13" fmla="*/ 2185988 h 3895725"/>
              <a:gd name="connsiteX14" fmla="*/ 1576388 w 7581900"/>
              <a:gd name="connsiteY14" fmla="*/ 2271713 h 3895725"/>
              <a:gd name="connsiteX15" fmla="*/ 1824038 w 7581900"/>
              <a:gd name="connsiteY15" fmla="*/ 2366963 h 3895725"/>
              <a:gd name="connsiteX16" fmla="*/ 2138363 w 7581900"/>
              <a:gd name="connsiteY16" fmla="*/ 2433638 h 3895725"/>
              <a:gd name="connsiteX17" fmla="*/ 2462213 w 7581900"/>
              <a:gd name="connsiteY17" fmla="*/ 2452688 h 3895725"/>
              <a:gd name="connsiteX18" fmla="*/ 2609850 w 7581900"/>
              <a:gd name="connsiteY18" fmla="*/ 2481263 h 3895725"/>
              <a:gd name="connsiteX19" fmla="*/ 6781800 w 7581900"/>
              <a:gd name="connsiteY19" fmla="*/ 3738563 h 3895725"/>
              <a:gd name="connsiteX20" fmla="*/ 7581900 w 7581900"/>
              <a:gd name="connsiteY20" fmla="*/ 3895725 h 3895725"/>
              <a:gd name="connsiteX0" fmla="*/ 0 w 7581900"/>
              <a:gd name="connsiteY0" fmla="*/ 0 h 3895725"/>
              <a:gd name="connsiteX1" fmla="*/ 109538 w 7581900"/>
              <a:gd name="connsiteY1" fmla="*/ 261938 h 3895725"/>
              <a:gd name="connsiteX2" fmla="*/ 247650 w 7581900"/>
              <a:gd name="connsiteY2" fmla="*/ 542925 h 3895725"/>
              <a:gd name="connsiteX3" fmla="*/ 400050 w 7581900"/>
              <a:gd name="connsiteY3" fmla="*/ 738188 h 3895725"/>
              <a:gd name="connsiteX4" fmla="*/ 538163 w 7581900"/>
              <a:gd name="connsiteY4" fmla="*/ 876300 h 3895725"/>
              <a:gd name="connsiteX5" fmla="*/ 652463 w 7581900"/>
              <a:gd name="connsiteY5" fmla="*/ 981075 h 3895725"/>
              <a:gd name="connsiteX6" fmla="*/ 800100 w 7581900"/>
              <a:gd name="connsiteY6" fmla="*/ 1119188 h 3895725"/>
              <a:gd name="connsiteX7" fmla="*/ 909638 w 7581900"/>
              <a:gd name="connsiteY7" fmla="*/ 1257300 h 3895725"/>
              <a:gd name="connsiteX8" fmla="*/ 1000125 w 7581900"/>
              <a:gd name="connsiteY8" fmla="*/ 1400175 h 3895725"/>
              <a:gd name="connsiteX9" fmla="*/ 1071563 w 7581900"/>
              <a:gd name="connsiteY9" fmla="*/ 1557338 h 3895725"/>
              <a:gd name="connsiteX10" fmla="*/ 1123950 w 7581900"/>
              <a:gd name="connsiteY10" fmla="*/ 1733550 h 3895725"/>
              <a:gd name="connsiteX11" fmla="*/ 1162050 w 7581900"/>
              <a:gd name="connsiteY11" fmla="*/ 1833563 h 3895725"/>
              <a:gd name="connsiteX12" fmla="*/ 1276350 w 7581900"/>
              <a:gd name="connsiteY12" fmla="*/ 2000250 h 3895725"/>
              <a:gd name="connsiteX13" fmla="*/ 1476375 w 7581900"/>
              <a:gd name="connsiteY13" fmla="*/ 2185988 h 3895725"/>
              <a:gd name="connsiteX14" fmla="*/ 1576388 w 7581900"/>
              <a:gd name="connsiteY14" fmla="*/ 2271713 h 3895725"/>
              <a:gd name="connsiteX15" fmla="*/ 1824038 w 7581900"/>
              <a:gd name="connsiteY15" fmla="*/ 2366963 h 3895725"/>
              <a:gd name="connsiteX16" fmla="*/ 2138363 w 7581900"/>
              <a:gd name="connsiteY16" fmla="*/ 2433638 h 3895725"/>
              <a:gd name="connsiteX17" fmla="*/ 2462213 w 7581900"/>
              <a:gd name="connsiteY17" fmla="*/ 2452688 h 3895725"/>
              <a:gd name="connsiteX18" fmla="*/ 2609850 w 7581900"/>
              <a:gd name="connsiteY18" fmla="*/ 2481263 h 3895725"/>
              <a:gd name="connsiteX19" fmla="*/ 6072188 w 7581900"/>
              <a:gd name="connsiteY19" fmla="*/ 3567113 h 3895725"/>
              <a:gd name="connsiteX20" fmla="*/ 6781800 w 7581900"/>
              <a:gd name="connsiteY20" fmla="*/ 3738563 h 3895725"/>
              <a:gd name="connsiteX21" fmla="*/ 7581900 w 7581900"/>
              <a:gd name="connsiteY21" fmla="*/ 3895725 h 3895725"/>
              <a:gd name="connsiteX0" fmla="*/ 0 w 7581900"/>
              <a:gd name="connsiteY0" fmla="*/ 0 h 3895725"/>
              <a:gd name="connsiteX1" fmla="*/ 109538 w 7581900"/>
              <a:gd name="connsiteY1" fmla="*/ 261938 h 3895725"/>
              <a:gd name="connsiteX2" fmla="*/ 247650 w 7581900"/>
              <a:gd name="connsiteY2" fmla="*/ 542925 h 3895725"/>
              <a:gd name="connsiteX3" fmla="*/ 400050 w 7581900"/>
              <a:gd name="connsiteY3" fmla="*/ 738188 h 3895725"/>
              <a:gd name="connsiteX4" fmla="*/ 538163 w 7581900"/>
              <a:gd name="connsiteY4" fmla="*/ 876300 h 3895725"/>
              <a:gd name="connsiteX5" fmla="*/ 652463 w 7581900"/>
              <a:gd name="connsiteY5" fmla="*/ 981075 h 3895725"/>
              <a:gd name="connsiteX6" fmla="*/ 800100 w 7581900"/>
              <a:gd name="connsiteY6" fmla="*/ 1119188 h 3895725"/>
              <a:gd name="connsiteX7" fmla="*/ 909638 w 7581900"/>
              <a:gd name="connsiteY7" fmla="*/ 1257300 h 3895725"/>
              <a:gd name="connsiteX8" fmla="*/ 1000125 w 7581900"/>
              <a:gd name="connsiteY8" fmla="*/ 1400175 h 3895725"/>
              <a:gd name="connsiteX9" fmla="*/ 1071563 w 7581900"/>
              <a:gd name="connsiteY9" fmla="*/ 1557338 h 3895725"/>
              <a:gd name="connsiteX10" fmla="*/ 1123950 w 7581900"/>
              <a:gd name="connsiteY10" fmla="*/ 1733550 h 3895725"/>
              <a:gd name="connsiteX11" fmla="*/ 1162050 w 7581900"/>
              <a:gd name="connsiteY11" fmla="*/ 1833563 h 3895725"/>
              <a:gd name="connsiteX12" fmla="*/ 1276350 w 7581900"/>
              <a:gd name="connsiteY12" fmla="*/ 2000250 h 3895725"/>
              <a:gd name="connsiteX13" fmla="*/ 1476375 w 7581900"/>
              <a:gd name="connsiteY13" fmla="*/ 2185988 h 3895725"/>
              <a:gd name="connsiteX14" fmla="*/ 1576388 w 7581900"/>
              <a:gd name="connsiteY14" fmla="*/ 2271713 h 3895725"/>
              <a:gd name="connsiteX15" fmla="*/ 1824038 w 7581900"/>
              <a:gd name="connsiteY15" fmla="*/ 2366963 h 3895725"/>
              <a:gd name="connsiteX16" fmla="*/ 2138363 w 7581900"/>
              <a:gd name="connsiteY16" fmla="*/ 2433638 h 3895725"/>
              <a:gd name="connsiteX17" fmla="*/ 2462213 w 7581900"/>
              <a:gd name="connsiteY17" fmla="*/ 2452688 h 3895725"/>
              <a:gd name="connsiteX18" fmla="*/ 2609850 w 7581900"/>
              <a:gd name="connsiteY18" fmla="*/ 2481263 h 3895725"/>
              <a:gd name="connsiteX19" fmla="*/ 5291138 w 7581900"/>
              <a:gd name="connsiteY19" fmla="*/ 3309938 h 3895725"/>
              <a:gd name="connsiteX20" fmla="*/ 6072188 w 7581900"/>
              <a:gd name="connsiteY20" fmla="*/ 3567113 h 3895725"/>
              <a:gd name="connsiteX21" fmla="*/ 6781800 w 7581900"/>
              <a:gd name="connsiteY21" fmla="*/ 3738563 h 3895725"/>
              <a:gd name="connsiteX22" fmla="*/ 7581900 w 7581900"/>
              <a:gd name="connsiteY22" fmla="*/ 3895725 h 3895725"/>
              <a:gd name="connsiteX0" fmla="*/ 0 w 7581900"/>
              <a:gd name="connsiteY0" fmla="*/ 0 h 3895725"/>
              <a:gd name="connsiteX1" fmla="*/ 109538 w 7581900"/>
              <a:gd name="connsiteY1" fmla="*/ 261938 h 3895725"/>
              <a:gd name="connsiteX2" fmla="*/ 247650 w 7581900"/>
              <a:gd name="connsiteY2" fmla="*/ 542925 h 3895725"/>
              <a:gd name="connsiteX3" fmla="*/ 400050 w 7581900"/>
              <a:gd name="connsiteY3" fmla="*/ 738188 h 3895725"/>
              <a:gd name="connsiteX4" fmla="*/ 538163 w 7581900"/>
              <a:gd name="connsiteY4" fmla="*/ 876300 h 3895725"/>
              <a:gd name="connsiteX5" fmla="*/ 652463 w 7581900"/>
              <a:gd name="connsiteY5" fmla="*/ 981075 h 3895725"/>
              <a:gd name="connsiteX6" fmla="*/ 800100 w 7581900"/>
              <a:gd name="connsiteY6" fmla="*/ 1119188 h 3895725"/>
              <a:gd name="connsiteX7" fmla="*/ 909638 w 7581900"/>
              <a:gd name="connsiteY7" fmla="*/ 1257300 h 3895725"/>
              <a:gd name="connsiteX8" fmla="*/ 1000125 w 7581900"/>
              <a:gd name="connsiteY8" fmla="*/ 1400175 h 3895725"/>
              <a:gd name="connsiteX9" fmla="*/ 1071563 w 7581900"/>
              <a:gd name="connsiteY9" fmla="*/ 1557338 h 3895725"/>
              <a:gd name="connsiteX10" fmla="*/ 1123950 w 7581900"/>
              <a:gd name="connsiteY10" fmla="*/ 1733550 h 3895725"/>
              <a:gd name="connsiteX11" fmla="*/ 1162050 w 7581900"/>
              <a:gd name="connsiteY11" fmla="*/ 1833563 h 3895725"/>
              <a:gd name="connsiteX12" fmla="*/ 1276350 w 7581900"/>
              <a:gd name="connsiteY12" fmla="*/ 2000250 h 3895725"/>
              <a:gd name="connsiteX13" fmla="*/ 1476375 w 7581900"/>
              <a:gd name="connsiteY13" fmla="*/ 2185988 h 3895725"/>
              <a:gd name="connsiteX14" fmla="*/ 1576388 w 7581900"/>
              <a:gd name="connsiteY14" fmla="*/ 2271713 h 3895725"/>
              <a:gd name="connsiteX15" fmla="*/ 1824038 w 7581900"/>
              <a:gd name="connsiteY15" fmla="*/ 2366963 h 3895725"/>
              <a:gd name="connsiteX16" fmla="*/ 2138363 w 7581900"/>
              <a:gd name="connsiteY16" fmla="*/ 2433638 h 3895725"/>
              <a:gd name="connsiteX17" fmla="*/ 2462213 w 7581900"/>
              <a:gd name="connsiteY17" fmla="*/ 2452688 h 3895725"/>
              <a:gd name="connsiteX18" fmla="*/ 2609850 w 7581900"/>
              <a:gd name="connsiteY18" fmla="*/ 2481263 h 3895725"/>
              <a:gd name="connsiteX19" fmla="*/ 3738563 w 7581900"/>
              <a:gd name="connsiteY19" fmla="*/ 2671763 h 3895725"/>
              <a:gd name="connsiteX20" fmla="*/ 5291138 w 7581900"/>
              <a:gd name="connsiteY20" fmla="*/ 3309938 h 3895725"/>
              <a:gd name="connsiteX21" fmla="*/ 6072188 w 7581900"/>
              <a:gd name="connsiteY21" fmla="*/ 3567113 h 3895725"/>
              <a:gd name="connsiteX22" fmla="*/ 6781800 w 7581900"/>
              <a:gd name="connsiteY22" fmla="*/ 3738563 h 3895725"/>
              <a:gd name="connsiteX23" fmla="*/ 7581900 w 7581900"/>
              <a:gd name="connsiteY23" fmla="*/ 3895725 h 3895725"/>
              <a:gd name="connsiteX0" fmla="*/ 0 w 7581900"/>
              <a:gd name="connsiteY0" fmla="*/ 0 h 3895725"/>
              <a:gd name="connsiteX1" fmla="*/ 109538 w 7581900"/>
              <a:gd name="connsiteY1" fmla="*/ 261938 h 3895725"/>
              <a:gd name="connsiteX2" fmla="*/ 247650 w 7581900"/>
              <a:gd name="connsiteY2" fmla="*/ 542925 h 3895725"/>
              <a:gd name="connsiteX3" fmla="*/ 400050 w 7581900"/>
              <a:gd name="connsiteY3" fmla="*/ 738188 h 3895725"/>
              <a:gd name="connsiteX4" fmla="*/ 538163 w 7581900"/>
              <a:gd name="connsiteY4" fmla="*/ 876300 h 3895725"/>
              <a:gd name="connsiteX5" fmla="*/ 652463 w 7581900"/>
              <a:gd name="connsiteY5" fmla="*/ 981075 h 3895725"/>
              <a:gd name="connsiteX6" fmla="*/ 800100 w 7581900"/>
              <a:gd name="connsiteY6" fmla="*/ 1119188 h 3895725"/>
              <a:gd name="connsiteX7" fmla="*/ 909638 w 7581900"/>
              <a:gd name="connsiteY7" fmla="*/ 1257300 h 3895725"/>
              <a:gd name="connsiteX8" fmla="*/ 1000125 w 7581900"/>
              <a:gd name="connsiteY8" fmla="*/ 1400175 h 3895725"/>
              <a:gd name="connsiteX9" fmla="*/ 1071563 w 7581900"/>
              <a:gd name="connsiteY9" fmla="*/ 1557338 h 3895725"/>
              <a:gd name="connsiteX10" fmla="*/ 1123950 w 7581900"/>
              <a:gd name="connsiteY10" fmla="*/ 1733550 h 3895725"/>
              <a:gd name="connsiteX11" fmla="*/ 1162050 w 7581900"/>
              <a:gd name="connsiteY11" fmla="*/ 1833563 h 3895725"/>
              <a:gd name="connsiteX12" fmla="*/ 1276350 w 7581900"/>
              <a:gd name="connsiteY12" fmla="*/ 2000250 h 3895725"/>
              <a:gd name="connsiteX13" fmla="*/ 1476375 w 7581900"/>
              <a:gd name="connsiteY13" fmla="*/ 2185988 h 3895725"/>
              <a:gd name="connsiteX14" fmla="*/ 1576388 w 7581900"/>
              <a:gd name="connsiteY14" fmla="*/ 2271713 h 3895725"/>
              <a:gd name="connsiteX15" fmla="*/ 1824038 w 7581900"/>
              <a:gd name="connsiteY15" fmla="*/ 2366963 h 3895725"/>
              <a:gd name="connsiteX16" fmla="*/ 2138363 w 7581900"/>
              <a:gd name="connsiteY16" fmla="*/ 2433638 h 3895725"/>
              <a:gd name="connsiteX17" fmla="*/ 2462213 w 7581900"/>
              <a:gd name="connsiteY17" fmla="*/ 2452688 h 3895725"/>
              <a:gd name="connsiteX18" fmla="*/ 2609850 w 7581900"/>
              <a:gd name="connsiteY18" fmla="*/ 2481263 h 3895725"/>
              <a:gd name="connsiteX19" fmla="*/ 3738563 w 7581900"/>
              <a:gd name="connsiteY19" fmla="*/ 2671763 h 3895725"/>
              <a:gd name="connsiteX20" fmla="*/ 4395788 w 7581900"/>
              <a:gd name="connsiteY20" fmla="*/ 2957513 h 3895725"/>
              <a:gd name="connsiteX21" fmla="*/ 5291138 w 7581900"/>
              <a:gd name="connsiteY21" fmla="*/ 3309938 h 3895725"/>
              <a:gd name="connsiteX22" fmla="*/ 6072188 w 7581900"/>
              <a:gd name="connsiteY22" fmla="*/ 3567113 h 3895725"/>
              <a:gd name="connsiteX23" fmla="*/ 6781800 w 7581900"/>
              <a:gd name="connsiteY23" fmla="*/ 3738563 h 3895725"/>
              <a:gd name="connsiteX24" fmla="*/ 7581900 w 7581900"/>
              <a:gd name="connsiteY24" fmla="*/ 3895725 h 3895725"/>
              <a:gd name="connsiteX0" fmla="*/ 0 w 8358187"/>
              <a:gd name="connsiteY0" fmla="*/ 0 h 4005263"/>
              <a:gd name="connsiteX1" fmla="*/ 109538 w 8358187"/>
              <a:gd name="connsiteY1" fmla="*/ 261938 h 4005263"/>
              <a:gd name="connsiteX2" fmla="*/ 247650 w 8358187"/>
              <a:gd name="connsiteY2" fmla="*/ 542925 h 4005263"/>
              <a:gd name="connsiteX3" fmla="*/ 400050 w 8358187"/>
              <a:gd name="connsiteY3" fmla="*/ 738188 h 4005263"/>
              <a:gd name="connsiteX4" fmla="*/ 538163 w 8358187"/>
              <a:gd name="connsiteY4" fmla="*/ 876300 h 4005263"/>
              <a:gd name="connsiteX5" fmla="*/ 652463 w 8358187"/>
              <a:gd name="connsiteY5" fmla="*/ 981075 h 4005263"/>
              <a:gd name="connsiteX6" fmla="*/ 800100 w 8358187"/>
              <a:gd name="connsiteY6" fmla="*/ 1119188 h 4005263"/>
              <a:gd name="connsiteX7" fmla="*/ 909638 w 8358187"/>
              <a:gd name="connsiteY7" fmla="*/ 1257300 h 4005263"/>
              <a:gd name="connsiteX8" fmla="*/ 1000125 w 8358187"/>
              <a:gd name="connsiteY8" fmla="*/ 1400175 h 4005263"/>
              <a:gd name="connsiteX9" fmla="*/ 1071563 w 8358187"/>
              <a:gd name="connsiteY9" fmla="*/ 1557338 h 4005263"/>
              <a:gd name="connsiteX10" fmla="*/ 1123950 w 8358187"/>
              <a:gd name="connsiteY10" fmla="*/ 1733550 h 4005263"/>
              <a:gd name="connsiteX11" fmla="*/ 1162050 w 8358187"/>
              <a:gd name="connsiteY11" fmla="*/ 1833563 h 4005263"/>
              <a:gd name="connsiteX12" fmla="*/ 1276350 w 8358187"/>
              <a:gd name="connsiteY12" fmla="*/ 2000250 h 4005263"/>
              <a:gd name="connsiteX13" fmla="*/ 1476375 w 8358187"/>
              <a:gd name="connsiteY13" fmla="*/ 2185988 h 4005263"/>
              <a:gd name="connsiteX14" fmla="*/ 1576388 w 8358187"/>
              <a:gd name="connsiteY14" fmla="*/ 2271713 h 4005263"/>
              <a:gd name="connsiteX15" fmla="*/ 1824038 w 8358187"/>
              <a:gd name="connsiteY15" fmla="*/ 2366963 h 4005263"/>
              <a:gd name="connsiteX16" fmla="*/ 2138363 w 8358187"/>
              <a:gd name="connsiteY16" fmla="*/ 2433638 h 4005263"/>
              <a:gd name="connsiteX17" fmla="*/ 2462213 w 8358187"/>
              <a:gd name="connsiteY17" fmla="*/ 2452688 h 4005263"/>
              <a:gd name="connsiteX18" fmla="*/ 2609850 w 8358187"/>
              <a:gd name="connsiteY18" fmla="*/ 2481263 h 4005263"/>
              <a:gd name="connsiteX19" fmla="*/ 3738563 w 8358187"/>
              <a:gd name="connsiteY19" fmla="*/ 2671763 h 4005263"/>
              <a:gd name="connsiteX20" fmla="*/ 4395788 w 8358187"/>
              <a:gd name="connsiteY20" fmla="*/ 2957513 h 4005263"/>
              <a:gd name="connsiteX21" fmla="*/ 5291138 w 8358187"/>
              <a:gd name="connsiteY21" fmla="*/ 3309938 h 4005263"/>
              <a:gd name="connsiteX22" fmla="*/ 6072188 w 8358187"/>
              <a:gd name="connsiteY22" fmla="*/ 3567113 h 4005263"/>
              <a:gd name="connsiteX23" fmla="*/ 6781800 w 8358187"/>
              <a:gd name="connsiteY23" fmla="*/ 3738563 h 4005263"/>
              <a:gd name="connsiteX24" fmla="*/ 8358187 w 8358187"/>
              <a:gd name="connsiteY24" fmla="*/ 4005263 h 4005263"/>
              <a:gd name="connsiteX0" fmla="*/ 0 w 8358187"/>
              <a:gd name="connsiteY0" fmla="*/ 0 h 4005263"/>
              <a:gd name="connsiteX1" fmla="*/ 109538 w 8358187"/>
              <a:gd name="connsiteY1" fmla="*/ 261938 h 4005263"/>
              <a:gd name="connsiteX2" fmla="*/ 247650 w 8358187"/>
              <a:gd name="connsiteY2" fmla="*/ 542925 h 4005263"/>
              <a:gd name="connsiteX3" fmla="*/ 400050 w 8358187"/>
              <a:gd name="connsiteY3" fmla="*/ 738188 h 4005263"/>
              <a:gd name="connsiteX4" fmla="*/ 538163 w 8358187"/>
              <a:gd name="connsiteY4" fmla="*/ 876300 h 4005263"/>
              <a:gd name="connsiteX5" fmla="*/ 652463 w 8358187"/>
              <a:gd name="connsiteY5" fmla="*/ 981075 h 4005263"/>
              <a:gd name="connsiteX6" fmla="*/ 800100 w 8358187"/>
              <a:gd name="connsiteY6" fmla="*/ 1119188 h 4005263"/>
              <a:gd name="connsiteX7" fmla="*/ 909638 w 8358187"/>
              <a:gd name="connsiteY7" fmla="*/ 1257300 h 4005263"/>
              <a:gd name="connsiteX8" fmla="*/ 1000125 w 8358187"/>
              <a:gd name="connsiteY8" fmla="*/ 1400175 h 4005263"/>
              <a:gd name="connsiteX9" fmla="*/ 1071563 w 8358187"/>
              <a:gd name="connsiteY9" fmla="*/ 1557338 h 4005263"/>
              <a:gd name="connsiteX10" fmla="*/ 1123950 w 8358187"/>
              <a:gd name="connsiteY10" fmla="*/ 1733550 h 4005263"/>
              <a:gd name="connsiteX11" fmla="*/ 1162050 w 8358187"/>
              <a:gd name="connsiteY11" fmla="*/ 1833563 h 4005263"/>
              <a:gd name="connsiteX12" fmla="*/ 1276350 w 8358187"/>
              <a:gd name="connsiteY12" fmla="*/ 2000250 h 4005263"/>
              <a:gd name="connsiteX13" fmla="*/ 1476375 w 8358187"/>
              <a:gd name="connsiteY13" fmla="*/ 2185988 h 4005263"/>
              <a:gd name="connsiteX14" fmla="*/ 1576388 w 8358187"/>
              <a:gd name="connsiteY14" fmla="*/ 2271713 h 4005263"/>
              <a:gd name="connsiteX15" fmla="*/ 1824038 w 8358187"/>
              <a:gd name="connsiteY15" fmla="*/ 2366963 h 4005263"/>
              <a:gd name="connsiteX16" fmla="*/ 2138363 w 8358187"/>
              <a:gd name="connsiteY16" fmla="*/ 2433638 h 4005263"/>
              <a:gd name="connsiteX17" fmla="*/ 2462213 w 8358187"/>
              <a:gd name="connsiteY17" fmla="*/ 2452688 h 4005263"/>
              <a:gd name="connsiteX18" fmla="*/ 2609850 w 8358187"/>
              <a:gd name="connsiteY18" fmla="*/ 2481263 h 4005263"/>
              <a:gd name="connsiteX19" fmla="*/ 3738563 w 8358187"/>
              <a:gd name="connsiteY19" fmla="*/ 2671763 h 4005263"/>
              <a:gd name="connsiteX20" fmla="*/ 4395788 w 8358187"/>
              <a:gd name="connsiteY20" fmla="*/ 2957513 h 4005263"/>
              <a:gd name="connsiteX21" fmla="*/ 5291138 w 8358187"/>
              <a:gd name="connsiteY21" fmla="*/ 3309938 h 4005263"/>
              <a:gd name="connsiteX22" fmla="*/ 6072188 w 8358187"/>
              <a:gd name="connsiteY22" fmla="*/ 3567113 h 4005263"/>
              <a:gd name="connsiteX23" fmla="*/ 6781800 w 8358187"/>
              <a:gd name="connsiteY23" fmla="*/ 3738563 h 4005263"/>
              <a:gd name="connsiteX24" fmla="*/ 7572375 w 8358187"/>
              <a:gd name="connsiteY24" fmla="*/ 3895725 h 4005263"/>
              <a:gd name="connsiteX25" fmla="*/ 8358187 w 8358187"/>
              <a:gd name="connsiteY25" fmla="*/ 4005263 h 4005263"/>
              <a:gd name="connsiteX0" fmla="*/ 0 w 8358187"/>
              <a:gd name="connsiteY0" fmla="*/ 0 h 4005263"/>
              <a:gd name="connsiteX1" fmla="*/ 109538 w 8358187"/>
              <a:gd name="connsiteY1" fmla="*/ 261938 h 4005263"/>
              <a:gd name="connsiteX2" fmla="*/ 247650 w 8358187"/>
              <a:gd name="connsiteY2" fmla="*/ 542925 h 4005263"/>
              <a:gd name="connsiteX3" fmla="*/ 400050 w 8358187"/>
              <a:gd name="connsiteY3" fmla="*/ 738188 h 4005263"/>
              <a:gd name="connsiteX4" fmla="*/ 538163 w 8358187"/>
              <a:gd name="connsiteY4" fmla="*/ 876300 h 4005263"/>
              <a:gd name="connsiteX5" fmla="*/ 652463 w 8358187"/>
              <a:gd name="connsiteY5" fmla="*/ 981075 h 4005263"/>
              <a:gd name="connsiteX6" fmla="*/ 800100 w 8358187"/>
              <a:gd name="connsiteY6" fmla="*/ 1119188 h 4005263"/>
              <a:gd name="connsiteX7" fmla="*/ 909638 w 8358187"/>
              <a:gd name="connsiteY7" fmla="*/ 1257300 h 4005263"/>
              <a:gd name="connsiteX8" fmla="*/ 1000125 w 8358187"/>
              <a:gd name="connsiteY8" fmla="*/ 1400175 h 4005263"/>
              <a:gd name="connsiteX9" fmla="*/ 1071563 w 8358187"/>
              <a:gd name="connsiteY9" fmla="*/ 1557338 h 4005263"/>
              <a:gd name="connsiteX10" fmla="*/ 1123950 w 8358187"/>
              <a:gd name="connsiteY10" fmla="*/ 1733550 h 4005263"/>
              <a:gd name="connsiteX11" fmla="*/ 1162050 w 8358187"/>
              <a:gd name="connsiteY11" fmla="*/ 1833563 h 4005263"/>
              <a:gd name="connsiteX12" fmla="*/ 1276350 w 8358187"/>
              <a:gd name="connsiteY12" fmla="*/ 2000250 h 4005263"/>
              <a:gd name="connsiteX13" fmla="*/ 1476375 w 8358187"/>
              <a:gd name="connsiteY13" fmla="*/ 2185988 h 4005263"/>
              <a:gd name="connsiteX14" fmla="*/ 1576388 w 8358187"/>
              <a:gd name="connsiteY14" fmla="*/ 2271713 h 4005263"/>
              <a:gd name="connsiteX15" fmla="*/ 1824038 w 8358187"/>
              <a:gd name="connsiteY15" fmla="*/ 2366963 h 4005263"/>
              <a:gd name="connsiteX16" fmla="*/ 2138363 w 8358187"/>
              <a:gd name="connsiteY16" fmla="*/ 2433638 h 4005263"/>
              <a:gd name="connsiteX17" fmla="*/ 2462213 w 8358187"/>
              <a:gd name="connsiteY17" fmla="*/ 2452688 h 4005263"/>
              <a:gd name="connsiteX18" fmla="*/ 2609850 w 8358187"/>
              <a:gd name="connsiteY18" fmla="*/ 2481263 h 4005263"/>
              <a:gd name="connsiteX19" fmla="*/ 3738563 w 8358187"/>
              <a:gd name="connsiteY19" fmla="*/ 2671763 h 4005263"/>
              <a:gd name="connsiteX20" fmla="*/ 4395788 w 8358187"/>
              <a:gd name="connsiteY20" fmla="*/ 2957513 h 4005263"/>
              <a:gd name="connsiteX21" fmla="*/ 5291138 w 8358187"/>
              <a:gd name="connsiteY21" fmla="*/ 3309938 h 4005263"/>
              <a:gd name="connsiteX22" fmla="*/ 6072188 w 8358187"/>
              <a:gd name="connsiteY22" fmla="*/ 3567113 h 4005263"/>
              <a:gd name="connsiteX23" fmla="*/ 6781800 w 8358187"/>
              <a:gd name="connsiteY23" fmla="*/ 3738563 h 4005263"/>
              <a:gd name="connsiteX24" fmla="*/ 7572375 w 8358187"/>
              <a:gd name="connsiteY24" fmla="*/ 3895725 h 4005263"/>
              <a:gd name="connsiteX25" fmla="*/ 8034338 w 8358187"/>
              <a:gd name="connsiteY25" fmla="*/ 3943350 h 4005263"/>
              <a:gd name="connsiteX26" fmla="*/ 8358187 w 8358187"/>
              <a:gd name="connsiteY26" fmla="*/ 4005263 h 400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58187" h="4005263">
                <a:moveTo>
                  <a:pt x="0" y="0"/>
                </a:moveTo>
                <a:lnTo>
                  <a:pt x="109538" y="261938"/>
                </a:lnTo>
                <a:lnTo>
                  <a:pt x="247650" y="542925"/>
                </a:lnTo>
                <a:lnTo>
                  <a:pt x="400050" y="738188"/>
                </a:lnTo>
                <a:lnTo>
                  <a:pt x="538163" y="876300"/>
                </a:lnTo>
                <a:lnTo>
                  <a:pt x="652463" y="981075"/>
                </a:lnTo>
                <a:lnTo>
                  <a:pt x="800100" y="1119188"/>
                </a:lnTo>
                <a:lnTo>
                  <a:pt x="909638" y="1257300"/>
                </a:lnTo>
                <a:lnTo>
                  <a:pt x="1000125" y="1400175"/>
                </a:lnTo>
                <a:lnTo>
                  <a:pt x="1071563" y="1557338"/>
                </a:lnTo>
                <a:lnTo>
                  <a:pt x="1123950" y="1733550"/>
                </a:lnTo>
                <a:lnTo>
                  <a:pt x="1162050" y="1833563"/>
                </a:lnTo>
                <a:lnTo>
                  <a:pt x="1276350" y="2000250"/>
                </a:lnTo>
                <a:lnTo>
                  <a:pt x="1476375" y="2185988"/>
                </a:lnTo>
                <a:lnTo>
                  <a:pt x="1576388" y="2271713"/>
                </a:lnTo>
                <a:lnTo>
                  <a:pt x="1824038" y="2366963"/>
                </a:lnTo>
                <a:lnTo>
                  <a:pt x="2138363" y="2433638"/>
                </a:lnTo>
                <a:lnTo>
                  <a:pt x="2462213" y="2452688"/>
                </a:lnTo>
                <a:lnTo>
                  <a:pt x="2609850" y="2481263"/>
                </a:lnTo>
                <a:cubicBezTo>
                  <a:pt x="2863850" y="2562225"/>
                  <a:pt x="3484563" y="2590801"/>
                  <a:pt x="3738563" y="2671763"/>
                </a:cubicBezTo>
                <a:cubicBezTo>
                  <a:pt x="3956050" y="2762250"/>
                  <a:pt x="4178301" y="2867026"/>
                  <a:pt x="4395788" y="2957513"/>
                </a:cubicBezTo>
                <a:lnTo>
                  <a:pt x="5291138" y="3309938"/>
                </a:lnTo>
                <a:cubicBezTo>
                  <a:pt x="5868194" y="3490913"/>
                  <a:pt x="5823744" y="3499644"/>
                  <a:pt x="6072188" y="3567113"/>
                </a:cubicBezTo>
                <a:cubicBezTo>
                  <a:pt x="6320632" y="3634582"/>
                  <a:pt x="6528594" y="3687763"/>
                  <a:pt x="6781800" y="3738563"/>
                </a:cubicBezTo>
                <a:cubicBezTo>
                  <a:pt x="7051675" y="3783013"/>
                  <a:pt x="7302500" y="3851275"/>
                  <a:pt x="7572375" y="3895725"/>
                </a:cubicBezTo>
                <a:cubicBezTo>
                  <a:pt x="7713663" y="3917950"/>
                  <a:pt x="7893050" y="3921125"/>
                  <a:pt x="8034338" y="3943350"/>
                </a:cubicBezTo>
                <a:lnTo>
                  <a:pt x="8358187" y="4005263"/>
                </a:lnTo>
              </a:path>
            </a:pathLst>
          </a:cu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5" name="Freeform: Shape 94">
            <a:extLst>
              <a:ext uri="{FF2B5EF4-FFF2-40B4-BE49-F238E27FC236}">
                <a16:creationId xmlns:a16="http://schemas.microsoft.com/office/drawing/2014/main" id="{BFEB7F4E-5B31-497F-BD7F-D74633FF9924}"/>
              </a:ext>
            </a:extLst>
          </p:cNvPr>
          <p:cNvSpPr/>
          <p:nvPr/>
        </p:nvSpPr>
        <p:spPr>
          <a:xfrm>
            <a:off x="5029887" y="3234993"/>
            <a:ext cx="3703416" cy="2746108"/>
          </a:xfrm>
          <a:custGeom>
            <a:avLst/>
            <a:gdLst>
              <a:gd name="connsiteX0" fmla="*/ 4191000 w 4191000"/>
              <a:gd name="connsiteY0" fmla="*/ 700088 h 700088"/>
              <a:gd name="connsiteX1" fmla="*/ 3567113 w 4191000"/>
              <a:gd name="connsiteY1" fmla="*/ 666750 h 700088"/>
              <a:gd name="connsiteX2" fmla="*/ 2843213 w 4191000"/>
              <a:gd name="connsiteY2" fmla="*/ 585788 h 700088"/>
              <a:gd name="connsiteX3" fmla="*/ 2805113 w 4191000"/>
              <a:gd name="connsiteY3" fmla="*/ 571500 h 700088"/>
              <a:gd name="connsiteX4" fmla="*/ 2776538 w 4191000"/>
              <a:gd name="connsiteY4" fmla="*/ 566738 h 700088"/>
              <a:gd name="connsiteX5" fmla="*/ 1876425 w 4191000"/>
              <a:gd name="connsiteY5" fmla="*/ 423863 h 700088"/>
              <a:gd name="connsiteX6" fmla="*/ 771525 w 4191000"/>
              <a:gd name="connsiteY6" fmla="*/ 195263 h 700088"/>
              <a:gd name="connsiteX7" fmla="*/ 252413 w 4191000"/>
              <a:gd name="connsiteY7" fmla="*/ 71438 h 700088"/>
              <a:gd name="connsiteX8" fmla="*/ 0 w 4191000"/>
              <a:gd name="connsiteY8" fmla="*/ 0 h 700088"/>
              <a:gd name="connsiteX0" fmla="*/ 6438900 w 6438900"/>
              <a:gd name="connsiteY0" fmla="*/ 1519238 h 1519238"/>
              <a:gd name="connsiteX1" fmla="*/ 5815013 w 6438900"/>
              <a:gd name="connsiteY1" fmla="*/ 1485900 h 1519238"/>
              <a:gd name="connsiteX2" fmla="*/ 5091113 w 6438900"/>
              <a:gd name="connsiteY2" fmla="*/ 1404938 h 1519238"/>
              <a:gd name="connsiteX3" fmla="*/ 5053013 w 6438900"/>
              <a:gd name="connsiteY3" fmla="*/ 1390650 h 1519238"/>
              <a:gd name="connsiteX4" fmla="*/ 5024438 w 6438900"/>
              <a:gd name="connsiteY4" fmla="*/ 1385888 h 1519238"/>
              <a:gd name="connsiteX5" fmla="*/ 4124325 w 6438900"/>
              <a:gd name="connsiteY5" fmla="*/ 1243013 h 1519238"/>
              <a:gd name="connsiteX6" fmla="*/ 3019425 w 6438900"/>
              <a:gd name="connsiteY6" fmla="*/ 1014413 h 1519238"/>
              <a:gd name="connsiteX7" fmla="*/ 2500313 w 6438900"/>
              <a:gd name="connsiteY7" fmla="*/ 890588 h 1519238"/>
              <a:gd name="connsiteX8" fmla="*/ 0 w 6438900"/>
              <a:gd name="connsiteY8" fmla="*/ 0 h 1519238"/>
              <a:gd name="connsiteX0" fmla="*/ 6438900 w 6438900"/>
              <a:gd name="connsiteY0" fmla="*/ 1519238 h 1519238"/>
              <a:gd name="connsiteX1" fmla="*/ 5815013 w 6438900"/>
              <a:gd name="connsiteY1" fmla="*/ 1485900 h 1519238"/>
              <a:gd name="connsiteX2" fmla="*/ 5091113 w 6438900"/>
              <a:gd name="connsiteY2" fmla="*/ 1404938 h 1519238"/>
              <a:gd name="connsiteX3" fmla="*/ 5053013 w 6438900"/>
              <a:gd name="connsiteY3" fmla="*/ 1390650 h 1519238"/>
              <a:gd name="connsiteX4" fmla="*/ 5024438 w 6438900"/>
              <a:gd name="connsiteY4" fmla="*/ 1385888 h 1519238"/>
              <a:gd name="connsiteX5" fmla="*/ 4124325 w 6438900"/>
              <a:gd name="connsiteY5" fmla="*/ 1243013 h 1519238"/>
              <a:gd name="connsiteX6" fmla="*/ 3019425 w 6438900"/>
              <a:gd name="connsiteY6" fmla="*/ 1014413 h 1519238"/>
              <a:gd name="connsiteX7" fmla="*/ 2500313 w 6438900"/>
              <a:gd name="connsiteY7" fmla="*/ 890588 h 1519238"/>
              <a:gd name="connsiteX8" fmla="*/ 595313 w 6438900"/>
              <a:gd name="connsiteY8" fmla="*/ 290513 h 1519238"/>
              <a:gd name="connsiteX9" fmla="*/ 0 w 6438900"/>
              <a:gd name="connsiteY9" fmla="*/ 0 h 1519238"/>
              <a:gd name="connsiteX0" fmla="*/ 6438900 w 6438900"/>
              <a:gd name="connsiteY0" fmla="*/ 1519238 h 1519238"/>
              <a:gd name="connsiteX1" fmla="*/ 5815013 w 6438900"/>
              <a:gd name="connsiteY1" fmla="*/ 1485900 h 1519238"/>
              <a:gd name="connsiteX2" fmla="*/ 5091113 w 6438900"/>
              <a:gd name="connsiteY2" fmla="*/ 1404938 h 1519238"/>
              <a:gd name="connsiteX3" fmla="*/ 5053013 w 6438900"/>
              <a:gd name="connsiteY3" fmla="*/ 1390650 h 1519238"/>
              <a:gd name="connsiteX4" fmla="*/ 5024438 w 6438900"/>
              <a:gd name="connsiteY4" fmla="*/ 1385888 h 1519238"/>
              <a:gd name="connsiteX5" fmla="*/ 4124325 w 6438900"/>
              <a:gd name="connsiteY5" fmla="*/ 1243013 h 1519238"/>
              <a:gd name="connsiteX6" fmla="*/ 3019425 w 6438900"/>
              <a:gd name="connsiteY6" fmla="*/ 1014413 h 1519238"/>
              <a:gd name="connsiteX7" fmla="*/ 2500313 w 6438900"/>
              <a:gd name="connsiteY7" fmla="*/ 890588 h 1519238"/>
              <a:gd name="connsiteX8" fmla="*/ 1709738 w 6438900"/>
              <a:gd name="connsiteY8" fmla="*/ 676275 h 1519238"/>
              <a:gd name="connsiteX9" fmla="*/ 595313 w 6438900"/>
              <a:gd name="connsiteY9" fmla="*/ 290513 h 1519238"/>
              <a:gd name="connsiteX10" fmla="*/ 0 w 6438900"/>
              <a:gd name="connsiteY10" fmla="*/ 0 h 1519238"/>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0 w 8053387"/>
              <a:gd name="connsiteY10"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280988 w 8053387"/>
              <a:gd name="connsiteY10" fmla="*/ 285751 h 3876676"/>
              <a:gd name="connsiteX11" fmla="*/ 0 w 8053387"/>
              <a:gd name="connsiteY11"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395288 w 8053387"/>
              <a:gd name="connsiteY10" fmla="*/ 438151 h 3876676"/>
              <a:gd name="connsiteX11" fmla="*/ 280988 w 8053387"/>
              <a:gd name="connsiteY11" fmla="*/ 285751 h 3876676"/>
              <a:gd name="connsiteX12" fmla="*/ 0 w 8053387"/>
              <a:gd name="connsiteY12"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409575 w 8053387"/>
              <a:gd name="connsiteY10" fmla="*/ 438151 h 3876676"/>
              <a:gd name="connsiteX11" fmla="*/ 280988 w 8053387"/>
              <a:gd name="connsiteY11" fmla="*/ 285751 h 3876676"/>
              <a:gd name="connsiteX12" fmla="*/ 0 w 8053387"/>
              <a:gd name="connsiteY12"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590551 w 8053387"/>
              <a:gd name="connsiteY10" fmla="*/ 814388 h 3876676"/>
              <a:gd name="connsiteX11" fmla="*/ 409575 w 8053387"/>
              <a:gd name="connsiteY11" fmla="*/ 438151 h 3876676"/>
              <a:gd name="connsiteX12" fmla="*/ 280988 w 8053387"/>
              <a:gd name="connsiteY12" fmla="*/ 285751 h 3876676"/>
              <a:gd name="connsiteX13" fmla="*/ 0 w 8053387"/>
              <a:gd name="connsiteY13"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590551 w 8053387"/>
              <a:gd name="connsiteY10" fmla="*/ 814388 h 3876676"/>
              <a:gd name="connsiteX11" fmla="*/ 409575 w 8053387"/>
              <a:gd name="connsiteY11" fmla="*/ 438151 h 3876676"/>
              <a:gd name="connsiteX12" fmla="*/ 280988 w 8053387"/>
              <a:gd name="connsiteY12" fmla="*/ 285751 h 3876676"/>
              <a:gd name="connsiteX13" fmla="*/ 0 w 8053387"/>
              <a:gd name="connsiteY13"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766763 w 8053387"/>
              <a:gd name="connsiteY10" fmla="*/ 1252538 h 3876676"/>
              <a:gd name="connsiteX11" fmla="*/ 590551 w 8053387"/>
              <a:gd name="connsiteY11" fmla="*/ 814388 h 3876676"/>
              <a:gd name="connsiteX12" fmla="*/ 409575 w 8053387"/>
              <a:gd name="connsiteY12" fmla="*/ 438151 h 3876676"/>
              <a:gd name="connsiteX13" fmla="*/ 280988 w 8053387"/>
              <a:gd name="connsiteY13" fmla="*/ 285751 h 3876676"/>
              <a:gd name="connsiteX14" fmla="*/ 0 w 8053387"/>
              <a:gd name="connsiteY14"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766763 w 8053387"/>
              <a:gd name="connsiteY10" fmla="*/ 1252538 h 3876676"/>
              <a:gd name="connsiteX11" fmla="*/ 590551 w 8053387"/>
              <a:gd name="connsiteY11" fmla="*/ 814388 h 3876676"/>
              <a:gd name="connsiteX12" fmla="*/ 409575 w 8053387"/>
              <a:gd name="connsiteY12" fmla="*/ 438151 h 3876676"/>
              <a:gd name="connsiteX13" fmla="*/ 280988 w 8053387"/>
              <a:gd name="connsiteY13" fmla="*/ 285751 h 3876676"/>
              <a:gd name="connsiteX14" fmla="*/ 0 w 8053387"/>
              <a:gd name="connsiteY14"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1019176 w 8053387"/>
              <a:gd name="connsiteY10" fmla="*/ 1724026 h 3876676"/>
              <a:gd name="connsiteX11" fmla="*/ 766763 w 8053387"/>
              <a:gd name="connsiteY11" fmla="*/ 1252538 h 3876676"/>
              <a:gd name="connsiteX12" fmla="*/ 590551 w 8053387"/>
              <a:gd name="connsiteY12" fmla="*/ 814388 h 3876676"/>
              <a:gd name="connsiteX13" fmla="*/ 409575 w 8053387"/>
              <a:gd name="connsiteY13" fmla="*/ 438151 h 3876676"/>
              <a:gd name="connsiteX14" fmla="*/ 280988 w 8053387"/>
              <a:gd name="connsiteY14" fmla="*/ 285751 h 3876676"/>
              <a:gd name="connsiteX15" fmla="*/ 0 w 8053387"/>
              <a:gd name="connsiteY15"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1066801 w 8053387"/>
              <a:gd name="connsiteY10" fmla="*/ 1804989 h 3876676"/>
              <a:gd name="connsiteX11" fmla="*/ 766763 w 8053387"/>
              <a:gd name="connsiteY11" fmla="*/ 1252538 h 3876676"/>
              <a:gd name="connsiteX12" fmla="*/ 590551 w 8053387"/>
              <a:gd name="connsiteY12" fmla="*/ 814388 h 3876676"/>
              <a:gd name="connsiteX13" fmla="*/ 409575 w 8053387"/>
              <a:gd name="connsiteY13" fmla="*/ 438151 h 3876676"/>
              <a:gd name="connsiteX14" fmla="*/ 280988 w 8053387"/>
              <a:gd name="connsiteY14" fmla="*/ 285751 h 3876676"/>
              <a:gd name="connsiteX15" fmla="*/ 0 w 8053387"/>
              <a:gd name="connsiteY15"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1138239 w 8053387"/>
              <a:gd name="connsiteY10" fmla="*/ 1938339 h 3876676"/>
              <a:gd name="connsiteX11" fmla="*/ 766763 w 8053387"/>
              <a:gd name="connsiteY11" fmla="*/ 1252538 h 3876676"/>
              <a:gd name="connsiteX12" fmla="*/ 590551 w 8053387"/>
              <a:gd name="connsiteY12" fmla="*/ 814388 h 3876676"/>
              <a:gd name="connsiteX13" fmla="*/ 409575 w 8053387"/>
              <a:gd name="connsiteY13" fmla="*/ 438151 h 3876676"/>
              <a:gd name="connsiteX14" fmla="*/ 280988 w 8053387"/>
              <a:gd name="connsiteY14" fmla="*/ 285751 h 3876676"/>
              <a:gd name="connsiteX15" fmla="*/ 0 w 8053387"/>
              <a:gd name="connsiteY15"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1138239 w 8053387"/>
              <a:gd name="connsiteY10" fmla="*/ 1938339 h 3876676"/>
              <a:gd name="connsiteX11" fmla="*/ 1000126 w 8053387"/>
              <a:gd name="connsiteY11" fmla="*/ 1700213 h 3876676"/>
              <a:gd name="connsiteX12" fmla="*/ 766763 w 8053387"/>
              <a:gd name="connsiteY12" fmla="*/ 1252538 h 3876676"/>
              <a:gd name="connsiteX13" fmla="*/ 590551 w 8053387"/>
              <a:gd name="connsiteY13" fmla="*/ 814388 h 3876676"/>
              <a:gd name="connsiteX14" fmla="*/ 409575 w 8053387"/>
              <a:gd name="connsiteY14" fmla="*/ 438151 h 3876676"/>
              <a:gd name="connsiteX15" fmla="*/ 280988 w 8053387"/>
              <a:gd name="connsiteY15" fmla="*/ 285751 h 3876676"/>
              <a:gd name="connsiteX16" fmla="*/ 0 w 8053387"/>
              <a:gd name="connsiteY16"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1138239 w 8053387"/>
              <a:gd name="connsiteY10" fmla="*/ 1938339 h 3876676"/>
              <a:gd name="connsiteX11" fmla="*/ 1000126 w 8053387"/>
              <a:gd name="connsiteY11" fmla="*/ 1700213 h 3876676"/>
              <a:gd name="connsiteX12" fmla="*/ 766763 w 8053387"/>
              <a:gd name="connsiteY12" fmla="*/ 1252538 h 3876676"/>
              <a:gd name="connsiteX13" fmla="*/ 590551 w 8053387"/>
              <a:gd name="connsiteY13" fmla="*/ 814388 h 3876676"/>
              <a:gd name="connsiteX14" fmla="*/ 409575 w 8053387"/>
              <a:gd name="connsiteY14" fmla="*/ 438151 h 3876676"/>
              <a:gd name="connsiteX15" fmla="*/ 280988 w 8053387"/>
              <a:gd name="connsiteY15" fmla="*/ 285751 h 3876676"/>
              <a:gd name="connsiteX16" fmla="*/ 0 w 8053387"/>
              <a:gd name="connsiteY16"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1552576 w 8053387"/>
              <a:gd name="connsiteY10" fmla="*/ 2309813 h 3876676"/>
              <a:gd name="connsiteX11" fmla="*/ 1138239 w 8053387"/>
              <a:gd name="connsiteY11" fmla="*/ 1938339 h 3876676"/>
              <a:gd name="connsiteX12" fmla="*/ 1000126 w 8053387"/>
              <a:gd name="connsiteY12" fmla="*/ 1700213 h 3876676"/>
              <a:gd name="connsiteX13" fmla="*/ 766763 w 8053387"/>
              <a:gd name="connsiteY13" fmla="*/ 1252538 h 3876676"/>
              <a:gd name="connsiteX14" fmla="*/ 590551 w 8053387"/>
              <a:gd name="connsiteY14" fmla="*/ 814388 h 3876676"/>
              <a:gd name="connsiteX15" fmla="*/ 409575 w 8053387"/>
              <a:gd name="connsiteY15" fmla="*/ 438151 h 3876676"/>
              <a:gd name="connsiteX16" fmla="*/ 280988 w 8053387"/>
              <a:gd name="connsiteY16" fmla="*/ 285751 h 3876676"/>
              <a:gd name="connsiteX17" fmla="*/ 0 w 8053387"/>
              <a:gd name="connsiteY17"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633912 w 8053387"/>
              <a:gd name="connsiteY6" fmla="*/ 3371851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1552576 w 8053387"/>
              <a:gd name="connsiteY10" fmla="*/ 2309813 h 3876676"/>
              <a:gd name="connsiteX11" fmla="*/ 1138239 w 8053387"/>
              <a:gd name="connsiteY11" fmla="*/ 1938339 h 3876676"/>
              <a:gd name="connsiteX12" fmla="*/ 1000126 w 8053387"/>
              <a:gd name="connsiteY12" fmla="*/ 1700213 h 3876676"/>
              <a:gd name="connsiteX13" fmla="*/ 766763 w 8053387"/>
              <a:gd name="connsiteY13" fmla="*/ 1252538 h 3876676"/>
              <a:gd name="connsiteX14" fmla="*/ 590551 w 8053387"/>
              <a:gd name="connsiteY14" fmla="*/ 814388 h 3876676"/>
              <a:gd name="connsiteX15" fmla="*/ 409575 w 8053387"/>
              <a:gd name="connsiteY15" fmla="*/ 438151 h 3876676"/>
              <a:gd name="connsiteX16" fmla="*/ 280988 w 8053387"/>
              <a:gd name="connsiteY16" fmla="*/ 285751 h 3876676"/>
              <a:gd name="connsiteX17" fmla="*/ 0 w 8053387"/>
              <a:gd name="connsiteY17"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5738812 w 8053387"/>
              <a:gd name="connsiteY5" fmla="*/ 3600451 h 3876676"/>
              <a:gd name="connsiteX6" fmla="*/ 4333467 w 8053387"/>
              <a:gd name="connsiteY6" fmla="*/ 3293474 h 3876676"/>
              <a:gd name="connsiteX7" fmla="*/ 4114800 w 8053387"/>
              <a:gd name="connsiteY7" fmla="*/ 3248026 h 3876676"/>
              <a:gd name="connsiteX8" fmla="*/ 3324225 w 8053387"/>
              <a:gd name="connsiteY8" fmla="*/ 3033713 h 3876676"/>
              <a:gd name="connsiteX9" fmla="*/ 2209800 w 8053387"/>
              <a:gd name="connsiteY9" fmla="*/ 2647951 h 3876676"/>
              <a:gd name="connsiteX10" fmla="*/ 1552576 w 8053387"/>
              <a:gd name="connsiteY10" fmla="*/ 2309813 h 3876676"/>
              <a:gd name="connsiteX11" fmla="*/ 1138239 w 8053387"/>
              <a:gd name="connsiteY11" fmla="*/ 1938339 h 3876676"/>
              <a:gd name="connsiteX12" fmla="*/ 1000126 w 8053387"/>
              <a:gd name="connsiteY12" fmla="*/ 1700213 h 3876676"/>
              <a:gd name="connsiteX13" fmla="*/ 766763 w 8053387"/>
              <a:gd name="connsiteY13" fmla="*/ 1252538 h 3876676"/>
              <a:gd name="connsiteX14" fmla="*/ 590551 w 8053387"/>
              <a:gd name="connsiteY14" fmla="*/ 814388 h 3876676"/>
              <a:gd name="connsiteX15" fmla="*/ 409575 w 8053387"/>
              <a:gd name="connsiteY15" fmla="*/ 438151 h 3876676"/>
              <a:gd name="connsiteX16" fmla="*/ 280988 w 8053387"/>
              <a:gd name="connsiteY16" fmla="*/ 285751 h 3876676"/>
              <a:gd name="connsiteX17" fmla="*/ 0 w 8053387"/>
              <a:gd name="connsiteY17"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6638925 w 8053387"/>
              <a:gd name="connsiteY4" fmla="*/ 3743326 h 3876676"/>
              <a:gd name="connsiteX5" fmla="*/ 4333467 w 8053387"/>
              <a:gd name="connsiteY5" fmla="*/ 3293474 h 3876676"/>
              <a:gd name="connsiteX6" fmla="*/ 4114800 w 8053387"/>
              <a:gd name="connsiteY6" fmla="*/ 3248026 h 3876676"/>
              <a:gd name="connsiteX7" fmla="*/ 3324225 w 8053387"/>
              <a:gd name="connsiteY7" fmla="*/ 3033713 h 3876676"/>
              <a:gd name="connsiteX8" fmla="*/ 2209800 w 8053387"/>
              <a:gd name="connsiteY8" fmla="*/ 2647951 h 3876676"/>
              <a:gd name="connsiteX9" fmla="*/ 1552576 w 8053387"/>
              <a:gd name="connsiteY9" fmla="*/ 2309813 h 3876676"/>
              <a:gd name="connsiteX10" fmla="*/ 1138239 w 8053387"/>
              <a:gd name="connsiteY10" fmla="*/ 1938339 h 3876676"/>
              <a:gd name="connsiteX11" fmla="*/ 1000126 w 8053387"/>
              <a:gd name="connsiteY11" fmla="*/ 1700213 h 3876676"/>
              <a:gd name="connsiteX12" fmla="*/ 766763 w 8053387"/>
              <a:gd name="connsiteY12" fmla="*/ 1252538 h 3876676"/>
              <a:gd name="connsiteX13" fmla="*/ 590551 w 8053387"/>
              <a:gd name="connsiteY13" fmla="*/ 814388 h 3876676"/>
              <a:gd name="connsiteX14" fmla="*/ 409575 w 8053387"/>
              <a:gd name="connsiteY14" fmla="*/ 438151 h 3876676"/>
              <a:gd name="connsiteX15" fmla="*/ 280988 w 8053387"/>
              <a:gd name="connsiteY15" fmla="*/ 285751 h 3876676"/>
              <a:gd name="connsiteX16" fmla="*/ 0 w 8053387"/>
              <a:gd name="connsiteY16" fmla="*/ 0 h 3876676"/>
              <a:gd name="connsiteX0" fmla="*/ 8053387 w 8053387"/>
              <a:gd name="connsiteY0" fmla="*/ 3876676 h 3876676"/>
              <a:gd name="connsiteX1" fmla="*/ 7429500 w 8053387"/>
              <a:gd name="connsiteY1" fmla="*/ 3843338 h 3876676"/>
              <a:gd name="connsiteX2" fmla="*/ 6705600 w 8053387"/>
              <a:gd name="connsiteY2" fmla="*/ 3762376 h 3876676"/>
              <a:gd name="connsiteX3" fmla="*/ 6667500 w 8053387"/>
              <a:gd name="connsiteY3" fmla="*/ 3748088 h 3876676"/>
              <a:gd name="connsiteX4" fmla="*/ 4333467 w 8053387"/>
              <a:gd name="connsiteY4" fmla="*/ 3293474 h 3876676"/>
              <a:gd name="connsiteX5" fmla="*/ 4114800 w 8053387"/>
              <a:gd name="connsiteY5" fmla="*/ 3248026 h 3876676"/>
              <a:gd name="connsiteX6" fmla="*/ 3324225 w 8053387"/>
              <a:gd name="connsiteY6" fmla="*/ 3033713 h 3876676"/>
              <a:gd name="connsiteX7" fmla="*/ 2209800 w 8053387"/>
              <a:gd name="connsiteY7" fmla="*/ 2647951 h 3876676"/>
              <a:gd name="connsiteX8" fmla="*/ 1552576 w 8053387"/>
              <a:gd name="connsiteY8" fmla="*/ 2309813 h 3876676"/>
              <a:gd name="connsiteX9" fmla="*/ 1138239 w 8053387"/>
              <a:gd name="connsiteY9" fmla="*/ 1938339 h 3876676"/>
              <a:gd name="connsiteX10" fmla="*/ 1000126 w 8053387"/>
              <a:gd name="connsiteY10" fmla="*/ 1700213 h 3876676"/>
              <a:gd name="connsiteX11" fmla="*/ 766763 w 8053387"/>
              <a:gd name="connsiteY11" fmla="*/ 1252538 h 3876676"/>
              <a:gd name="connsiteX12" fmla="*/ 590551 w 8053387"/>
              <a:gd name="connsiteY12" fmla="*/ 814388 h 3876676"/>
              <a:gd name="connsiteX13" fmla="*/ 409575 w 8053387"/>
              <a:gd name="connsiteY13" fmla="*/ 438151 h 3876676"/>
              <a:gd name="connsiteX14" fmla="*/ 280988 w 8053387"/>
              <a:gd name="connsiteY14" fmla="*/ 285751 h 3876676"/>
              <a:gd name="connsiteX15" fmla="*/ 0 w 8053387"/>
              <a:gd name="connsiteY15" fmla="*/ 0 h 3876676"/>
              <a:gd name="connsiteX0" fmla="*/ 8053387 w 8053387"/>
              <a:gd name="connsiteY0" fmla="*/ 3876676 h 3876676"/>
              <a:gd name="connsiteX1" fmla="*/ 6705600 w 8053387"/>
              <a:gd name="connsiteY1" fmla="*/ 3762376 h 3876676"/>
              <a:gd name="connsiteX2" fmla="*/ 6667500 w 8053387"/>
              <a:gd name="connsiteY2" fmla="*/ 3748088 h 3876676"/>
              <a:gd name="connsiteX3" fmla="*/ 4333467 w 8053387"/>
              <a:gd name="connsiteY3" fmla="*/ 3293474 h 3876676"/>
              <a:gd name="connsiteX4" fmla="*/ 4114800 w 8053387"/>
              <a:gd name="connsiteY4" fmla="*/ 3248026 h 3876676"/>
              <a:gd name="connsiteX5" fmla="*/ 3324225 w 8053387"/>
              <a:gd name="connsiteY5" fmla="*/ 3033713 h 3876676"/>
              <a:gd name="connsiteX6" fmla="*/ 2209800 w 8053387"/>
              <a:gd name="connsiteY6" fmla="*/ 2647951 h 3876676"/>
              <a:gd name="connsiteX7" fmla="*/ 1552576 w 8053387"/>
              <a:gd name="connsiteY7" fmla="*/ 2309813 h 3876676"/>
              <a:gd name="connsiteX8" fmla="*/ 1138239 w 8053387"/>
              <a:gd name="connsiteY8" fmla="*/ 1938339 h 3876676"/>
              <a:gd name="connsiteX9" fmla="*/ 1000126 w 8053387"/>
              <a:gd name="connsiteY9" fmla="*/ 1700213 h 3876676"/>
              <a:gd name="connsiteX10" fmla="*/ 766763 w 8053387"/>
              <a:gd name="connsiteY10" fmla="*/ 1252538 h 3876676"/>
              <a:gd name="connsiteX11" fmla="*/ 590551 w 8053387"/>
              <a:gd name="connsiteY11" fmla="*/ 814388 h 3876676"/>
              <a:gd name="connsiteX12" fmla="*/ 409575 w 8053387"/>
              <a:gd name="connsiteY12" fmla="*/ 438151 h 3876676"/>
              <a:gd name="connsiteX13" fmla="*/ 280988 w 8053387"/>
              <a:gd name="connsiteY13" fmla="*/ 285751 h 3876676"/>
              <a:gd name="connsiteX14" fmla="*/ 0 w 8053387"/>
              <a:gd name="connsiteY14" fmla="*/ 0 h 3876676"/>
              <a:gd name="connsiteX0" fmla="*/ 8053387 w 8053387"/>
              <a:gd name="connsiteY0" fmla="*/ 3876676 h 3876676"/>
              <a:gd name="connsiteX1" fmla="*/ 6705600 w 8053387"/>
              <a:gd name="connsiteY1" fmla="*/ 3762376 h 3876676"/>
              <a:gd name="connsiteX2" fmla="*/ 4333467 w 8053387"/>
              <a:gd name="connsiteY2" fmla="*/ 3293474 h 3876676"/>
              <a:gd name="connsiteX3" fmla="*/ 4114800 w 8053387"/>
              <a:gd name="connsiteY3" fmla="*/ 3248026 h 3876676"/>
              <a:gd name="connsiteX4" fmla="*/ 3324225 w 8053387"/>
              <a:gd name="connsiteY4" fmla="*/ 3033713 h 3876676"/>
              <a:gd name="connsiteX5" fmla="*/ 2209800 w 8053387"/>
              <a:gd name="connsiteY5" fmla="*/ 2647951 h 3876676"/>
              <a:gd name="connsiteX6" fmla="*/ 1552576 w 8053387"/>
              <a:gd name="connsiteY6" fmla="*/ 2309813 h 3876676"/>
              <a:gd name="connsiteX7" fmla="*/ 1138239 w 8053387"/>
              <a:gd name="connsiteY7" fmla="*/ 1938339 h 3876676"/>
              <a:gd name="connsiteX8" fmla="*/ 1000126 w 8053387"/>
              <a:gd name="connsiteY8" fmla="*/ 1700213 h 3876676"/>
              <a:gd name="connsiteX9" fmla="*/ 766763 w 8053387"/>
              <a:gd name="connsiteY9" fmla="*/ 1252538 h 3876676"/>
              <a:gd name="connsiteX10" fmla="*/ 590551 w 8053387"/>
              <a:gd name="connsiteY10" fmla="*/ 814388 h 3876676"/>
              <a:gd name="connsiteX11" fmla="*/ 409575 w 8053387"/>
              <a:gd name="connsiteY11" fmla="*/ 438151 h 3876676"/>
              <a:gd name="connsiteX12" fmla="*/ 280988 w 8053387"/>
              <a:gd name="connsiteY12" fmla="*/ 285751 h 3876676"/>
              <a:gd name="connsiteX13" fmla="*/ 0 w 8053387"/>
              <a:gd name="connsiteY13" fmla="*/ 0 h 3876676"/>
              <a:gd name="connsiteX0" fmla="*/ 6705600 w 6705600"/>
              <a:gd name="connsiteY0" fmla="*/ 3762376 h 3762376"/>
              <a:gd name="connsiteX1" fmla="*/ 4333467 w 6705600"/>
              <a:gd name="connsiteY1" fmla="*/ 3293474 h 3762376"/>
              <a:gd name="connsiteX2" fmla="*/ 4114800 w 6705600"/>
              <a:gd name="connsiteY2" fmla="*/ 3248026 h 3762376"/>
              <a:gd name="connsiteX3" fmla="*/ 3324225 w 6705600"/>
              <a:gd name="connsiteY3" fmla="*/ 3033713 h 3762376"/>
              <a:gd name="connsiteX4" fmla="*/ 2209800 w 6705600"/>
              <a:gd name="connsiteY4" fmla="*/ 2647951 h 3762376"/>
              <a:gd name="connsiteX5" fmla="*/ 1552576 w 6705600"/>
              <a:gd name="connsiteY5" fmla="*/ 2309813 h 3762376"/>
              <a:gd name="connsiteX6" fmla="*/ 1138239 w 6705600"/>
              <a:gd name="connsiteY6" fmla="*/ 1938339 h 3762376"/>
              <a:gd name="connsiteX7" fmla="*/ 1000126 w 6705600"/>
              <a:gd name="connsiteY7" fmla="*/ 1700213 h 3762376"/>
              <a:gd name="connsiteX8" fmla="*/ 766763 w 6705600"/>
              <a:gd name="connsiteY8" fmla="*/ 1252538 h 3762376"/>
              <a:gd name="connsiteX9" fmla="*/ 590551 w 6705600"/>
              <a:gd name="connsiteY9" fmla="*/ 814388 h 3762376"/>
              <a:gd name="connsiteX10" fmla="*/ 409575 w 6705600"/>
              <a:gd name="connsiteY10" fmla="*/ 438151 h 3762376"/>
              <a:gd name="connsiteX11" fmla="*/ 280988 w 6705600"/>
              <a:gd name="connsiteY11" fmla="*/ 285751 h 3762376"/>
              <a:gd name="connsiteX12" fmla="*/ 0 w 6705600"/>
              <a:gd name="connsiteY12" fmla="*/ 0 h 3762376"/>
              <a:gd name="connsiteX0" fmla="*/ 4333467 w 4333467"/>
              <a:gd name="connsiteY0" fmla="*/ 3293474 h 3293474"/>
              <a:gd name="connsiteX1" fmla="*/ 4114800 w 4333467"/>
              <a:gd name="connsiteY1" fmla="*/ 3248026 h 3293474"/>
              <a:gd name="connsiteX2" fmla="*/ 3324225 w 4333467"/>
              <a:gd name="connsiteY2" fmla="*/ 3033713 h 3293474"/>
              <a:gd name="connsiteX3" fmla="*/ 2209800 w 4333467"/>
              <a:gd name="connsiteY3" fmla="*/ 2647951 h 3293474"/>
              <a:gd name="connsiteX4" fmla="*/ 1552576 w 4333467"/>
              <a:gd name="connsiteY4" fmla="*/ 2309813 h 3293474"/>
              <a:gd name="connsiteX5" fmla="*/ 1138239 w 4333467"/>
              <a:gd name="connsiteY5" fmla="*/ 1938339 h 3293474"/>
              <a:gd name="connsiteX6" fmla="*/ 1000126 w 4333467"/>
              <a:gd name="connsiteY6" fmla="*/ 1700213 h 3293474"/>
              <a:gd name="connsiteX7" fmla="*/ 766763 w 4333467"/>
              <a:gd name="connsiteY7" fmla="*/ 1252538 h 3293474"/>
              <a:gd name="connsiteX8" fmla="*/ 590551 w 4333467"/>
              <a:gd name="connsiteY8" fmla="*/ 814388 h 3293474"/>
              <a:gd name="connsiteX9" fmla="*/ 409575 w 4333467"/>
              <a:gd name="connsiteY9" fmla="*/ 438151 h 3293474"/>
              <a:gd name="connsiteX10" fmla="*/ 280988 w 4333467"/>
              <a:gd name="connsiteY10" fmla="*/ 285751 h 3293474"/>
              <a:gd name="connsiteX11" fmla="*/ 0 w 4333467"/>
              <a:gd name="connsiteY11" fmla="*/ 0 h 329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3467" h="3293474">
                <a:moveTo>
                  <a:pt x="4333467" y="3293474"/>
                </a:moveTo>
                <a:lnTo>
                  <a:pt x="4114800" y="3248026"/>
                </a:lnTo>
                <a:cubicBezTo>
                  <a:pt x="3896519" y="3183732"/>
                  <a:pt x="3641725" y="3133725"/>
                  <a:pt x="3324225" y="3033713"/>
                </a:cubicBezTo>
                <a:cubicBezTo>
                  <a:pt x="3006725" y="2933701"/>
                  <a:pt x="2506662" y="2784476"/>
                  <a:pt x="2209800" y="2647951"/>
                </a:cubicBezTo>
                <a:cubicBezTo>
                  <a:pt x="1912938" y="2511426"/>
                  <a:pt x="1731170" y="2428082"/>
                  <a:pt x="1552576" y="2309813"/>
                </a:cubicBezTo>
                <a:cubicBezTo>
                  <a:pt x="1373983" y="2191544"/>
                  <a:pt x="1228727" y="2024064"/>
                  <a:pt x="1138239" y="1938339"/>
                </a:cubicBezTo>
                <a:lnTo>
                  <a:pt x="1000126" y="1700213"/>
                </a:lnTo>
                <a:cubicBezTo>
                  <a:pt x="938213" y="1585913"/>
                  <a:pt x="828676" y="1404144"/>
                  <a:pt x="766763" y="1252538"/>
                </a:cubicBezTo>
                <a:lnTo>
                  <a:pt x="590551" y="814388"/>
                </a:lnTo>
                <a:lnTo>
                  <a:pt x="409575" y="438151"/>
                </a:lnTo>
                <a:cubicBezTo>
                  <a:pt x="350838" y="368301"/>
                  <a:pt x="346869" y="358776"/>
                  <a:pt x="280988" y="285751"/>
                </a:cubicBezTo>
                <a:lnTo>
                  <a:pt x="0" y="0"/>
                </a:lnTo>
              </a:path>
            </a:pathLst>
          </a:cu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1" name="Freeform: Shape 100">
            <a:extLst>
              <a:ext uri="{FF2B5EF4-FFF2-40B4-BE49-F238E27FC236}">
                <a16:creationId xmlns:a16="http://schemas.microsoft.com/office/drawing/2014/main" id="{42CEA884-D427-4F57-9553-FDD6D3381137}"/>
              </a:ext>
            </a:extLst>
          </p:cNvPr>
          <p:cNvSpPr/>
          <p:nvPr/>
        </p:nvSpPr>
        <p:spPr>
          <a:xfrm>
            <a:off x="4724633" y="2329610"/>
            <a:ext cx="1811182" cy="3645365"/>
          </a:xfrm>
          <a:custGeom>
            <a:avLst/>
            <a:gdLst>
              <a:gd name="connsiteX0" fmla="*/ 0 w 1811182"/>
              <a:gd name="connsiteY0" fmla="*/ 0 h 3645365"/>
              <a:gd name="connsiteX1" fmla="*/ 48840 w 1811182"/>
              <a:gd name="connsiteY1" fmla="*/ 190607 h 3645365"/>
              <a:gd name="connsiteX2" fmla="*/ 130242 w 1811182"/>
              <a:gd name="connsiteY2" fmla="*/ 452692 h 3645365"/>
              <a:gd name="connsiteX3" fmla="*/ 223854 w 1811182"/>
              <a:gd name="connsiteY3" fmla="*/ 686980 h 3645365"/>
              <a:gd name="connsiteX4" fmla="*/ 272695 w 1811182"/>
              <a:gd name="connsiteY4" fmla="*/ 845819 h 3645365"/>
              <a:gd name="connsiteX5" fmla="*/ 496548 w 1811182"/>
              <a:gd name="connsiteY5" fmla="*/ 1080108 h 3645365"/>
              <a:gd name="connsiteX6" fmla="*/ 630861 w 1811182"/>
              <a:gd name="connsiteY6" fmla="*/ 1254831 h 3645365"/>
              <a:gd name="connsiteX7" fmla="*/ 732612 w 1811182"/>
              <a:gd name="connsiteY7" fmla="*/ 1413670 h 3645365"/>
              <a:gd name="connsiteX8" fmla="*/ 809944 w 1811182"/>
              <a:gd name="connsiteY8" fmla="*/ 1604278 h 3645365"/>
              <a:gd name="connsiteX9" fmla="*/ 983383 w 1811182"/>
              <a:gd name="connsiteY9" fmla="*/ 2016122 h 3645365"/>
              <a:gd name="connsiteX10" fmla="*/ 1156823 w 1811182"/>
              <a:gd name="connsiteY10" fmla="*/ 2427966 h 3645365"/>
              <a:gd name="connsiteX11" fmla="*/ 1363474 w 1811182"/>
              <a:gd name="connsiteY11" fmla="*/ 2918674 h 3645365"/>
              <a:gd name="connsiteX12" fmla="*/ 1493716 w 1811182"/>
              <a:gd name="connsiteY12" fmla="*/ 3168845 h 3645365"/>
              <a:gd name="connsiteX13" fmla="*/ 1649274 w 1811182"/>
              <a:gd name="connsiteY13" fmla="*/ 3402339 h 3645365"/>
              <a:gd name="connsiteX14" fmla="*/ 1811182 w 1811182"/>
              <a:gd name="connsiteY14" fmla="*/ 3645365 h 364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1182" h="3645365" extrusionOk="0">
                <a:moveTo>
                  <a:pt x="0" y="0"/>
                </a:moveTo>
                <a:cubicBezTo>
                  <a:pt x="28435" y="48292"/>
                  <a:pt x="8462" y="125793"/>
                  <a:pt x="48840" y="190607"/>
                </a:cubicBezTo>
                <a:cubicBezTo>
                  <a:pt x="106491" y="293267"/>
                  <a:pt x="83507" y="343830"/>
                  <a:pt x="130242" y="452692"/>
                </a:cubicBezTo>
                <a:cubicBezTo>
                  <a:pt x="169297" y="506500"/>
                  <a:pt x="150237" y="609014"/>
                  <a:pt x="223854" y="686980"/>
                </a:cubicBezTo>
                <a:cubicBezTo>
                  <a:pt x="256968" y="758154"/>
                  <a:pt x="256635" y="797205"/>
                  <a:pt x="272695" y="845819"/>
                </a:cubicBezTo>
                <a:cubicBezTo>
                  <a:pt x="322083" y="900514"/>
                  <a:pt x="436149" y="1008756"/>
                  <a:pt x="496548" y="1080108"/>
                </a:cubicBezTo>
                <a:cubicBezTo>
                  <a:pt x="552622" y="1129447"/>
                  <a:pt x="570869" y="1204348"/>
                  <a:pt x="630861" y="1254831"/>
                </a:cubicBezTo>
                <a:cubicBezTo>
                  <a:pt x="683188" y="1321078"/>
                  <a:pt x="687991" y="1384269"/>
                  <a:pt x="732612" y="1413670"/>
                </a:cubicBezTo>
                <a:cubicBezTo>
                  <a:pt x="782797" y="1484484"/>
                  <a:pt x="777206" y="1575446"/>
                  <a:pt x="809944" y="1604278"/>
                </a:cubicBezTo>
                <a:cubicBezTo>
                  <a:pt x="937739" y="1736346"/>
                  <a:pt x="878395" y="1837066"/>
                  <a:pt x="983383" y="2016122"/>
                </a:cubicBezTo>
                <a:cubicBezTo>
                  <a:pt x="1103876" y="2171455"/>
                  <a:pt x="1104541" y="2301409"/>
                  <a:pt x="1156823" y="2427966"/>
                </a:cubicBezTo>
                <a:cubicBezTo>
                  <a:pt x="1196413" y="2568244"/>
                  <a:pt x="1264691" y="2814813"/>
                  <a:pt x="1363474" y="2918674"/>
                </a:cubicBezTo>
                <a:cubicBezTo>
                  <a:pt x="1405620" y="3003394"/>
                  <a:pt x="1430777" y="3111092"/>
                  <a:pt x="1493716" y="3168845"/>
                </a:cubicBezTo>
                <a:cubicBezTo>
                  <a:pt x="1580000" y="3264174"/>
                  <a:pt x="1573113" y="3319358"/>
                  <a:pt x="1649274" y="3402339"/>
                </a:cubicBezTo>
                <a:cubicBezTo>
                  <a:pt x="1730290" y="3486823"/>
                  <a:pt x="1716865" y="3550929"/>
                  <a:pt x="1811182" y="3645365"/>
                </a:cubicBezTo>
              </a:path>
            </a:pathLst>
          </a:custGeom>
          <a:noFill/>
          <a:ln w="28575">
            <a:solidFill>
              <a:schemeClr val="tx1"/>
            </a:solidFill>
            <a:extLst>
              <a:ext uri="{C807C97D-BFC1-408E-A445-0C87EB9F89A2}">
                <ask:lineSketchStyleProps xmlns:ask="http://schemas.microsoft.com/office/drawing/2018/sketchyshapes" sd="103940048">
                  <a:custGeom>
                    <a:avLst/>
                    <a:gdLst>
                      <a:gd name="connsiteX0" fmla="*/ 0 w 2119313"/>
                      <a:gd name="connsiteY0" fmla="*/ 0 h 4371975"/>
                      <a:gd name="connsiteX1" fmla="*/ 57150 w 2119313"/>
                      <a:gd name="connsiteY1" fmla="*/ 228600 h 4371975"/>
                      <a:gd name="connsiteX2" fmla="*/ 152400 w 2119313"/>
                      <a:gd name="connsiteY2" fmla="*/ 542925 h 4371975"/>
                      <a:gd name="connsiteX3" fmla="*/ 261938 w 2119313"/>
                      <a:gd name="connsiteY3" fmla="*/ 823912 h 4371975"/>
                      <a:gd name="connsiteX4" fmla="*/ 319088 w 2119313"/>
                      <a:gd name="connsiteY4" fmla="*/ 1014412 h 4371975"/>
                      <a:gd name="connsiteX5" fmla="*/ 366713 w 2119313"/>
                      <a:gd name="connsiteY5" fmla="*/ 1114425 h 4371975"/>
                      <a:gd name="connsiteX6" fmla="*/ 581025 w 2119313"/>
                      <a:gd name="connsiteY6" fmla="*/ 1295400 h 4371975"/>
                      <a:gd name="connsiteX7" fmla="*/ 738188 w 2119313"/>
                      <a:gd name="connsiteY7" fmla="*/ 1504950 h 4371975"/>
                      <a:gd name="connsiteX8" fmla="*/ 857250 w 2119313"/>
                      <a:gd name="connsiteY8" fmla="*/ 1695450 h 4371975"/>
                      <a:gd name="connsiteX9" fmla="*/ 947738 w 2119313"/>
                      <a:gd name="connsiteY9" fmla="*/ 1924050 h 4371975"/>
                      <a:gd name="connsiteX10" fmla="*/ 1150684 w 2119313"/>
                      <a:gd name="connsiteY10" fmla="*/ 2417985 h 4371975"/>
                      <a:gd name="connsiteX11" fmla="*/ 1353630 w 2119313"/>
                      <a:gd name="connsiteY11" fmla="*/ 2911919 h 4371975"/>
                      <a:gd name="connsiteX12" fmla="*/ 1595438 w 2119313"/>
                      <a:gd name="connsiteY12" fmla="*/ 3500437 h 4371975"/>
                      <a:gd name="connsiteX13" fmla="*/ 1747838 w 2119313"/>
                      <a:gd name="connsiteY13" fmla="*/ 3800474 h 4371975"/>
                      <a:gd name="connsiteX14" fmla="*/ 1929861 w 2119313"/>
                      <a:gd name="connsiteY14" fmla="*/ 4080509 h 4371975"/>
                      <a:gd name="connsiteX15" fmla="*/ 2119313 w 2119313"/>
                      <a:gd name="connsiteY15" fmla="*/ 4371975 h 4371975"/>
                      <a:gd name="connsiteX0" fmla="*/ 0 w 2119313"/>
                      <a:gd name="connsiteY0" fmla="*/ 0 h 4371975"/>
                      <a:gd name="connsiteX1" fmla="*/ 57150 w 2119313"/>
                      <a:gd name="connsiteY1" fmla="*/ 228600 h 4371975"/>
                      <a:gd name="connsiteX2" fmla="*/ 152400 w 2119313"/>
                      <a:gd name="connsiteY2" fmla="*/ 542925 h 4371975"/>
                      <a:gd name="connsiteX3" fmla="*/ 261938 w 2119313"/>
                      <a:gd name="connsiteY3" fmla="*/ 823912 h 4371975"/>
                      <a:gd name="connsiteX4" fmla="*/ 319088 w 2119313"/>
                      <a:gd name="connsiteY4" fmla="*/ 1014412 h 4371975"/>
                      <a:gd name="connsiteX5" fmla="*/ 581025 w 2119313"/>
                      <a:gd name="connsiteY5" fmla="*/ 1295400 h 4371975"/>
                      <a:gd name="connsiteX6" fmla="*/ 738188 w 2119313"/>
                      <a:gd name="connsiteY6" fmla="*/ 1504950 h 4371975"/>
                      <a:gd name="connsiteX7" fmla="*/ 857250 w 2119313"/>
                      <a:gd name="connsiteY7" fmla="*/ 1695450 h 4371975"/>
                      <a:gd name="connsiteX8" fmla="*/ 947738 w 2119313"/>
                      <a:gd name="connsiteY8" fmla="*/ 1924050 h 4371975"/>
                      <a:gd name="connsiteX9" fmla="*/ 1150684 w 2119313"/>
                      <a:gd name="connsiteY9" fmla="*/ 2417985 h 4371975"/>
                      <a:gd name="connsiteX10" fmla="*/ 1353630 w 2119313"/>
                      <a:gd name="connsiteY10" fmla="*/ 2911919 h 4371975"/>
                      <a:gd name="connsiteX11" fmla="*/ 1595438 w 2119313"/>
                      <a:gd name="connsiteY11" fmla="*/ 3500437 h 4371975"/>
                      <a:gd name="connsiteX12" fmla="*/ 1747838 w 2119313"/>
                      <a:gd name="connsiteY12" fmla="*/ 3800474 h 4371975"/>
                      <a:gd name="connsiteX13" fmla="*/ 1929861 w 2119313"/>
                      <a:gd name="connsiteY13" fmla="*/ 4080509 h 4371975"/>
                      <a:gd name="connsiteX14" fmla="*/ 2119313 w 2119313"/>
                      <a:gd name="connsiteY14" fmla="*/ 4371975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13" h="4371975" extrusionOk="0">
                        <a:moveTo>
                          <a:pt x="0" y="0"/>
                        </a:moveTo>
                        <a:cubicBezTo>
                          <a:pt x="25006" y="63533"/>
                          <a:pt x="26476" y="147192"/>
                          <a:pt x="57150" y="228600"/>
                        </a:cubicBezTo>
                        <a:cubicBezTo>
                          <a:pt x="114999" y="330126"/>
                          <a:pt x="87752" y="408514"/>
                          <a:pt x="152400" y="542925"/>
                        </a:cubicBezTo>
                        <a:cubicBezTo>
                          <a:pt x="218451" y="630932"/>
                          <a:pt x="190466" y="731895"/>
                          <a:pt x="261938" y="823912"/>
                        </a:cubicBezTo>
                        <a:cubicBezTo>
                          <a:pt x="307069" y="904568"/>
                          <a:pt x="298891" y="955355"/>
                          <a:pt x="319088" y="1014412"/>
                        </a:cubicBezTo>
                        <a:cubicBezTo>
                          <a:pt x="372269" y="1092993"/>
                          <a:pt x="511175" y="1213644"/>
                          <a:pt x="581025" y="1295400"/>
                        </a:cubicBezTo>
                        <a:cubicBezTo>
                          <a:pt x="638783" y="1362524"/>
                          <a:pt x="675818" y="1447631"/>
                          <a:pt x="738188" y="1504950"/>
                        </a:cubicBezTo>
                        <a:cubicBezTo>
                          <a:pt x="794567" y="1582728"/>
                          <a:pt x="809456" y="1669515"/>
                          <a:pt x="857250" y="1695450"/>
                        </a:cubicBezTo>
                        <a:cubicBezTo>
                          <a:pt x="913249" y="1780698"/>
                          <a:pt x="907747" y="1870033"/>
                          <a:pt x="947738" y="1924050"/>
                        </a:cubicBezTo>
                        <a:cubicBezTo>
                          <a:pt x="1076438" y="2092530"/>
                          <a:pt x="1018442" y="2199170"/>
                          <a:pt x="1150684" y="2417985"/>
                        </a:cubicBezTo>
                        <a:cubicBezTo>
                          <a:pt x="1282926" y="2636800"/>
                          <a:pt x="1288882" y="2754609"/>
                          <a:pt x="1353630" y="2911919"/>
                        </a:cubicBezTo>
                        <a:cubicBezTo>
                          <a:pt x="1418378" y="3069229"/>
                          <a:pt x="1477428" y="3325116"/>
                          <a:pt x="1595438" y="3500437"/>
                        </a:cubicBezTo>
                        <a:cubicBezTo>
                          <a:pt x="1652896" y="3608027"/>
                          <a:pt x="1687887" y="3712180"/>
                          <a:pt x="1747838" y="3800474"/>
                        </a:cubicBezTo>
                        <a:cubicBezTo>
                          <a:pt x="1841751" y="3914378"/>
                          <a:pt x="1838432" y="3977907"/>
                          <a:pt x="1929861" y="4080509"/>
                        </a:cubicBezTo>
                        <a:cubicBezTo>
                          <a:pt x="2021290" y="4183111"/>
                          <a:pt x="2020459" y="4277009"/>
                          <a:pt x="2119313" y="4371975"/>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7" name="TextBox 106">
            <a:extLst>
              <a:ext uri="{FF2B5EF4-FFF2-40B4-BE49-F238E27FC236}">
                <a16:creationId xmlns:a16="http://schemas.microsoft.com/office/drawing/2014/main" id="{D682E833-0395-412D-A1B2-AE1044466FDE}"/>
              </a:ext>
            </a:extLst>
          </p:cNvPr>
          <p:cNvSpPr txBox="1"/>
          <p:nvPr/>
        </p:nvSpPr>
        <p:spPr>
          <a:xfrm rot="1063562">
            <a:off x="7735496" y="5281902"/>
            <a:ext cx="1765078" cy="276999"/>
          </a:xfrm>
          <a:prstGeom prst="rect">
            <a:avLst/>
          </a:prstGeom>
          <a:noFill/>
        </p:spPr>
        <p:txBody>
          <a:bodyPr wrap="square" rtlCol="0">
            <a:spAutoFit/>
          </a:bodyPr>
          <a:lstStyle/>
          <a:p>
            <a:r>
              <a:rPr lang="en-IE" sz="1200" b="1" dirty="0"/>
              <a:t>Lower Dolomite (ABL)</a:t>
            </a:r>
          </a:p>
        </p:txBody>
      </p:sp>
      <p:sp>
        <p:nvSpPr>
          <p:cNvPr id="108" name="TextBox 107">
            <a:extLst>
              <a:ext uri="{FF2B5EF4-FFF2-40B4-BE49-F238E27FC236}">
                <a16:creationId xmlns:a16="http://schemas.microsoft.com/office/drawing/2014/main" id="{09E5D1E2-66FE-4F08-BC40-1EDDEDC2FE79}"/>
              </a:ext>
            </a:extLst>
          </p:cNvPr>
          <p:cNvSpPr txBox="1"/>
          <p:nvPr/>
        </p:nvSpPr>
        <p:spPr>
          <a:xfrm rot="3403175">
            <a:off x="4572977" y="4121441"/>
            <a:ext cx="1769278" cy="276999"/>
          </a:xfrm>
          <a:prstGeom prst="rect">
            <a:avLst/>
          </a:prstGeom>
          <a:noFill/>
        </p:spPr>
        <p:txBody>
          <a:bodyPr wrap="square" rtlCol="0">
            <a:spAutoFit/>
          </a:bodyPr>
          <a:lstStyle/>
          <a:p>
            <a:r>
              <a:rPr lang="en-IE" sz="1200" b="1" dirty="0"/>
              <a:t>Lower G Zone</a:t>
            </a:r>
          </a:p>
        </p:txBody>
      </p:sp>
      <p:sp>
        <p:nvSpPr>
          <p:cNvPr id="109" name="TextBox 108">
            <a:extLst>
              <a:ext uri="{FF2B5EF4-FFF2-40B4-BE49-F238E27FC236}">
                <a16:creationId xmlns:a16="http://schemas.microsoft.com/office/drawing/2014/main" id="{CFDB268C-FFAF-43E5-B32A-579C7D41B355}"/>
              </a:ext>
            </a:extLst>
          </p:cNvPr>
          <p:cNvSpPr txBox="1"/>
          <p:nvPr/>
        </p:nvSpPr>
        <p:spPr>
          <a:xfrm rot="869927">
            <a:off x="8242689" y="3714450"/>
            <a:ext cx="1813425" cy="276999"/>
          </a:xfrm>
          <a:prstGeom prst="rect">
            <a:avLst/>
          </a:prstGeom>
          <a:noFill/>
        </p:spPr>
        <p:txBody>
          <a:bodyPr wrap="square" rtlCol="0">
            <a:spAutoFit/>
          </a:bodyPr>
          <a:lstStyle/>
          <a:p>
            <a:r>
              <a:rPr lang="en-IE" sz="1200" b="1" dirty="0"/>
              <a:t>Dolomite Breccias</a:t>
            </a:r>
          </a:p>
        </p:txBody>
      </p:sp>
      <p:sp>
        <p:nvSpPr>
          <p:cNvPr id="110" name="TextBox 109">
            <a:extLst>
              <a:ext uri="{FF2B5EF4-FFF2-40B4-BE49-F238E27FC236}">
                <a16:creationId xmlns:a16="http://schemas.microsoft.com/office/drawing/2014/main" id="{FD10CD28-CF16-4112-86A3-0C3B784C709E}"/>
              </a:ext>
            </a:extLst>
          </p:cNvPr>
          <p:cNvSpPr txBox="1"/>
          <p:nvPr/>
        </p:nvSpPr>
        <p:spPr>
          <a:xfrm rot="1063562">
            <a:off x="7841638" y="3105702"/>
            <a:ext cx="1813425" cy="276999"/>
          </a:xfrm>
          <a:prstGeom prst="rect">
            <a:avLst/>
          </a:prstGeom>
          <a:noFill/>
        </p:spPr>
        <p:txBody>
          <a:bodyPr wrap="square" rtlCol="0">
            <a:spAutoFit/>
          </a:bodyPr>
          <a:lstStyle/>
          <a:p>
            <a:r>
              <a:rPr lang="en-IE" sz="1200" b="1" dirty="0"/>
              <a:t>Cherty Limestones</a:t>
            </a:r>
          </a:p>
        </p:txBody>
      </p:sp>
      <p:sp>
        <p:nvSpPr>
          <p:cNvPr id="111" name="TextBox 110">
            <a:extLst>
              <a:ext uri="{FF2B5EF4-FFF2-40B4-BE49-F238E27FC236}">
                <a16:creationId xmlns:a16="http://schemas.microsoft.com/office/drawing/2014/main" id="{04468315-F36A-484B-81F8-BB35553473A2}"/>
              </a:ext>
            </a:extLst>
          </p:cNvPr>
          <p:cNvSpPr txBox="1"/>
          <p:nvPr/>
        </p:nvSpPr>
        <p:spPr>
          <a:xfrm rot="432520">
            <a:off x="9784936" y="2995491"/>
            <a:ext cx="1813425" cy="276999"/>
          </a:xfrm>
          <a:prstGeom prst="rect">
            <a:avLst/>
          </a:prstGeom>
          <a:noFill/>
        </p:spPr>
        <p:txBody>
          <a:bodyPr wrap="square" rtlCol="0">
            <a:spAutoFit/>
          </a:bodyPr>
          <a:lstStyle/>
          <a:p>
            <a:r>
              <a:rPr lang="en-IE" sz="1200" b="1" dirty="0"/>
              <a:t>Supra Reef</a:t>
            </a:r>
          </a:p>
        </p:txBody>
      </p:sp>
      <p:sp>
        <p:nvSpPr>
          <p:cNvPr id="112" name="TextBox 111">
            <a:extLst>
              <a:ext uri="{FF2B5EF4-FFF2-40B4-BE49-F238E27FC236}">
                <a16:creationId xmlns:a16="http://schemas.microsoft.com/office/drawing/2014/main" id="{DF90D000-8081-4405-BD8B-914BEC898D1F}"/>
              </a:ext>
            </a:extLst>
          </p:cNvPr>
          <p:cNvSpPr txBox="1"/>
          <p:nvPr/>
        </p:nvSpPr>
        <p:spPr>
          <a:xfrm rot="625400">
            <a:off x="9605450" y="5035740"/>
            <a:ext cx="1813425" cy="276999"/>
          </a:xfrm>
          <a:prstGeom prst="rect">
            <a:avLst/>
          </a:prstGeom>
          <a:noFill/>
        </p:spPr>
        <p:txBody>
          <a:bodyPr wrap="square" rtlCol="0">
            <a:spAutoFit/>
          </a:bodyPr>
          <a:lstStyle/>
          <a:p>
            <a:pPr algn="ctr"/>
            <a:r>
              <a:rPr lang="en-IE" sz="1200" b="1" dirty="0"/>
              <a:t>Muddy Limestone (ABL)</a:t>
            </a:r>
          </a:p>
        </p:txBody>
      </p:sp>
      <p:sp>
        <p:nvSpPr>
          <p:cNvPr id="113" name="TextBox 112">
            <a:extLst>
              <a:ext uri="{FF2B5EF4-FFF2-40B4-BE49-F238E27FC236}">
                <a16:creationId xmlns:a16="http://schemas.microsoft.com/office/drawing/2014/main" id="{C654E526-7F18-4DFA-802B-E70C444B801F}"/>
              </a:ext>
            </a:extLst>
          </p:cNvPr>
          <p:cNvSpPr txBox="1"/>
          <p:nvPr/>
        </p:nvSpPr>
        <p:spPr>
          <a:xfrm rot="713313">
            <a:off x="6411965" y="3268416"/>
            <a:ext cx="1813425" cy="276999"/>
          </a:xfrm>
          <a:prstGeom prst="rect">
            <a:avLst/>
          </a:prstGeom>
          <a:noFill/>
        </p:spPr>
        <p:txBody>
          <a:bodyPr wrap="square" rtlCol="0">
            <a:spAutoFit/>
          </a:bodyPr>
          <a:lstStyle/>
          <a:p>
            <a:r>
              <a:rPr lang="en-IE" sz="1200" b="1" dirty="0"/>
              <a:t>Upper G Zone</a:t>
            </a:r>
          </a:p>
        </p:txBody>
      </p:sp>
      <p:sp>
        <p:nvSpPr>
          <p:cNvPr id="115" name="TextBox 114">
            <a:extLst>
              <a:ext uri="{FF2B5EF4-FFF2-40B4-BE49-F238E27FC236}">
                <a16:creationId xmlns:a16="http://schemas.microsoft.com/office/drawing/2014/main" id="{3A3C127D-A3BD-4718-A9A6-3E0FA6D9A884}"/>
              </a:ext>
            </a:extLst>
          </p:cNvPr>
          <p:cNvSpPr txBox="1"/>
          <p:nvPr/>
        </p:nvSpPr>
        <p:spPr>
          <a:xfrm>
            <a:off x="9080148" y="6088147"/>
            <a:ext cx="2977325" cy="307777"/>
          </a:xfrm>
          <a:prstGeom prst="rect">
            <a:avLst/>
          </a:prstGeom>
          <a:noFill/>
        </p:spPr>
        <p:txBody>
          <a:bodyPr wrap="square" rtlCol="0">
            <a:spAutoFit/>
          </a:bodyPr>
          <a:lstStyle/>
          <a:p>
            <a:r>
              <a:rPr lang="en-IE" sz="1400" i="1" dirty="0">
                <a:solidFill>
                  <a:schemeClr val="bg1"/>
                </a:solidFill>
              </a:rPr>
              <a:t>Data from </a:t>
            </a:r>
            <a:r>
              <a:rPr lang="en-IE" sz="1400" i="1" dirty="0" err="1">
                <a:solidFill>
                  <a:schemeClr val="bg1"/>
                </a:solidFill>
              </a:rPr>
              <a:t>Coomer</a:t>
            </a:r>
            <a:r>
              <a:rPr lang="en-IE" sz="1400" i="1" dirty="0">
                <a:solidFill>
                  <a:schemeClr val="bg1"/>
                </a:solidFill>
              </a:rPr>
              <a:t> &amp; Robinson (1976)</a:t>
            </a:r>
          </a:p>
        </p:txBody>
      </p:sp>
      <p:graphicFrame>
        <p:nvGraphicFramePr>
          <p:cNvPr id="116" name="Chart 115">
            <a:extLst>
              <a:ext uri="{FF2B5EF4-FFF2-40B4-BE49-F238E27FC236}">
                <a16:creationId xmlns:a16="http://schemas.microsoft.com/office/drawing/2014/main" id="{B4608E06-32A8-45AB-8031-9F0C4136D4DF}"/>
              </a:ext>
            </a:extLst>
          </p:cNvPr>
          <p:cNvGraphicFramePr>
            <a:graphicFrameLocks/>
          </p:cNvGraphicFramePr>
          <p:nvPr>
            <p:extLst>
              <p:ext uri="{D42A27DB-BD31-4B8C-83A1-F6EECF244321}">
                <p14:modId xmlns:p14="http://schemas.microsoft.com/office/powerpoint/2010/main" val="2884918268"/>
              </p:ext>
            </p:extLst>
          </p:nvPr>
        </p:nvGraphicFramePr>
        <p:xfrm>
          <a:off x="280232" y="993897"/>
          <a:ext cx="392386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7" name="Chart 116">
            <a:extLst>
              <a:ext uri="{FF2B5EF4-FFF2-40B4-BE49-F238E27FC236}">
                <a16:creationId xmlns:a16="http://schemas.microsoft.com/office/drawing/2014/main" id="{90D3AEF0-918E-4441-B546-3396EB6A5C12}"/>
              </a:ext>
            </a:extLst>
          </p:cNvPr>
          <p:cNvGraphicFramePr>
            <a:graphicFrameLocks/>
          </p:cNvGraphicFramePr>
          <p:nvPr>
            <p:extLst>
              <p:ext uri="{D42A27DB-BD31-4B8C-83A1-F6EECF244321}">
                <p14:modId xmlns:p14="http://schemas.microsoft.com/office/powerpoint/2010/main" val="1750988544"/>
              </p:ext>
            </p:extLst>
          </p:nvPr>
        </p:nvGraphicFramePr>
        <p:xfrm>
          <a:off x="246295" y="3589126"/>
          <a:ext cx="3960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18" name="TextBox 117">
            <a:extLst>
              <a:ext uri="{FF2B5EF4-FFF2-40B4-BE49-F238E27FC236}">
                <a16:creationId xmlns:a16="http://schemas.microsoft.com/office/drawing/2014/main" id="{7770441A-3EEB-450C-8637-EC76C7C098D1}"/>
              </a:ext>
            </a:extLst>
          </p:cNvPr>
          <p:cNvSpPr txBox="1"/>
          <p:nvPr/>
        </p:nvSpPr>
        <p:spPr>
          <a:xfrm>
            <a:off x="4405042" y="843233"/>
            <a:ext cx="7090317" cy="1310615"/>
          </a:xfrm>
          <a:prstGeom prst="rect">
            <a:avLst/>
          </a:prstGeom>
          <a:noFill/>
        </p:spPr>
        <p:txBody>
          <a:bodyPr wrap="square" rtlCol="0">
            <a:spAutoFit/>
          </a:bodyPr>
          <a:lstStyle/>
          <a:p>
            <a:pPr algn="just">
              <a:lnSpc>
                <a:spcPts val="1900"/>
              </a:lnSpc>
            </a:pPr>
            <a:r>
              <a:rPr lang="en-IE" dirty="0">
                <a:solidFill>
                  <a:schemeClr val="bg1"/>
                </a:solidFill>
              </a:rPr>
              <a:t>At Silvermines there was at least two sources of sulphur, seawater sulphate and deep-seated sulphur. The former was the dominant source of all sulphate and, via biogenic reduction, of the sulphur in the bulk of the upper stratiform orebodies. The latter was the source of the sulphur in the lower orebodies.</a:t>
            </a:r>
          </a:p>
        </p:txBody>
      </p:sp>
      <p:grpSp>
        <p:nvGrpSpPr>
          <p:cNvPr id="3" name="Group 2">
            <a:extLst>
              <a:ext uri="{FF2B5EF4-FFF2-40B4-BE49-F238E27FC236}">
                <a16:creationId xmlns:a16="http://schemas.microsoft.com/office/drawing/2014/main" id="{A0211CD0-46E1-C613-1B83-548BD1B1DF7B}"/>
              </a:ext>
            </a:extLst>
          </p:cNvPr>
          <p:cNvGrpSpPr/>
          <p:nvPr/>
        </p:nvGrpSpPr>
        <p:grpSpPr>
          <a:xfrm>
            <a:off x="133194" y="6313361"/>
            <a:ext cx="12910671" cy="466127"/>
            <a:chOff x="133194" y="6313361"/>
            <a:chExt cx="12910671" cy="466127"/>
          </a:xfrm>
        </p:grpSpPr>
        <p:sp>
          <p:nvSpPr>
            <p:cNvPr id="4" name="TextBox 3">
              <a:extLst>
                <a:ext uri="{FF2B5EF4-FFF2-40B4-BE49-F238E27FC236}">
                  <a16:creationId xmlns:a16="http://schemas.microsoft.com/office/drawing/2014/main" id="{0460761E-C1A7-5BC4-4673-32B6C87F5E90}"/>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5" name="Picture 4">
              <a:extLst>
                <a:ext uri="{FF2B5EF4-FFF2-40B4-BE49-F238E27FC236}">
                  <a16:creationId xmlns:a16="http://schemas.microsoft.com/office/drawing/2014/main" id="{2921A1A2-3FF0-CA18-B1F7-EA02D29D3A25}"/>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2" name="Picture 1" descr="A group of logos with text&#10;&#10;Description automatically generated">
            <a:extLst>
              <a:ext uri="{FF2B5EF4-FFF2-40B4-BE49-F238E27FC236}">
                <a16:creationId xmlns:a16="http://schemas.microsoft.com/office/drawing/2014/main" id="{712E94BB-D46B-9803-4128-59777872A3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7178301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C85A0F-AB05-4674-9E9F-2DED2C455C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cxnSp>
        <p:nvCxnSpPr>
          <p:cNvPr id="12" name="Straight Connector 11">
            <a:extLst>
              <a:ext uri="{FF2B5EF4-FFF2-40B4-BE49-F238E27FC236}">
                <a16:creationId xmlns:a16="http://schemas.microsoft.com/office/drawing/2014/main" id="{4373F871-6C1A-4216-B86E-067F3414BADC}"/>
              </a:ext>
            </a:extLst>
          </p:cNvPr>
          <p:cNvCxnSpPr>
            <a:cxnSpLocks/>
          </p:cNvCxnSpPr>
          <p:nvPr/>
        </p:nvCxnSpPr>
        <p:spPr>
          <a:xfrm flipV="1">
            <a:off x="345972" y="4669322"/>
            <a:ext cx="11440830" cy="20802"/>
          </a:xfrm>
          <a:prstGeom prst="line">
            <a:avLst/>
          </a:prstGeom>
          <a:ln w="539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5F4499E-1245-4F4E-9F83-5CB871A39D33}"/>
              </a:ext>
            </a:extLst>
          </p:cNvPr>
          <p:cNvSpPr>
            <a:spLocks noGrp="1"/>
          </p:cNvSpPr>
          <p:nvPr>
            <p:ph type="title"/>
          </p:nvPr>
        </p:nvSpPr>
        <p:spPr>
          <a:xfrm>
            <a:off x="373568" y="-69795"/>
            <a:ext cx="10515600" cy="1325563"/>
          </a:xfrm>
        </p:spPr>
        <p:txBody>
          <a:bodyPr>
            <a:normAutofit/>
          </a:bodyPr>
          <a:lstStyle/>
          <a:p>
            <a:r>
              <a:rPr lang="en-IE" sz="3200" b="1" dirty="0">
                <a:solidFill>
                  <a:srgbClr val="FFC000"/>
                </a:solidFill>
                <a:latin typeface="+mn-lt"/>
              </a:rPr>
              <a:t>Depth of Mineralization – </a:t>
            </a:r>
            <a:br>
              <a:rPr lang="en-IE" sz="3200" b="1" dirty="0">
                <a:solidFill>
                  <a:srgbClr val="FFC000"/>
                </a:solidFill>
                <a:latin typeface="+mn-lt"/>
              </a:rPr>
            </a:br>
            <a:r>
              <a:rPr lang="en-IE" sz="3200" b="1" dirty="0">
                <a:solidFill>
                  <a:srgbClr val="FFC000"/>
                </a:solidFill>
                <a:latin typeface="+mn-lt"/>
              </a:rPr>
              <a:t>S isotopic Evidence</a:t>
            </a:r>
          </a:p>
        </p:txBody>
      </p:sp>
      <p:sp>
        <p:nvSpPr>
          <p:cNvPr id="13" name="TextBox 12">
            <a:extLst>
              <a:ext uri="{FF2B5EF4-FFF2-40B4-BE49-F238E27FC236}">
                <a16:creationId xmlns:a16="http://schemas.microsoft.com/office/drawing/2014/main" id="{7C99DB93-5FA9-42B8-BF76-70389D4F20F7}"/>
              </a:ext>
            </a:extLst>
          </p:cNvPr>
          <p:cNvSpPr txBox="1"/>
          <p:nvPr/>
        </p:nvSpPr>
        <p:spPr>
          <a:xfrm>
            <a:off x="6040144" y="912480"/>
            <a:ext cx="1371600" cy="4647426"/>
          </a:xfrm>
          <a:prstGeom prst="rect">
            <a:avLst/>
          </a:prstGeom>
          <a:noFill/>
        </p:spPr>
        <p:txBody>
          <a:bodyPr wrap="square" rtlCol="0">
            <a:spAutoFit/>
          </a:bodyPr>
          <a:lstStyle/>
          <a:p>
            <a:r>
              <a:rPr lang="en-IE" dirty="0">
                <a:solidFill>
                  <a:schemeClr val="bg1"/>
                </a:solidFill>
              </a:rPr>
              <a:t>0m</a:t>
            </a:r>
          </a:p>
          <a:p>
            <a:endParaRPr lang="en-IE" dirty="0">
              <a:solidFill>
                <a:schemeClr val="bg1"/>
              </a:solidFill>
            </a:endParaRPr>
          </a:p>
          <a:p>
            <a:endParaRPr lang="en-IE" dirty="0">
              <a:solidFill>
                <a:schemeClr val="bg1"/>
              </a:solidFill>
            </a:endParaRPr>
          </a:p>
          <a:p>
            <a:endParaRPr lang="en-IE" dirty="0">
              <a:solidFill>
                <a:schemeClr val="bg1"/>
              </a:solidFill>
            </a:endParaRPr>
          </a:p>
          <a:p>
            <a:endParaRPr lang="en-IE" sz="1400" dirty="0">
              <a:solidFill>
                <a:schemeClr val="bg1"/>
              </a:solidFill>
            </a:endParaRPr>
          </a:p>
          <a:p>
            <a:endParaRPr lang="en-IE" dirty="0">
              <a:solidFill>
                <a:schemeClr val="bg1"/>
              </a:solidFill>
            </a:endParaRPr>
          </a:p>
          <a:p>
            <a:r>
              <a:rPr lang="en-IE" dirty="0">
                <a:solidFill>
                  <a:schemeClr val="bg1"/>
                </a:solidFill>
              </a:rPr>
              <a:t>5m</a:t>
            </a:r>
          </a:p>
          <a:p>
            <a:r>
              <a:rPr lang="en-IE" dirty="0">
                <a:solidFill>
                  <a:schemeClr val="bg1"/>
                </a:solidFill>
              </a:rPr>
              <a:t>10m</a:t>
            </a:r>
          </a:p>
          <a:p>
            <a:endParaRPr lang="en-IE" dirty="0">
              <a:solidFill>
                <a:schemeClr val="bg1"/>
              </a:solidFill>
            </a:endParaRPr>
          </a:p>
          <a:p>
            <a:endParaRPr lang="en-IE" sz="1200" dirty="0">
              <a:solidFill>
                <a:schemeClr val="bg1"/>
              </a:solidFill>
            </a:endParaRPr>
          </a:p>
          <a:p>
            <a:endParaRPr lang="en-IE" dirty="0">
              <a:solidFill>
                <a:schemeClr val="bg1"/>
              </a:solidFill>
            </a:endParaRPr>
          </a:p>
          <a:p>
            <a:r>
              <a:rPr lang="en-IE" dirty="0">
                <a:solidFill>
                  <a:schemeClr val="bg1"/>
                </a:solidFill>
              </a:rPr>
              <a:t>250m</a:t>
            </a:r>
          </a:p>
          <a:p>
            <a:endParaRPr lang="en-IE" dirty="0">
              <a:solidFill>
                <a:schemeClr val="bg1"/>
              </a:solidFill>
            </a:endParaRPr>
          </a:p>
          <a:p>
            <a:endParaRPr lang="en-IE" dirty="0">
              <a:solidFill>
                <a:schemeClr val="bg1"/>
              </a:solidFill>
            </a:endParaRPr>
          </a:p>
          <a:p>
            <a:endParaRPr lang="en-IE" sz="3200" dirty="0">
              <a:solidFill>
                <a:schemeClr val="bg1"/>
              </a:solidFill>
            </a:endParaRPr>
          </a:p>
          <a:p>
            <a:r>
              <a:rPr lang="en-IE" dirty="0">
                <a:solidFill>
                  <a:schemeClr val="bg1"/>
                </a:solidFill>
              </a:rPr>
              <a:t>500m</a:t>
            </a:r>
          </a:p>
        </p:txBody>
      </p:sp>
      <p:sp>
        <p:nvSpPr>
          <p:cNvPr id="14" name="TextBox 13">
            <a:extLst>
              <a:ext uri="{FF2B5EF4-FFF2-40B4-BE49-F238E27FC236}">
                <a16:creationId xmlns:a16="http://schemas.microsoft.com/office/drawing/2014/main" id="{6EEFA24C-64A4-4960-B947-104B26B69C9A}"/>
              </a:ext>
            </a:extLst>
          </p:cNvPr>
          <p:cNvSpPr txBox="1"/>
          <p:nvPr/>
        </p:nvSpPr>
        <p:spPr>
          <a:xfrm>
            <a:off x="5292012" y="6070847"/>
            <a:ext cx="1632256" cy="276999"/>
          </a:xfrm>
          <a:prstGeom prst="rect">
            <a:avLst/>
          </a:prstGeom>
          <a:noFill/>
        </p:spPr>
        <p:txBody>
          <a:bodyPr wrap="square" rtlCol="0">
            <a:spAutoFit/>
          </a:bodyPr>
          <a:lstStyle/>
          <a:p>
            <a:pPr algn="ctr"/>
            <a:r>
              <a:rPr lang="en-IE" sz="1200" dirty="0">
                <a:solidFill>
                  <a:schemeClr val="bg1"/>
                </a:solidFill>
              </a:rPr>
              <a:t>Post Mineralization</a:t>
            </a:r>
          </a:p>
        </p:txBody>
      </p:sp>
      <p:sp>
        <p:nvSpPr>
          <p:cNvPr id="22" name="TextBox 21">
            <a:extLst>
              <a:ext uri="{FF2B5EF4-FFF2-40B4-BE49-F238E27FC236}">
                <a16:creationId xmlns:a16="http://schemas.microsoft.com/office/drawing/2014/main" id="{6A09F301-8222-4FF1-8F63-D7B479823743}"/>
              </a:ext>
            </a:extLst>
          </p:cNvPr>
          <p:cNvSpPr txBox="1"/>
          <p:nvPr/>
        </p:nvSpPr>
        <p:spPr>
          <a:xfrm>
            <a:off x="9991725" y="3809603"/>
            <a:ext cx="45719" cy="369332"/>
          </a:xfrm>
          <a:prstGeom prst="rect">
            <a:avLst/>
          </a:prstGeom>
          <a:noFill/>
        </p:spPr>
        <p:txBody>
          <a:bodyPr wrap="square" rtlCol="0">
            <a:spAutoFit/>
          </a:bodyPr>
          <a:lstStyle/>
          <a:p>
            <a:endParaRPr lang="en-IE" dirty="0"/>
          </a:p>
        </p:txBody>
      </p:sp>
      <p:cxnSp>
        <p:nvCxnSpPr>
          <p:cNvPr id="81" name="Straight Connector 80">
            <a:extLst>
              <a:ext uri="{FF2B5EF4-FFF2-40B4-BE49-F238E27FC236}">
                <a16:creationId xmlns:a16="http://schemas.microsoft.com/office/drawing/2014/main" id="{BEE63536-B1E1-4D47-B4AA-906C642632B6}"/>
              </a:ext>
            </a:extLst>
          </p:cNvPr>
          <p:cNvCxnSpPr/>
          <p:nvPr/>
        </p:nvCxnSpPr>
        <p:spPr>
          <a:xfrm>
            <a:off x="6817923" y="145701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D6AC81-3A5A-426A-8B51-07D51F74B8DA}"/>
              </a:ext>
            </a:extLst>
          </p:cNvPr>
          <p:cNvCxnSpPr/>
          <p:nvPr/>
        </p:nvCxnSpPr>
        <p:spPr>
          <a:xfrm>
            <a:off x="6837720" y="4013319"/>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146B9A5-7FE6-4D75-BF15-A61FC6F24FAD}"/>
              </a:ext>
            </a:extLst>
          </p:cNvPr>
          <p:cNvCxnSpPr/>
          <p:nvPr/>
        </p:nvCxnSpPr>
        <p:spPr>
          <a:xfrm>
            <a:off x="6866962" y="529733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DA76BC9-6911-40A7-B77E-29843D72E347}"/>
              </a:ext>
            </a:extLst>
          </p:cNvPr>
          <p:cNvCxnSpPr/>
          <p:nvPr/>
        </p:nvCxnSpPr>
        <p:spPr>
          <a:xfrm>
            <a:off x="6875820" y="6248091"/>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F03A4C5-488C-479A-95B5-914C0EB6AF6F}"/>
              </a:ext>
            </a:extLst>
          </p:cNvPr>
          <p:cNvCxnSpPr/>
          <p:nvPr/>
        </p:nvCxnSpPr>
        <p:spPr>
          <a:xfrm>
            <a:off x="6875820" y="6567739"/>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387DD2C-3A8E-4526-B564-E5ED79E63352}"/>
              </a:ext>
            </a:extLst>
          </p:cNvPr>
          <p:cNvCxnSpPr/>
          <p:nvPr/>
        </p:nvCxnSpPr>
        <p:spPr>
          <a:xfrm>
            <a:off x="7256145" y="0"/>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A6278D55-9961-4780-A357-BA828380F02A}"/>
              </a:ext>
            </a:extLst>
          </p:cNvPr>
          <p:cNvSpPr/>
          <p:nvPr/>
        </p:nvSpPr>
        <p:spPr>
          <a:xfrm>
            <a:off x="7271724" y="211778"/>
            <a:ext cx="342000" cy="63510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TextBox 73">
            <a:extLst>
              <a:ext uri="{FF2B5EF4-FFF2-40B4-BE49-F238E27FC236}">
                <a16:creationId xmlns:a16="http://schemas.microsoft.com/office/drawing/2014/main" id="{86C7FE45-188F-4E1F-9591-02A767329B3A}"/>
              </a:ext>
            </a:extLst>
          </p:cNvPr>
          <p:cNvSpPr txBox="1"/>
          <p:nvPr/>
        </p:nvSpPr>
        <p:spPr>
          <a:xfrm>
            <a:off x="6791432" y="-352832"/>
            <a:ext cx="830997" cy="6781873"/>
          </a:xfrm>
          <a:prstGeom prst="rect">
            <a:avLst/>
          </a:prstGeom>
          <a:noFill/>
        </p:spPr>
        <p:txBody>
          <a:bodyPr vert="vert270" wrap="square" rtlCol="0">
            <a:spAutoFit/>
          </a:bodyPr>
          <a:lstStyle/>
          <a:p>
            <a:r>
              <a:rPr lang="en-IE" sz="1400" dirty="0">
                <a:solidFill>
                  <a:schemeClr val="bg1"/>
                </a:solidFill>
              </a:rPr>
              <a:t>           </a:t>
            </a:r>
          </a:p>
          <a:p>
            <a:endParaRPr lang="en-IE" sz="1400" dirty="0">
              <a:solidFill>
                <a:schemeClr val="bg1"/>
              </a:solidFill>
            </a:endParaRPr>
          </a:p>
          <a:p>
            <a:r>
              <a:rPr lang="en-IE" sz="1400" dirty="0">
                <a:solidFill>
                  <a:schemeClr val="bg1"/>
                </a:solidFill>
              </a:rPr>
              <a:t>Deep     Intermediate             Shallow                                       Near Surface</a:t>
            </a:r>
          </a:p>
        </p:txBody>
      </p:sp>
      <p:cxnSp>
        <p:nvCxnSpPr>
          <p:cNvPr id="100" name="Straight Connector 99">
            <a:extLst>
              <a:ext uri="{FF2B5EF4-FFF2-40B4-BE49-F238E27FC236}">
                <a16:creationId xmlns:a16="http://schemas.microsoft.com/office/drawing/2014/main" id="{413027F3-F1CC-441C-8D52-07B5E3D03B74}"/>
              </a:ext>
            </a:extLst>
          </p:cNvPr>
          <p:cNvCxnSpPr/>
          <p:nvPr/>
        </p:nvCxnSpPr>
        <p:spPr>
          <a:xfrm>
            <a:off x="7634016" y="-14036"/>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C3C31E7-3ACC-438A-9459-8E4A42AA424E}"/>
              </a:ext>
            </a:extLst>
          </p:cNvPr>
          <p:cNvCxnSpPr/>
          <p:nvPr/>
        </p:nvCxnSpPr>
        <p:spPr>
          <a:xfrm>
            <a:off x="6831343" y="3390591"/>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498C1-DAE4-46F0-9418-BEEAB7D57FD9}"/>
              </a:ext>
            </a:extLst>
          </p:cNvPr>
          <p:cNvCxnSpPr/>
          <p:nvPr/>
        </p:nvCxnSpPr>
        <p:spPr>
          <a:xfrm>
            <a:off x="6845358" y="4669322"/>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261741F-8397-46E1-BED5-156563B5A254}"/>
              </a:ext>
            </a:extLst>
          </p:cNvPr>
          <p:cNvCxnSpPr/>
          <p:nvPr/>
        </p:nvCxnSpPr>
        <p:spPr>
          <a:xfrm>
            <a:off x="6876487" y="5929313"/>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14617B4-46B0-435B-8847-5A9F1F6DC037}"/>
              </a:ext>
            </a:extLst>
          </p:cNvPr>
          <p:cNvCxnSpPr/>
          <p:nvPr/>
        </p:nvCxnSpPr>
        <p:spPr>
          <a:xfrm>
            <a:off x="11786802" y="-36182"/>
            <a:ext cx="0" cy="680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8CDBFA2-5B99-42BB-9556-C94B21D241BE}"/>
              </a:ext>
            </a:extLst>
          </p:cNvPr>
          <p:cNvCxnSpPr/>
          <p:nvPr/>
        </p:nvCxnSpPr>
        <p:spPr>
          <a:xfrm>
            <a:off x="6795341" y="1083636"/>
            <a:ext cx="4955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BC65F835-C6F2-4896-A2EA-789235E4659B}"/>
              </a:ext>
            </a:extLst>
          </p:cNvPr>
          <p:cNvSpPr/>
          <p:nvPr/>
        </p:nvSpPr>
        <p:spPr>
          <a:xfrm>
            <a:off x="6788456" y="6582137"/>
            <a:ext cx="5195315" cy="2781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9" name="TextBox 118">
            <a:extLst>
              <a:ext uri="{FF2B5EF4-FFF2-40B4-BE49-F238E27FC236}">
                <a16:creationId xmlns:a16="http://schemas.microsoft.com/office/drawing/2014/main" id="{10A087A2-B4C9-4083-9D43-9BC64A612C1C}"/>
              </a:ext>
            </a:extLst>
          </p:cNvPr>
          <p:cNvSpPr txBox="1"/>
          <p:nvPr/>
        </p:nvSpPr>
        <p:spPr>
          <a:xfrm rot="16200000">
            <a:off x="963540" y="616102"/>
            <a:ext cx="4626605" cy="5509200"/>
          </a:xfrm>
          <a:prstGeom prst="rect">
            <a:avLst/>
          </a:prstGeom>
          <a:noFill/>
        </p:spPr>
        <p:txBody>
          <a:bodyPr wrap="square" rtlCol="0">
            <a:spAutoFit/>
          </a:bodyPr>
          <a:lstStyle/>
          <a:p>
            <a:r>
              <a:rPr lang="en-IE" sz="1600" dirty="0">
                <a:solidFill>
                  <a:schemeClr val="accent6">
                    <a:lumMod val="60000"/>
                    <a:lumOff val="40000"/>
                  </a:schemeClr>
                </a:solidFill>
              </a:rPr>
              <a:t>        (Lower)                          </a:t>
            </a:r>
            <a:r>
              <a:rPr lang="en-IE" sz="1600" b="1" dirty="0">
                <a:solidFill>
                  <a:schemeClr val="accent6">
                    <a:lumMod val="60000"/>
                    <a:lumOff val="40000"/>
                  </a:schemeClr>
                </a:solidFill>
              </a:rPr>
              <a:t>Silvermines </a:t>
            </a:r>
            <a:r>
              <a:rPr lang="en-IE" sz="1600" dirty="0">
                <a:solidFill>
                  <a:schemeClr val="accent6">
                    <a:lumMod val="60000"/>
                    <a:lumOff val="40000"/>
                  </a:schemeClr>
                </a:solidFill>
              </a:rPr>
              <a:t>(Upper)</a:t>
            </a:r>
          </a:p>
          <a:p>
            <a:r>
              <a:rPr lang="en-IE" sz="1600" dirty="0">
                <a:solidFill>
                  <a:schemeClr val="accent6">
                    <a:lumMod val="60000"/>
                    <a:lumOff val="40000"/>
                  </a:schemeClr>
                </a:solidFill>
              </a:rPr>
              <a:t>  </a:t>
            </a: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r>
              <a:rPr lang="en-IE" sz="1600" b="1" dirty="0" err="1">
                <a:solidFill>
                  <a:schemeClr val="accent6">
                    <a:lumMod val="60000"/>
                    <a:lumOff val="40000"/>
                  </a:schemeClr>
                </a:solidFill>
              </a:rPr>
              <a:t>Tynagh</a:t>
            </a:r>
            <a:endParaRPr lang="en-IE" sz="1600" b="1" dirty="0">
              <a:solidFill>
                <a:schemeClr val="accent6">
                  <a:lumMod val="60000"/>
                  <a:lumOff val="40000"/>
                </a:schemeClr>
              </a:solidFill>
            </a:endParaRP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r>
              <a:rPr lang="en-IE" sz="1600" dirty="0">
                <a:solidFill>
                  <a:schemeClr val="accent6">
                    <a:lumMod val="60000"/>
                    <a:lumOff val="40000"/>
                  </a:schemeClr>
                </a:solidFill>
              </a:rPr>
              <a:t>           (NG)                  (WRL)  </a:t>
            </a:r>
            <a:r>
              <a:rPr lang="en-IE" sz="1600" b="1" dirty="0" err="1">
                <a:solidFill>
                  <a:schemeClr val="accent6">
                    <a:lumMod val="60000"/>
                    <a:lumOff val="40000"/>
                  </a:schemeClr>
                </a:solidFill>
              </a:rPr>
              <a:t>Ballinalack</a:t>
            </a:r>
            <a:endParaRPr lang="en-IE" sz="1600" b="1" dirty="0">
              <a:solidFill>
                <a:schemeClr val="accent6">
                  <a:lumMod val="60000"/>
                  <a:lumOff val="40000"/>
                </a:schemeClr>
              </a:solidFill>
            </a:endParaRPr>
          </a:p>
          <a:p>
            <a:r>
              <a:rPr lang="en-IE" sz="1600" dirty="0">
                <a:solidFill>
                  <a:schemeClr val="accent6">
                    <a:lumMod val="60000"/>
                    <a:lumOff val="40000"/>
                  </a:schemeClr>
                </a:solidFill>
              </a:rPr>
              <a:t> </a:t>
            </a: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r>
              <a:rPr lang="en-IE" sz="1600" b="1" dirty="0" err="1">
                <a:solidFill>
                  <a:schemeClr val="accent6">
                    <a:lumMod val="60000"/>
                    <a:lumOff val="40000"/>
                  </a:schemeClr>
                </a:solidFill>
              </a:rPr>
              <a:t>Lisheen</a:t>
            </a:r>
            <a:r>
              <a:rPr lang="en-IE" sz="1600" b="1" dirty="0">
                <a:solidFill>
                  <a:schemeClr val="accent6">
                    <a:lumMod val="60000"/>
                    <a:lumOff val="40000"/>
                  </a:schemeClr>
                </a:solidFill>
              </a:rPr>
              <a:t> / </a:t>
            </a:r>
            <a:r>
              <a:rPr lang="en-IE" sz="1600" b="1" dirty="0" err="1">
                <a:solidFill>
                  <a:schemeClr val="accent6">
                    <a:lumMod val="60000"/>
                    <a:lumOff val="40000"/>
                  </a:schemeClr>
                </a:solidFill>
              </a:rPr>
              <a:t>Galmoy</a:t>
            </a:r>
            <a:endParaRPr lang="en-IE" sz="1600" b="1" dirty="0">
              <a:solidFill>
                <a:schemeClr val="accent6">
                  <a:lumMod val="60000"/>
                  <a:lumOff val="40000"/>
                </a:schemeClr>
              </a:solidFill>
            </a:endParaRP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r>
              <a:rPr lang="en-IE" sz="1600" b="1" dirty="0">
                <a:solidFill>
                  <a:schemeClr val="accent6">
                    <a:lumMod val="60000"/>
                    <a:lumOff val="40000"/>
                  </a:schemeClr>
                </a:solidFill>
              </a:rPr>
              <a:t>Navan</a:t>
            </a: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r>
              <a:rPr lang="en-IE" sz="1600" b="1" dirty="0">
                <a:solidFill>
                  <a:schemeClr val="accent6">
                    <a:lumMod val="60000"/>
                    <a:lumOff val="40000"/>
                  </a:schemeClr>
                </a:solidFill>
              </a:rPr>
              <a:t>Navan</a:t>
            </a:r>
            <a:r>
              <a:rPr lang="en-IE" sz="1600" dirty="0">
                <a:solidFill>
                  <a:schemeClr val="accent6">
                    <a:lumMod val="60000"/>
                    <a:lumOff val="40000"/>
                  </a:schemeClr>
                </a:solidFill>
              </a:rPr>
              <a:t> (CGO)</a:t>
            </a: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a:p>
            <a:r>
              <a:rPr lang="en-IE" sz="1600" dirty="0">
                <a:solidFill>
                  <a:schemeClr val="accent6">
                    <a:lumMod val="60000"/>
                    <a:lumOff val="40000"/>
                  </a:schemeClr>
                </a:solidFill>
              </a:rPr>
              <a:t>         </a:t>
            </a:r>
          </a:p>
          <a:p>
            <a:endParaRPr lang="en-IE" sz="1600" dirty="0">
              <a:solidFill>
                <a:schemeClr val="accent6">
                  <a:lumMod val="60000"/>
                  <a:lumOff val="40000"/>
                </a:schemeClr>
              </a:solidFill>
            </a:endParaRPr>
          </a:p>
          <a:p>
            <a:endParaRPr lang="en-IE" sz="1600" dirty="0">
              <a:solidFill>
                <a:schemeClr val="accent6">
                  <a:lumMod val="60000"/>
                  <a:lumOff val="40000"/>
                </a:schemeClr>
              </a:solidFill>
            </a:endParaRPr>
          </a:p>
        </p:txBody>
      </p:sp>
      <p:sp>
        <p:nvSpPr>
          <p:cNvPr id="16" name="Arrow: Up-Down 15">
            <a:extLst>
              <a:ext uri="{FF2B5EF4-FFF2-40B4-BE49-F238E27FC236}">
                <a16:creationId xmlns:a16="http://schemas.microsoft.com/office/drawing/2014/main" id="{3E6FF3E3-3F0A-4D50-9245-B7197D066A47}"/>
              </a:ext>
            </a:extLst>
          </p:cNvPr>
          <p:cNvSpPr/>
          <p:nvPr/>
        </p:nvSpPr>
        <p:spPr>
          <a:xfrm>
            <a:off x="789171" y="1400473"/>
            <a:ext cx="207144" cy="23380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0" name="Arrow: Up-Down 119">
            <a:extLst>
              <a:ext uri="{FF2B5EF4-FFF2-40B4-BE49-F238E27FC236}">
                <a16:creationId xmlns:a16="http://schemas.microsoft.com/office/drawing/2014/main" id="{1B495008-72E1-4EE4-813F-165A1C621E50}"/>
              </a:ext>
            </a:extLst>
          </p:cNvPr>
          <p:cNvSpPr/>
          <p:nvPr/>
        </p:nvSpPr>
        <p:spPr>
          <a:xfrm>
            <a:off x="1532836" y="2237085"/>
            <a:ext cx="207144" cy="233809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1" name="Arrow: Up-Down 120">
            <a:extLst>
              <a:ext uri="{FF2B5EF4-FFF2-40B4-BE49-F238E27FC236}">
                <a16:creationId xmlns:a16="http://schemas.microsoft.com/office/drawing/2014/main" id="{CC2FE8EF-F6C0-4C7B-86BA-3550F9D8A763}"/>
              </a:ext>
            </a:extLst>
          </p:cNvPr>
          <p:cNvSpPr/>
          <p:nvPr/>
        </p:nvSpPr>
        <p:spPr>
          <a:xfrm>
            <a:off x="2523822" y="2746683"/>
            <a:ext cx="199967" cy="80846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2" name="Arrow: Up-Down 121">
            <a:extLst>
              <a:ext uri="{FF2B5EF4-FFF2-40B4-BE49-F238E27FC236}">
                <a16:creationId xmlns:a16="http://schemas.microsoft.com/office/drawing/2014/main" id="{B1C6EB9F-12A1-4470-A237-B70219BD5F42}"/>
              </a:ext>
            </a:extLst>
          </p:cNvPr>
          <p:cNvSpPr/>
          <p:nvPr/>
        </p:nvSpPr>
        <p:spPr>
          <a:xfrm>
            <a:off x="3241391" y="2752450"/>
            <a:ext cx="199967" cy="2088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3" name="Arrow: Up-Down 122">
            <a:extLst>
              <a:ext uri="{FF2B5EF4-FFF2-40B4-BE49-F238E27FC236}">
                <a16:creationId xmlns:a16="http://schemas.microsoft.com/office/drawing/2014/main" id="{B00A499B-E68B-4D2B-BA0E-360CF54B4062}"/>
              </a:ext>
            </a:extLst>
          </p:cNvPr>
          <p:cNvSpPr/>
          <p:nvPr/>
        </p:nvSpPr>
        <p:spPr>
          <a:xfrm>
            <a:off x="3928011" y="2566249"/>
            <a:ext cx="188435" cy="207718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4" name="Arrow: Up-Down 123">
            <a:extLst>
              <a:ext uri="{FF2B5EF4-FFF2-40B4-BE49-F238E27FC236}">
                <a16:creationId xmlns:a16="http://schemas.microsoft.com/office/drawing/2014/main" id="{546D3AA6-1170-4480-AE68-109C6B3254EA}"/>
              </a:ext>
            </a:extLst>
          </p:cNvPr>
          <p:cNvSpPr/>
          <p:nvPr/>
        </p:nvSpPr>
        <p:spPr>
          <a:xfrm>
            <a:off x="4671408" y="1477646"/>
            <a:ext cx="205392" cy="900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5" name="Arrow: Up-Down 124">
            <a:extLst>
              <a:ext uri="{FF2B5EF4-FFF2-40B4-BE49-F238E27FC236}">
                <a16:creationId xmlns:a16="http://schemas.microsoft.com/office/drawing/2014/main" id="{43037AAC-4046-451A-A683-6EFA303E191A}"/>
              </a:ext>
            </a:extLst>
          </p:cNvPr>
          <p:cNvSpPr/>
          <p:nvPr/>
        </p:nvSpPr>
        <p:spPr>
          <a:xfrm>
            <a:off x="2492768" y="4680849"/>
            <a:ext cx="220565" cy="444548"/>
          </a:xfrm>
          <a:prstGeom prst="up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a:t>
            </a:r>
          </a:p>
        </p:txBody>
      </p:sp>
      <p:cxnSp>
        <p:nvCxnSpPr>
          <p:cNvPr id="127" name="Straight Connector 126">
            <a:extLst>
              <a:ext uri="{FF2B5EF4-FFF2-40B4-BE49-F238E27FC236}">
                <a16:creationId xmlns:a16="http://schemas.microsoft.com/office/drawing/2014/main" id="{0549F5D3-DFB3-4110-89EB-A14B8B8E5CA8}"/>
              </a:ext>
            </a:extLst>
          </p:cNvPr>
          <p:cNvCxnSpPr/>
          <p:nvPr/>
        </p:nvCxnSpPr>
        <p:spPr>
          <a:xfrm flipH="1">
            <a:off x="100896" y="1458706"/>
            <a:ext cx="666216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345FE7D-2AF9-4C11-9B71-868943D1A701}"/>
              </a:ext>
            </a:extLst>
          </p:cNvPr>
          <p:cNvCxnSpPr/>
          <p:nvPr/>
        </p:nvCxnSpPr>
        <p:spPr>
          <a:xfrm flipH="1">
            <a:off x="133173" y="3390591"/>
            <a:ext cx="666216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D67D9F2-708C-469E-B8C6-FC2A5096BA5B}"/>
              </a:ext>
            </a:extLst>
          </p:cNvPr>
          <p:cNvCxnSpPr/>
          <p:nvPr/>
        </p:nvCxnSpPr>
        <p:spPr>
          <a:xfrm flipH="1">
            <a:off x="123455" y="4658678"/>
            <a:ext cx="666216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AF63BBB-0BAF-4C80-A134-0EDC18E917F0}"/>
              </a:ext>
            </a:extLst>
          </p:cNvPr>
          <p:cNvCxnSpPr/>
          <p:nvPr/>
        </p:nvCxnSpPr>
        <p:spPr>
          <a:xfrm flipH="1">
            <a:off x="146231" y="5935028"/>
            <a:ext cx="6662168"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1" name="Arrow: Up-Down 130">
            <a:extLst>
              <a:ext uri="{FF2B5EF4-FFF2-40B4-BE49-F238E27FC236}">
                <a16:creationId xmlns:a16="http://schemas.microsoft.com/office/drawing/2014/main" id="{12D4F410-27F8-428D-BCD9-492EFB8B6DFE}"/>
              </a:ext>
            </a:extLst>
          </p:cNvPr>
          <p:cNvSpPr/>
          <p:nvPr/>
        </p:nvSpPr>
        <p:spPr>
          <a:xfrm>
            <a:off x="771008" y="4712335"/>
            <a:ext cx="220565" cy="444548"/>
          </a:xfrm>
          <a:prstGeom prst="up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a:t>
            </a:r>
          </a:p>
        </p:txBody>
      </p:sp>
      <p:sp>
        <p:nvSpPr>
          <p:cNvPr id="126" name="Arrow: Left-Right 125">
            <a:extLst>
              <a:ext uri="{FF2B5EF4-FFF2-40B4-BE49-F238E27FC236}">
                <a16:creationId xmlns:a16="http://schemas.microsoft.com/office/drawing/2014/main" id="{75EFAC81-C40B-402C-9040-D19382416537}"/>
              </a:ext>
            </a:extLst>
          </p:cNvPr>
          <p:cNvSpPr/>
          <p:nvPr/>
        </p:nvSpPr>
        <p:spPr>
          <a:xfrm>
            <a:off x="8262682" y="1574869"/>
            <a:ext cx="883920" cy="1523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2" name="Arrow: Left-Right 131">
            <a:extLst>
              <a:ext uri="{FF2B5EF4-FFF2-40B4-BE49-F238E27FC236}">
                <a16:creationId xmlns:a16="http://schemas.microsoft.com/office/drawing/2014/main" id="{C6E398D8-D930-4347-B4CB-FB1B3A6DAC0E}"/>
              </a:ext>
            </a:extLst>
          </p:cNvPr>
          <p:cNvSpPr/>
          <p:nvPr/>
        </p:nvSpPr>
        <p:spPr>
          <a:xfrm>
            <a:off x="8220448" y="2489322"/>
            <a:ext cx="1043350" cy="15239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3" name="Arrow: Left-Right 132">
            <a:extLst>
              <a:ext uri="{FF2B5EF4-FFF2-40B4-BE49-F238E27FC236}">
                <a16:creationId xmlns:a16="http://schemas.microsoft.com/office/drawing/2014/main" id="{D045371F-FBAF-4234-8330-C428111E6817}"/>
              </a:ext>
            </a:extLst>
          </p:cNvPr>
          <p:cNvSpPr/>
          <p:nvPr/>
        </p:nvSpPr>
        <p:spPr>
          <a:xfrm>
            <a:off x="8385841" y="3069940"/>
            <a:ext cx="883920" cy="1523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4" name="Arrow: Left-Right 133">
            <a:extLst>
              <a:ext uri="{FF2B5EF4-FFF2-40B4-BE49-F238E27FC236}">
                <a16:creationId xmlns:a16="http://schemas.microsoft.com/office/drawing/2014/main" id="{FB2C5BCA-90A8-4C1B-BB1F-649D6377DA2C}"/>
              </a:ext>
            </a:extLst>
          </p:cNvPr>
          <p:cNvSpPr/>
          <p:nvPr/>
        </p:nvSpPr>
        <p:spPr>
          <a:xfrm>
            <a:off x="9035197" y="2778880"/>
            <a:ext cx="580161" cy="1523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5" name="Arrow: Left-Right 134">
            <a:extLst>
              <a:ext uri="{FF2B5EF4-FFF2-40B4-BE49-F238E27FC236}">
                <a16:creationId xmlns:a16="http://schemas.microsoft.com/office/drawing/2014/main" id="{E073BE5B-E2DC-484B-B296-2B194EE7BAF6}"/>
              </a:ext>
            </a:extLst>
          </p:cNvPr>
          <p:cNvSpPr/>
          <p:nvPr/>
        </p:nvSpPr>
        <p:spPr>
          <a:xfrm>
            <a:off x="8732423" y="3327519"/>
            <a:ext cx="883920" cy="1523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6" name="Arrow: Left-Right 135">
            <a:extLst>
              <a:ext uri="{FF2B5EF4-FFF2-40B4-BE49-F238E27FC236}">
                <a16:creationId xmlns:a16="http://schemas.microsoft.com/office/drawing/2014/main" id="{FF9568CE-DA3F-4A9C-87C1-A49E8DC8C515}"/>
              </a:ext>
            </a:extLst>
          </p:cNvPr>
          <p:cNvSpPr/>
          <p:nvPr/>
        </p:nvSpPr>
        <p:spPr>
          <a:xfrm>
            <a:off x="8678712" y="3938395"/>
            <a:ext cx="1767841" cy="1511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7" name="Arrow: Left-Right 136">
            <a:extLst>
              <a:ext uri="{FF2B5EF4-FFF2-40B4-BE49-F238E27FC236}">
                <a16:creationId xmlns:a16="http://schemas.microsoft.com/office/drawing/2014/main" id="{D739295D-9890-4D5B-BC9F-9EC025278267}"/>
              </a:ext>
            </a:extLst>
          </p:cNvPr>
          <p:cNvSpPr/>
          <p:nvPr/>
        </p:nvSpPr>
        <p:spPr>
          <a:xfrm>
            <a:off x="8716197" y="4276122"/>
            <a:ext cx="1964921" cy="151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38" name="Straight Connector 137">
            <a:extLst>
              <a:ext uri="{FF2B5EF4-FFF2-40B4-BE49-F238E27FC236}">
                <a16:creationId xmlns:a16="http://schemas.microsoft.com/office/drawing/2014/main" id="{6DD17CB7-EE0F-431B-BBD4-9B6EA0F25B03}"/>
              </a:ext>
            </a:extLst>
          </p:cNvPr>
          <p:cNvCxnSpPr>
            <a:cxnSpLocks/>
          </p:cNvCxnSpPr>
          <p:nvPr/>
        </p:nvCxnSpPr>
        <p:spPr>
          <a:xfrm>
            <a:off x="8090318" y="1094986"/>
            <a:ext cx="0" cy="507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FB29B61-7A27-4856-900D-40C6CD8AEE3F}"/>
              </a:ext>
            </a:extLst>
          </p:cNvPr>
          <p:cNvCxnSpPr>
            <a:cxnSpLocks/>
          </p:cNvCxnSpPr>
          <p:nvPr/>
        </p:nvCxnSpPr>
        <p:spPr>
          <a:xfrm>
            <a:off x="8532276" y="1101721"/>
            <a:ext cx="0" cy="507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FC0E3F-EE78-4C54-96DE-794E1A90808A}"/>
              </a:ext>
            </a:extLst>
          </p:cNvPr>
          <p:cNvCxnSpPr>
            <a:cxnSpLocks/>
          </p:cNvCxnSpPr>
          <p:nvPr/>
        </p:nvCxnSpPr>
        <p:spPr>
          <a:xfrm>
            <a:off x="8974237" y="1137134"/>
            <a:ext cx="0" cy="507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475A39D-DB1F-4C59-B85A-069C28117D82}"/>
              </a:ext>
            </a:extLst>
          </p:cNvPr>
          <p:cNvCxnSpPr>
            <a:cxnSpLocks/>
          </p:cNvCxnSpPr>
          <p:nvPr/>
        </p:nvCxnSpPr>
        <p:spPr>
          <a:xfrm>
            <a:off x="9386237" y="1091414"/>
            <a:ext cx="0" cy="507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502CF25-0877-4F6C-8D87-214B94A800D9}"/>
              </a:ext>
            </a:extLst>
          </p:cNvPr>
          <p:cNvCxnSpPr>
            <a:cxnSpLocks/>
          </p:cNvCxnSpPr>
          <p:nvPr/>
        </p:nvCxnSpPr>
        <p:spPr>
          <a:xfrm>
            <a:off x="9805337" y="1091414"/>
            <a:ext cx="0" cy="507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F77F0BB-11C9-45C1-A745-A6AC947EEBE8}"/>
              </a:ext>
            </a:extLst>
          </p:cNvPr>
          <p:cNvCxnSpPr>
            <a:cxnSpLocks/>
          </p:cNvCxnSpPr>
          <p:nvPr/>
        </p:nvCxnSpPr>
        <p:spPr>
          <a:xfrm>
            <a:off x="10254398" y="1091414"/>
            <a:ext cx="0" cy="507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59D87E6-95D5-4504-B8B5-16431AA790D6}"/>
              </a:ext>
            </a:extLst>
          </p:cNvPr>
          <p:cNvCxnSpPr>
            <a:cxnSpLocks/>
          </p:cNvCxnSpPr>
          <p:nvPr/>
        </p:nvCxnSpPr>
        <p:spPr>
          <a:xfrm>
            <a:off x="10681118" y="1076174"/>
            <a:ext cx="0" cy="507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33AB8D5F-73F3-45CB-A844-83B038FD3A71}"/>
              </a:ext>
            </a:extLst>
          </p:cNvPr>
          <p:cNvCxnSpPr>
            <a:cxnSpLocks/>
          </p:cNvCxnSpPr>
          <p:nvPr/>
        </p:nvCxnSpPr>
        <p:spPr>
          <a:xfrm>
            <a:off x="11107838" y="1076174"/>
            <a:ext cx="0" cy="5079261"/>
          </a:xfrm>
          <a:prstGeom prst="line">
            <a:avLst/>
          </a:prstGeom>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BB893366-1DA9-483B-90D7-370ACF919D05}"/>
              </a:ext>
            </a:extLst>
          </p:cNvPr>
          <p:cNvSpPr txBox="1"/>
          <p:nvPr/>
        </p:nvSpPr>
        <p:spPr>
          <a:xfrm>
            <a:off x="7447746" y="654538"/>
            <a:ext cx="3996607" cy="369332"/>
          </a:xfrm>
          <a:prstGeom prst="rect">
            <a:avLst/>
          </a:prstGeom>
          <a:noFill/>
        </p:spPr>
        <p:txBody>
          <a:bodyPr wrap="none" rtlCol="0">
            <a:spAutoFit/>
          </a:bodyPr>
          <a:lstStyle/>
          <a:p>
            <a:r>
              <a:rPr lang="en-IE" dirty="0">
                <a:solidFill>
                  <a:schemeClr val="bg1"/>
                </a:solidFill>
              </a:rPr>
              <a:t>       -40   -30  -20   -10    0   +10   +20  +30</a:t>
            </a:r>
          </a:p>
        </p:txBody>
      </p:sp>
      <p:sp>
        <p:nvSpPr>
          <p:cNvPr id="154" name="Arrow: Left-Right 153">
            <a:extLst>
              <a:ext uri="{FF2B5EF4-FFF2-40B4-BE49-F238E27FC236}">
                <a16:creationId xmlns:a16="http://schemas.microsoft.com/office/drawing/2014/main" id="{75E9D536-1818-481B-859C-770B2D5511F1}"/>
              </a:ext>
            </a:extLst>
          </p:cNvPr>
          <p:cNvSpPr/>
          <p:nvPr/>
        </p:nvSpPr>
        <p:spPr>
          <a:xfrm>
            <a:off x="9938560" y="4790378"/>
            <a:ext cx="883920" cy="152399"/>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 name="Straight Connector 5">
            <a:extLst>
              <a:ext uri="{FF2B5EF4-FFF2-40B4-BE49-F238E27FC236}">
                <a16:creationId xmlns:a16="http://schemas.microsoft.com/office/drawing/2014/main" id="{360C29AC-6B07-494C-9ABB-5B59D532C017}"/>
              </a:ext>
            </a:extLst>
          </p:cNvPr>
          <p:cNvCxnSpPr/>
          <p:nvPr/>
        </p:nvCxnSpPr>
        <p:spPr>
          <a:xfrm>
            <a:off x="7634016" y="528313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1EF5AD-B754-4D93-98BB-6B1385FB7FE8}"/>
              </a:ext>
            </a:extLst>
          </p:cNvPr>
          <p:cNvSpPr txBox="1"/>
          <p:nvPr/>
        </p:nvSpPr>
        <p:spPr>
          <a:xfrm>
            <a:off x="5073597" y="1642429"/>
            <a:ext cx="1497842" cy="3785652"/>
          </a:xfrm>
          <a:prstGeom prst="rect">
            <a:avLst/>
          </a:prstGeom>
          <a:noFill/>
        </p:spPr>
        <p:txBody>
          <a:bodyPr wrap="square" rtlCol="0">
            <a:spAutoFit/>
          </a:bodyPr>
          <a:lstStyle/>
          <a:p>
            <a:r>
              <a:rPr lang="en-IE" sz="2000" b="1" dirty="0">
                <a:ln w="0"/>
                <a:solidFill>
                  <a:schemeClr val="accent1"/>
                </a:solidFill>
                <a:effectLst>
                  <a:outerShdw blurRad="38100" dist="25400" dir="5400000" algn="ctr" rotWithShape="0">
                    <a:srgbClr val="6E747A">
                      <a:alpha val="43000"/>
                    </a:srgbClr>
                  </a:outerShdw>
                </a:effectLst>
              </a:rPr>
              <a:t>OPEN SYSTEM</a:t>
            </a:r>
            <a:br>
              <a:rPr lang="en-IE" sz="2000" b="1" dirty="0">
                <a:ln w="0"/>
                <a:solidFill>
                  <a:schemeClr val="accent1"/>
                </a:solidFill>
                <a:effectLst>
                  <a:outerShdw blurRad="38100" dist="25400" dir="5400000" algn="ctr" rotWithShape="0">
                    <a:srgbClr val="6E747A">
                      <a:alpha val="43000"/>
                    </a:srgbClr>
                  </a:outerShdw>
                </a:effectLst>
              </a:rPr>
            </a:br>
            <a:endParaRPr lang="en-IE" sz="2000" b="1" dirty="0">
              <a:ln w="0"/>
              <a:solidFill>
                <a:schemeClr val="accent1"/>
              </a:solidFill>
              <a:effectLst>
                <a:outerShdw blurRad="38100" dist="25400" dir="5400000" algn="ctr" rotWithShape="0">
                  <a:srgbClr val="6E747A">
                    <a:alpha val="43000"/>
                  </a:srgbClr>
                </a:outerShdw>
              </a:effectLst>
            </a:endParaRPr>
          </a:p>
          <a:p>
            <a:endParaRPr lang="en-IE" sz="2000" b="1" dirty="0">
              <a:ln w="0"/>
              <a:solidFill>
                <a:schemeClr val="accent1"/>
              </a:solidFill>
              <a:effectLst>
                <a:outerShdw blurRad="38100" dist="25400" dir="5400000" algn="ctr" rotWithShape="0">
                  <a:srgbClr val="6E747A">
                    <a:alpha val="43000"/>
                  </a:srgbClr>
                </a:outerShdw>
              </a:effectLst>
            </a:endParaRPr>
          </a:p>
          <a:p>
            <a:endParaRPr lang="en-IE" sz="2000" b="1" dirty="0">
              <a:ln w="0"/>
              <a:solidFill>
                <a:schemeClr val="accent1"/>
              </a:solidFill>
              <a:effectLst>
                <a:outerShdw blurRad="38100" dist="25400" dir="5400000" algn="ctr" rotWithShape="0">
                  <a:srgbClr val="6E747A">
                    <a:alpha val="43000"/>
                  </a:srgbClr>
                </a:outerShdw>
              </a:effectLst>
            </a:endParaRPr>
          </a:p>
          <a:p>
            <a:br>
              <a:rPr lang="en-IE" sz="2000" b="1" dirty="0">
                <a:ln w="0"/>
                <a:solidFill>
                  <a:schemeClr val="accent1"/>
                </a:solidFill>
                <a:effectLst>
                  <a:outerShdw blurRad="38100" dist="25400" dir="5400000" algn="ctr" rotWithShape="0">
                    <a:srgbClr val="6E747A">
                      <a:alpha val="43000"/>
                    </a:srgbClr>
                  </a:outerShdw>
                </a:effectLst>
              </a:rPr>
            </a:br>
            <a:br>
              <a:rPr lang="en-IE" sz="2000" b="1" dirty="0">
                <a:ln w="0"/>
                <a:solidFill>
                  <a:schemeClr val="accent1"/>
                </a:solidFill>
                <a:effectLst>
                  <a:outerShdw blurRad="38100" dist="25400" dir="5400000" algn="ctr" rotWithShape="0">
                    <a:srgbClr val="6E747A">
                      <a:alpha val="43000"/>
                    </a:srgbClr>
                  </a:outerShdw>
                </a:effectLst>
              </a:rPr>
            </a:br>
            <a:br>
              <a:rPr lang="en-IE" sz="2000" b="1" dirty="0">
                <a:ln w="0"/>
                <a:solidFill>
                  <a:schemeClr val="accent1"/>
                </a:solidFill>
                <a:effectLst>
                  <a:outerShdw blurRad="38100" dist="25400" dir="5400000" algn="ctr" rotWithShape="0">
                    <a:srgbClr val="6E747A">
                      <a:alpha val="43000"/>
                    </a:srgbClr>
                  </a:outerShdw>
                </a:effectLst>
              </a:rPr>
            </a:br>
            <a:br>
              <a:rPr lang="en-IE" sz="2000" b="1" dirty="0">
                <a:ln w="0"/>
                <a:solidFill>
                  <a:schemeClr val="accent1"/>
                </a:solidFill>
                <a:effectLst>
                  <a:outerShdw blurRad="38100" dist="25400" dir="5400000" algn="ctr" rotWithShape="0">
                    <a:srgbClr val="6E747A">
                      <a:alpha val="43000"/>
                    </a:srgbClr>
                  </a:outerShdw>
                </a:effectLst>
              </a:rPr>
            </a:br>
            <a:br>
              <a:rPr lang="en-IE" sz="2000" b="1" dirty="0">
                <a:ln w="0"/>
                <a:solidFill>
                  <a:schemeClr val="accent1"/>
                </a:solidFill>
                <a:effectLst>
                  <a:outerShdw blurRad="38100" dist="25400" dir="5400000" algn="ctr" rotWithShape="0">
                    <a:srgbClr val="6E747A">
                      <a:alpha val="43000"/>
                    </a:srgbClr>
                  </a:outerShdw>
                </a:effectLst>
              </a:rPr>
            </a:br>
            <a:r>
              <a:rPr lang="en-IE" sz="2000" b="1" dirty="0">
                <a:ln w="0"/>
                <a:solidFill>
                  <a:srgbClr val="00B050"/>
                </a:solidFill>
                <a:effectLst>
                  <a:outerShdw blurRad="38100" dist="25400" dir="5400000" algn="ctr" rotWithShape="0">
                    <a:srgbClr val="6E747A">
                      <a:alpha val="43000"/>
                    </a:srgbClr>
                  </a:outerShdw>
                </a:effectLst>
              </a:rPr>
              <a:t>CLOSED SYSTEM</a:t>
            </a:r>
          </a:p>
        </p:txBody>
      </p:sp>
      <p:sp>
        <p:nvSpPr>
          <p:cNvPr id="21" name="TextBox 20">
            <a:extLst>
              <a:ext uri="{FF2B5EF4-FFF2-40B4-BE49-F238E27FC236}">
                <a16:creationId xmlns:a16="http://schemas.microsoft.com/office/drawing/2014/main" id="{E154B5A9-024E-46DC-8397-F116A8DBC710}"/>
              </a:ext>
            </a:extLst>
          </p:cNvPr>
          <p:cNvSpPr txBox="1"/>
          <p:nvPr/>
        </p:nvSpPr>
        <p:spPr>
          <a:xfrm>
            <a:off x="8872428" y="288923"/>
            <a:ext cx="1761827" cy="369332"/>
          </a:xfrm>
          <a:prstGeom prst="rect">
            <a:avLst/>
          </a:prstGeom>
          <a:noFill/>
        </p:spPr>
        <p:txBody>
          <a:bodyPr wrap="square" rtlCol="0">
            <a:spAutoFit/>
          </a:bodyPr>
          <a:lstStyle/>
          <a:p>
            <a:r>
              <a:rPr lang="el-GR" dirty="0">
                <a:solidFill>
                  <a:schemeClr val="bg1"/>
                </a:solidFill>
              </a:rPr>
              <a:t>δ</a:t>
            </a:r>
            <a:r>
              <a:rPr lang="en-IE" baseline="30000" dirty="0">
                <a:solidFill>
                  <a:schemeClr val="bg1"/>
                </a:solidFill>
              </a:rPr>
              <a:t>34</a:t>
            </a:r>
            <a:r>
              <a:rPr lang="en-IE" dirty="0">
                <a:solidFill>
                  <a:schemeClr val="bg1"/>
                </a:solidFill>
              </a:rPr>
              <a:t>S per </a:t>
            </a:r>
            <a:r>
              <a:rPr lang="en-IE" dirty="0" err="1">
                <a:solidFill>
                  <a:schemeClr val="bg1"/>
                </a:solidFill>
              </a:rPr>
              <a:t>mille</a:t>
            </a:r>
            <a:endParaRPr lang="en-IE" dirty="0">
              <a:solidFill>
                <a:schemeClr val="bg1"/>
              </a:solidFill>
            </a:endParaRPr>
          </a:p>
        </p:txBody>
      </p:sp>
      <p:sp>
        <p:nvSpPr>
          <p:cNvPr id="28" name="TextBox 27">
            <a:extLst>
              <a:ext uri="{FF2B5EF4-FFF2-40B4-BE49-F238E27FC236}">
                <a16:creationId xmlns:a16="http://schemas.microsoft.com/office/drawing/2014/main" id="{E909C9CA-764B-4839-AF8D-1618A9604287}"/>
              </a:ext>
            </a:extLst>
          </p:cNvPr>
          <p:cNvSpPr txBox="1"/>
          <p:nvPr/>
        </p:nvSpPr>
        <p:spPr>
          <a:xfrm>
            <a:off x="7825201" y="5361558"/>
            <a:ext cx="3474862" cy="369332"/>
          </a:xfrm>
          <a:prstGeom prst="rect">
            <a:avLst/>
          </a:prstGeom>
          <a:noFill/>
        </p:spPr>
        <p:txBody>
          <a:bodyPr wrap="none" rtlCol="0">
            <a:spAutoFit/>
          </a:bodyPr>
          <a:lstStyle/>
          <a:p>
            <a:r>
              <a:rPr lang="en-IE" dirty="0">
                <a:solidFill>
                  <a:schemeClr val="bg1"/>
                </a:solidFill>
              </a:rPr>
              <a:t>Dominated by deep seated sulphur</a:t>
            </a:r>
          </a:p>
        </p:txBody>
      </p:sp>
      <p:sp>
        <p:nvSpPr>
          <p:cNvPr id="155" name="TextBox 154">
            <a:extLst>
              <a:ext uri="{FF2B5EF4-FFF2-40B4-BE49-F238E27FC236}">
                <a16:creationId xmlns:a16="http://schemas.microsoft.com/office/drawing/2014/main" id="{C9090C0E-4CF7-4CEB-875F-F14EA4026930}"/>
              </a:ext>
            </a:extLst>
          </p:cNvPr>
          <p:cNvSpPr txBox="1"/>
          <p:nvPr/>
        </p:nvSpPr>
        <p:spPr>
          <a:xfrm>
            <a:off x="7824386" y="1962651"/>
            <a:ext cx="3697615" cy="369332"/>
          </a:xfrm>
          <a:prstGeom prst="rect">
            <a:avLst/>
          </a:prstGeom>
          <a:noFill/>
        </p:spPr>
        <p:txBody>
          <a:bodyPr wrap="none" rtlCol="0">
            <a:spAutoFit/>
          </a:bodyPr>
          <a:lstStyle/>
          <a:p>
            <a:r>
              <a:rPr lang="en-IE" dirty="0">
                <a:solidFill>
                  <a:schemeClr val="bg1"/>
                </a:solidFill>
              </a:rPr>
              <a:t>Dominated by bacteriogenic sulphur</a:t>
            </a:r>
          </a:p>
        </p:txBody>
      </p:sp>
      <p:cxnSp>
        <p:nvCxnSpPr>
          <p:cNvPr id="4" name="Straight Connector 3">
            <a:extLst>
              <a:ext uri="{FF2B5EF4-FFF2-40B4-BE49-F238E27FC236}">
                <a16:creationId xmlns:a16="http://schemas.microsoft.com/office/drawing/2014/main" id="{9E7783A0-045D-443F-856B-3405AD15400A}"/>
              </a:ext>
            </a:extLst>
          </p:cNvPr>
          <p:cNvCxnSpPr>
            <a:cxnSpLocks/>
          </p:cNvCxnSpPr>
          <p:nvPr/>
        </p:nvCxnSpPr>
        <p:spPr>
          <a:xfrm>
            <a:off x="8090318" y="2377646"/>
            <a:ext cx="944879" cy="3023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C7826A-0EB5-4396-BDD2-DEF4EB55A2C1}"/>
              </a:ext>
            </a:extLst>
          </p:cNvPr>
          <p:cNvCxnSpPr/>
          <p:nvPr/>
        </p:nvCxnSpPr>
        <p:spPr>
          <a:xfrm>
            <a:off x="9263798" y="1727268"/>
            <a:ext cx="2036265" cy="3700813"/>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AF794AD-7C9F-6220-3C49-19273A0487FD}"/>
              </a:ext>
            </a:extLst>
          </p:cNvPr>
          <p:cNvGrpSpPr/>
          <p:nvPr/>
        </p:nvGrpSpPr>
        <p:grpSpPr>
          <a:xfrm>
            <a:off x="133194" y="6313361"/>
            <a:ext cx="12910671" cy="466127"/>
            <a:chOff x="133194" y="6313361"/>
            <a:chExt cx="12910671" cy="466127"/>
          </a:xfrm>
        </p:grpSpPr>
        <p:sp>
          <p:nvSpPr>
            <p:cNvPr id="8" name="TextBox 7">
              <a:extLst>
                <a:ext uri="{FF2B5EF4-FFF2-40B4-BE49-F238E27FC236}">
                  <a16:creationId xmlns:a16="http://schemas.microsoft.com/office/drawing/2014/main" id="{E0444ADA-998D-5463-80D0-9A19F184A9F5}"/>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0" name="Picture 9">
              <a:extLst>
                <a:ext uri="{FF2B5EF4-FFF2-40B4-BE49-F238E27FC236}">
                  <a16:creationId xmlns:a16="http://schemas.microsoft.com/office/drawing/2014/main" id="{85E62F66-A8E3-845E-E194-C3BB4AAE81C8}"/>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2617008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C85A0F-AB05-4674-9E9F-2DED2C455CD4}"/>
              </a:ext>
            </a:extLst>
          </p:cNvPr>
          <p:cNvSpPr/>
          <p:nvPr/>
        </p:nvSpPr>
        <p:spPr>
          <a:xfrm>
            <a:off x="0" y="3614"/>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itle 1">
            <a:extLst>
              <a:ext uri="{FF2B5EF4-FFF2-40B4-BE49-F238E27FC236}">
                <a16:creationId xmlns:a16="http://schemas.microsoft.com/office/drawing/2014/main" id="{E5F4499E-1245-4F4E-9F83-5CB871A39D33}"/>
              </a:ext>
            </a:extLst>
          </p:cNvPr>
          <p:cNvSpPr>
            <a:spLocks noGrp="1"/>
          </p:cNvSpPr>
          <p:nvPr>
            <p:ph type="title"/>
          </p:nvPr>
        </p:nvSpPr>
        <p:spPr>
          <a:xfrm>
            <a:off x="373568" y="-69795"/>
            <a:ext cx="10515600" cy="1325563"/>
          </a:xfrm>
        </p:spPr>
        <p:txBody>
          <a:bodyPr>
            <a:normAutofit/>
          </a:bodyPr>
          <a:lstStyle/>
          <a:p>
            <a:r>
              <a:rPr lang="en-IE" sz="3200" b="1" dirty="0">
                <a:solidFill>
                  <a:srgbClr val="FFC000"/>
                </a:solidFill>
                <a:latin typeface="+mn-lt"/>
              </a:rPr>
              <a:t>Depth of Mineralization – </a:t>
            </a:r>
            <a:br>
              <a:rPr lang="en-IE" sz="3200" b="1" dirty="0">
                <a:solidFill>
                  <a:srgbClr val="FFC000"/>
                </a:solidFill>
                <a:latin typeface="+mn-lt"/>
              </a:rPr>
            </a:br>
            <a:r>
              <a:rPr lang="en-IE" sz="3200" b="1" baseline="30000" dirty="0">
                <a:solidFill>
                  <a:srgbClr val="FFC000"/>
                </a:solidFill>
                <a:latin typeface="+mn-lt"/>
              </a:rPr>
              <a:t>87</a:t>
            </a:r>
            <a:r>
              <a:rPr lang="en-IE" sz="3200" b="1" dirty="0">
                <a:solidFill>
                  <a:srgbClr val="FFC000"/>
                </a:solidFill>
                <a:latin typeface="+mn-lt"/>
              </a:rPr>
              <a:t>Sr/</a:t>
            </a:r>
            <a:r>
              <a:rPr lang="en-IE" sz="3200" b="1" baseline="30000" dirty="0">
                <a:solidFill>
                  <a:srgbClr val="FFC000"/>
                </a:solidFill>
                <a:latin typeface="+mn-lt"/>
              </a:rPr>
              <a:t>86</a:t>
            </a:r>
            <a:r>
              <a:rPr lang="en-IE" sz="3200" b="1" dirty="0">
                <a:solidFill>
                  <a:srgbClr val="FFC000"/>
                </a:solidFill>
                <a:latin typeface="+mn-lt"/>
              </a:rPr>
              <a:t>Sr isotopic Evidence</a:t>
            </a:r>
          </a:p>
        </p:txBody>
      </p:sp>
      <p:sp>
        <p:nvSpPr>
          <p:cNvPr id="114" name="Rectangle 113">
            <a:extLst>
              <a:ext uri="{FF2B5EF4-FFF2-40B4-BE49-F238E27FC236}">
                <a16:creationId xmlns:a16="http://schemas.microsoft.com/office/drawing/2014/main" id="{BC65F835-C6F2-4896-A2EA-789235E4659B}"/>
              </a:ext>
            </a:extLst>
          </p:cNvPr>
          <p:cNvSpPr/>
          <p:nvPr/>
        </p:nvSpPr>
        <p:spPr>
          <a:xfrm>
            <a:off x="6788456" y="6582137"/>
            <a:ext cx="5195315" cy="2781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77" name="Chart 76">
            <a:extLst>
              <a:ext uri="{FF2B5EF4-FFF2-40B4-BE49-F238E27FC236}">
                <a16:creationId xmlns:a16="http://schemas.microsoft.com/office/drawing/2014/main" id="{55D64F36-E146-411A-A7DD-25494E2256A5}"/>
              </a:ext>
            </a:extLst>
          </p:cNvPr>
          <p:cNvGraphicFramePr>
            <a:graphicFrameLocks/>
          </p:cNvGraphicFramePr>
          <p:nvPr>
            <p:extLst>
              <p:ext uri="{D42A27DB-BD31-4B8C-83A1-F6EECF244321}">
                <p14:modId xmlns:p14="http://schemas.microsoft.com/office/powerpoint/2010/main" val="3031372709"/>
              </p:ext>
            </p:extLst>
          </p:nvPr>
        </p:nvGraphicFramePr>
        <p:xfrm>
          <a:off x="5339746" y="1246781"/>
          <a:ext cx="6816436" cy="5407964"/>
        </p:xfrm>
        <a:graphic>
          <a:graphicData uri="http://schemas.openxmlformats.org/drawingml/2006/chart">
            <c:chart xmlns:c="http://schemas.openxmlformats.org/drawingml/2006/chart" xmlns:r="http://schemas.openxmlformats.org/officeDocument/2006/relationships" r:id="rId3"/>
          </a:graphicData>
        </a:graphic>
      </p:graphicFrame>
      <p:sp>
        <p:nvSpPr>
          <p:cNvPr id="7" name="Arrow: Notched Right 6">
            <a:extLst>
              <a:ext uri="{FF2B5EF4-FFF2-40B4-BE49-F238E27FC236}">
                <a16:creationId xmlns:a16="http://schemas.microsoft.com/office/drawing/2014/main" id="{B8216897-E007-408F-9812-BE17CDCE72B7}"/>
              </a:ext>
            </a:extLst>
          </p:cNvPr>
          <p:cNvSpPr/>
          <p:nvPr/>
        </p:nvSpPr>
        <p:spPr>
          <a:xfrm>
            <a:off x="4791560" y="5282833"/>
            <a:ext cx="1203364" cy="1734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FDC072F6-18D4-4AD4-BAE8-7C82DEFF4004}"/>
              </a:ext>
            </a:extLst>
          </p:cNvPr>
          <p:cNvSpPr txBox="1"/>
          <p:nvPr/>
        </p:nvSpPr>
        <p:spPr>
          <a:xfrm>
            <a:off x="426121" y="4311838"/>
            <a:ext cx="4338088" cy="1631216"/>
          </a:xfrm>
          <a:prstGeom prst="rect">
            <a:avLst/>
          </a:prstGeom>
          <a:noFill/>
        </p:spPr>
        <p:txBody>
          <a:bodyPr wrap="square" rtlCol="0">
            <a:spAutoFit/>
          </a:bodyPr>
          <a:lstStyle/>
          <a:p>
            <a:pPr algn="just"/>
            <a:r>
              <a:rPr lang="en-IE" sz="1600" i="1" baseline="30000" dirty="0">
                <a:solidFill>
                  <a:schemeClr val="bg1"/>
                </a:solidFill>
              </a:rPr>
              <a:t>87</a:t>
            </a:r>
            <a:r>
              <a:rPr lang="en-IE" sz="1600" i="1" dirty="0">
                <a:solidFill>
                  <a:schemeClr val="bg1"/>
                </a:solidFill>
              </a:rPr>
              <a:t>Sr/</a:t>
            </a:r>
            <a:r>
              <a:rPr lang="en-IE" sz="1600" i="1" baseline="30000" dirty="0">
                <a:solidFill>
                  <a:schemeClr val="bg1"/>
                </a:solidFill>
              </a:rPr>
              <a:t>86</a:t>
            </a:r>
            <a:r>
              <a:rPr lang="en-IE" sz="1600" i="1" dirty="0">
                <a:solidFill>
                  <a:schemeClr val="bg1"/>
                </a:solidFill>
              </a:rPr>
              <a:t>Sr ratios range for seawater range from a high of 0.707908 in the early </a:t>
            </a:r>
            <a:r>
              <a:rPr lang="en-IE" sz="1600" i="1" dirty="0" err="1">
                <a:solidFill>
                  <a:schemeClr val="bg1"/>
                </a:solidFill>
              </a:rPr>
              <a:t>Courceyan</a:t>
            </a:r>
            <a:r>
              <a:rPr lang="en-IE" sz="1600" i="1" dirty="0">
                <a:solidFill>
                  <a:schemeClr val="bg1"/>
                </a:solidFill>
              </a:rPr>
              <a:t> to a low of 0.707650 in the late  and mid-Chadian, with an early Chadian maximum at 0.707800.</a:t>
            </a:r>
          </a:p>
          <a:p>
            <a:pPr algn="just"/>
            <a:endParaRPr lang="en-IE" sz="1600" i="1" dirty="0">
              <a:solidFill>
                <a:schemeClr val="bg1"/>
              </a:solidFill>
            </a:endParaRPr>
          </a:p>
          <a:p>
            <a:pPr algn="just"/>
            <a:r>
              <a:rPr lang="en-IE" sz="1600" i="1" dirty="0">
                <a:solidFill>
                  <a:schemeClr val="bg1"/>
                </a:solidFill>
              </a:rPr>
              <a:t>(</a:t>
            </a:r>
            <a:r>
              <a:rPr lang="en-IE" sz="1600" i="1" dirty="0" err="1">
                <a:solidFill>
                  <a:schemeClr val="bg1"/>
                </a:solidFill>
              </a:rPr>
              <a:t>Douthit</a:t>
            </a:r>
            <a:r>
              <a:rPr lang="en-IE" sz="1600" i="1" dirty="0">
                <a:solidFill>
                  <a:schemeClr val="bg1"/>
                </a:solidFill>
              </a:rPr>
              <a:t> et al 1993 and Walshaw et al 2006)</a:t>
            </a:r>
          </a:p>
        </p:txBody>
      </p:sp>
      <p:sp>
        <p:nvSpPr>
          <p:cNvPr id="6" name="TextBox 5">
            <a:extLst>
              <a:ext uri="{FF2B5EF4-FFF2-40B4-BE49-F238E27FC236}">
                <a16:creationId xmlns:a16="http://schemas.microsoft.com/office/drawing/2014/main" id="{D8D355AF-59CF-4331-9309-ED60A80A6224}"/>
              </a:ext>
            </a:extLst>
          </p:cNvPr>
          <p:cNvSpPr txBox="1"/>
          <p:nvPr/>
        </p:nvSpPr>
        <p:spPr>
          <a:xfrm>
            <a:off x="9106079" y="1713358"/>
            <a:ext cx="1611334" cy="738664"/>
          </a:xfrm>
          <a:prstGeom prst="rect">
            <a:avLst/>
          </a:prstGeom>
          <a:solidFill>
            <a:schemeClr val="tx1"/>
          </a:solidFill>
        </p:spPr>
        <p:txBody>
          <a:bodyPr wrap="square" rtlCol="0">
            <a:spAutoFit/>
          </a:bodyPr>
          <a:lstStyle/>
          <a:p>
            <a:r>
              <a:rPr lang="en-IE" sz="1400" dirty="0">
                <a:solidFill>
                  <a:schemeClr val="bg1"/>
                </a:solidFill>
              </a:rPr>
              <a:t>Veins in Lr. Palaeozoic under Navan</a:t>
            </a:r>
          </a:p>
        </p:txBody>
      </p:sp>
      <p:sp>
        <p:nvSpPr>
          <p:cNvPr id="9" name="TextBox 8">
            <a:extLst>
              <a:ext uri="{FF2B5EF4-FFF2-40B4-BE49-F238E27FC236}">
                <a16:creationId xmlns:a16="http://schemas.microsoft.com/office/drawing/2014/main" id="{F1566061-9A60-4884-8327-253E07B9341E}"/>
              </a:ext>
            </a:extLst>
          </p:cNvPr>
          <p:cNvSpPr txBox="1"/>
          <p:nvPr/>
        </p:nvSpPr>
        <p:spPr>
          <a:xfrm>
            <a:off x="8557082" y="4823210"/>
            <a:ext cx="1203364" cy="523220"/>
          </a:xfrm>
          <a:prstGeom prst="rect">
            <a:avLst/>
          </a:prstGeom>
          <a:solidFill>
            <a:schemeClr val="tx1"/>
          </a:solidFill>
        </p:spPr>
        <p:txBody>
          <a:bodyPr wrap="square" rtlCol="0">
            <a:spAutoFit/>
          </a:bodyPr>
          <a:lstStyle/>
          <a:p>
            <a:r>
              <a:rPr lang="en-IE" sz="1400" dirty="0">
                <a:solidFill>
                  <a:schemeClr val="bg1"/>
                </a:solidFill>
              </a:rPr>
              <a:t>Navan early sulphides</a:t>
            </a:r>
          </a:p>
        </p:txBody>
      </p:sp>
      <p:sp>
        <p:nvSpPr>
          <p:cNvPr id="10" name="TextBox 9">
            <a:extLst>
              <a:ext uri="{FF2B5EF4-FFF2-40B4-BE49-F238E27FC236}">
                <a16:creationId xmlns:a16="http://schemas.microsoft.com/office/drawing/2014/main" id="{6E644087-0491-4F71-99F4-9264B64C8B72}"/>
              </a:ext>
            </a:extLst>
          </p:cNvPr>
          <p:cNvSpPr txBox="1"/>
          <p:nvPr/>
        </p:nvSpPr>
        <p:spPr>
          <a:xfrm>
            <a:off x="6635477" y="3950763"/>
            <a:ext cx="1382745" cy="738664"/>
          </a:xfrm>
          <a:prstGeom prst="rect">
            <a:avLst/>
          </a:prstGeom>
          <a:solidFill>
            <a:schemeClr val="tx1"/>
          </a:solidFill>
        </p:spPr>
        <p:txBody>
          <a:bodyPr wrap="square" rtlCol="0">
            <a:spAutoFit/>
          </a:bodyPr>
          <a:lstStyle/>
          <a:p>
            <a:r>
              <a:rPr lang="en-IE" sz="1400" dirty="0">
                <a:solidFill>
                  <a:schemeClr val="bg1"/>
                </a:solidFill>
              </a:rPr>
              <a:t>Silvermines and Magcobar Upper </a:t>
            </a:r>
            <a:r>
              <a:rPr lang="en-IE" sz="1400" dirty="0" err="1">
                <a:solidFill>
                  <a:schemeClr val="bg1"/>
                </a:solidFill>
              </a:rPr>
              <a:t>Orezones</a:t>
            </a:r>
            <a:endParaRPr lang="en-IE" sz="1400" dirty="0">
              <a:solidFill>
                <a:schemeClr val="bg1"/>
              </a:solidFill>
            </a:endParaRPr>
          </a:p>
        </p:txBody>
      </p:sp>
      <p:sp>
        <p:nvSpPr>
          <p:cNvPr id="11" name="Rectangle 10">
            <a:extLst>
              <a:ext uri="{FF2B5EF4-FFF2-40B4-BE49-F238E27FC236}">
                <a16:creationId xmlns:a16="http://schemas.microsoft.com/office/drawing/2014/main" id="{B839A06F-C444-4CD0-8B96-86DF5F804DF1}"/>
              </a:ext>
            </a:extLst>
          </p:cNvPr>
          <p:cNvSpPr/>
          <p:nvPr/>
        </p:nvSpPr>
        <p:spPr>
          <a:xfrm>
            <a:off x="6747619" y="4811807"/>
            <a:ext cx="180000" cy="180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3C2539D8-4719-4071-87EB-12BFAB88D6E1}"/>
              </a:ext>
            </a:extLst>
          </p:cNvPr>
          <p:cNvSpPr txBox="1"/>
          <p:nvPr/>
        </p:nvSpPr>
        <p:spPr>
          <a:xfrm>
            <a:off x="6979324" y="5323044"/>
            <a:ext cx="1342737" cy="307777"/>
          </a:xfrm>
          <a:prstGeom prst="rect">
            <a:avLst/>
          </a:prstGeom>
          <a:solidFill>
            <a:schemeClr val="tx1"/>
          </a:solidFill>
        </p:spPr>
        <p:txBody>
          <a:bodyPr wrap="square" rtlCol="0">
            <a:spAutoFit/>
          </a:bodyPr>
          <a:lstStyle/>
          <a:p>
            <a:r>
              <a:rPr lang="en-IE" sz="1400" dirty="0" err="1">
                <a:solidFill>
                  <a:schemeClr val="bg1"/>
                </a:solidFill>
              </a:rPr>
              <a:t>Tynagh</a:t>
            </a:r>
            <a:r>
              <a:rPr lang="en-IE" sz="1400" dirty="0">
                <a:solidFill>
                  <a:schemeClr val="bg1"/>
                </a:solidFill>
              </a:rPr>
              <a:t> Stage 2</a:t>
            </a:r>
          </a:p>
        </p:txBody>
      </p:sp>
      <p:graphicFrame>
        <p:nvGraphicFramePr>
          <p:cNvPr id="17" name="Chart 16">
            <a:extLst>
              <a:ext uri="{FF2B5EF4-FFF2-40B4-BE49-F238E27FC236}">
                <a16:creationId xmlns:a16="http://schemas.microsoft.com/office/drawing/2014/main" id="{10DB4648-AF14-419D-B1C6-E75F679885B6}"/>
              </a:ext>
            </a:extLst>
          </p:cNvPr>
          <p:cNvGraphicFramePr>
            <a:graphicFrameLocks/>
          </p:cNvGraphicFramePr>
          <p:nvPr>
            <p:extLst>
              <p:ext uri="{D42A27DB-BD31-4B8C-83A1-F6EECF244321}">
                <p14:modId xmlns:p14="http://schemas.microsoft.com/office/powerpoint/2010/main" val="3013862205"/>
              </p:ext>
            </p:extLst>
          </p:nvPr>
        </p:nvGraphicFramePr>
        <p:xfrm>
          <a:off x="551795" y="1255768"/>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0ED4BD0-2208-44E0-8FE0-AC7437F264D2}"/>
              </a:ext>
            </a:extLst>
          </p:cNvPr>
          <p:cNvSpPr txBox="1"/>
          <p:nvPr/>
        </p:nvSpPr>
        <p:spPr>
          <a:xfrm>
            <a:off x="684093" y="3863285"/>
            <a:ext cx="1507785" cy="276999"/>
          </a:xfrm>
          <a:prstGeom prst="rect">
            <a:avLst/>
          </a:prstGeom>
          <a:noFill/>
        </p:spPr>
        <p:txBody>
          <a:bodyPr wrap="none" rtlCol="0">
            <a:spAutoFit/>
          </a:bodyPr>
          <a:lstStyle/>
          <a:p>
            <a:r>
              <a:rPr lang="en-IE" sz="1200" i="1" dirty="0">
                <a:solidFill>
                  <a:schemeClr val="bg1"/>
                </a:solidFill>
              </a:rPr>
              <a:t>Data from Lee (2003)</a:t>
            </a:r>
          </a:p>
        </p:txBody>
      </p:sp>
      <p:sp>
        <p:nvSpPr>
          <p:cNvPr id="13" name="Arrow: Down 12">
            <a:extLst>
              <a:ext uri="{FF2B5EF4-FFF2-40B4-BE49-F238E27FC236}">
                <a16:creationId xmlns:a16="http://schemas.microsoft.com/office/drawing/2014/main" id="{23473545-71CC-42D9-972B-31C1CDB0C32D}"/>
              </a:ext>
            </a:extLst>
          </p:cNvPr>
          <p:cNvSpPr/>
          <p:nvPr/>
        </p:nvSpPr>
        <p:spPr>
          <a:xfrm rot="2820779">
            <a:off x="9909836" y="3256195"/>
            <a:ext cx="267974" cy="13121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Arrow: Down 19">
            <a:extLst>
              <a:ext uri="{FF2B5EF4-FFF2-40B4-BE49-F238E27FC236}">
                <a16:creationId xmlns:a16="http://schemas.microsoft.com/office/drawing/2014/main" id="{004BE2F2-A8B5-4A75-8A43-5B59F9AB0B04}"/>
              </a:ext>
            </a:extLst>
          </p:cNvPr>
          <p:cNvSpPr/>
          <p:nvPr/>
        </p:nvSpPr>
        <p:spPr>
          <a:xfrm rot="4128163">
            <a:off x="3698576" y="2392603"/>
            <a:ext cx="134470" cy="774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4" name="Group 13">
            <a:extLst>
              <a:ext uri="{FF2B5EF4-FFF2-40B4-BE49-F238E27FC236}">
                <a16:creationId xmlns:a16="http://schemas.microsoft.com/office/drawing/2014/main" id="{7F55A2EC-3687-2CF0-B75C-C3B422BFD9BC}"/>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2F42E30C-BD4D-6DC4-71CA-A0034A3AE0E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55CD98FD-83CE-5856-99F4-2FBA74E0A72C}"/>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4384752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C85A0F-AB05-4674-9E9F-2DED2C455C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itle 1">
            <a:extLst>
              <a:ext uri="{FF2B5EF4-FFF2-40B4-BE49-F238E27FC236}">
                <a16:creationId xmlns:a16="http://schemas.microsoft.com/office/drawing/2014/main" id="{E5F4499E-1245-4F4E-9F83-5CB871A39D33}"/>
              </a:ext>
            </a:extLst>
          </p:cNvPr>
          <p:cNvSpPr>
            <a:spLocks noGrp="1"/>
          </p:cNvSpPr>
          <p:nvPr>
            <p:ph type="title"/>
          </p:nvPr>
        </p:nvSpPr>
        <p:spPr>
          <a:xfrm>
            <a:off x="373568" y="-69795"/>
            <a:ext cx="10515600" cy="1325563"/>
          </a:xfrm>
        </p:spPr>
        <p:txBody>
          <a:bodyPr>
            <a:normAutofit/>
          </a:bodyPr>
          <a:lstStyle/>
          <a:p>
            <a:r>
              <a:rPr lang="en-IE" sz="3200" b="1" dirty="0">
                <a:solidFill>
                  <a:srgbClr val="FFC000"/>
                </a:solidFill>
                <a:latin typeface="+mn-lt"/>
              </a:rPr>
              <a:t>Depth of Mineralization</a:t>
            </a:r>
          </a:p>
        </p:txBody>
      </p:sp>
      <p:sp>
        <p:nvSpPr>
          <p:cNvPr id="22" name="TextBox 21">
            <a:extLst>
              <a:ext uri="{FF2B5EF4-FFF2-40B4-BE49-F238E27FC236}">
                <a16:creationId xmlns:a16="http://schemas.microsoft.com/office/drawing/2014/main" id="{6A09F301-8222-4FF1-8F63-D7B479823743}"/>
              </a:ext>
            </a:extLst>
          </p:cNvPr>
          <p:cNvSpPr txBox="1"/>
          <p:nvPr/>
        </p:nvSpPr>
        <p:spPr>
          <a:xfrm>
            <a:off x="9991725" y="3809603"/>
            <a:ext cx="45719" cy="369332"/>
          </a:xfrm>
          <a:prstGeom prst="rect">
            <a:avLst/>
          </a:prstGeom>
          <a:noFill/>
        </p:spPr>
        <p:txBody>
          <a:bodyPr wrap="square" rtlCol="0">
            <a:spAutoFit/>
          </a:bodyPr>
          <a:lstStyle/>
          <a:p>
            <a:endParaRPr lang="en-IE" dirty="0"/>
          </a:p>
        </p:txBody>
      </p:sp>
      <p:sp>
        <p:nvSpPr>
          <p:cNvPr id="110" name="Rectangle 109">
            <a:extLst>
              <a:ext uri="{FF2B5EF4-FFF2-40B4-BE49-F238E27FC236}">
                <a16:creationId xmlns:a16="http://schemas.microsoft.com/office/drawing/2014/main" id="{AEAE7CDC-4042-448A-AECC-B6EE88566FDD}"/>
              </a:ext>
            </a:extLst>
          </p:cNvPr>
          <p:cNvSpPr/>
          <p:nvPr/>
        </p:nvSpPr>
        <p:spPr>
          <a:xfrm>
            <a:off x="8882024" y="811046"/>
            <a:ext cx="231901" cy="9418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4" name="Rectangle 113">
            <a:extLst>
              <a:ext uri="{FF2B5EF4-FFF2-40B4-BE49-F238E27FC236}">
                <a16:creationId xmlns:a16="http://schemas.microsoft.com/office/drawing/2014/main" id="{BC65F835-C6F2-4896-A2EA-789235E4659B}"/>
              </a:ext>
            </a:extLst>
          </p:cNvPr>
          <p:cNvSpPr/>
          <p:nvPr/>
        </p:nvSpPr>
        <p:spPr>
          <a:xfrm>
            <a:off x="6788456" y="6582137"/>
            <a:ext cx="5195315" cy="2781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6" name="Content Placeholder 10" descr="Mining Tools">
            <a:extLst>
              <a:ext uri="{FF2B5EF4-FFF2-40B4-BE49-F238E27FC236}">
                <a16:creationId xmlns:a16="http://schemas.microsoft.com/office/drawing/2014/main" id="{D377B7C4-02D7-4E77-9F33-4AFD91EFC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865" y="6448098"/>
            <a:ext cx="327928" cy="327928"/>
          </a:xfrm>
          <a:prstGeom prst="rect">
            <a:avLst/>
          </a:prstGeom>
        </p:spPr>
      </p:pic>
      <p:sp>
        <p:nvSpPr>
          <p:cNvPr id="117" name="TextBox 116">
            <a:extLst>
              <a:ext uri="{FF2B5EF4-FFF2-40B4-BE49-F238E27FC236}">
                <a16:creationId xmlns:a16="http://schemas.microsoft.com/office/drawing/2014/main" id="{DD07BFE4-DEE5-4AAB-BC6A-DFEFCEC281C3}"/>
              </a:ext>
            </a:extLst>
          </p:cNvPr>
          <p:cNvSpPr txBox="1"/>
          <p:nvPr/>
        </p:nvSpPr>
        <p:spPr>
          <a:xfrm>
            <a:off x="551795" y="6566461"/>
            <a:ext cx="12202510" cy="276999"/>
          </a:xfrm>
          <a:prstGeom prst="rect">
            <a:avLst/>
          </a:prstGeom>
          <a:noFill/>
        </p:spPr>
        <p:txBody>
          <a:bodyPr wrap="square" rtlCol="0">
            <a:spAutoFit/>
          </a:bodyPr>
          <a:lstStyle/>
          <a:p>
            <a:r>
              <a:rPr lang="en-IE" sz="1200" dirty="0">
                <a:solidFill>
                  <a:srgbClr val="FFC000"/>
                </a:solidFill>
              </a:rPr>
              <a:t>Irish-type Zn-Pb Deposits – Colin J Andrew</a:t>
            </a:r>
          </a:p>
        </p:txBody>
      </p:sp>
      <p:cxnSp>
        <p:nvCxnSpPr>
          <p:cNvPr id="118" name="Straight Connector 117">
            <a:extLst>
              <a:ext uri="{FF2B5EF4-FFF2-40B4-BE49-F238E27FC236}">
                <a16:creationId xmlns:a16="http://schemas.microsoft.com/office/drawing/2014/main" id="{88C2A86B-2F62-40B3-A818-289181ACF934}"/>
              </a:ext>
            </a:extLst>
          </p:cNvPr>
          <p:cNvCxnSpPr>
            <a:cxnSpLocks/>
          </p:cNvCxnSpPr>
          <p:nvPr/>
        </p:nvCxnSpPr>
        <p:spPr>
          <a:xfrm>
            <a:off x="3390314" y="6709576"/>
            <a:ext cx="8812202" cy="0"/>
          </a:xfrm>
          <a:prstGeom prst="line">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136577B8-5681-4A6E-B9DF-5355E986FFDB}"/>
              </a:ext>
            </a:extLst>
          </p:cNvPr>
          <p:cNvPicPr>
            <a:picLocks noChangeAspect="1"/>
          </p:cNvPicPr>
          <p:nvPr/>
        </p:nvPicPr>
        <p:blipFill>
          <a:blip r:embed="rId5"/>
          <a:stretch>
            <a:fillRect/>
          </a:stretch>
        </p:blipFill>
        <p:spPr>
          <a:xfrm>
            <a:off x="4033002" y="1171357"/>
            <a:ext cx="2052001" cy="1368000"/>
          </a:xfrm>
          <a:prstGeom prst="rect">
            <a:avLst/>
          </a:prstGeom>
        </p:spPr>
      </p:pic>
      <p:pic>
        <p:nvPicPr>
          <p:cNvPr id="10" name="Picture 9">
            <a:extLst>
              <a:ext uri="{FF2B5EF4-FFF2-40B4-BE49-F238E27FC236}">
                <a16:creationId xmlns:a16="http://schemas.microsoft.com/office/drawing/2014/main" id="{C0784597-E395-4BB8-8530-56BA1AD599AD}"/>
              </a:ext>
            </a:extLst>
          </p:cNvPr>
          <p:cNvPicPr>
            <a:picLocks noChangeAspect="1"/>
          </p:cNvPicPr>
          <p:nvPr/>
        </p:nvPicPr>
        <p:blipFill>
          <a:blip r:embed="rId6"/>
          <a:stretch>
            <a:fillRect/>
          </a:stretch>
        </p:blipFill>
        <p:spPr>
          <a:xfrm>
            <a:off x="9971991" y="1166038"/>
            <a:ext cx="2033346" cy="1368000"/>
          </a:xfrm>
          <a:prstGeom prst="rect">
            <a:avLst/>
          </a:prstGeom>
        </p:spPr>
      </p:pic>
      <p:pic>
        <p:nvPicPr>
          <p:cNvPr id="12" name="Picture 11">
            <a:extLst>
              <a:ext uri="{FF2B5EF4-FFF2-40B4-BE49-F238E27FC236}">
                <a16:creationId xmlns:a16="http://schemas.microsoft.com/office/drawing/2014/main" id="{9EE86B7B-1862-4FD9-ADCE-43367E710B48}"/>
              </a:ext>
            </a:extLst>
          </p:cNvPr>
          <p:cNvPicPr>
            <a:picLocks noChangeAspect="1"/>
          </p:cNvPicPr>
          <p:nvPr/>
        </p:nvPicPr>
        <p:blipFill>
          <a:blip r:embed="rId7"/>
          <a:stretch>
            <a:fillRect/>
          </a:stretch>
        </p:blipFill>
        <p:spPr>
          <a:xfrm>
            <a:off x="188563" y="1169128"/>
            <a:ext cx="1996036" cy="1368000"/>
          </a:xfrm>
          <a:prstGeom prst="rect">
            <a:avLst/>
          </a:prstGeom>
        </p:spPr>
      </p:pic>
      <p:pic>
        <p:nvPicPr>
          <p:cNvPr id="18" name="Picture 17">
            <a:extLst>
              <a:ext uri="{FF2B5EF4-FFF2-40B4-BE49-F238E27FC236}">
                <a16:creationId xmlns:a16="http://schemas.microsoft.com/office/drawing/2014/main" id="{0685DFCD-17AC-43E2-BF4F-5250D98461EE}"/>
              </a:ext>
            </a:extLst>
          </p:cNvPr>
          <p:cNvPicPr>
            <a:picLocks noChangeAspect="1"/>
          </p:cNvPicPr>
          <p:nvPr/>
        </p:nvPicPr>
        <p:blipFill>
          <a:blip r:embed="rId8"/>
          <a:stretch>
            <a:fillRect/>
          </a:stretch>
        </p:blipFill>
        <p:spPr>
          <a:xfrm>
            <a:off x="4071077" y="3033628"/>
            <a:ext cx="2003152" cy="1368000"/>
          </a:xfrm>
          <a:prstGeom prst="rect">
            <a:avLst/>
          </a:prstGeom>
        </p:spPr>
      </p:pic>
      <p:pic>
        <p:nvPicPr>
          <p:cNvPr id="21" name="Picture 20">
            <a:extLst>
              <a:ext uri="{FF2B5EF4-FFF2-40B4-BE49-F238E27FC236}">
                <a16:creationId xmlns:a16="http://schemas.microsoft.com/office/drawing/2014/main" id="{97A61FE7-C2F9-43DF-8525-753A18A27981}"/>
              </a:ext>
            </a:extLst>
          </p:cNvPr>
          <p:cNvPicPr>
            <a:picLocks noChangeAspect="1"/>
          </p:cNvPicPr>
          <p:nvPr/>
        </p:nvPicPr>
        <p:blipFill>
          <a:blip r:embed="rId9"/>
          <a:stretch>
            <a:fillRect/>
          </a:stretch>
        </p:blipFill>
        <p:spPr>
          <a:xfrm>
            <a:off x="425605" y="4919104"/>
            <a:ext cx="1823074" cy="1368000"/>
          </a:xfrm>
          <a:prstGeom prst="rect">
            <a:avLst/>
          </a:prstGeom>
        </p:spPr>
      </p:pic>
      <p:pic>
        <p:nvPicPr>
          <p:cNvPr id="50" name="Picture 49">
            <a:extLst>
              <a:ext uri="{FF2B5EF4-FFF2-40B4-BE49-F238E27FC236}">
                <a16:creationId xmlns:a16="http://schemas.microsoft.com/office/drawing/2014/main" id="{F4A7DBE9-5E0F-424A-B31C-30CDF6AAD6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4166" y="3027006"/>
            <a:ext cx="1973999" cy="1368000"/>
          </a:xfrm>
          <a:prstGeom prst="rect">
            <a:avLst/>
          </a:prstGeom>
        </p:spPr>
      </p:pic>
      <p:pic>
        <p:nvPicPr>
          <p:cNvPr id="52" name="Picture 51">
            <a:extLst>
              <a:ext uri="{FF2B5EF4-FFF2-40B4-BE49-F238E27FC236}">
                <a16:creationId xmlns:a16="http://schemas.microsoft.com/office/drawing/2014/main" id="{E02481EF-3D65-4059-9C2E-53734FCF2420}"/>
              </a:ext>
            </a:extLst>
          </p:cNvPr>
          <p:cNvPicPr>
            <a:picLocks noChangeAspect="1"/>
          </p:cNvPicPr>
          <p:nvPr/>
        </p:nvPicPr>
        <p:blipFill>
          <a:blip r:embed="rId11"/>
          <a:stretch>
            <a:fillRect/>
          </a:stretch>
        </p:blipFill>
        <p:spPr>
          <a:xfrm>
            <a:off x="326545" y="3019388"/>
            <a:ext cx="2008864" cy="1368000"/>
          </a:xfrm>
          <a:prstGeom prst="rect">
            <a:avLst/>
          </a:prstGeom>
        </p:spPr>
      </p:pic>
      <p:pic>
        <p:nvPicPr>
          <p:cNvPr id="55" name="Picture 54">
            <a:extLst>
              <a:ext uri="{FF2B5EF4-FFF2-40B4-BE49-F238E27FC236}">
                <a16:creationId xmlns:a16="http://schemas.microsoft.com/office/drawing/2014/main" id="{14CD1329-4F8C-4359-852D-0F45C58B9135}"/>
              </a:ext>
            </a:extLst>
          </p:cNvPr>
          <p:cNvPicPr>
            <a:picLocks noChangeAspect="1"/>
          </p:cNvPicPr>
          <p:nvPr/>
        </p:nvPicPr>
        <p:blipFill>
          <a:blip r:embed="rId12"/>
          <a:stretch>
            <a:fillRect/>
          </a:stretch>
        </p:blipFill>
        <p:spPr>
          <a:xfrm>
            <a:off x="7995828" y="1170423"/>
            <a:ext cx="2055900" cy="1368000"/>
          </a:xfrm>
          <a:prstGeom prst="rect">
            <a:avLst/>
          </a:prstGeom>
        </p:spPr>
      </p:pic>
      <p:pic>
        <p:nvPicPr>
          <p:cNvPr id="59" name="Picture 58">
            <a:extLst>
              <a:ext uri="{FF2B5EF4-FFF2-40B4-BE49-F238E27FC236}">
                <a16:creationId xmlns:a16="http://schemas.microsoft.com/office/drawing/2014/main" id="{C5BDF2A0-9615-450D-A679-2F53A9B23C90}"/>
              </a:ext>
            </a:extLst>
          </p:cNvPr>
          <p:cNvPicPr>
            <a:picLocks noChangeAspect="1"/>
          </p:cNvPicPr>
          <p:nvPr/>
        </p:nvPicPr>
        <p:blipFill>
          <a:blip r:embed="rId13"/>
          <a:stretch>
            <a:fillRect/>
          </a:stretch>
        </p:blipFill>
        <p:spPr>
          <a:xfrm>
            <a:off x="6049716" y="1183506"/>
            <a:ext cx="2027349" cy="1368000"/>
          </a:xfrm>
          <a:prstGeom prst="rect">
            <a:avLst/>
          </a:prstGeom>
        </p:spPr>
      </p:pic>
      <p:sp>
        <p:nvSpPr>
          <p:cNvPr id="124" name="Rectangle 123">
            <a:extLst>
              <a:ext uri="{FF2B5EF4-FFF2-40B4-BE49-F238E27FC236}">
                <a16:creationId xmlns:a16="http://schemas.microsoft.com/office/drawing/2014/main" id="{DE43B3DF-A0F8-466F-9EA6-FFC97277F024}"/>
              </a:ext>
            </a:extLst>
          </p:cNvPr>
          <p:cNvSpPr/>
          <p:nvPr/>
        </p:nvSpPr>
        <p:spPr>
          <a:xfrm>
            <a:off x="439699" y="4920381"/>
            <a:ext cx="1958260" cy="1407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8" name="Picture 137">
            <a:extLst>
              <a:ext uri="{FF2B5EF4-FFF2-40B4-BE49-F238E27FC236}">
                <a16:creationId xmlns:a16="http://schemas.microsoft.com/office/drawing/2014/main" id="{D9454A9D-78C2-4934-8EF6-FC0EE177114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23248" y="1150395"/>
            <a:ext cx="1981639" cy="1368000"/>
          </a:xfrm>
          <a:prstGeom prst="rect">
            <a:avLst/>
          </a:prstGeom>
        </p:spPr>
      </p:pic>
      <p:pic>
        <p:nvPicPr>
          <p:cNvPr id="144" name="Picture 143">
            <a:extLst>
              <a:ext uri="{FF2B5EF4-FFF2-40B4-BE49-F238E27FC236}">
                <a16:creationId xmlns:a16="http://schemas.microsoft.com/office/drawing/2014/main" id="{11F62A2E-7ECB-4EC4-9140-18D61B14065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029854" y="3067970"/>
            <a:ext cx="2019216" cy="1252104"/>
          </a:xfrm>
          <a:prstGeom prst="rect">
            <a:avLst/>
          </a:prstGeom>
        </p:spPr>
      </p:pic>
      <p:pic>
        <p:nvPicPr>
          <p:cNvPr id="147" name="Picture 146">
            <a:extLst>
              <a:ext uri="{FF2B5EF4-FFF2-40B4-BE49-F238E27FC236}">
                <a16:creationId xmlns:a16="http://schemas.microsoft.com/office/drawing/2014/main" id="{A4E117F3-EB1D-4F7D-A3BB-F48D53DD0E6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272886" y="3032449"/>
            <a:ext cx="1813922" cy="1380931"/>
          </a:xfrm>
          <a:prstGeom prst="rect">
            <a:avLst/>
          </a:prstGeom>
        </p:spPr>
      </p:pic>
      <p:pic>
        <p:nvPicPr>
          <p:cNvPr id="3" name="Picture 2">
            <a:extLst>
              <a:ext uri="{FF2B5EF4-FFF2-40B4-BE49-F238E27FC236}">
                <a16:creationId xmlns:a16="http://schemas.microsoft.com/office/drawing/2014/main" id="{F9D96F5A-8CEE-A4A4-A234-82150EE0B5F2}"/>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567886" y="6459163"/>
            <a:ext cx="624114" cy="398837"/>
          </a:xfrm>
          <a:prstGeom prst="rect">
            <a:avLst/>
          </a:prstGeom>
        </p:spPr>
      </p:pic>
      <p:sp>
        <p:nvSpPr>
          <p:cNvPr id="4" name="TextBox 3">
            <a:extLst>
              <a:ext uri="{FF2B5EF4-FFF2-40B4-BE49-F238E27FC236}">
                <a16:creationId xmlns:a16="http://schemas.microsoft.com/office/drawing/2014/main" id="{8BFABD7A-8C31-2818-C761-ABF402482121}"/>
              </a:ext>
            </a:extLst>
          </p:cNvPr>
          <p:cNvSpPr txBox="1"/>
          <p:nvPr/>
        </p:nvSpPr>
        <p:spPr>
          <a:xfrm>
            <a:off x="774441" y="1026367"/>
            <a:ext cx="11028784" cy="338554"/>
          </a:xfrm>
          <a:prstGeom prst="rect">
            <a:avLst/>
          </a:prstGeom>
          <a:solidFill>
            <a:schemeClr val="tx1"/>
          </a:solidFill>
        </p:spPr>
        <p:txBody>
          <a:bodyPr wrap="square" rtlCol="0">
            <a:spAutoFit/>
          </a:bodyPr>
          <a:lstStyle/>
          <a:p>
            <a:r>
              <a:rPr lang="en-GB" sz="1600" dirty="0">
                <a:solidFill>
                  <a:schemeClr val="bg1"/>
                </a:solidFill>
              </a:rPr>
              <a:t>Navan                     Silvermines Upper                   Tynagh                              Lisheen                              Pallas                            Ballinalack</a:t>
            </a:r>
            <a:endParaRPr lang="en-IE" sz="1600" dirty="0">
              <a:solidFill>
                <a:schemeClr val="bg1"/>
              </a:solidFill>
            </a:endParaRPr>
          </a:p>
        </p:txBody>
      </p:sp>
      <p:sp>
        <p:nvSpPr>
          <p:cNvPr id="7" name="TextBox 6">
            <a:extLst>
              <a:ext uri="{FF2B5EF4-FFF2-40B4-BE49-F238E27FC236}">
                <a16:creationId xmlns:a16="http://schemas.microsoft.com/office/drawing/2014/main" id="{A4DF8D76-4A2F-4428-2AEB-019B7FA81F94}"/>
              </a:ext>
            </a:extLst>
          </p:cNvPr>
          <p:cNvSpPr txBox="1"/>
          <p:nvPr/>
        </p:nvSpPr>
        <p:spPr>
          <a:xfrm>
            <a:off x="774441" y="2901820"/>
            <a:ext cx="10758195" cy="338554"/>
          </a:xfrm>
          <a:prstGeom prst="rect">
            <a:avLst/>
          </a:prstGeom>
          <a:solidFill>
            <a:schemeClr val="tx1"/>
          </a:solidFill>
        </p:spPr>
        <p:txBody>
          <a:bodyPr wrap="square" rtlCol="0">
            <a:spAutoFit/>
          </a:bodyPr>
          <a:lstStyle/>
          <a:p>
            <a:r>
              <a:rPr lang="en-GB" sz="1600" dirty="0">
                <a:solidFill>
                  <a:schemeClr val="bg1"/>
                </a:solidFill>
              </a:rPr>
              <a:t>Moyvoughly           </a:t>
            </a:r>
            <a:r>
              <a:rPr lang="en-GB" sz="1600" dirty="0" err="1">
                <a:solidFill>
                  <a:schemeClr val="bg1"/>
                </a:solidFill>
              </a:rPr>
              <a:t>B’lack</a:t>
            </a:r>
            <a:r>
              <a:rPr lang="en-GB" sz="1600" dirty="0">
                <a:solidFill>
                  <a:schemeClr val="bg1"/>
                </a:solidFill>
              </a:rPr>
              <a:t> Navan Group             Tatestown                                Keel                      Silvermines Lower</a:t>
            </a:r>
            <a:endParaRPr lang="en-IE" sz="1600" dirty="0">
              <a:solidFill>
                <a:schemeClr val="bg1"/>
              </a:solidFill>
            </a:endParaRPr>
          </a:p>
        </p:txBody>
      </p:sp>
      <p:sp>
        <p:nvSpPr>
          <p:cNvPr id="9" name="TextBox 8">
            <a:extLst>
              <a:ext uri="{FF2B5EF4-FFF2-40B4-BE49-F238E27FC236}">
                <a16:creationId xmlns:a16="http://schemas.microsoft.com/office/drawing/2014/main" id="{F78210DB-E672-EDB2-3900-0EB21AD9DCEF}"/>
              </a:ext>
            </a:extLst>
          </p:cNvPr>
          <p:cNvSpPr txBox="1"/>
          <p:nvPr/>
        </p:nvSpPr>
        <p:spPr>
          <a:xfrm>
            <a:off x="765109" y="4814596"/>
            <a:ext cx="1446245" cy="338554"/>
          </a:xfrm>
          <a:prstGeom prst="rect">
            <a:avLst/>
          </a:prstGeom>
          <a:solidFill>
            <a:schemeClr val="tx1"/>
          </a:solidFill>
        </p:spPr>
        <p:txBody>
          <a:bodyPr wrap="square" rtlCol="0">
            <a:spAutoFit/>
          </a:bodyPr>
          <a:lstStyle/>
          <a:p>
            <a:r>
              <a:rPr lang="en-GB" sz="1600" dirty="0">
                <a:solidFill>
                  <a:schemeClr val="bg1"/>
                </a:solidFill>
              </a:rPr>
              <a:t>Kildare MVT’s</a:t>
            </a:r>
            <a:endParaRPr lang="en-IE" sz="1600" dirty="0">
              <a:solidFill>
                <a:schemeClr val="bg1"/>
              </a:solidFill>
            </a:endParaRPr>
          </a:p>
        </p:txBody>
      </p:sp>
      <p:sp>
        <p:nvSpPr>
          <p:cNvPr id="13" name="TextBox 12">
            <a:extLst>
              <a:ext uri="{FF2B5EF4-FFF2-40B4-BE49-F238E27FC236}">
                <a16:creationId xmlns:a16="http://schemas.microsoft.com/office/drawing/2014/main" id="{27640817-B9D8-C24A-AFA1-C56D15AF0A42}"/>
              </a:ext>
            </a:extLst>
          </p:cNvPr>
          <p:cNvSpPr txBox="1"/>
          <p:nvPr/>
        </p:nvSpPr>
        <p:spPr>
          <a:xfrm>
            <a:off x="307910" y="2416629"/>
            <a:ext cx="3004457" cy="369332"/>
          </a:xfrm>
          <a:prstGeom prst="rect">
            <a:avLst/>
          </a:prstGeom>
          <a:noFill/>
        </p:spPr>
        <p:txBody>
          <a:bodyPr wrap="square" rtlCol="0">
            <a:spAutoFit/>
          </a:bodyPr>
          <a:lstStyle/>
          <a:p>
            <a:r>
              <a:rPr lang="en-GB" dirty="0">
                <a:solidFill>
                  <a:srgbClr val="FFC000"/>
                </a:solidFill>
              </a:rPr>
              <a:t>Major Deposits  - SHALLOW</a:t>
            </a:r>
            <a:endParaRPr lang="en-IE" dirty="0">
              <a:solidFill>
                <a:srgbClr val="FFC000"/>
              </a:solidFill>
            </a:endParaRPr>
          </a:p>
        </p:txBody>
      </p:sp>
      <p:sp>
        <p:nvSpPr>
          <p:cNvPr id="14" name="TextBox 13">
            <a:extLst>
              <a:ext uri="{FF2B5EF4-FFF2-40B4-BE49-F238E27FC236}">
                <a16:creationId xmlns:a16="http://schemas.microsoft.com/office/drawing/2014/main" id="{E1CE82FA-D7C2-05DD-1608-7B503B5820AC}"/>
              </a:ext>
            </a:extLst>
          </p:cNvPr>
          <p:cNvSpPr txBox="1"/>
          <p:nvPr/>
        </p:nvSpPr>
        <p:spPr>
          <a:xfrm>
            <a:off x="376334" y="4369837"/>
            <a:ext cx="3004457" cy="369332"/>
          </a:xfrm>
          <a:prstGeom prst="rect">
            <a:avLst/>
          </a:prstGeom>
          <a:noFill/>
        </p:spPr>
        <p:txBody>
          <a:bodyPr wrap="square" rtlCol="0">
            <a:spAutoFit/>
          </a:bodyPr>
          <a:lstStyle/>
          <a:p>
            <a:r>
              <a:rPr lang="en-GB" dirty="0">
                <a:solidFill>
                  <a:srgbClr val="FFC000"/>
                </a:solidFill>
              </a:rPr>
              <a:t>Minor Deposits  - DEEP</a:t>
            </a:r>
            <a:endParaRPr lang="en-IE" dirty="0">
              <a:solidFill>
                <a:srgbClr val="FFC000"/>
              </a:solidFill>
            </a:endParaRPr>
          </a:p>
        </p:txBody>
      </p:sp>
      <p:sp>
        <p:nvSpPr>
          <p:cNvPr id="15" name="TextBox 14">
            <a:extLst>
              <a:ext uri="{FF2B5EF4-FFF2-40B4-BE49-F238E27FC236}">
                <a16:creationId xmlns:a16="http://schemas.microsoft.com/office/drawing/2014/main" id="{350B368B-31C0-7262-062F-82D299F7D7F2}"/>
              </a:ext>
            </a:extLst>
          </p:cNvPr>
          <p:cNvSpPr txBox="1"/>
          <p:nvPr/>
        </p:nvSpPr>
        <p:spPr>
          <a:xfrm>
            <a:off x="2653004" y="5956041"/>
            <a:ext cx="4596882" cy="369332"/>
          </a:xfrm>
          <a:prstGeom prst="rect">
            <a:avLst/>
          </a:prstGeom>
          <a:noFill/>
        </p:spPr>
        <p:txBody>
          <a:bodyPr wrap="square" rtlCol="0">
            <a:spAutoFit/>
          </a:bodyPr>
          <a:lstStyle/>
          <a:p>
            <a:r>
              <a:rPr lang="en-GB" dirty="0">
                <a:solidFill>
                  <a:srgbClr val="FFC000"/>
                </a:solidFill>
              </a:rPr>
              <a:t>Kildare MVT Deposits  - VERY DEEP</a:t>
            </a:r>
            <a:endParaRPr lang="en-IE" dirty="0">
              <a:solidFill>
                <a:srgbClr val="FFC000"/>
              </a:solidFill>
            </a:endParaRPr>
          </a:p>
        </p:txBody>
      </p:sp>
      <p:sp>
        <p:nvSpPr>
          <p:cNvPr id="17" name="TextBox 16">
            <a:extLst>
              <a:ext uri="{FF2B5EF4-FFF2-40B4-BE49-F238E27FC236}">
                <a16:creationId xmlns:a16="http://schemas.microsoft.com/office/drawing/2014/main" id="{8D4823C7-AC86-DA63-A993-37185DCCCC90}"/>
              </a:ext>
            </a:extLst>
          </p:cNvPr>
          <p:cNvSpPr txBox="1"/>
          <p:nvPr/>
        </p:nvSpPr>
        <p:spPr>
          <a:xfrm>
            <a:off x="2873829" y="4641862"/>
            <a:ext cx="8963348" cy="1200329"/>
          </a:xfrm>
          <a:prstGeom prst="rect">
            <a:avLst/>
          </a:prstGeom>
          <a:noFill/>
        </p:spPr>
        <p:txBody>
          <a:bodyPr wrap="square" rtlCol="0">
            <a:spAutoFit/>
          </a:bodyPr>
          <a:lstStyle/>
          <a:p>
            <a:pPr algn="just"/>
            <a:r>
              <a:rPr lang="en-IE" dirty="0">
                <a:solidFill>
                  <a:schemeClr val="bg1"/>
                </a:solidFill>
              </a:rPr>
              <a:t>Shallow loci of mineralization enabled rapid bacteriogenic sulphate reduction (“BSR”) from the abundant evaporite rich pore fluids.  In “tighter” or more closed systems such as the Navan satellite deposit at Tatestown and at Moyvoughly, Keel and the Ballinalack Navan Group mineralization lower rates of BSR and higher TSR restricted the development of mineralization.</a:t>
            </a:r>
          </a:p>
        </p:txBody>
      </p:sp>
    </p:spTree>
    <p:extLst>
      <p:ext uri="{BB962C8B-B14F-4D97-AF65-F5344CB8AC3E}">
        <p14:creationId xmlns:p14="http://schemas.microsoft.com/office/powerpoint/2010/main" val="21959066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C85A0F-AB05-4674-9E9F-2DED2C455C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itle 1">
            <a:extLst>
              <a:ext uri="{FF2B5EF4-FFF2-40B4-BE49-F238E27FC236}">
                <a16:creationId xmlns:a16="http://schemas.microsoft.com/office/drawing/2014/main" id="{E5F4499E-1245-4F4E-9F83-5CB871A39D33}"/>
              </a:ext>
            </a:extLst>
          </p:cNvPr>
          <p:cNvSpPr>
            <a:spLocks noGrp="1"/>
          </p:cNvSpPr>
          <p:nvPr>
            <p:ph type="title"/>
          </p:nvPr>
        </p:nvSpPr>
        <p:spPr>
          <a:xfrm>
            <a:off x="373568" y="-69795"/>
            <a:ext cx="10515600" cy="1325563"/>
          </a:xfrm>
        </p:spPr>
        <p:txBody>
          <a:bodyPr>
            <a:normAutofit/>
          </a:bodyPr>
          <a:lstStyle/>
          <a:p>
            <a:r>
              <a:rPr lang="en-IE" sz="3200" b="1" dirty="0">
                <a:solidFill>
                  <a:srgbClr val="FFC000"/>
                </a:solidFill>
                <a:latin typeface="+mn-lt"/>
              </a:rPr>
              <a:t>Sulphur Isotopes</a:t>
            </a:r>
          </a:p>
        </p:txBody>
      </p:sp>
      <p:sp>
        <p:nvSpPr>
          <p:cNvPr id="22" name="TextBox 21">
            <a:extLst>
              <a:ext uri="{FF2B5EF4-FFF2-40B4-BE49-F238E27FC236}">
                <a16:creationId xmlns:a16="http://schemas.microsoft.com/office/drawing/2014/main" id="{6A09F301-8222-4FF1-8F63-D7B479823743}"/>
              </a:ext>
            </a:extLst>
          </p:cNvPr>
          <p:cNvSpPr txBox="1"/>
          <p:nvPr/>
        </p:nvSpPr>
        <p:spPr>
          <a:xfrm>
            <a:off x="11119692" y="3669644"/>
            <a:ext cx="45719" cy="369332"/>
          </a:xfrm>
          <a:prstGeom prst="rect">
            <a:avLst/>
          </a:prstGeom>
          <a:noFill/>
        </p:spPr>
        <p:txBody>
          <a:bodyPr wrap="square" rtlCol="0">
            <a:spAutoFit/>
          </a:bodyPr>
          <a:lstStyle/>
          <a:p>
            <a:endParaRPr lang="en-IE" dirty="0"/>
          </a:p>
        </p:txBody>
      </p:sp>
      <p:sp>
        <p:nvSpPr>
          <p:cNvPr id="110" name="Rectangle 109">
            <a:extLst>
              <a:ext uri="{FF2B5EF4-FFF2-40B4-BE49-F238E27FC236}">
                <a16:creationId xmlns:a16="http://schemas.microsoft.com/office/drawing/2014/main" id="{AEAE7CDC-4042-448A-AECC-B6EE88566FDD}"/>
              </a:ext>
            </a:extLst>
          </p:cNvPr>
          <p:cNvSpPr/>
          <p:nvPr/>
        </p:nvSpPr>
        <p:spPr>
          <a:xfrm>
            <a:off x="10009991" y="671087"/>
            <a:ext cx="231901" cy="9418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2" name="Rectangle 111">
            <a:extLst>
              <a:ext uri="{FF2B5EF4-FFF2-40B4-BE49-F238E27FC236}">
                <a16:creationId xmlns:a16="http://schemas.microsoft.com/office/drawing/2014/main" id="{A6278D55-9961-4780-A357-BA828380F02A}"/>
              </a:ext>
            </a:extLst>
          </p:cNvPr>
          <p:cNvSpPr/>
          <p:nvPr/>
        </p:nvSpPr>
        <p:spPr>
          <a:xfrm>
            <a:off x="10550493" y="144700"/>
            <a:ext cx="342000" cy="63510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4" name="Rectangle 113">
            <a:extLst>
              <a:ext uri="{FF2B5EF4-FFF2-40B4-BE49-F238E27FC236}">
                <a16:creationId xmlns:a16="http://schemas.microsoft.com/office/drawing/2014/main" id="{BC65F835-C6F2-4896-A2EA-789235E4659B}"/>
              </a:ext>
            </a:extLst>
          </p:cNvPr>
          <p:cNvSpPr/>
          <p:nvPr/>
        </p:nvSpPr>
        <p:spPr>
          <a:xfrm>
            <a:off x="7151313" y="6451509"/>
            <a:ext cx="5195315" cy="2781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DBF030E0-208F-4729-A3F9-4C22B2367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4970" y="228119"/>
            <a:ext cx="1824037" cy="1282286"/>
          </a:xfrm>
          <a:prstGeom prst="rect">
            <a:avLst/>
          </a:prstGeom>
        </p:spPr>
      </p:pic>
      <p:pic>
        <p:nvPicPr>
          <p:cNvPr id="8" name="Picture 7">
            <a:extLst>
              <a:ext uri="{FF2B5EF4-FFF2-40B4-BE49-F238E27FC236}">
                <a16:creationId xmlns:a16="http://schemas.microsoft.com/office/drawing/2014/main" id="{136577B8-5681-4A6E-B9DF-5355E986F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0445" y="228119"/>
            <a:ext cx="1790700" cy="1222857"/>
          </a:xfrm>
          <a:prstGeom prst="rect">
            <a:avLst/>
          </a:prstGeom>
        </p:spPr>
      </p:pic>
      <p:pic>
        <p:nvPicPr>
          <p:cNvPr id="10" name="Picture 9">
            <a:extLst>
              <a:ext uri="{FF2B5EF4-FFF2-40B4-BE49-F238E27FC236}">
                <a16:creationId xmlns:a16="http://schemas.microsoft.com/office/drawing/2014/main" id="{C0784597-E395-4BB8-8530-56BA1AD599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0931" y="1376233"/>
            <a:ext cx="1831899" cy="1257143"/>
          </a:xfrm>
          <a:prstGeom prst="rect">
            <a:avLst/>
          </a:prstGeom>
        </p:spPr>
      </p:pic>
      <p:pic>
        <p:nvPicPr>
          <p:cNvPr id="12" name="Picture 11">
            <a:extLst>
              <a:ext uri="{FF2B5EF4-FFF2-40B4-BE49-F238E27FC236}">
                <a16:creationId xmlns:a16="http://schemas.microsoft.com/office/drawing/2014/main" id="{9EE86B7B-1862-4FD9-ADCE-43367E710B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71891" y="1396965"/>
            <a:ext cx="1803357" cy="1257143"/>
          </a:xfrm>
          <a:prstGeom prst="rect">
            <a:avLst/>
          </a:prstGeom>
        </p:spPr>
      </p:pic>
      <p:pic>
        <p:nvPicPr>
          <p:cNvPr id="18" name="Picture 17">
            <a:extLst>
              <a:ext uri="{FF2B5EF4-FFF2-40B4-BE49-F238E27FC236}">
                <a16:creationId xmlns:a16="http://schemas.microsoft.com/office/drawing/2014/main" id="{0685DFCD-17AC-43E2-BF4F-5250D98461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35445" y="5039019"/>
            <a:ext cx="1831852" cy="1308571"/>
          </a:xfrm>
          <a:prstGeom prst="rect">
            <a:avLst/>
          </a:prstGeom>
        </p:spPr>
      </p:pic>
      <p:pic>
        <p:nvPicPr>
          <p:cNvPr id="21" name="Picture 20">
            <a:extLst>
              <a:ext uri="{FF2B5EF4-FFF2-40B4-BE49-F238E27FC236}">
                <a16:creationId xmlns:a16="http://schemas.microsoft.com/office/drawing/2014/main" id="{97A61FE7-C2F9-43DF-8525-753A18A279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16157" y="5077899"/>
            <a:ext cx="1852614" cy="1274286"/>
          </a:xfrm>
          <a:prstGeom prst="rect">
            <a:avLst/>
          </a:prstGeom>
        </p:spPr>
      </p:pic>
      <p:pic>
        <p:nvPicPr>
          <p:cNvPr id="50" name="Picture 49">
            <a:extLst>
              <a:ext uri="{FF2B5EF4-FFF2-40B4-BE49-F238E27FC236}">
                <a16:creationId xmlns:a16="http://schemas.microsoft.com/office/drawing/2014/main" id="{F4A7DBE9-5E0F-424A-B31C-30CDF6AAD6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33353" y="3774319"/>
            <a:ext cx="1880000" cy="1302857"/>
          </a:xfrm>
          <a:prstGeom prst="rect">
            <a:avLst/>
          </a:prstGeom>
        </p:spPr>
      </p:pic>
      <p:pic>
        <p:nvPicPr>
          <p:cNvPr id="52" name="Picture 51">
            <a:extLst>
              <a:ext uri="{FF2B5EF4-FFF2-40B4-BE49-F238E27FC236}">
                <a16:creationId xmlns:a16="http://schemas.microsoft.com/office/drawing/2014/main" id="{E02481EF-3D65-4059-9C2E-53734FCF242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48080" y="2540762"/>
            <a:ext cx="1841742" cy="1268572"/>
          </a:xfrm>
          <a:prstGeom prst="rect">
            <a:avLst/>
          </a:prstGeom>
        </p:spPr>
      </p:pic>
      <p:pic>
        <p:nvPicPr>
          <p:cNvPr id="55" name="Picture 54">
            <a:extLst>
              <a:ext uri="{FF2B5EF4-FFF2-40B4-BE49-F238E27FC236}">
                <a16:creationId xmlns:a16="http://schemas.microsoft.com/office/drawing/2014/main" id="{14CD1329-4F8C-4359-852D-0F45C58B913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06632" y="3807531"/>
            <a:ext cx="1841436" cy="1270691"/>
          </a:xfrm>
          <a:prstGeom prst="rect">
            <a:avLst/>
          </a:prstGeom>
        </p:spPr>
      </p:pic>
      <p:pic>
        <p:nvPicPr>
          <p:cNvPr id="59" name="Picture 58">
            <a:extLst>
              <a:ext uri="{FF2B5EF4-FFF2-40B4-BE49-F238E27FC236}">
                <a16:creationId xmlns:a16="http://schemas.microsoft.com/office/drawing/2014/main" id="{C5BDF2A0-9615-450D-A679-2F53A9B23C9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30445" y="2583618"/>
            <a:ext cx="1831911" cy="1268572"/>
          </a:xfrm>
          <a:prstGeom prst="rect">
            <a:avLst/>
          </a:prstGeom>
        </p:spPr>
      </p:pic>
      <p:cxnSp>
        <p:nvCxnSpPr>
          <p:cNvPr id="98" name="Straight Connector 97">
            <a:extLst>
              <a:ext uri="{FF2B5EF4-FFF2-40B4-BE49-F238E27FC236}">
                <a16:creationId xmlns:a16="http://schemas.microsoft.com/office/drawing/2014/main" id="{52D94B41-3426-4C5D-8F74-D1CA19659677}"/>
              </a:ext>
            </a:extLst>
          </p:cNvPr>
          <p:cNvCxnSpPr>
            <a:cxnSpLocks/>
          </p:cNvCxnSpPr>
          <p:nvPr/>
        </p:nvCxnSpPr>
        <p:spPr>
          <a:xfrm>
            <a:off x="10588349" y="412297"/>
            <a:ext cx="0" cy="5647822"/>
          </a:xfrm>
          <a:prstGeom prst="line">
            <a:avLst/>
          </a:prstGeom>
        </p:spPr>
        <p:style>
          <a:lnRef idx="1">
            <a:schemeClr val="accent5"/>
          </a:lnRef>
          <a:fillRef idx="0">
            <a:schemeClr val="accent5"/>
          </a:fillRef>
          <a:effectRef idx="0">
            <a:schemeClr val="accent5"/>
          </a:effectRef>
          <a:fontRef idx="minor">
            <a:schemeClr val="tx1"/>
          </a:fontRef>
        </p:style>
      </p:cxnSp>
      <p:cxnSp>
        <p:nvCxnSpPr>
          <p:cNvPr id="132" name="Straight Connector 131">
            <a:extLst>
              <a:ext uri="{FF2B5EF4-FFF2-40B4-BE49-F238E27FC236}">
                <a16:creationId xmlns:a16="http://schemas.microsoft.com/office/drawing/2014/main" id="{EF6ECD28-2B6A-4EFA-8299-FEDFF62434E8}"/>
              </a:ext>
            </a:extLst>
          </p:cNvPr>
          <p:cNvCxnSpPr>
            <a:cxnSpLocks/>
          </p:cNvCxnSpPr>
          <p:nvPr/>
        </p:nvCxnSpPr>
        <p:spPr>
          <a:xfrm>
            <a:off x="8635320" y="417060"/>
            <a:ext cx="43347" cy="5657093"/>
          </a:xfrm>
          <a:prstGeom prst="line">
            <a:avLst/>
          </a:prstGeom>
        </p:spPr>
        <p:style>
          <a:lnRef idx="1">
            <a:schemeClr val="accent5"/>
          </a:lnRef>
          <a:fillRef idx="0">
            <a:schemeClr val="accent5"/>
          </a:fillRef>
          <a:effectRef idx="0">
            <a:schemeClr val="accent5"/>
          </a:effectRef>
          <a:fontRef idx="minor">
            <a:schemeClr val="tx1"/>
          </a:fontRef>
        </p:style>
      </p:cxnSp>
      <p:cxnSp>
        <p:nvCxnSpPr>
          <p:cNvPr id="133" name="Straight Connector 132">
            <a:extLst>
              <a:ext uri="{FF2B5EF4-FFF2-40B4-BE49-F238E27FC236}">
                <a16:creationId xmlns:a16="http://schemas.microsoft.com/office/drawing/2014/main" id="{6619B68B-D517-4383-95F4-A66BF3D08A86}"/>
              </a:ext>
            </a:extLst>
          </p:cNvPr>
          <p:cNvCxnSpPr>
            <a:cxnSpLocks/>
          </p:cNvCxnSpPr>
          <p:nvPr/>
        </p:nvCxnSpPr>
        <p:spPr>
          <a:xfrm>
            <a:off x="10959297" y="429208"/>
            <a:ext cx="0" cy="5624429"/>
          </a:xfrm>
          <a:prstGeom prst="line">
            <a:avLst/>
          </a:prstGeom>
          <a:ln>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134" name="Straight Connector 133">
            <a:extLst>
              <a:ext uri="{FF2B5EF4-FFF2-40B4-BE49-F238E27FC236}">
                <a16:creationId xmlns:a16="http://schemas.microsoft.com/office/drawing/2014/main" id="{9BBCA376-1BF7-4ADD-953D-7B118D3EFE59}"/>
              </a:ext>
            </a:extLst>
          </p:cNvPr>
          <p:cNvCxnSpPr>
            <a:cxnSpLocks/>
          </p:cNvCxnSpPr>
          <p:nvPr/>
        </p:nvCxnSpPr>
        <p:spPr>
          <a:xfrm>
            <a:off x="8992507" y="417060"/>
            <a:ext cx="35786" cy="5665007"/>
          </a:xfrm>
          <a:prstGeom prst="line">
            <a:avLst/>
          </a:prstGeom>
          <a:ln>
            <a:solidFill>
              <a:srgbClr val="FFFF00"/>
            </a:solidFill>
          </a:ln>
        </p:spPr>
        <p:style>
          <a:lnRef idx="1">
            <a:schemeClr val="accent5"/>
          </a:lnRef>
          <a:fillRef idx="0">
            <a:schemeClr val="accent5"/>
          </a:fillRef>
          <a:effectRef idx="0">
            <a:schemeClr val="accent5"/>
          </a:effectRef>
          <a:fontRef idx="minor">
            <a:schemeClr val="tx1"/>
          </a:fontRef>
        </p:style>
      </p:cxnSp>
      <p:sp>
        <p:nvSpPr>
          <p:cNvPr id="124" name="Rectangle 123">
            <a:extLst>
              <a:ext uri="{FF2B5EF4-FFF2-40B4-BE49-F238E27FC236}">
                <a16:creationId xmlns:a16="http://schemas.microsoft.com/office/drawing/2014/main" id="{DE43B3DF-A0F8-466F-9EA6-FFC97277F024}"/>
              </a:ext>
            </a:extLst>
          </p:cNvPr>
          <p:cNvSpPr/>
          <p:nvPr/>
        </p:nvSpPr>
        <p:spPr>
          <a:xfrm>
            <a:off x="7660556" y="4976365"/>
            <a:ext cx="1958260" cy="1407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8" name="Picture 137">
            <a:extLst>
              <a:ext uri="{FF2B5EF4-FFF2-40B4-BE49-F238E27FC236}">
                <a16:creationId xmlns:a16="http://schemas.microsoft.com/office/drawing/2014/main" id="{D9454A9D-78C2-4934-8EF6-FC0EE177114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82568" y="220593"/>
            <a:ext cx="1770734" cy="1224000"/>
          </a:xfrm>
          <a:prstGeom prst="rect">
            <a:avLst/>
          </a:prstGeom>
        </p:spPr>
      </p:pic>
      <p:pic>
        <p:nvPicPr>
          <p:cNvPr id="144" name="Picture 143">
            <a:extLst>
              <a:ext uri="{FF2B5EF4-FFF2-40B4-BE49-F238E27FC236}">
                <a16:creationId xmlns:a16="http://schemas.microsoft.com/office/drawing/2014/main" id="{11F62A2E-7ECB-4EC4-9140-18D61B14065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695450" y="5180889"/>
            <a:ext cx="1793068" cy="1156382"/>
          </a:xfrm>
          <a:prstGeom prst="rect">
            <a:avLst/>
          </a:prstGeom>
        </p:spPr>
      </p:pic>
      <p:pic>
        <p:nvPicPr>
          <p:cNvPr id="147" name="Picture 146">
            <a:extLst>
              <a:ext uri="{FF2B5EF4-FFF2-40B4-BE49-F238E27FC236}">
                <a16:creationId xmlns:a16="http://schemas.microsoft.com/office/drawing/2014/main" id="{A4E117F3-EB1D-4F7D-A3BB-F48D53DD0E6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73056" y="2555142"/>
            <a:ext cx="1700214" cy="1266141"/>
          </a:xfrm>
          <a:prstGeom prst="rect">
            <a:avLst/>
          </a:prstGeom>
        </p:spPr>
      </p:pic>
      <p:pic>
        <p:nvPicPr>
          <p:cNvPr id="150" name="Picture 149">
            <a:extLst>
              <a:ext uri="{FF2B5EF4-FFF2-40B4-BE49-F238E27FC236}">
                <a16:creationId xmlns:a16="http://schemas.microsoft.com/office/drawing/2014/main" id="{9376EDAC-79FF-4D64-B958-255FB54D443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06466" y="1410074"/>
            <a:ext cx="1742991" cy="1156383"/>
          </a:xfrm>
          <a:prstGeom prst="rect">
            <a:avLst/>
          </a:prstGeom>
        </p:spPr>
      </p:pic>
      <p:pic>
        <p:nvPicPr>
          <p:cNvPr id="153" name="Picture 152">
            <a:extLst>
              <a:ext uri="{FF2B5EF4-FFF2-40B4-BE49-F238E27FC236}">
                <a16:creationId xmlns:a16="http://schemas.microsoft.com/office/drawing/2014/main" id="{759B834B-4D75-4DE5-84AE-82446339D1D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692096" y="3826242"/>
            <a:ext cx="1814513" cy="1334773"/>
          </a:xfrm>
          <a:prstGeom prst="rect">
            <a:avLst/>
          </a:prstGeom>
        </p:spPr>
      </p:pic>
      <p:cxnSp>
        <p:nvCxnSpPr>
          <p:cNvPr id="24" name="Straight Connector 23">
            <a:extLst>
              <a:ext uri="{FF2B5EF4-FFF2-40B4-BE49-F238E27FC236}">
                <a16:creationId xmlns:a16="http://schemas.microsoft.com/office/drawing/2014/main" id="{6BFD97F6-BE20-A1C1-F65E-1C13A9448B80}"/>
              </a:ext>
            </a:extLst>
          </p:cNvPr>
          <p:cNvCxnSpPr>
            <a:cxnSpLocks/>
          </p:cNvCxnSpPr>
          <p:nvPr/>
        </p:nvCxnSpPr>
        <p:spPr>
          <a:xfrm>
            <a:off x="6487432" y="436110"/>
            <a:ext cx="43347" cy="5657093"/>
          </a:xfrm>
          <a:prstGeom prst="line">
            <a:avLst/>
          </a:prstGeom>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27D4F68D-7517-9AEE-FE79-8EE4E46E29C3}"/>
              </a:ext>
            </a:extLst>
          </p:cNvPr>
          <p:cNvCxnSpPr>
            <a:cxnSpLocks/>
          </p:cNvCxnSpPr>
          <p:nvPr/>
        </p:nvCxnSpPr>
        <p:spPr>
          <a:xfrm>
            <a:off x="6844619" y="436110"/>
            <a:ext cx="35786" cy="5665007"/>
          </a:xfrm>
          <a:prstGeom prst="line">
            <a:avLst/>
          </a:prstGeom>
          <a:ln>
            <a:solidFill>
              <a:srgbClr val="FFFF00"/>
            </a:solidFill>
          </a:ln>
        </p:spPr>
        <p:style>
          <a:lnRef idx="1">
            <a:schemeClr val="accent5"/>
          </a:lnRef>
          <a:fillRef idx="0">
            <a:schemeClr val="accent5"/>
          </a:fillRef>
          <a:effectRef idx="0">
            <a:schemeClr val="accent5"/>
          </a:effectRef>
          <a:fontRef idx="minor">
            <a:schemeClr val="tx1"/>
          </a:fontRef>
        </p:style>
      </p:cxnSp>
      <p:sp>
        <p:nvSpPr>
          <p:cNvPr id="26" name="TextBox 25">
            <a:extLst>
              <a:ext uri="{FF2B5EF4-FFF2-40B4-BE49-F238E27FC236}">
                <a16:creationId xmlns:a16="http://schemas.microsoft.com/office/drawing/2014/main" id="{6C675CE1-969F-36EE-6DC4-552B6106804E}"/>
              </a:ext>
            </a:extLst>
          </p:cNvPr>
          <p:cNvSpPr txBox="1"/>
          <p:nvPr/>
        </p:nvSpPr>
        <p:spPr>
          <a:xfrm>
            <a:off x="6101670" y="217035"/>
            <a:ext cx="1071562" cy="215444"/>
          </a:xfrm>
          <a:prstGeom prst="rect">
            <a:avLst/>
          </a:prstGeom>
          <a:solidFill>
            <a:schemeClr val="tx1"/>
          </a:solidFill>
        </p:spPr>
        <p:txBody>
          <a:bodyPr wrap="square" rtlCol="0">
            <a:spAutoFit/>
          </a:bodyPr>
          <a:lstStyle/>
          <a:p>
            <a:r>
              <a:rPr lang="en-GB" sz="800" dirty="0">
                <a:solidFill>
                  <a:schemeClr val="bg1"/>
                </a:solidFill>
              </a:rPr>
              <a:t>  Silvermines Upper</a:t>
            </a:r>
            <a:endParaRPr lang="en-IE" sz="800" dirty="0">
              <a:solidFill>
                <a:schemeClr val="bg1"/>
              </a:solidFill>
            </a:endParaRPr>
          </a:p>
        </p:txBody>
      </p:sp>
      <p:sp>
        <p:nvSpPr>
          <p:cNvPr id="27" name="TextBox 26">
            <a:extLst>
              <a:ext uri="{FF2B5EF4-FFF2-40B4-BE49-F238E27FC236}">
                <a16:creationId xmlns:a16="http://schemas.microsoft.com/office/drawing/2014/main" id="{FA0D24AD-B11F-9350-9ED1-8E57C5C1A616}"/>
              </a:ext>
            </a:extLst>
          </p:cNvPr>
          <p:cNvSpPr txBox="1"/>
          <p:nvPr/>
        </p:nvSpPr>
        <p:spPr>
          <a:xfrm>
            <a:off x="8359094" y="217035"/>
            <a:ext cx="976313" cy="215444"/>
          </a:xfrm>
          <a:prstGeom prst="rect">
            <a:avLst/>
          </a:prstGeom>
          <a:solidFill>
            <a:schemeClr val="tx1"/>
          </a:solidFill>
        </p:spPr>
        <p:txBody>
          <a:bodyPr wrap="square" rtlCol="0">
            <a:spAutoFit/>
          </a:bodyPr>
          <a:lstStyle/>
          <a:p>
            <a:r>
              <a:rPr lang="en-GB" sz="800" dirty="0">
                <a:solidFill>
                  <a:schemeClr val="bg1"/>
                </a:solidFill>
              </a:rPr>
              <a:t>Tynagh (All)</a:t>
            </a:r>
            <a:endParaRPr lang="en-IE" sz="800" dirty="0">
              <a:solidFill>
                <a:schemeClr val="bg1"/>
              </a:solidFill>
            </a:endParaRPr>
          </a:p>
        </p:txBody>
      </p:sp>
      <p:sp>
        <p:nvSpPr>
          <p:cNvPr id="28" name="TextBox 27">
            <a:extLst>
              <a:ext uri="{FF2B5EF4-FFF2-40B4-BE49-F238E27FC236}">
                <a16:creationId xmlns:a16="http://schemas.microsoft.com/office/drawing/2014/main" id="{580C1978-261E-3689-A451-E960181F42E0}"/>
              </a:ext>
            </a:extLst>
          </p:cNvPr>
          <p:cNvSpPr txBox="1"/>
          <p:nvPr/>
        </p:nvSpPr>
        <p:spPr>
          <a:xfrm>
            <a:off x="6139770" y="1360033"/>
            <a:ext cx="1066800" cy="215444"/>
          </a:xfrm>
          <a:prstGeom prst="rect">
            <a:avLst/>
          </a:prstGeom>
          <a:solidFill>
            <a:schemeClr val="tx1"/>
          </a:solidFill>
        </p:spPr>
        <p:txBody>
          <a:bodyPr wrap="square" rtlCol="0">
            <a:spAutoFit/>
          </a:bodyPr>
          <a:lstStyle/>
          <a:p>
            <a:r>
              <a:rPr lang="en-GB" sz="800" dirty="0">
                <a:solidFill>
                  <a:schemeClr val="bg1"/>
                </a:solidFill>
              </a:rPr>
              <a:t>Tynagh Stage 1 &amp; 2</a:t>
            </a:r>
            <a:endParaRPr lang="en-IE" sz="800" dirty="0">
              <a:solidFill>
                <a:schemeClr val="bg1"/>
              </a:solidFill>
            </a:endParaRPr>
          </a:p>
        </p:txBody>
      </p:sp>
      <p:sp>
        <p:nvSpPr>
          <p:cNvPr id="29" name="TextBox 28">
            <a:extLst>
              <a:ext uri="{FF2B5EF4-FFF2-40B4-BE49-F238E27FC236}">
                <a16:creationId xmlns:a16="http://schemas.microsoft.com/office/drawing/2014/main" id="{799D4B06-0FBC-5CF7-3457-22F367C6D9B1}"/>
              </a:ext>
            </a:extLst>
          </p:cNvPr>
          <p:cNvSpPr txBox="1"/>
          <p:nvPr/>
        </p:nvSpPr>
        <p:spPr>
          <a:xfrm>
            <a:off x="6101669" y="2526847"/>
            <a:ext cx="1171575" cy="215444"/>
          </a:xfrm>
          <a:prstGeom prst="rect">
            <a:avLst/>
          </a:prstGeom>
          <a:solidFill>
            <a:schemeClr val="tx1"/>
          </a:solidFill>
        </p:spPr>
        <p:txBody>
          <a:bodyPr wrap="square" rtlCol="0">
            <a:spAutoFit/>
          </a:bodyPr>
          <a:lstStyle/>
          <a:p>
            <a:r>
              <a:rPr lang="en-GB" sz="800" dirty="0">
                <a:solidFill>
                  <a:schemeClr val="bg1"/>
                </a:solidFill>
              </a:rPr>
              <a:t>Ballinalack – Navan Gr</a:t>
            </a:r>
            <a:endParaRPr lang="en-IE" sz="800" dirty="0">
              <a:solidFill>
                <a:schemeClr val="bg1"/>
              </a:solidFill>
            </a:endParaRPr>
          </a:p>
        </p:txBody>
      </p:sp>
      <p:sp>
        <p:nvSpPr>
          <p:cNvPr id="30" name="TextBox 29">
            <a:extLst>
              <a:ext uri="{FF2B5EF4-FFF2-40B4-BE49-F238E27FC236}">
                <a16:creationId xmlns:a16="http://schemas.microsoft.com/office/drawing/2014/main" id="{A9F43F9A-9FAD-563C-3533-7D3E5C26B937}"/>
              </a:ext>
            </a:extLst>
          </p:cNvPr>
          <p:cNvSpPr txBox="1"/>
          <p:nvPr/>
        </p:nvSpPr>
        <p:spPr>
          <a:xfrm>
            <a:off x="8306708" y="1345748"/>
            <a:ext cx="976313" cy="215444"/>
          </a:xfrm>
          <a:prstGeom prst="rect">
            <a:avLst/>
          </a:prstGeom>
          <a:solidFill>
            <a:schemeClr val="tx1"/>
          </a:solidFill>
        </p:spPr>
        <p:txBody>
          <a:bodyPr wrap="square" rtlCol="0">
            <a:spAutoFit/>
          </a:bodyPr>
          <a:lstStyle/>
          <a:p>
            <a:pPr>
              <a:spcBef>
                <a:spcPts val="600"/>
              </a:spcBef>
            </a:pPr>
            <a:r>
              <a:rPr lang="en-GB" sz="800" dirty="0">
                <a:solidFill>
                  <a:schemeClr val="bg1"/>
                </a:solidFill>
              </a:rPr>
              <a:t>Ballinalack - WRL</a:t>
            </a:r>
            <a:endParaRPr lang="en-IE" sz="800" dirty="0">
              <a:solidFill>
                <a:schemeClr val="bg1"/>
              </a:solidFill>
            </a:endParaRPr>
          </a:p>
        </p:txBody>
      </p:sp>
      <p:sp>
        <p:nvSpPr>
          <p:cNvPr id="31" name="TextBox 30">
            <a:extLst>
              <a:ext uri="{FF2B5EF4-FFF2-40B4-BE49-F238E27FC236}">
                <a16:creationId xmlns:a16="http://schemas.microsoft.com/office/drawing/2014/main" id="{EE742D6C-9418-4C1B-F2F5-4D542A93A5D8}"/>
              </a:ext>
            </a:extLst>
          </p:cNvPr>
          <p:cNvSpPr txBox="1"/>
          <p:nvPr/>
        </p:nvSpPr>
        <p:spPr>
          <a:xfrm>
            <a:off x="8287657" y="2522086"/>
            <a:ext cx="976313" cy="215444"/>
          </a:xfrm>
          <a:prstGeom prst="rect">
            <a:avLst/>
          </a:prstGeom>
          <a:solidFill>
            <a:schemeClr val="tx1"/>
          </a:solidFill>
        </p:spPr>
        <p:txBody>
          <a:bodyPr wrap="square" rtlCol="0">
            <a:spAutoFit/>
          </a:bodyPr>
          <a:lstStyle/>
          <a:p>
            <a:pPr algn="ctr"/>
            <a:r>
              <a:rPr lang="en-GB" sz="800" dirty="0">
                <a:solidFill>
                  <a:schemeClr val="bg1"/>
                </a:solidFill>
              </a:rPr>
              <a:t>Lisheen</a:t>
            </a:r>
            <a:endParaRPr lang="en-IE" sz="800" dirty="0">
              <a:solidFill>
                <a:schemeClr val="bg1"/>
              </a:solidFill>
            </a:endParaRPr>
          </a:p>
        </p:txBody>
      </p:sp>
      <p:sp>
        <p:nvSpPr>
          <p:cNvPr id="32" name="TextBox 31">
            <a:extLst>
              <a:ext uri="{FF2B5EF4-FFF2-40B4-BE49-F238E27FC236}">
                <a16:creationId xmlns:a16="http://schemas.microsoft.com/office/drawing/2014/main" id="{16992EFF-E0DB-2530-34AB-6B9F1563F02C}"/>
              </a:ext>
            </a:extLst>
          </p:cNvPr>
          <p:cNvSpPr txBox="1"/>
          <p:nvPr/>
        </p:nvSpPr>
        <p:spPr>
          <a:xfrm>
            <a:off x="8273369" y="3720691"/>
            <a:ext cx="976313" cy="288000"/>
          </a:xfrm>
          <a:prstGeom prst="rect">
            <a:avLst/>
          </a:prstGeom>
          <a:solidFill>
            <a:schemeClr val="tx1"/>
          </a:solidFill>
        </p:spPr>
        <p:txBody>
          <a:bodyPr wrap="square" rtlCol="0" anchor="b">
            <a:spAutoFit/>
          </a:bodyPr>
          <a:lstStyle/>
          <a:p>
            <a:pPr algn="ctr"/>
            <a:r>
              <a:rPr lang="en-GB" sz="800" dirty="0">
                <a:solidFill>
                  <a:schemeClr val="bg1"/>
                </a:solidFill>
              </a:rPr>
              <a:t>Pallas Green</a:t>
            </a:r>
            <a:endParaRPr lang="en-IE" sz="800" dirty="0">
              <a:solidFill>
                <a:schemeClr val="bg1"/>
              </a:solidFill>
            </a:endParaRPr>
          </a:p>
        </p:txBody>
      </p:sp>
      <p:sp>
        <p:nvSpPr>
          <p:cNvPr id="33" name="TextBox 32">
            <a:extLst>
              <a:ext uri="{FF2B5EF4-FFF2-40B4-BE49-F238E27FC236}">
                <a16:creationId xmlns:a16="http://schemas.microsoft.com/office/drawing/2014/main" id="{99880F73-1F61-0892-4C97-CC97DF23A852}"/>
              </a:ext>
            </a:extLst>
          </p:cNvPr>
          <p:cNvSpPr txBox="1"/>
          <p:nvPr/>
        </p:nvSpPr>
        <p:spPr>
          <a:xfrm>
            <a:off x="6187394" y="3788912"/>
            <a:ext cx="976313" cy="215444"/>
          </a:xfrm>
          <a:prstGeom prst="rect">
            <a:avLst/>
          </a:prstGeom>
          <a:solidFill>
            <a:schemeClr val="tx1"/>
          </a:solidFill>
        </p:spPr>
        <p:txBody>
          <a:bodyPr wrap="square" rtlCol="0">
            <a:spAutoFit/>
          </a:bodyPr>
          <a:lstStyle/>
          <a:p>
            <a:pPr algn="ctr"/>
            <a:r>
              <a:rPr lang="en-GB" sz="800" dirty="0">
                <a:solidFill>
                  <a:schemeClr val="bg1"/>
                </a:solidFill>
              </a:rPr>
              <a:t>Tynagh Stage 3</a:t>
            </a:r>
            <a:endParaRPr lang="en-IE" sz="800" dirty="0">
              <a:solidFill>
                <a:schemeClr val="bg1"/>
              </a:solidFill>
            </a:endParaRPr>
          </a:p>
        </p:txBody>
      </p:sp>
      <p:sp>
        <p:nvSpPr>
          <p:cNvPr id="34" name="TextBox 33">
            <a:extLst>
              <a:ext uri="{FF2B5EF4-FFF2-40B4-BE49-F238E27FC236}">
                <a16:creationId xmlns:a16="http://schemas.microsoft.com/office/drawing/2014/main" id="{67F5BB91-9703-2E28-65F0-23F037F533C0}"/>
              </a:ext>
            </a:extLst>
          </p:cNvPr>
          <p:cNvSpPr txBox="1"/>
          <p:nvPr/>
        </p:nvSpPr>
        <p:spPr>
          <a:xfrm>
            <a:off x="6087381" y="5141462"/>
            <a:ext cx="1114426" cy="215444"/>
          </a:xfrm>
          <a:prstGeom prst="rect">
            <a:avLst/>
          </a:prstGeom>
          <a:solidFill>
            <a:schemeClr val="tx1"/>
          </a:solidFill>
        </p:spPr>
        <p:txBody>
          <a:bodyPr wrap="square" rtlCol="0">
            <a:spAutoFit/>
          </a:bodyPr>
          <a:lstStyle/>
          <a:p>
            <a:pPr algn="ctr"/>
            <a:r>
              <a:rPr lang="en-GB" sz="800" dirty="0">
                <a:solidFill>
                  <a:schemeClr val="bg1"/>
                </a:solidFill>
              </a:rPr>
              <a:t>   Silvermines Lower</a:t>
            </a:r>
            <a:endParaRPr lang="en-IE" sz="800" dirty="0">
              <a:solidFill>
                <a:schemeClr val="bg1"/>
              </a:solidFill>
            </a:endParaRPr>
          </a:p>
        </p:txBody>
      </p:sp>
      <p:sp>
        <p:nvSpPr>
          <p:cNvPr id="35" name="TextBox 34">
            <a:extLst>
              <a:ext uri="{FF2B5EF4-FFF2-40B4-BE49-F238E27FC236}">
                <a16:creationId xmlns:a16="http://schemas.microsoft.com/office/drawing/2014/main" id="{4AC3B10A-64B3-BD5B-F140-D2629742BD72}"/>
              </a:ext>
            </a:extLst>
          </p:cNvPr>
          <p:cNvSpPr txBox="1"/>
          <p:nvPr/>
        </p:nvSpPr>
        <p:spPr>
          <a:xfrm>
            <a:off x="8263844" y="5060500"/>
            <a:ext cx="976313" cy="215444"/>
          </a:xfrm>
          <a:prstGeom prst="rect">
            <a:avLst/>
          </a:prstGeom>
          <a:solidFill>
            <a:schemeClr val="tx1"/>
          </a:solidFill>
        </p:spPr>
        <p:txBody>
          <a:bodyPr wrap="square" rtlCol="0">
            <a:spAutoFit/>
          </a:bodyPr>
          <a:lstStyle/>
          <a:p>
            <a:pPr algn="ctr"/>
            <a:r>
              <a:rPr lang="en-GB" sz="800" dirty="0">
                <a:solidFill>
                  <a:schemeClr val="bg1"/>
                </a:solidFill>
              </a:rPr>
              <a:t>Kildare MVT’s</a:t>
            </a:r>
            <a:endParaRPr lang="en-IE" sz="800" dirty="0">
              <a:solidFill>
                <a:schemeClr val="bg1"/>
              </a:solidFill>
            </a:endParaRPr>
          </a:p>
        </p:txBody>
      </p:sp>
      <p:sp>
        <p:nvSpPr>
          <p:cNvPr id="36" name="TextBox 35">
            <a:extLst>
              <a:ext uri="{FF2B5EF4-FFF2-40B4-BE49-F238E27FC236}">
                <a16:creationId xmlns:a16="http://schemas.microsoft.com/office/drawing/2014/main" id="{E5A18D23-28A1-87E2-2211-4E9E9339FC94}"/>
              </a:ext>
            </a:extLst>
          </p:cNvPr>
          <p:cNvSpPr txBox="1"/>
          <p:nvPr/>
        </p:nvSpPr>
        <p:spPr>
          <a:xfrm>
            <a:off x="10245044" y="183697"/>
            <a:ext cx="976313" cy="215444"/>
          </a:xfrm>
          <a:prstGeom prst="rect">
            <a:avLst/>
          </a:prstGeom>
          <a:solidFill>
            <a:schemeClr val="tx1"/>
          </a:solidFill>
        </p:spPr>
        <p:txBody>
          <a:bodyPr wrap="square" rtlCol="0">
            <a:spAutoFit/>
          </a:bodyPr>
          <a:lstStyle/>
          <a:p>
            <a:r>
              <a:rPr lang="en-GB" sz="800" dirty="0">
                <a:solidFill>
                  <a:schemeClr val="bg1"/>
                </a:solidFill>
              </a:rPr>
              <a:t>Silvermines (All)</a:t>
            </a:r>
            <a:endParaRPr lang="en-IE" sz="800" dirty="0">
              <a:solidFill>
                <a:schemeClr val="bg1"/>
              </a:solidFill>
            </a:endParaRPr>
          </a:p>
        </p:txBody>
      </p:sp>
      <p:sp>
        <p:nvSpPr>
          <p:cNvPr id="37" name="TextBox 36">
            <a:extLst>
              <a:ext uri="{FF2B5EF4-FFF2-40B4-BE49-F238E27FC236}">
                <a16:creationId xmlns:a16="http://schemas.microsoft.com/office/drawing/2014/main" id="{39957A81-D253-1ECB-26D8-981F1EEC8CFA}"/>
              </a:ext>
            </a:extLst>
          </p:cNvPr>
          <p:cNvSpPr txBox="1"/>
          <p:nvPr/>
        </p:nvSpPr>
        <p:spPr>
          <a:xfrm>
            <a:off x="10287907" y="1355273"/>
            <a:ext cx="976313" cy="215444"/>
          </a:xfrm>
          <a:prstGeom prst="rect">
            <a:avLst/>
          </a:prstGeom>
          <a:solidFill>
            <a:schemeClr val="tx1"/>
          </a:solidFill>
        </p:spPr>
        <p:txBody>
          <a:bodyPr wrap="square" rtlCol="0">
            <a:spAutoFit/>
          </a:bodyPr>
          <a:lstStyle/>
          <a:p>
            <a:r>
              <a:rPr lang="en-GB" sz="800" dirty="0">
                <a:solidFill>
                  <a:schemeClr val="bg1"/>
                </a:solidFill>
              </a:rPr>
              <a:t>Navan  (All)</a:t>
            </a:r>
            <a:endParaRPr lang="en-IE" sz="800" dirty="0">
              <a:solidFill>
                <a:schemeClr val="bg1"/>
              </a:solidFill>
            </a:endParaRPr>
          </a:p>
        </p:txBody>
      </p:sp>
      <p:sp>
        <p:nvSpPr>
          <p:cNvPr id="38" name="TextBox 37">
            <a:extLst>
              <a:ext uri="{FF2B5EF4-FFF2-40B4-BE49-F238E27FC236}">
                <a16:creationId xmlns:a16="http://schemas.microsoft.com/office/drawing/2014/main" id="{9D8404D5-5D72-CFFE-AE54-159B52E35CA2}"/>
              </a:ext>
            </a:extLst>
          </p:cNvPr>
          <p:cNvSpPr txBox="1"/>
          <p:nvPr/>
        </p:nvSpPr>
        <p:spPr>
          <a:xfrm>
            <a:off x="10302194" y="2526847"/>
            <a:ext cx="976313" cy="215444"/>
          </a:xfrm>
          <a:prstGeom prst="rect">
            <a:avLst/>
          </a:prstGeom>
          <a:solidFill>
            <a:schemeClr val="tx1"/>
          </a:solidFill>
        </p:spPr>
        <p:txBody>
          <a:bodyPr wrap="square" rtlCol="0">
            <a:spAutoFit/>
          </a:bodyPr>
          <a:lstStyle/>
          <a:p>
            <a:r>
              <a:rPr lang="en-GB" sz="800" dirty="0" err="1">
                <a:solidFill>
                  <a:schemeClr val="bg1"/>
                </a:solidFill>
              </a:rPr>
              <a:t>Moyvoughley</a:t>
            </a:r>
            <a:endParaRPr lang="en-IE" sz="800" dirty="0">
              <a:solidFill>
                <a:schemeClr val="bg1"/>
              </a:solidFill>
            </a:endParaRPr>
          </a:p>
        </p:txBody>
      </p:sp>
      <p:sp>
        <p:nvSpPr>
          <p:cNvPr id="40" name="TextBox 39">
            <a:extLst>
              <a:ext uri="{FF2B5EF4-FFF2-40B4-BE49-F238E27FC236}">
                <a16:creationId xmlns:a16="http://schemas.microsoft.com/office/drawing/2014/main" id="{922C66D8-AC1D-3D80-2289-695859D7C5F7}"/>
              </a:ext>
            </a:extLst>
          </p:cNvPr>
          <p:cNvSpPr txBox="1"/>
          <p:nvPr/>
        </p:nvSpPr>
        <p:spPr>
          <a:xfrm>
            <a:off x="10230757" y="3769435"/>
            <a:ext cx="976313" cy="215444"/>
          </a:xfrm>
          <a:prstGeom prst="rect">
            <a:avLst/>
          </a:prstGeom>
          <a:solidFill>
            <a:schemeClr val="tx1"/>
          </a:solidFill>
        </p:spPr>
        <p:txBody>
          <a:bodyPr wrap="square" rtlCol="0" anchor="b">
            <a:spAutoFit/>
          </a:bodyPr>
          <a:lstStyle/>
          <a:p>
            <a:pPr algn="ctr"/>
            <a:r>
              <a:rPr lang="en-GB" sz="800" dirty="0">
                <a:solidFill>
                  <a:schemeClr val="bg1"/>
                </a:solidFill>
              </a:rPr>
              <a:t>Keel</a:t>
            </a:r>
            <a:endParaRPr lang="en-IE" sz="800" dirty="0">
              <a:solidFill>
                <a:schemeClr val="bg1"/>
              </a:solidFill>
            </a:endParaRPr>
          </a:p>
        </p:txBody>
      </p:sp>
      <p:sp>
        <p:nvSpPr>
          <p:cNvPr id="41" name="TextBox 40">
            <a:extLst>
              <a:ext uri="{FF2B5EF4-FFF2-40B4-BE49-F238E27FC236}">
                <a16:creationId xmlns:a16="http://schemas.microsoft.com/office/drawing/2014/main" id="{4A9B8E16-33AA-8F93-2996-1523906ADF34}"/>
              </a:ext>
            </a:extLst>
          </p:cNvPr>
          <p:cNvSpPr txBox="1"/>
          <p:nvPr/>
        </p:nvSpPr>
        <p:spPr>
          <a:xfrm>
            <a:off x="10149794" y="5036259"/>
            <a:ext cx="976313" cy="215444"/>
          </a:xfrm>
          <a:prstGeom prst="rect">
            <a:avLst/>
          </a:prstGeom>
          <a:solidFill>
            <a:schemeClr val="tx1"/>
          </a:solidFill>
        </p:spPr>
        <p:txBody>
          <a:bodyPr wrap="square" rtlCol="0" anchor="b">
            <a:spAutoFit/>
          </a:bodyPr>
          <a:lstStyle/>
          <a:p>
            <a:pPr algn="ctr"/>
            <a:r>
              <a:rPr lang="en-GB" sz="800" dirty="0" err="1">
                <a:solidFill>
                  <a:schemeClr val="bg1"/>
                </a:solidFill>
              </a:rPr>
              <a:t>Tatestown</a:t>
            </a:r>
            <a:endParaRPr lang="en-IE" sz="800" dirty="0">
              <a:solidFill>
                <a:schemeClr val="bg1"/>
              </a:solidFill>
            </a:endParaRPr>
          </a:p>
        </p:txBody>
      </p:sp>
      <p:grpSp>
        <p:nvGrpSpPr>
          <p:cNvPr id="7" name="Group 6">
            <a:extLst>
              <a:ext uri="{FF2B5EF4-FFF2-40B4-BE49-F238E27FC236}">
                <a16:creationId xmlns:a16="http://schemas.microsoft.com/office/drawing/2014/main" id="{1A21569D-1DCF-AF2D-8B68-92836F5478A1}"/>
              </a:ext>
            </a:extLst>
          </p:cNvPr>
          <p:cNvGrpSpPr/>
          <p:nvPr/>
        </p:nvGrpSpPr>
        <p:grpSpPr>
          <a:xfrm>
            <a:off x="133194" y="6313361"/>
            <a:ext cx="12910671" cy="466127"/>
            <a:chOff x="133194" y="6313361"/>
            <a:chExt cx="12910671" cy="466127"/>
          </a:xfrm>
        </p:grpSpPr>
        <p:sp>
          <p:nvSpPr>
            <p:cNvPr id="9" name="TextBox 8">
              <a:extLst>
                <a:ext uri="{FF2B5EF4-FFF2-40B4-BE49-F238E27FC236}">
                  <a16:creationId xmlns:a16="http://schemas.microsoft.com/office/drawing/2014/main" id="{29F6165D-D2DD-4364-3B64-406682AA668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1" name="Picture 10">
              <a:extLst>
                <a:ext uri="{FF2B5EF4-FFF2-40B4-BE49-F238E27FC236}">
                  <a16:creationId xmlns:a16="http://schemas.microsoft.com/office/drawing/2014/main" id="{17E12C28-6E3F-1769-4145-F8CE09735CF3}"/>
                </a:ext>
              </a:extLst>
            </p:cNvPr>
            <p:cNvPicPr>
              <a:picLocks noChangeAspect="1"/>
            </p:cNvPicPr>
            <p:nvPr/>
          </p:nvPicPr>
          <p:blipFill>
            <a:blip r:embed="rId18" cstate="screen">
              <a:duotone>
                <a:srgbClr val="70AD47">
                  <a:shade val="45000"/>
                  <a:satMod val="135000"/>
                </a:srgbClr>
                <a:prstClr val="white"/>
              </a:duotone>
              <a:extLst>
                <a:ext uri="{BEBA8EAE-BF5A-486C-A8C5-ECC9F3942E4B}">
                  <a14:imgProps xmlns:a14="http://schemas.microsoft.com/office/drawing/2010/main">
                    <a14:imgLayer r:embed="rId19">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3" name="TextBox 2">
            <a:extLst>
              <a:ext uri="{FF2B5EF4-FFF2-40B4-BE49-F238E27FC236}">
                <a16:creationId xmlns:a16="http://schemas.microsoft.com/office/drawing/2014/main" id="{A42AC1A8-E964-D598-4161-09A4D63BB0B3}"/>
              </a:ext>
            </a:extLst>
          </p:cNvPr>
          <p:cNvSpPr txBox="1"/>
          <p:nvPr/>
        </p:nvSpPr>
        <p:spPr>
          <a:xfrm>
            <a:off x="6229404" y="6445775"/>
            <a:ext cx="5358179" cy="215444"/>
          </a:xfrm>
          <a:prstGeom prst="rect">
            <a:avLst/>
          </a:prstGeom>
          <a:noFill/>
        </p:spPr>
        <p:txBody>
          <a:bodyPr wrap="square" rtlCol="0">
            <a:spAutoFit/>
          </a:bodyPr>
          <a:lstStyle/>
          <a:p>
            <a:r>
              <a:rPr lang="en-IE" sz="800" dirty="0">
                <a:solidFill>
                  <a:schemeClr val="bg1"/>
                </a:solidFill>
              </a:rPr>
              <a:t>Data from Caulfield </a:t>
            </a:r>
            <a:r>
              <a:rPr lang="en-IE" sz="800" i="1" dirty="0">
                <a:solidFill>
                  <a:schemeClr val="bg1"/>
                </a:solidFill>
              </a:rPr>
              <a:t>et al </a:t>
            </a:r>
            <a:r>
              <a:rPr lang="en-IE" sz="800" dirty="0">
                <a:solidFill>
                  <a:schemeClr val="bg1"/>
                </a:solidFill>
              </a:rPr>
              <a:t>(1986); Anderson 1990; </a:t>
            </a:r>
            <a:r>
              <a:rPr lang="en-IE" sz="800" dirty="0" err="1">
                <a:solidFill>
                  <a:schemeClr val="bg1"/>
                </a:solidFill>
              </a:rPr>
              <a:t>Coomer</a:t>
            </a:r>
            <a:r>
              <a:rPr lang="en-IE" sz="800" dirty="0">
                <a:solidFill>
                  <a:schemeClr val="bg1"/>
                </a:solidFill>
              </a:rPr>
              <a:t> &amp; Robinson (1976); </a:t>
            </a:r>
            <a:r>
              <a:rPr lang="en-IE" sz="800" dirty="0" err="1">
                <a:solidFill>
                  <a:schemeClr val="bg1"/>
                </a:solidFill>
              </a:rPr>
              <a:t>Yesares</a:t>
            </a:r>
            <a:r>
              <a:rPr lang="en-IE" sz="800" dirty="0">
                <a:solidFill>
                  <a:schemeClr val="bg1"/>
                </a:solidFill>
              </a:rPr>
              <a:t> </a:t>
            </a:r>
            <a:r>
              <a:rPr lang="en-IE" sz="800" i="1" dirty="0">
                <a:solidFill>
                  <a:schemeClr val="bg1"/>
                </a:solidFill>
              </a:rPr>
              <a:t>et al </a:t>
            </a:r>
            <a:r>
              <a:rPr lang="en-IE" sz="800" dirty="0">
                <a:solidFill>
                  <a:schemeClr val="bg1"/>
                </a:solidFill>
              </a:rPr>
              <a:t>(2019) and Wilkinson </a:t>
            </a:r>
            <a:r>
              <a:rPr lang="en-IE" sz="800" i="1" dirty="0">
                <a:solidFill>
                  <a:schemeClr val="bg1"/>
                </a:solidFill>
              </a:rPr>
              <a:t>et a</a:t>
            </a:r>
            <a:r>
              <a:rPr lang="en-IE" sz="800" dirty="0">
                <a:solidFill>
                  <a:schemeClr val="bg1"/>
                </a:solidFill>
              </a:rPr>
              <a:t>l (2005).</a:t>
            </a:r>
          </a:p>
        </p:txBody>
      </p:sp>
      <p:sp>
        <p:nvSpPr>
          <p:cNvPr id="14" name="Arrow: Right 13">
            <a:extLst>
              <a:ext uri="{FF2B5EF4-FFF2-40B4-BE49-F238E27FC236}">
                <a16:creationId xmlns:a16="http://schemas.microsoft.com/office/drawing/2014/main" id="{519ADF92-1913-BC09-F500-BB740F21F02A}"/>
              </a:ext>
            </a:extLst>
          </p:cNvPr>
          <p:cNvSpPr/>
          <p:nvPr/>
        </p:nvSpPr>
        <p:spPr>
          <a:xfrm rot="16200000">
            <a:off x="3890996" y="5786297"/>
            <a:ext cx="330302" cy="316814"/>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5DC5AA5F-84AD-A9B8-C060-977DB0A74CF7}"/>
              </a:ext>
            </a:extLst>
          </p:cNvPr>
          <p:cNvSpPr txBox="1"/>
          <p:nvPr/>
        </p:nvSpPr>
        <p:spPr>
          <a:xfrm>
            <a:off x="3110825" y="6141750"/>
            <a:ext cx="1810310" cy="276999"/>
          </a:xfrm>
          <a:prstGeom prst="rect">
            <a:avLst/>
          </a:prstGeom>
          <a:noFill/>
        </p:spPr>
        <p:txBody>
          <a:bodyPr wrap="square" rtlCol="0">
            <a:spAutoFit/>
          </a:bodyPr>
          <a:lstStyle/>
          <a:p>
            <a:r>
              <a:rPr lang="en-GB" sz="1200" dirty="0">
                <a:solidFill>
                  <a:srgbClr val="FFC000"/>
                </a:solidFill>
              </a:rPr>
              <a:t>345Ma seawater sulphate</a:t>
            </a:r>
            <a:endParaRPr lang="en-IE" sz="1200" dirty="0">
              <a:solidFill>
                <a:srgbClr val="FFC000"/>
              </a:solidFill>
            </a:endParaRPr>
          </a:p>
        </p:txBody>
      </p:sp>
      <p:sp>
        <p:nvSpPr>
          <p:cNvPr id="17" name="Text Box 7">
            <a:extLst>
              <a:ext uri="{FF2B5EF4-FFF2-40B4-BE49-F238E27FC236}">
                <a16:creationId xmlns:a16="http://schemas.microsoft.com/office/drawing/2014/main" id="{97B6FA82-6045-5A0B-FDD9-AE05728912BB}"/>
              </a:ext>
            </a:extLst>
          </p:cNvPr>
          <p:cNvSpPr txBox="1">
            <a:spLocks noChangeArrowheads="1"/>
          </p:cNvSpPr>
          <p:nvPr/>
        </p:nvSpPr>
        <p:spPr bwMode="auto">
          <a:xfrm>
            <a:off x="408911" y="1029659"/>
            <a:ext cx="474497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IE" dirty="0">
                <a:solidFill>
                  <a:schemeClr val="bg1"/>
                </a:solidFill>
              </a:rPr>
              <a:t>Fallick </a:t>
            </a:r>
            <a:r>
              <a:rPr lang="en-IE" i="1" dirty="0">
                <a:solidFill>
                  <a:schemeClr val="bg1"/>
                </a:solidFill>
              </a:rPr>
              <a:t>et al </a:t>
            </a:r>
            <a:r>
              <a:rPr lang="en-IE" dirty="0">
                <a:solidFill>
                  <a:schemeClr val="bg1"/>
                </a:solidFill>
              </a:rPr>
              <a:t>(2001) concluded that ≥90 percent of the Navan sulphides were derived through bacteriogenic reduction of Courceyan seawater sulphate.  Enhanced bacterial activity was fundamental to ore deposition at Navan: </a:t>
            </a:r>
            <a:r>
              <a:rPr lang="en-IE" b="1" dirty="0">
                <a:solidFill>
                  <a:srgbClr val="FFFF00"/>
                </a:solidFill>
              </a:rPr>
              <a:t>in essence no bacteria, no giant ore deposit.</a:t>
            </a:r>
            <a:endParaRPr kumimoji="1" lang="en-US" altLang="en-US" b="1" dirty="0">
              <a:solidFill>
                <a:srgbClr val="FFFF00"/>
              </a:solidFill>
              <a:latin typeface="Times New Roman" panose="02020603050405020304" pitchFamily="18" charset="0"/>
            </a:endParaRPr>
          </a:p>
        </p:txBody>
      </p:sp>
      <p:grpSp>
        <p:nvGrpSpPr>
          <p:cNvPr id="23" name="Group 22">
            <a:extLst>
              <a:ext uri="{FF2B5EF4-FFF2-40B4-BE49-F238E27FC236}">
                <a16:creationId xmlns:a16="http://schemas.microsoft.com/office/drawing/2014/main" id="{A08D27FF-94FF-8F09-D407-D06B35E1ECDA}"/>
              </a:ext>
            </a:extLst>
          </p:cNvPr>
          <p:cNvGrpSpPr/>
          <p:nvPr/>
        </p:nvGrpSpPr>
        <p:grpSpPr>
          <a:xfrm>
            <a:off x="898968" y="3441470"/>
            <a:ext cx="3673032" cy="2129780"/>
            <a:chOff x="9001196" y="4288221"/>
            <a:chExt cx="2828033" cy="1545020"/>
          </a:xfrm>
        </p:grpSpPr>
        <p:sp>
          <p:nvSpPr>
            <p:cNvPr id="39" name="Rectangle 38">
              <a:extLst>
                <a:ext uri="{FF2B5EF4-FFF2-40B4-BE49-F238E27FC236}">
                  <a16:creationId xmlns:a16="http://schemas.microsoft.com/office/drawing/2014/main" id="{33200241-F2FA-33B3-88D6-C905AFC6BF86}"/>
                </a:ext>
              </a:extLst>
            </p:cNvPr>
            <p:cNvSpPr/>
            <p:nvPr/>
          </p:nvSpPr>
          <p:spPr>
            <a:xfrm>
              <a:off x="9001196" y="4288221"/>
              <a:ext cx="1170000" cy="1544400"/>
            </a:xfrm>
            <a:prstGeom prst="rect">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BSR using seawater sulphate</a:t>
              </a:r>
            </a:p>
          </p:txBody>
        </p:sp>
        <p:sp>
          <p:nvSpPr>
            <p:cNvPr id="42" name="Rectangle 41">
              <a:extLst>
                <a:ext uri="{FF2B5EF4-FFF2-40B4-BE49-F238E27FC236}">
                  <a16:creationId xmlns:a16="http://schemas.microsoft.com/office/drawing/2014/main" id="{8AA288E9-0961-9ABC-D814-FDA4FDB6B065}"/>
                </a:ext>
              </a:extLst>
            </p:cNvPr>
            <p:cNvSpPr/>
            <p:nvPr/>
          </p:nvSpPr>
          <p:spPr>
            <a:xfrm>
              <a:off x="10175882" y="4288221"/>
              <a:ext cx="770479" cy="1545020"/>
            </a:xfrm>
            <a:prstGeom prst="rect">
              <a:avLst/>
            </a:prstGeom>
            <a:solidFill>
              <a:srgbClr val="70AD47">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00" dirty="0"/>
                <a:t>TSR with fractionation ~15</a:t>
              </a:r>
              <a:r>
                <a:rPr lang="en-IE" sz="1200" dirty="0">
                  <a:solidFill>
                    <a:schemeClr val="bg1"/>
                  </a:solidFill>
                </a:rPr>
                <a:t> %</a:t>
              </a:r>
              <a:r>
                <a:rPr lang="en-IE" sz="800" b="1" dirty="0">
                  <a:solidFill>
                    <a:schemeClr val="bg1"/>
                  </a:solidFill>
                </a:rPr>
                <a:t>o</a:t>
              </a:r>
              <a:r>
                <a:rPr lang="en-IE" sz="1200" dirty="0"/>
                <a:t> </a:t>
              </a:r>
            </a:p>
          </p:txBody>
        </p:sp>
        <p:sp>
          <p:nvSpPr>
            <p:cNvPr id="43" name="Rectangle 42">
              <a:extLst>
                <a:ext uri="{FF2B5EF4-FFF2-40B4-BE49-F238E27FC236}">
                  <a16:creationId xmlns:a16="http://schemas.microsoft.com/office/drawing/2014/main" id="{340C3612-578E-8E8F-9903-4F5D1E06D7D1}"/>
                </a:ext>
              </a:extLst>
            </p:cNvPr>
            <p:cNvSpPr/>
            <p:nvPr/>
          </p:nvSpPr>
          <p:spPr>
            <a:xfrm>
              <a:off x="10946360" y="4288221"/>
              <a:ext cx="882869" cy="154502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Closed </a:t>
              </a:r>
              <a:r>
                <a:rPr lang="en-IE" sz="1200" dirty="0"/>
                <a:t>restrictive</a:t>
              </a:r>
              <a:r>
                <a:rPr lang="en-IE" sz="1400" dirty="0"/>
                <a:t> systems</a:t>
              </a:r>
            </a:p>
          </p:txBody>
        </p:sp>
      </p:grpSp>
      <p:graphicFrame>
        <p:nvGraphicFramePr>
          <p:cNvPr id="44" name="Chart 43">
            <a:extLst>
              <a:ext uri="{FF2B5EF4-FFF2-40B4-BE49-F238E27FC236}">
                <a16:creationId xmlns:a16="http://schemas.microsoft.com/office/drawing/2014/main" id="{C7CF0BB9-DD10-F02F-6B27-0A15866C23BC}"/>
              </a:ext>
            </a:extLst>
          </p:cNvPr>
          <p:cNvGraphicFramePr>
            <a:graphicFrameLocks/>
          </p:cNvGraphicFramePr>
          <p:nvPr>
            <p:extLst>
              <p:ext uri="{D42A27DB-BD31-4B8C-83A1-F6EECF244321}">
                <p14:modId xmlns:p14="http://schemas.microsoft.com/office/powerpoint/2010/main" val="4270211693"/>
              </p:ext>
            </p:extLst>
          </p:nvPr>
        </p:nvGraphicFramePr>
        <p:xfrm>
          <a:off x="685677" y="2992583"/>
          <a:ext cx="4035951" cy="3271309"/>
        </p:xfrm>
        <a:graphic>
          <a:graphicData uri="http://schemas.openxmlformats.org/drawingml/2006/chart">
            <c:chart xmlns:c="http://schemas.openxmlformats.org/drawingml/2006/chart" xmlns:r="http://schemas.openxmlformats.org/officeDocument/2006/relationships" r:id="rId20"/>
          </a:graphicData>
        </a:graphic>
      </p:graphicFrame>
    </p:spTree>
    <p:extLst>
      <p:ext uri="{BB962C8B-B14F-4D97-AF65-F5344CB8AC3E}">
        <p14:creationId xmlns:p14="http://schemas.microsoft.com/office/powerpoint/2010/main" val="201842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10812E-0BBA-BDA0-E191-64C2FDD52D1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1" name="Group 10">
            <a:extLst>
              <a:ext uri="{FF2B5EF4-FFF2-40B4-BE49-F238E27FC236}">
                <a16:creationId xmlns:a16="http://schemas.microsoft.com/office/drawing/2014/main" id="{BE7E86AB-8472-ED2F-ED7C-DCAA373EA21B}"/>
              </a:ext>
            </a:extLst>
          </p:cNvPr>
          <p:cNvGrpSpPr/>
          <p:nvPr/>
        </p:nvGrpSpPr>
        <p:grpSpPr>
          <a:xfrm>
            <a:off x="133194" y="6313361"/>
            <a:ext cx="12910671" cy="466127"/>
            <a:chOff x="133194" y="6313361"/>
            <a:chExt cx="12910671" cy="466127"/>
          </a:xfrm>
        </p:grpSpPr>
        <p:sp>
          <p:nvSpPr>
            <p:cNvPr id="12" name="TextBox 11">
              <a:extLst>
                <a:ext uri="{FF2B5EF4-FFF2-40B4-BE49-F238E27FC236}">
                  <a16:creationId xmlns:a16="http://schemas.microsoft.com/office/drawing/2014/main" id="{A2616E82-E9C1-C357-E101-C1A13FF02B81}"/>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C2116471-892C-8F2C-E86D-65FBE049D063}"/>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2" name="Title 1">
            <a:extLst>
              <a:ext uri="{FF2B5EF4-FFF2-40B4-BE49-F238E27FC236}">
                <a16:creationId xmlns:a16="http://schemas.microsoft.com/office/drawing/2014/main" id="{B01D84BB-D7E9-5EA0-5FBD-7AFD5014FDDE}"/>
              </a:ext>
            </a:extLst>
          </p:cNvPr>
          <p:cNvSpPr>
            <a:spLocks noGrp="1"/>
          </p:cNvSpPr>
          <p:nvPr>
            <p:ph type="title"/>
          </p:nvPr>
        </p:nvSpPr>
        <p:spPr>
          <a:xfrm>
            <a:off x="838200" y="167444"/>
            <a:ext cx="10515600" cy="1325563"/>
          </a:xfrm>
        </p:spPr>
        <p:txBody>
          <a:bodyPr>
            <a:normAutofit/>
          </a:bodyPr>
          <a:lstStyle/>
          <a:p>
            <a:r>
              <a:rPr lang="en-IE" sz="2800" dirty="0">
                <a:solidFill>
                  <a:schemeClr val="accent4"/>
                </a:solidFill>
              </a:rPr>
              <a:t>Recent U-Pb dating</a:t>
            </a:r>
          </a:p>
        </p:txBody>
      </p:sp>
      <p:sp>
        <p:nvSpPr>
          <p:cNvPr id="3" name="Content Placeholder 2">
            <a:extLst>
              <a:ext uri="{FF2B5EF4-FFF2-40B4-BE49-F238E27FC236}">
                <a16:creationId xmlns:a16="http://schemas.microsoft.com/office/drawing/2014/main" id="{841D1C32-F95D-31EC-BC14-2AA1B18A6015}"/>
              </a:ext>
            </a:extLst>
          </p:cNvPr>
          <p:cNvSpPr>
            <a:spLocks noGrp="1"/>
          </p:cNvSpPr>
          <p:nvPr>
            <p:ph idx="1"/>
          </p:nvPr>
        </p:nvSpPr>
        <p:spPr>
          <a:xfrm>
            <a:off x="744197" y="1604264"/>
            <a:ext cx="7904147" cy="4351338"/>
          </a:xfrm>
        </p:spPr>
        <p:txBody>
          <a:bodyPr>
            <a:normAutofit fontScale="85000" lnSpcReduction="20000"/>
          </a:bodyPr>
          <a:lstStyle/>
          <a:p>
            <a:pPr algn="just">
              <a:lnSpc>
                <a:spcPct val="100000"/>
              </a:lnSpc>
            </a:pPr>
            <a:r>
              <a:rPr lang="en-US" sz="2000" b="0" i="0" u="none" strike="noStrike" baseline="0" dirty="0">
                <a:solidFill>
                  <a:schemeClr val="bg1"/>
                </a:solidFill>
                <a:latin typeface="NewCaledoniaLTStd"/>
              </a:rPr>
              <a:t>Vafeas </a:t>
            </a:r>
            <a:r>
              <a:rPr lang="en-US" sz="2000" b="0" i="1" u="none" strike="noStrike" baseline="0" dirty="0">
                <a:solidFill>
                  <a:schemeClr val="bg1"/>
                </a:solidFill>
                <a:latin typeface="NewCaledoniaLTStd"/>
              </a:rPr>
              <a:t>et al </a:t>
            </a:r>
            <a:r>
              <a:rPr lang="en-US" sz="2000" b="0" i="0" u="none" strike="noStrike" baseline="0" dirty="0">
                <a:solidFill>
                  <a:schemeClr val="bg1"/>
                </a:solidFill>
                <a:latin typeface="NewCaledoniaLTStd"/>
              </a:rPr>
              <a:t>(2023) recently reported </a:t>
            </a:r>
            <a:r>
              <a:rPr lang="en-IE" sz="2000" dirty="0">
                <a:solidFill>
                  <a:schemeClr val="bg1"/>
                </a:solidFill>
              </a:rPr>
              <a:t>U-Pb dating from apatite crystals recovered from within hangingwall sequence breccias yielding an age of </a:t>
            </a:r>
            <a:r>
              <a:rPr lang="en-US" sz="2000" b="0" i="0" u="none" strike="noStrike" baseline="0" dirty="0">
                <a:solidFill>
                  <a:schemeClr val="bg1"/>
                </a:solidFill>
              </a:rPr>
              <a:t>331 ± 5.6 Ma (Late </a:t>
            </a:r>
            <a:r>
              <a:rPr lang="en-US" sz="2000" b="0" i="0" u="none" strike="noStrike" baseline="0" dirty="0" err="1">
                <a:solidFill>
                  <a:schemeClr val="bg1"/>
                </a:solidFill>
              </a:rPr>
              <a:t>Asbian</a:t>
            </a:r>
            <a:r>
              <a:rPr lang="en-US" sz="2000" b="0" i="0" u="none" strike="noStrike" baseline="0" dirty="0">
                <a:solidFill>
                  <a:schemeClr val="bg1"/>
                </a:solidFill>
              </a:rPr>
              <a:t> to Brigantian) interpreted as being the </a:t>
            </a:r>
            <a:r>
              <a:rPr lang="en-IE" sz="2000" b="0" i="0" u="none" strike="noStrike" baseline="0" dirty="0">
                <a:solidFill>
                  <a:schemeClr val="bg1"/>
                </a:solidFill>
              </a:rPr>
              <a:t>crystallization age.</a:t>
            </a:r>
          </a:p>
          <a:p>
            <a:pPr algn="just">
              <a:lnSpc>
                <a:spcPct val="100000"/>
              </a:lnSpc>
            </a:pPr>
            <a:r>
              <a:rPr lang="en-IE" sz="2000" dirty="0">
                <a:solidFill>
                  <a:schemeClr val="bg1"/>
                </a:solidFill>
              </a:rPr>
              <a:t>The horizon the apatite samples were taken from is quite high in the breccia succession and </a:t>
            </a:r>
            <a:r>
              <a:rPr lang="en-IE" sz="2000" u="sng" dirty="0">
                <a:solidFill>
                  <a:schemeClr val="bg1"/>
                </a:solidFill>
              </a:rPr>
              <a:t>NOT</a:t>
            </a:r>
            <a:r>
              <a:rPr lang="en-IE" sz="2000" dirty="0">
                <a:solidFill>
                  <a:schemeClr val="bg1"/>
                </a:solidFill>
              </a:rPr>
              <a:t> at the ore horizon.</a:t>
            </a:r>
            <a:endParaRPr lang="en-IE" sz="2000" b="0" i="0" u="none" strike="noStrike" baseline="0" dirty="0">
              <a:solidFill>
                <a:schemeClr val="bg1"/>
              </a:solidFill>
            </a:endParaRPr>
          </a:p>
          <a:p>
            <a:pPr algn="just">
              <a:lnSpc>
                <a:spcPct val="100000"/>
              </a:lnSpc>
            </a:pPr>
            <a:r>
              <a:rPr lang="en-IE" sz="2000" dirty="0">
                <a:solidFill>
                  <a:schemeClr val="bg1"/>
                </a:solidFill>
                <a:latin typeface="NewCaledoniaLTStd"/>
              </a:rPr>
              <a:t>Such a</a:t>
            </a:r>
            <a:r>
              <a:rPr lang="en-US" sz="2000" b="0" i="0" u="none" strike="noStrike" baseline="0" dirty="0">
                <a:solidFill>
                  <a:schemeClr val="bg1"/>
                </a:solidFill>
                <a:latin typeface="NewCaledoniaLTStd"/>
              </a:rPr>
              <a:t>patite crystals occur within a matrix comprising fine-grained, slightly ferroan dolomite to Waulsortian Limestone Formation clasts exhibiting angular, dissolved edges suggestive of abrasion during transport prior to final deposition. The apatite appears to have intergrown within the surrounding fine-grained matrix dolomite which is </a:t>
            </a:r>
            <a:r>
              <a:rPr lang="en-US" sz="2000" b="0" i="0" u="none" strike="noStrike" baseline="0" dirty="0" err="1">
                <a:solidFill>
                  <a:schemeClr val="bg1"/>
                </a:solidFill>
                <a:latin typeface="NewCaledoniaLTStd"/>
              </a:rPr>
              <a:t>Iikely</a:t>
            </a:r>
            <a:r>
              <a:rPr lang="en-US" sz="2000" b="0" i="0" u="none" strike="noStrike" baseline="0" dirty="0">
                <a:solidFill>
                  <a:schemeClr val="bg1"/>
                </a:solidFill>
                <a:latin typeface="NewCaledoniaLTStd"/>
              </a:rPr>
              <a:t> to have been deposited by infiltration from higher units.</a:t>
            </a:r>
            <a:endParaRPr lang="en-IE" sz="2000" dirty="0">
              <a:solidFill>
                <a:schemeClr val="bg1"/>
              </a:solidFill>
            </a:endParaRPr>
          </a:p>
          <a:p>
            <a:pPr algn="just">
              <a:lnSpc>
                <a:spcPct val="100000"/>
              </a:lnSpc>
            </a:pPr>
            <a:r>
              <a:rPr lang="en-US" sz="2000" b="0" i="0" u="none" strike="noStrike" baseline="0" dirty="0">
                <a:solidFill>
                  <a:schemeClr val="accent4"/>
                </a:solidFill>
              </a:rPr>
              <a:t>This age</a:t>
            </a:r>
            <a:r>
              <a:rPr lang="en-IE" sz="2000" dirty="0">
                <a:solidFill>
                  <a:schemeClr val="accent4"/>
                </a:solidFill>
              </a:rPr>
              <a:t> is coincident with the timing of the onset of inversion of the Limerick Basin and contemporaneous with the development of a major unconformity (Shelford, 1967) within contemporaneous sediments around 330Ma (D</a:t>
            </a:r>
            <a:r>
              <a:rPr lang="en-IE" sz="2000" baseline="-25000" dirty="0">
                <a:solidFill>
                  <a:schemeClr val="accent4"/>
                </a:solidFill>
              </a:rPr>
              <a:t>1</a:t>
            </a:r>
            <a:r>
              <a:rPr lang="en-IE" sz="2000" dirty="0">
                <a:solidFill>
                  <a:schemeClr val="accent4"/>
                </a:solidFill>
              </a:rPr>
              <a:t> to D</a:t>
            </a:r>
            <a:r>
              <a:rPr lang="en-IE" sz="2000" baseline="-25000" dirty="0">
                <a:solidFill>
                  <a:schemeClr val="accent4"/>
                </a:solidFill>
              </a:rPr>
              <a:t>2</a:t>
            </a:r>
            <a:r>
              <a:rPr lang="en-IE" sz="2000" dirty="0">
                <a:solidFill>
                  <a:schemeClr val="accent4"/>
                </a:solidFill>
              </a:rPr>
              <a:t> macrofossil zones).</a:t>
            </a:r>
          </a:p>
          <a:p>
            <a:pPr algn="just">
              <a:lnSpc>
                <a:spcPct val="100000"/>
              </a:lnSpc>
            </a:pPr>
            <a:r>
              <a:rPr lang="en-IE" sz="2000" dirty="0">
                <a:solidFill>
                  <a:schemeClr val="accent4"/>
                </a:solidFill>
              </a:rPr>
              <a:t>Thus the age date is probably unrelated to the Zn-Pb-Ba mineralization and related to phosphate-bearing pore water migration during inversion.  This is similar to Howards Pass where Gadd </a:t>
            </a:r>
            <a:r>
              <a:rPr lang="en-IE" sz="2000" i="1" dirty="0">
                <a:solidFill>
                  <a:schemeClr val="accent4"/>
                </a:solidFill>
              </a:rPr>
              <a:t>et al </a:t>
            </a:r>
            <a:r>
              <a:rPr lang="en-IE" sz="2000" dirty="0">
                <a:solidFill>
                  <a:schemeClr val="accent4"/>
                </a:solidFill>
              </a:rPr>
              <a:t>(2016) concluded that phosphorite (apatite) formation is of hydrogenous origin and is not hydrothermal.</a:t>
            </a:r>
          </a:p>
          <a:p>
            <a:pPr algn="l"/>
            <a:endParaRPr lang="en-IE" sz="2000" dirty="0">
              <a:solidFill>
                <a:schemeClr val="bg1"/>
              </a:solidFill>
            </a:endParaRPr>
          </a:p>
          <a:p>
            <a:pPr marL="0" indent="0" algn="l">
              <a:buNone/>
            </a:pPr>
            <a:endParaRPr lang="en-IE" sz="2000" dirty="0">
              <a:solidFill>
                <a:schemeClr val="bg1"/>
              </a:solidFill>
            </a:endParaRPr>
          </a:p>
          <a:p>
            <a:endParaRPr lang="en-IE" sz="2000" dirty="0">
              <a:solidFill>
                <a:schemeClr val="bg1"/>
              </a:solidFill>
            </a:endParaRPr>
          </a:p>
        </p:txBody>
      </p:sp>
      <p:pic>
        <p:nvPicPr>
          <p:cNvPr id="6" name="Picture 5" descr="A group of logos with text&#10;&#10;Description automatically generated">
            <a:extLst>
              <a:ext uri="{FF2B5EF4-FFF2-40B4-BE49-F238E27FC236}">
                <a16:creationId xmlns:a16="http://schemas.microsoft.com/office/drawing/2014/main" id="{BAB285C0-543A-7842-91D8-B6B818A4E2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pic>
        <p:nvPicPr>
          <p:cNvPr id="9" name="Picture 8">
            <a:extLst>
              <a:ext uri="{FF2B5EF4-FFF2-40B4-BE49-F238E27FC236}">
                <a16:creationId xmlns:a16="http://schemas.microsoft.com/office/drawing/2014/main" id="{495369A4-9507-3522-8B6D-7830AF3BC5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0626" y="1647273"/>
            <a:ext cx="2304787" cy="2800831"/>
          </a:xfrm>
          <a:prstGeom prst="rect">
            <a:avLst/>
          </a:prstGeom>
        </p:spPr>
      </p:pic>
      <p:sp>
        <p:nvSpPr>
          <p:cNvPr id="10" name="TextBox 9">
            <a:extLst>
              <a:ext uri="{FF2B5EF4-FFF2-40B4-BE49-F238E27FC236}">
                <a16:creationId xmlns:a16="http://schemas.microsoft.com/office/drawing/2014/main" id="{805060E6-F5F7-7B2B-EC3B-F376F29C226B}"/>
              </a:ext>
            </a:extLst>
          </p:cNvPr>
          <p:cNvSpPr txBox="1"/>
          <p:nvPr/>
        </p:nvSpPr>
        <p:spPr>
          <a:xfrm>
            <a:off x="9779398" y="4471565"/>
            <a:ext cx="1571264" cy="261610"/>
          </a:xfrm>
          <a:prstGeom prst="rect">
            <a:avLst/>
          </a:prstGeom>
          <a:noFill/>
        </p:spPr>
        <p:txBody>
          <a:bodyPr wrap="none" rtlCol="0">
            <a:spAutoFit/>
          </a:bodyPr>
          <a:lstStyle/>
          <a:p>
            <a:r>
              <a:rPr lang="en-IE" sz="1100" dirty="0">
                <a:solidFill>
                  <a:schemeClr val="bg1"/>
                </a:solidFill>
              </a:rPr>
              <a:t>From Vafeas </a:t>
            </a:r>
            <a:r>
              <a:rPr lang="en-IE" sz="1100" i="1" dirty="0">
                <a:solidFill>
                  <a:schemeClr val="bg1"/>
                </a:solidFill>
              </a:rPr>
              <a:t>et al</a:t>
            </a:r>
            <a:r>
              <a:rPr lang="en-IE" sz="1100" dirty="0">
                <a:solidFill>
                  <a:schemeClr val="bg1"/>
                </a:solidFill>
              </a:rPr>
              <a:t>, 2023.</a:t>
            </a:r>
          </a:p>
        </p:txBody>
      </p:sp>
    </p:spTree>
    <p:extLst>
      <p:ext uri="{BB962C8B-B14F-4D97-AF65-F5344CB8AC3E}">
        <p14:creationId xmlns:p14="http://schemas.microsoft.com/office/powerpoint/2010/main" val="34538198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58E9-5A80-4FC5-B9C1-5A3DF7FE0FFA}"/>
              </a:ext>
            </a:extLst>
          </p:cNvPr>
          <p:cNvSpPr>
            <a:spLocks noGrp="1"/>
          </p:cNvSpPr>
          <p:nvPr>
            <p:ph type="title"/>
          </p:nvPr>
        </p:nvSpPr>
        <p:spPr/>
        <p:txBody>
          <a:bodyPr/>
          <a:lstStyle/>
          <a:p>
            <a:endParaRPr lang="en-IE"/>
          </a:p>
        </p:txBody>
      </p:sp>
      <p:pic>
        <p:nvPicPr>
          <p:cNvPr id="10" name="Content Placeholder 9">
            <a:extLst>
              <a:ext uri="{FF2B5EF4-FFF2-40B4-BE49-F238E27FC236}">
                <a16:creationId xmlns:a16="http://schemas.microsoft.com/office/drawing/2014/main" id="{9B25ABCA-52F1-4591-8FF3-99F8D77CE56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38101" y="1857870"/>
            <a:ext cx="5715798" cy="4286848"/>
          </a:xfrm>
        </p:spPr>
      </p:pic>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67D7C048-458B-465A-95F6-B38808C49330}"/>
              </a:ext>
            </a:extLst>
          </p:cNvPr>
          <p:cNvSpPr txBox="1"/>
          <p:nvPr/>
        </p:nvSpPr>
        <p:spPr>
          <a:xfrm>
            <a:off x="838200" y="1283846"/>
            <a:ext cx="10180320" cy="5170646"/>
          </a:xfrm>
          <a:prstGeom prst="rect">
            <a:avLst/>
          </a:prstGeom>
          <a:noFill/>
        </p:spPr>
        <p:txBody>
          <a:bodyPr wrap="square" rtlCol="0">
            <a:spAutoFit/>
          </a:bodyPr>
          <a:lstStyle/>
          <a:p>
            <a:pPr marL="342900" indent="-342900" algn="just">
              <a:buClr>
                <a:srgbClr val="FFC000"/>
              </a:buClr>
              <a:buFont typeface="Wingdings" panose="05000000000000000000" pitchFamily="2" charset="2"/>
              <a:buChar char="§"/>
            </a:pPr>
            <a:r>
              <a:rPr lang="en-IE" sz="2000" dirty="0">
                <a:solidFill>
                  <a:schemeClr val="bg1"/>
                </a:solidFill>
              </a:rPr>
              <a:t>There is overwhelming evidence as to the timing of the development of the Irish Zn-Pb deposits based upon detailed evaluation of the host sedimentary package.  We can thus state with a degree of confidence that mineralization occurred within a very narrow time window between 340-350Ma (late Courceyan to latest Chadian) contemporaneous to broad low magnitude extension.</a:t>
            </a:r>
          </a:p>
          <a:p>
            <a:pPr marL="342900" indent="-342900" algn="just">
              <a:buClr>
                <a:srgbClr val="FFC000"/>
              </a:buClr>
              <a:buFont typeface="Wingdings" panose="05000000000000000000" pitchFamily="2" charset="2"/>
              <a:buChar char="§"/>
            </a:pPr>
            <a:endParaRPr lang="en-IE" sz="1000" dirty="0">
              <a:solidFill>
                <a:schemeClr val="bg1"/>
              </a:solidFill>
            </a:endParaRPr>
          </a:p>
          <a:p>
            <a:pPr marL="342900" indent="-342900" algn="just">
              <a:buClr>
                <a:srgbClr val="FFC000"/>
              </a:buClr>
              <a:buFont typeface="Wingdings" panose="05000000000000000000" pitchFamily="2" charset="2"/>
              <a:buChar char="§"/>
            </a:pPr>
            <a:r>
              <a:rPr lang="en-IE" sz="2000" dirty="0">
                <a:solidFill>
                  <a:schemeClr val="bg1"/>
                </a:solidFill>
              </a:rPr>
              <a:t>This conclusion </a:t>
            </a:r>
            <a:r>
              <a:rPr lang="en-IE" sz="2000">
                <a:solidFill>
                  <a:schemeClr val="bg1"/>
                </a:solidFill>
              </a:rPr>
              <a:t>confirms that </a:t>
            </a:r>
            <a:r>
              <a:rPr lang="en-IE" sz="2000" dirty="0">
                <a:solidFill>
                  <a:schemeClr val="bg1"/>
                </a:solidFill>
              </a:rPr>
              <a:t>mineralization must have occurred at relatively shallow depths between the sediment-water interface </a:t>
            </a:r>
            <a:r>
              <a:rPr lang="en-IE" sz="2000">
                <a:solidFill>
                  <a:schemeClr val="bg1"/>
                </a:solidFill>
              </a:rPr>
              <a:t>and less than 400m</a:t>
            </a:r>
            <a:r>
              <a:rPr lang="en-IE" sz="2000" dirty="0">
                <a:solidFill>
                  <a:schemeClr val="bg1"/>
                </a:solidFill>
              </a:rPr>
              <a:t>.</a:t>
            </a:r>
          </a:p>
          <a:p>
            <a:pPr marL="342900" indent="-342900" algn="just">
              <a:buClr>
                <a:srgbClr val="FFC000"/>
              </a:buClr>
              <a:buFont typeface="Wingdings" panose="05000000000000000000" pitchFamily="2" charset="2"/>
              <a:buChar char="§"/>
            </a:pPr>
            <a:endParaRPr lang="en-IE" sz="1000" dirty="0">
              <a:solidFill>
                <a:schemeClr val="bg1"/>
              </a:solidFill>
            </a:endParaRPr>
          </a:p>
          <a:p>
            <a:pPr marL="342900" indent="-342900" algn="just">
              <a:buClr>
                <a:srgbClr val="FFC000"/>
              </a:buClr>
              <a:buFont typeface="Wingdings" panose="05000000000000000000" pitchFamily="2" charset="2"/>
              <a:buChar char="§"/>
            </a:pPr>
            <a:r>
              <a:rPr lang="en-IE" sz="2000" dirty="0" err="1">
                <a:solidFill>
                  <a:schemeClr val="bg1"/>
                </a:solidFill>
              </a:rPr>
              <a:t>Isochemical</a:t>
            </a:r>
            <a:r>
              <a:rPr lang="en-IE" sz="2000" dirty="0">
                <a:solidFill>
                  <a:schemeClr val="bg1"/>
                </a:solidFill>
              </a:rPr>
              <a:t> data confirms that two fluids mixed – a deep hydrothermal metal-bearing fluid and a shallow seawater derived saline brine.</a:t>
            </a:r>
          </a:p>
          <a:p>
            <a:pPr marL="342900" indent="-342900" algn="just">
              <a:buClr>
                <a:srgbClr val="FFC000"/>
              </a:buClr>
              <a:buFont typeface="Wingdings" panose="05000000000000000000" pitchFamily="2" charset="2"/>
              <a:buChar char="§"/>
            </a:pPr>
            <a:endParaRPr lang="en-IE" sz="1000" dirty="0">
              <a:solidFill>
                <a:schemeClr val="bg1"/>
              </a:solidFill>
            </a:endParaRPr>
          </a:p>
          <a:p>
            <a:pPr marL="342900" indent="-342900" algn="just">
              <a:buClr>
                <a:srgbClr val="FFC000"/>
              </a:buClr>
              <a:buFont typeface="Wingdings" panose="05000000000000000000" pitchFamily="2" charset="2"/>
              <a:buChar char="§"/>
            </a:pPr>
            <a:r>
              <a:rPr lang="en-IE" sz="2000" dirty="0">
                <a:solidFill>
                  <a:schemeClr val="bg1"/>
                </a:solidFill>
              </a:rPr>
              <a:t>The degree of “openness” of the mineralizing system is the dominant control on size thus unroofing is a critical aspect.  </a:t>
            </a:r>
            <a:r>
              <a:rPr lang="en-IE" sz="2000" dirty="0">
                <a:solidFill>
                  <a:srgbClr val="FF0000"/>
                </a:solidFill>
              </a:rPr>
              <a:t>Closed deep systems will not be economic.</a:t>
            </a:r>
          </a:p>
          <a:p>
            <a:pPr marL="342900" indent="-342900" algn="just">
              <a:buClr>
                <a:srgbClr val="FFC000"/>
              </a:buClr>
              <a:buFont typeface="Wingdings" panose="05000000000000000000" pitchFamily="2" charset="2"/>
              <a:buChar char="§"/>
            </a:pPr>
            <a:endParaRPr lang="en-IE" sz="900" dirty="0">
              <a:solidFill>
                <a:schemeClr val="bg1"/>
              </a:solidFill>
            </a:endParaRPr>
          </a:p>
          <a:p>
            <a:pPr marL="342900" indent="-342900" algn="just">
              <a:buClr>
                <a:srgbClr val="FFC000"/>
              </a:buClr>
              <a:buFont typeface="Wingdings" panose="05000000000000000000" pitchFamily="2" charset="2"/>
              <a:buChar char="§"/>
            </a:pPr>
            <a:endParaRPr lang="en-IE" sz="100" dirty="0">
              <a:solidFill>
                <a:schemeClr val="bg1"/>
              </a:solidFill>
            </a:endParaRPr>
          </a:p>
          <a:p>
            <a:pPr marL="342900" indent="-342900" algn="just">
              <a:buClr>
                <a:schemeClr val="accent4"/>
              </a:buClr>
              <a:buFont typeface="Wingdings" panose="05000000000000000000" pitchFamily="2" charset="2"/>
              <a:buChar char="§"/>
            </a:pPr>
            <a:r>
              <a:rPr lang="en-IE" sz="2000" dirty="0">
                <a:solidFill>
                  <a:schemeClr val="bg1"/>
                </a:solidFill>
              </a:rPr>
              <a:t>Unless tectonically induced erosional surfaces incise down and remove some cover you will not get economic mineralization at lower stratigraphic levels.</a:t>
            </a:r>
          </a:p>
          <a:p>
            <a:pPr marL="342900" indent="-342900" algn="just">
              <a:buClr>
                <a:schemeClr val="accent4"/>
              </a:buClr>
              <a:buFont typeface="Wingdings" panose="05000000000000000000" pitchFamily="2" charset="2"/>
              <a:buChar char="§"/>
            </a:pPr>
            <a:endParaRPr lang="en-IE" sz="1000" dirty="0">
              <a:solidFill>
                <a:schemeClr val="bg1"/>
              </a:solidFill>
            </a:endParaRPr>
          </a:p>
          <a:p>
            <a:pPr marL="342900" indent="-342900" algn="just">
              <a:buClr>
                <a:srgbClr val="FFC000"/>
              </a:buClr>
              <a:buFont typeface="Wingdings" panose="05000000000000000000" pitchFamily="2" charset="2"/>
              <a:buChar char="§"/>
            </a:pPr>
            <a:endParaRPr lang="en-IE" sz="2000" dirty="0">
              <a:solidFill>
                <a:schemeClr val="bg1"/>
              </a:solidFill>
            </a:endParaRPr>
          </a:p>
        </p:txBody>
      </p:sp>
      <p:sp>
        <p:nvSpPr>
          <p:cNvPr id="12" name="Title 1">
            <a:extLst>
              <a:ext uri="{FF2B5EF4-FFF2-40B4-BE49-F238E27FC236}">
                <a16:creationId xmlns:a16="http://schemas.microsoft.com/office/drawing/2014/main" id="{6357891B-F65C-474F-A3D0-AB7708853089}"/>
              </a:ext>
            </a:extLst>
          </p:cNvPr>
          <p:cNvSpPr txBox="1">
            <a:spLocks/>
          </p:cNvSpPr>
          <p:nvPr/>
        </p:nvSpPr>
        <p:spPr>
          <a:xfrm>
            <a:off x="838200" y="994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a:solidFill>
                  <a:srgbClr val="FFC000"/>
                </a:solidFill>
                <a:latin typeface="+mn-lt"/>
              </a:rPr>
              <a:t>Conclusions</a:t>
            </a:r>
            <a:endParaRPr lang="en-IE" sz="3200" b="1" dirty="0">
              <a:solidFill>
                <a:srgbClr val="FFC000"/>
              </a:solidFill>
              <a:latin typeface="+mn-lt"/>
            </a:endParaRPr>
          </a:p>
        </p:txBody>
      </p:sp>
      <p:grpSp>
        <p:nvGrpSpPr>
          <p:cNvPr id="9" name="Group 8">
            <a:extLst>
              <a:ext uri="{FF2B5EF4-FFF2-40B4-BE49-F238E27FC236}">
                <a16:creationId xmlns:a16="http://schemas.microsoft.com/office/drawing/2014/main" id="{FAC2006C-EFEC-0698-32A9-B110D3962DBC}"/>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62E2CAA9-1375-3A4E-AEE7-04BE0E5C2246}"/>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BCF69BB3-6D0C-0A81-241C-417B7AF60567}"/>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3" name="Picture 2" descr="A group of logos with text&#10;&#10;Description automatically generated">
            <a:extLst>
              <a:ext uri="{FF2B5EF4-FFF2-40B4-BE49-F238E27FC236}">
                <a16:creationId xmlns:a16="http://schemas.microsoft.com/office/drawing/2014/main" id="{8625467E-BC2C-3204-4456-CD7511C02C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6817675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58E9-5A80-4FC5-B9C1-5A3DF7FE0FFA}"/>
              </a:ext>
            </a:extLst>
          </p:cNvPr>
          <p:cNvSpPr>
            <a:spLocks noGrp="1"/>
          </p:cNvSpPr>
          <p:nvPr>
            <p:ph type="title"/>
          </p:nvPr>
        </p:nvSpPr>
        <p:spPr/>
        <p:txBody>
          <a:bodyPr/>
          <a:lstStyle/>
          <a:p>
            <a:endParaRPr lang="en-IE"/>
          </a:p>
        </p:txBody>
      </p:sp>
      <p:pic>
        <p:nvPicPr>
          <p:cNvPr id="10" name="Content Placeholder 9">
            <a:extLst>
              <a:ext uri="{FF2B5EF4-FFF2-40B4-BE49-F238E27FC236}">
                <a16:creationId xmlns:a16="http://schemas.microsoft.com/office/drawing/2014/main" id="{9B25ABCA-52F1-4591-8FF3-99F8D77CE56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38101" y="1857870"/>
            <a:ext cx="5715798" cy="4286848"/>
          </a:xfrm>
        </p:spPr>
      </p:pic>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4E0C452E-3BC2-4578-9D7B-4EF8D152829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62779" y="195183"/>
            <a:ext cx="9208508" cy="5856150"/>
          </a:xfrm>
          <a:prstGeom prst="rect">
            <a:avLst/>
          </a:prstGeom>
        </p:spPr>
      </p:pic>
      <p:sp>
        <p:nvSpPr>
          <p:cNvPr id="3" name="TextBox 2">
            <a:extLst>
              <a:ext uri="{FF2B5EF4-FFF2-40B4-BE49-F238E27FC236}">
                <a16:creationId xmlns:a16="http://schemas.microsoft.com/office/drawing/2014/main" id="{10FEAA12-6AA0-4644-ACD8-4305C1653C59}"/>
              </a:ext>
            </a:extLst>
          </p:cNvPr>
          <p:cNvSpPr txBox="1"/>
          <p:nvPr/>
        </p:nvSpPr>
        <p:spPr>
          <a:xfrm>
            <a:off x="2351314" y="482449"/>
            <a:ext cx="7831439" cy="461665"/>
          </a:xfrm>
          <a:prstGeom prst="rect">
            <a:avLst/>
          </a:prstGeom>
          <a:solidFill>
            <a:schemeClr val="bg1"/>
          </a:solidFill>
        </p:spPr>
        <p:txBody>
          <a:bodyPr wrap="none" rtlCol="0">
            <a:spAutoFit/>
          </a:bodyPr>
          <a:lstStyle/>
          <a:p>
            <a:r>
              <a:rPr lang="en-IE" sz="2400" b="1" dirty="0"/>
              <a:t>Anyway whatever the model it always comes down to fluids</a:t>
            </a:r>
          </a:p>
        </p:txBody>
      </p:sp>
      <p:grpSp>
        <p:nvGrpSpPr>
          <p:cNvPr id="12" name="Group 11">
            <a:extLst>
              <a:ext uri="{FF2B5EF4-FFF2-40B4-BE49-F238E27FC236}">
                <a16:creationId xmlns:a16="http://schemas.microsoft.com/office/drawing/2014/main" id="{4EBEE17B-E2FC-2F2C-A883-366C14E64149}"/>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CEDF1DF1-E4BA-5EDC-7F66-AA49F2CF68CF}"/>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F666D2F0-66A1-F4A9-0C3F-CCA52D8D771C}"/>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4" name="TextBox 3">
            <a:extLst>
              <a:ext uri="{FF2B5EF4-FFF2-40B4-BE49-F238E27FC236}">
                <a16:creationId xmlns:a16="http://schemas.microsoft.com/office/drawing/2014/main" id="{B2C40E30-5C09-8224-5148-6E3AB9A690E3}"/>
              </a:ext>
            </a:extLst>
          </p:cNvPr>
          <p:cNvSpPr txBox="1"/>
          <p:nvPr/>
        </p:nvSpPr>
        <p:spPr>
          <a:xfrm>
            <a:off x="2386236" y="6131243"/>
            <a:ext cx="1797174" cy="307777"/>
          </a:xfrm>
          <a:prstGeom prst="rect">
            <a:avLst/>
          </a:prstGeom>
          <a:noFill/>
        </p:spPr>
        <p:txBody>
          <a:bodyPr wrap="square" rtlCol="0">
            <a:spAutoFit/>
          </a:bodyPr>
          <a:lstStyle/>
          <a:p>
            <a:r>
              <a:rPr lang="en-IE" sz="1400" dirty="0">
                <a:solidFill>
                  <a:schemeClr val="bg1"/>
                </a:solidFill>
              </a:rPr>
              <a:t>Colin Andrew</a:t>
            </a:r>
          </a:p>
        </p:txBody>
      </p:sp>
      <p:sp>
        <p:nvSpPr>
          <p:cNvPr id="6" name="TextBox 5">
            <a:extLst>
              <a:ext uri="{FF2B5EF4-FFF2-40B4-BE49-F238E27FC236}">
                <a16:creationId xmlns:a16="http://schemas.microsoft.com/office/drawing/2014/main" id="{D3151B07-69D3-4A70-6D6D-5EBA857BE31B}"/>
              </a:ext>
            </a:extLst>
          </p:cNvPr>
          <p:cNvSpPr txBox="1"/>
          <p:nvPr/>
        </p:nvSpPr>
        <p:spPr>
          <a:xfrm>
            <a:off x="4469859" y="6100148"/>
            <a:ext cx="1797174" cy="307777"/>
          </a:xfrm>
          <a:prstGeom prst="rect">
            <a:avLst/>
          </a:prstGeom>
          <a:noFill/>
        </p:spPr>
        <p:txBody>
          <a:bodyPr wrap="square" rtlCol="0">
            <a:spAutoFit/>
          </a:bodyPr>
          <a:lstStyle/>
          <a:p>
            <a:r>
              <a:rPr lang="en-IE" sz="1400" dirty="0">
                <a:solidFill>
                  <a:schemeClr val="bg1"/>
                </a:solidFill>
              </a:rPr>
              <a:t>Jim Geraghty</a:t>
            </a:r>
          </a:p>
        </p:txBody>
      </p:sp>
      <p:sp>
        <p:nvSpPr>
          <p:cNvPr id="7" name="TextBox 6">
            <a:extLst>
              <a:ext uri="{FF2B5EF4-FFF2-40B4-BE49-F238E27FC236}">
                <a16:creationId xmlns:a16="http://schemas.microsoft.com/office/drawing/2014/main" id="{A14D31D4-1CE4-93A3-3DDD-D75EC2BF870A}"/>
              </a:ext>
            </a:extLst>
          </p:cNvPr>
          <p:cNvSpPr txBox="1"/>
          <p:nvPr/>
        </p:nvSpPr>
        <p:spPr>
          <a:xfrm>
            <a:off x="6600204" y="6108681"/>
            <a:ext cx="1797174" cy="307777"/>
          </a:xfrm>
          <a:prstGeom prst="rect">
            <a:avLst/>
          </a:prstGeom>
          <a:noFill/>
        </p:spPr>
        <p:txBody>
          <a:bodyPr wrap="square" rtlCol="0">
            <a:spAutoFit/>
          </a:bodyPr>
          <a:lstStyle/>
          <a:p>
            <a:r>
              <a:rPr lang="en-IE" sz="1400" dirty="0">
                <a:solidFill>
                  <a:schemeClr val="bg1"/>
                </a:solidFill>
              </a:rPr>
              <a:t>John Ashton</a:t>
            </a:r>
          </a:p>
        </p:txBody>
      </p:sp>
      <p:sp>
        <p:nvSpPr>
          <p:cNvPr id="8" name="TextBox 7">
            <a:extLst>
              <a:ext uri="{FF2B5EF4-FFF2-40B4-BE49-F238E27FC236}">
                <a16:creationId xmlns:a16="http://schemas.microsoft.com/office/drawing/2014/main" id="{979B4839-9169-645B-5CEF-6F3F5F07F556}"/>
              </a:ext>
            </a:extLst>
          </p:cNvPr>
          <p:cNvSpPr txBox="1"/>
          <p:nvPr/>
        </p:nvSpPr>
        <p:spPr>
          <a:xfrm>
            <a:off x="8715669" y="6067774"/>
            <a:ext cx="1797174" cy="307777"/>
          </a:xfrm>
          <a:prstGeom prst="rect">
            <a:avLst/>
          </a:prstGeom>
          <a:noFill/>
        </p:spPr>
        <p:txBody>
          <a:bodyPr wrap="square" rtlCol="0">
            <a:spAutoFit/>
          </a:bodyPr>
          <a:lstStyle/>
          <a:p>
            <a:r>
              <a:rPr lang="en-IE" sz="1400" dirty="0">
                <a:solidFill>
                  <a:schemeClr val="bg1"/>
                </a:solidFill>
              </a:rPr>
              <a:t>Kerr Anderson</a:t>
            </a:r>
          </a:p>
        </p:txBody>
      </p:sp>
      <p:pic>
        <p:nvPicPr>
          <p:cNvPr id="19" name="Picture 18" descr="A group of logos with text&#10;&#10;Description automatically generated">
            <a:extLst>
              <a:ext uri="{FF2B5EF4-FFF2-40B4-BE49-F238E27FC236}">
                <a16:creationId xmlns:a16="http://schemas.microsoft.com/office/drawing/2014/main" id="{4FDD27A0-175B-1F3A-3FF6-4C9CA6B897E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3625943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D6E5-6841-4653-AA86-0956F6362421}"/>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C754618-C6ED-4CCB-8A3C-6E03F462BBAE}"/>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4E5D19CE-3AEA-4DC7-B2D6-82D5D3EF6D4F}"/>
              </a:ext>
            </a:extLst>
          </p:cNvPr>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sp>
        <p:nvSpPr>
          <p:cNvPr id="12" name="Title 1">
            <a:extLst>
              <a:ext uri="{FF2B5EF4-FFF2-40B4-BE49-F238E27FC236}">
                <a16:creationId xmlns:a16="http://schemas.microsoft.com/office/drawing/2014/main" id="{4863FB39-BF3C-46EF-A2D6-217249F9EE50}"/>
              </a:ext>
            </a:extLst>
          </p:cNvPr>
          <p:cNvSpPr txBox="1">
            <a:spLocks/>
          </p:cNvSpPr>
          <p:nvPr/>
        </p:nvSpPr>
        <p:spPr>
          <a:xfrm>
            <a:off x="551794" y="-41114"/>
            <a:ext cx="110361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Constraints on the age of the “Irish-type” deposits</a:t>
            </a:r>
          </a:p>
        </p:txBody>
      </p:sp>
      <p:sp>
        <p:nvSpPr>
          <p:cNvPr id="13" name="TextBox 12">
            <a:extLst>
              <a:ext uri="{FF2B5EF4-FFF2-40B4-BE49-F238E27FC236}">
                <a16:creationId xmlns:a16="http://schemas.microsoft.com/office/drawing/2014/main" id="{4FACEE94-B162-4320-960B-8265BC828B14}"/>
              </a:ext>
            </a:extLst>
          </p:cNvPr>
          <p:cNvSpPr txBox="1"/>
          <p:nvPr/>
        </p:nvSpPr>
        <p:spPr>
          <a:xfrm>
            <a:off x="551795" y="1628545"/>
            <a:ext cx="8412480" cy="4093428"/>
          </a:xfrm>
          <a:prstGeom prst="rect">
            <a:avLst/>
          </a:prstGeom>
          <a:noFill/>
        </p:spPr>
        <p:txBody>
          <a:bodyPr wrap="square" rtlCol="0">
            <a:spAutoFit/>
          </a:bodyPr>
          <a:lstStyle/>
          <a:p>
            <a:pPr marL="457200" indent="-457200">
              <a:buClr>
                <a:srgbClr val="FFC000"/>
              </a:buClr>
              <a:buFont typeface="Wingdings" panose="05000000000000000000" pitchFamily="2" charset="2"/>
              <a:buChar char="§"/>
            </a:pPr>
            <a:r>
              <a:rPr lang="en-IE" sz="3200" dirty="0">
                <a:solidFill>
                  <a:schemeClr val="bg2"/>
                </a:solidFill>
              </a:rPr>
              <a:t>Existing  dating methods - issues</a:t>
            </a:r>
          </a:p>
          <a:p>
            <a:pPr marL="171450" indent="-171450">
              <a:buClr>
                <a:srgbClr val="FFC000"/>
              </a:buClr>
              <a:buFont typeface="Wingdings" panose="05000000000000000000" pitchFamily="2" charset="2"/>
              <a:buChar char="§"/>
            </a:pPr>
            <a:endParaRPr lang="en-IE" sz="1200" dirty="0">
              <a:solidFill>
                <a:schemeClr val="bg2"/>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Depositional environment of host-sediments and basin development.</a:t>
            </a:r>
          </a:p>
          <a:p>
            <a:pPr marL="342900" indent="-342900">
              <a:buClr>
                <a:srgbClr val="FFC000"/>
              </a:buClr>
              <a:buFont typeface="Wingdings" panose="05000000000000000000" pitchFamily="2" charset="2"/>
              <a:buChar char="§"/>
            </a:pPr>
            <a:endParaRPr lang="en-IE" sz="1200" dirty="0">
              <a:solidFill>
                <a:schemeClr val="tx1">
                  <a:lumMod val="50000"/>
                  <a:lumOff val="50000"/>
                </a:schemeClr>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Relative depth of mineralization.</a:t>
            </a:r>
          </a:p>
          <a:p>
            <a:pPr marL="171450" indent="-171450">
              <a:buClr>
                <a:srgbClr val="FFC000"/>
              </a:buClr>
              <a:buFont typeface="Wingdings" panose="05000000000000000000" pitchFamily="2" charset="2"/>
              <a:buChar char="§"/>
            </a:pPr>
            <a:endParaRPr lang="en-IE" sz="1200" dirty="0">
              <a:solidFill>
                <a:schemeClr val="tx1">
                  <a:lumMod val="50000"/>
                  <a:lumOff val="50000"/>
                </a:schemeClr>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Isotopic signatures constraining depth and timing of  mineralization.</a:t>
            </a:r>
          </a:p>
          <a:p>
            <a:pPr marL="457200" indent="-457200">
              <a:buClr>
                <a:srgbClr val="FFC000"/>
              </a:buClr>
              <a:buFont typeface="Wingdings" panose="05000000000000000000" pitchFamily="2" charset="2"/>
              <a:buChar char="§"/>
            </a:pPr>
            <a:endParaRPr lang="en-IE" sz="3200" dirty="0">
              <a:solidFill>
                <a:schemeClr val="bg2"/>
              </a:solidFill>
            </a:endParaRPr>
          </a:p>
        </p:txBody>
      </p:sp>
      <p:pic>
        <p:nvPicPr>
          <p:cNvPr id="8" name="Picture 7">
            <a:extLst>
              <a:ext uri="{FF2B5EF4-FFF2-40B4-BE49-F238E27FC236}">
                <a16:creationId xmlns:a16="http://schemas.microsoft.com/office/drawing/2014/main" id="{F2456608-1BF6-4DEC-9C03-B1ECE56425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94" b="96965" l="7160" r="89499">
                        <a14:foregroundMark x1="80907" y1="92652" x2="68019" y2="90575"/>
                        <a14:foregroundMark x1="68019" y1="90575" x2="55847" y2="91214"/>
                        <a14:foregroundMark x1="55847" y1="91214" x2="55847" y2="89617"/>
                        <a14:foregroundMark x1="80668" y1="96965" x2="78998" y2="95208"/>
                        <a14:foregroundMark x1="45346" y1="7188" x2="31742" y2="6550"/>
                        <a14:foregroundMark x1="31742" y1="6550" x2="7160" y2="10703"/>
                        <a14:foregroundMark x1="7160" y1="10703" x2="9069" y2="18051"/>
                        <a14:foregroundMark x1="38186" y1="3994" x2="24344" y2="3994"/>
                        <a14:foregroundMark x1="24344" y1="3994" x2="19809" y2="4153"/>
                        <a14:foregroundMark x1="52983" y1="94089" x2="52029" y2="93131"/>
                      </a14:backgroundRemoval>
                    </a14:imgEffect>
                  </a14:imgLayer>
                </a14:imgProps>
              </a:ext>
            </a:extLst>
          </a:blip>
          <a:stretch>
            <a:fillRect/>
          </a:stretch>
        </p:blipFill>
        <p:spPr>
          <a:xfrm rot="10800000">
            <a:off x="8497878" y="985185"/>
            <a:ext cx="3764280" cy="5623961"/>
          </a:xfrm>
          <a:prstGeom prst="rect">
            <a:avLst/>
          </a:prstGeom>
        </p:spPr>
      </p:pic>
      <p:sp>
        <p:nvSpPr>
          <p:cNvPr id="9" name="TextBox 8">
            <a:extLst>
              <a:ext uri="{FF2B5EF4-FFF2-40B4-BE49-F238E27FC236}">
                <a16:creationId xmlns:a16="http://schemas.microsoft.com/office/drawing/2014/main" id="{3BCA197B-9B7B-425B-B4CF-53A9727F7D90}"/>
              </a:ext>
            </a:extLst>
          </p:cNvPr>
          <p:cNvSpPr txBox="1"/>
          <p:nvPr/>
        </p:nvSpPr>
        <p:spPr>
          <a:xfrm>
            <a:off x="8214361" y="5947049"/>
            <a:ext cx="1692429" cy="523220"/>
          </a:xfrm>
          <a:prstGeom prst="rect">
            <a:avLst/>
          </a:prstGeom>
          <a:noFill/>
        </p:spPr>
        <p:txBody>
          <a:bodyPr wrap="square" rtlCol="0">
            <a:spAutoFit/>
          </a:bodyPr>
          <a:lstStyle/>
          <a:p>
            <a:r>
              <a:rPr lang="en-IE" sz="1400" dirty="0">
                <a:solidFill>
                  <a:schemeClr val="bg1"/>
                </a:solidFill>
              </a:rPr>
              <a:t>Navan Hi-Grade ore ~ 50% </a:t>
            </a:r>
            <a:r>
              <a:rPr lang="en-IE" sz="1400" dirty="0" err="1">
                <a:solidFill>
                  <a:schemeClr val="bg1"/>
                </a:solidFill>
              </a:rPr>
              <a:t>Zn+Pb</a:t>
            </a:r>
            <a:endParaRPr lang="en-IE" sz="1400" dirty="0">
              <a:solidFill>
                <a:schemeClr val="bg1"/>
              </a:solidFill>
            </a:endParaRPr>
          </a:p>
        </p:txBody>
      </p:sp>
      <p:pic>
        <p:nvPicPr>
          <p:cNvPr id="14" name="Picture 13">
            <a:extLst>
              <a:ext uri="{FF2B5EF4-FFF2-40B4-BE49-F238E27FC236}">
                <a16:creationId xmlns:a16="http://schemas.microsoft.com/office/drawing/2014/main" id="{75BE50E3-166C-4906-958B-74C7FC355F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1765" y="1426387"/>
            <a:ext cx="828000" cy="302810"/>
          </a:xfrm>
          <a:prstGeom prst="rect">
            <a:avLst/>
          </a:prstGeom>
        </p:spPr>
      </p:pic>
      <p:grpSp>
        <p:nvGrpSpPr>
          <p:cNvPr id="11" name="Group 10">
            <a:extLst>
              <a:ext uri="{FF2B5EF4-FFF2-40B4-BE49-F238E27FC236}">
                <a16:creationId xmlns:a16="http://schemas.microsoft.com/office/drawing/2014/main" id="{1DF210A3-F11D-A651-36BA-053C9D3B9F40}"/>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FCA4E9DC-55E0-55BD-F96E-2279B3A8FE9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61F82FA9-3E16-50E9-C7F1-BEAA82EB3B25}"/>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404181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A1AD3FB-6BB5-4829-BDD5-B621C8ADF248}"/>
              </a:ext>
            </a:extLst>
          </p:cNvPr>
          <p:cNvSpPr>
            <a:spLocks noGrp="1"/>
          </p:cNvSpPr>
          <p:nvPr>
            <p:ph type="title"/>
          </p:nvPr>
        </p:nvSpPr>
        <p:spPr/>
        <p:txBody>
          <a:bodyPr/>
          <a:lstStyle/>
          <a:p>
            <a:endParaRPr lang="en-IE"/>
          </a:p>
        </p:txBody>
      </p:sp>
      <p:graphicFrame>
        <p:nvGraphicFramePr>
          <p:cNvPr id="4" name="Table 4">
            <a:extLst>
              <a:ext uri="{FF2B5EF4-FFF2-40B4-BE49-F238E27FC236}">
                <a16:creationId xmlns:a16="http://schemas.microsoft.com/office/drawing/2014/main" id="{F5DF30FE-A088-4AAD-A573-BDAD90286266}"/>
              </a:ext>
            </a:extLst>
          </p:cNvPr>
          <p:cNvGraphicFramePr>
            <a:graphicFrameLocks noGrp="1"/>
          </p:cNvGraphicFramePr>
          <p:nvPr>
            <p:ph idx="1"/>
            <p:extLst>
              <p:ext uri="{D42A27DB-BD31-4B8C-83A1-F6EECF244321}">
                <p14:modId xmlns:p14="http://schemas.microsoft.com/office/powerpoint/2010/main" val="1492267221"/>
              </p:ext>
            </p:extLst>
          </p:nvPr>
        </p:nvGraphicFramePr>
        <p:xfrm>
          <a:off x="1116000" y="540000"/>
          <a:ext cx="10515598" cy="5933440"/>
        </p:xfrm>
        <a:graphic>
          <a:graphicData uri="http://schemas.openxmlformats.org/drawingml/2006/table">
            <a:tbl>
              <a:tblPr firstRow="1" bandRow="1">
                <a:tableStyleId>{5C22544A-7EE6-4342-B048-85BDC9FD1C3A}</a:tableStyleId>
              </a:tblPr>
              <a:tblGrid>
                <a:gridCol w="2413000">
                  <a:extLst>
                    <a:ext uri="{9D8B030D-6E8A-4147-A177-3AD203B41FA5}">
                      <a16:colId xmlns:a16="http://schemas.microsoft.com/office/drawing/2014/main" val="1768188866"/>
                    </a:ext>
                  </a:extLst>
                </a:gridCol>
                <a:gridCol w="2844799">
                  <a:extLst>
                    <a:ext uri="{9D8B030D-6E8A-4147-A177-3AD203B41FA5}">
                      <a16:colId xmlns:a16="http://schemas.microsoft.com/office/drawing/2014/main" val="1076090690"/>
                    </a:ext>
                  </a:extLst>
                </a:gridCol>
                <a:gridCol w="1752600">
                  <a:extLst>
                    <a:ext uri="{9D8B030D-6E8A-4147-A177-3AD203B41FA5}">
                      <a16:colId xmlns:a16="http://schemas.microsoft.com/office/drawing/2014/main" val="2072629241"/>
                    </a:ext>
                  </a:extLst>
                </a:gridCol>
                <a:gridCol w="3505199">
                  <a:extLst>
                    <a:ext uri="{9D8B030D-6E8A-4147-A177-3AD203B41FA5}">
                      <a16:colId xmlns:a16="http://schemas.microsoft.com/office/drawing/2014/main" val="2040387834"/>
                    </a:ext>
                  </a:extLst>
                </a:gridCol>
              </a:tblGrid>
              <a:tr h="370840">
                <a:tc>
                  <a:txBody>
                    <a:bodyPr/>
                    <a:lstStyle/>
                    <a:p>
                      <a:r>
                        <a:rPr lang="en-IE" dirty="0"/>
                        <a:t>Deposit</a:t>
                      </a:r>
                    </a:p>
                  </a:txBody>
                  <a:tcPr/>
                </a:tc>
                <a:tc>
                  <a:txBody>
                    <a:bodyPr/>
                    <a:lstStyle/>
                    <a:p>
                      <a:r>
                        <a:rPr lang="en-IE" dirty="0"/>
                        <a:t>Age dating method</a:t>
                      </a:r>
                    </a:p>
                  </a:txBody>
                  <a:tcPr/>
                </a:tc>
                <a:tc>
                  <a:txBody>
                    <a:bodyPr/>
                    <a:lstStyle/>
                    <a:p>
                      <a:r>
                        <a:rPr lang="en-IE" dirty="0"/>
                        <a:t>Age</a:t>
                      </a:r>
                    </a:p>
                  </a:txBody>
                  <a:tcPr/>
                </a:tc>
                <a:tc>
                  <a:txBody>
                    <a:bodyPr/>
                    <a:lstStyle/>
                    <a:p>
                      <a:r>
                        <a:rPr lang="en-IE" dirty="0"/>
                        <a:t>Source</a:t>
                      </a:r>
                    </a:p>
                  </a:txBody>
                  <a:tcPr/>
                </a:tc>
                <a:extLst>
                  <a:ext uri="{0D108BD9-81ED-4DB2-BD59-A6C34878D82A}">
                    <a16:rowId xmlns:a16="http://schemas.microsoft.com/office/drawing/2014/main" val="2577269608"/>
                  </a:ext>
                </a:extLst>
              </a:tr>
              <a:tr h="370840">
                <a:tc>
                  <a:txBody>
                    <a:bodyPr/>
                    <a:lstStyle/>
                    <a:p>
                      <a:r>
                        <a:rPr lang="en-IE" dirty="0"/>
                        <a:t>Silvermines</a:t>
                      </a:r>
                    </a:p>
                  </a:txBody>
                  <a:tcPr/>
                </a:tc>
                <a:tc>
                  <a:txBody>
                    <a:bodyPr/>
                    <a:lstStyle/>
                    <a:p>
                      <a:r>
                        <a:rPr lang="en-IE" dirty="0" err="1"/>
                        <a:t>Re:Os</a:t>
                      </a:r>
                      <a:r>
                        <a:rPr lang="en-IE" dirty="0"/>
                        <a:t>  on Pyrite</a:t>
                      </a:r>
                    </a:p>
                  </a:txBody>
                  <a:tcPr/>
                </a:tc>
                <a:tc>
                  <a:txBody>
                    <a:bodyPr/>
                    <a:lstStyle/>
                    <a:p>
                      <a:r>
                        <a:rPr lang="en-IE" b="0" dirty="0">
                          <a:solidFill>
                            <a:schemeClr val="tx1"/>
                          </a:solidFill>
                        </a:rPr>
                        <a:t>334</a:t>
                      </a:r>
                      <a:r>
                        <a:rPr lang="en-IE" sz="1800" b="0" kern="1200" dirty="0">
                          <a:solidFill>
                            <a:schemeClr val="tx1"/>
                          </a:solidFill>
                          <a:latin typeface="+mn-lt"/>
                          <a:ea typeface="+mn-ea"/>
                          <a:cs typeface="+mn-cs"/>
                        </a:rPr>
                        <a:t>±6.1</a:t>
                      </a:r>
                      <a:endParaRPr lang="en-IE" b="0" dirty="0">
                        <a:solidFill>
                          <a:schemeClr val="tx1"/>
                        </a:solidFill>
                      </a:endParaRPr>
                    </a:p>
                  </a:txBody>
                  <a:tcPr/>
                </a:tc>
                <a:tc>
                  <a:txBody>
                    <a:bodyPr/>
                    <a:lstStyle/>
                    <a:p>
                      <a:r>
                        <a:rPr lang="en-IE" dirty="0" err="1"/>
                        <a:t>Hnatysin</a:t>
                      </a:r>
                      <a:r>
                        <a:rPr lang="en-IE" dirty="0"/>
                        <a:t> </a:t>
                      </a:r>
                      <a:r>
                        <a:rPr lang="en-IE" i="1" dirty="0"/>
                        <a:t>et al </a:t>
                      </a:r>
                      <a:r>
                        <a:rPr lang="en-IE" dirty="0"/>
                        <a:t>(2015)</a:t>
                      </a:r>
                    </a:p>
                  </a:txBody>
                  <a:tcPr/>
                </a:tc>
                <a:extLst>
                  <a:ext uri="{0D108BD9-81ED-4DB2-BD59-A6C34878D82A}">
                    <a16:rowId xmlns:a16="http://schemas.microsoft.com/office/drawing/2014/main" val="1271475700"/>
                  </a:ext>
                </a:extLst>
              </a:tr>
              <a:tr h="370840">
                <a:tc>
                  <a:txBody>
                    <a:bodyPr/>
                    <a:lstStyle/>
                    <a:p>
                      <a:r>
                        <a:rPr lang="en-IE" dirty="0"/>
                        <a:t>Silvermines</a:t>
                      </a:r>
                    </a:p>
                  </a:txBody>
                  <a:tcPr marL="72000"/>
                </a:tc>
                <a:tc>
                  <a:txBody>
                    <a:bodyPr/>
                    <a:lstStyle/>
                    <a:p>
                      <a:r>
                        <a:rPr lang="en-IE" dirty="0" err="1"/>
                        <a:t>Rb:Sr</a:t>
                      </a:r>
                      <a:r>
                        <a:rPr lang="en-IE" dirty="0"/>
                        <a:t> on Sphalerite</a:t>
                      </a:r>
                    </a:p>
                  </a:txBody>
                  <a:tcPr/>
                </a:tc>
                <a:tc>
                  <a:txBody>
                    <a:bodyPr/>
                    <a:lstStyle/>
                    <a:p>
                      <a:r>
                        <a:rPr lang="en-IE" dirty="0"/>
                        <a:t>360</a:t>
                      </a:r>
                      <a:r>
                        <a:rPr lang="en-IE" sz="1800" kern="1200" dirty="0">
                          <a:solidFill>
                            <a:schemeClr val="dk1"/>
                          </a:solidFill>
                          <a:latin typeface="+mn-lt"/>
                          <a:ea typeface="+mn-ea"/>
                          <a:cs typeface="+mn-cs"/>
                        </a:rPr>
                        <a:t>±5.2</a:t>
                      </a:r>
                      <a:endParaRPr lang="en-IE" dirty="0"/>
                    </a:p>
                  </a:txBody>
                  <a:tcPr/>
                </a:tc>
                <a:tc>
                  <a:txBody>
                    <a:bodyPr/>
                    <a:lstStyle/>
                    <a:p>
                      <a:r>
                        <a:rPr lang="en-IE" dirty="0"/>
                        <a:t>Schneider </a:t>
                      </a:r>
                      <a:r>
                        <a:rPr lang="en-IE" i="1" dirty="0"/>
                        <a:t>et al </a:t>
                      </a:r>
                      <a:r>
                        <a:rPr lang="en-IE" dirty="0"/>
                        <a:t>(2007)</a:t>
                      </a:r>
                    </a:p>
                  </a:txBody>
                  <a:tcPr/>
                </a:tc>
                <a:extLst>
                  <a:ext uri="{0D108BD9-81ED-4DB2-BD59-A6C34878D82A}">
                    <a16:rowId xmlns:a16="http://schemas.microsoft.com/office/drawing/2014/main" val="3468979639"/>
                  </a:ext>
                </a:extLst>
              </a:tr>
              <a:tr h="370840">
                <a:tc>
                  <a:txBody>
                    <a:bodyPr/>
                    <a:lstStyle/>
                    <a:p>
                      <a:r>
                        <a:rPr lang="en-IE" dirty="0"/>
                        <a:t>Silvermines</a:t>
                      </a:r>
                    </a:p>
                  </a:txBody>
                  <a:tcPr/>
                </a:tc>
                <a:tc>
                  <a:txBody>
                    <a:bodyPr/>
                    <a:lstStyle/>
                    <a:p>
                      <a:r>
                        <a:rPr lang="en-IE" dirty="0"/>
                        <a:t>Contemporaneous Biota</a:t>
                      </a:r>
                    </a:p>
                  </a:txBody>
                  <a:tcPr/>
                </a:tc>
                <a:tc>
                  <a:txBody>
                    <a:bodyPr/>
                    <a:lstStyle/>
                    <a:p>
                      <a:r>
                        <a:rPr lang="en-IE" dirty="0"/>
                        <a:t>~352</a:t>
                      </a:r>
                    </a:p>
                  </a:txBody>
                  <a:tcPr/>
                </a:tc>
                <a:tc>
                  <a:txBody>
                    <a:bodyPr/>
                    <a:lstStyle/>
                    <a:p>
                      <a:r>
                        <a:rPr lang="en-IE" dirty="0"/>
                        <a:t>Boyce </a:t>
                      </a:r>
                      <a:r>
                        <a:rPr lang="en-IE" i="1" dirty="0"/>
                        <a:t>et al </a:t>
                      </a:r>
                      <a:r>
                        <a:rPr lang="en-IE" dirty="0"/>
                        <a:t>(2003)</a:t>
                      </a:r>
                    </a:p>
                  </a:txBody>
                  <a:tcPr/>
                </a:tc>
                <a:extLst>
                  <a:ext uri="{0D108BD9-81ED-4DB2-BD59-A6C34878D82A}">
                    <a16:rowId xmlns:a16="http://schemas.microsoft.com/office/drawing/2014/main" val="3919508474"/>
                  </a:ext>
                </a:extLst>
              </a:tr>
              <a:tr h="370840">
                <a:tc>
                  <a:txBody>
                    <a:bodyPr/>
                    <a:lstStyle/>
                    <a:p>
                      <a:r>
                        <a:rPr lang="en-IE" dirty="0"/>
                        <a:t>Magcobar</a:t>
                      </a:r>
                    </a:p>
                  </a:txBody>
                  <a:tcPr/>
                </a:tc>
                <a:tc>
                  <a:txBody>
                    <a:bodyPr/>
                    <a:lstStyle/>
                    <a:p>
                      <a:r>
                        <a:rPr lang="en-IE" dirty="0"/>
                        <a:t>Palaeomagnetic</a:t>
                      </a:r>
                    </a:p>
                  </a:txBody>
                  <a:tcPr/>
                </a:tc>
                <a:tc>
                  <a:txBody>
                    <a:bodyPr/>
                    <a:lstStyle/>
                    <a:p>
                      <a:r>
                        <a:rPr lang="en-IE" dirty="0"/>
                        <a:t>269</a:t>
                      </a:r>
                      <a:r>
                        <a:rPr lang="en-IE" sz="1800" kern="1200" dirty="0">
                          <a:solidFill>
                            <a:schemeClr val="dk1"/>
                          </a:solidFill>
                          <a:latin typeface="+mn-lt"/>
                          <a:ea typeface="+mn-ea"/>
                          <a:cs typeface="+mn-cs"/>
                        </a:rPr>
                        <a:t>±4</a:t>
                      </a:r>
                      <a:endParaRPr lang="en-IE" dirty="0"/>
                    </a:p>
                  </a:txBody>
                  <a:tcPr/>
                </a:tc>
                <a:tc>
                  <a:txBody>
                    <a:bodyPr/>
                    <a:lstStyle/>
                    <a:p>
                      <a:r>
                        <a:rPr lang="en-IE" dirty="0" err="1"/>
                        <a:t>Pannalal</a:t>
                      </a:r>
                      <a:r>
                        <a:rPr lang="en-IE" dirty="0"/>
                        <a:t> </a:t>
                      </a:r>
                      <a:r>
                        <a:rPr lang="en-IE" i="1" dirty="0"/>
                        <a:t>et al </a:t>
                      </a:r>
                      <a:r>
                        <a:rPr lang="en-IE" dirty="0"/>
                        <a:t>(2008)</a:t>
                      </a:r>
                    </a:p>
                  </a:txBody>
                  <a:tcPr/>
                </a:tc>
                <a:extLst>
                  <a:ext uri="{0D108BD9-81ED-4DB2-BD59-A6C34878D82A}">
                    <a16:rowId xmlns:a16="http://schemas.microsoft.com/office/drawing/2014/main" val="3742406844"/>
                  </a:ext>
                </a:extLst>
              </a:tr>
              <a:tr h="370840">
                <a:tc>
                  <a:txBody>
                    <a:bodyPr/>
                    <a:lstStyle/>
                    <a:p>
                      <a:r>
                        <a:rPr lang="en-IE" dirty="0" err="1"/>
                        <a:t>Magcobar</a:t>
                      </a:r>
                      <a:endParaRPr lang="en-IE" dirty="0"/>
                    </a:p>
                  </a:txBody>
                  <a:tcPr/>
                </a:tc>
                <a:tc>
                  <a:txBody>
                    <a:bodyPr/>
                    <a:lstStyle/>
                    <a:p>
                      <a:r>
                        <a:rPr lang="en-IE" dirty="0"/>
                        <a:t>U:Pb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331</a:t>
                      </a:r>
                      <a:r>
                        <a:rPr lang="en-IE" sz="1800" kern="1200" dirty="0">
                          <a:solidFill>
                            <a:schemeClr val="dk1"/>
                          </a:solidFill>
                          <a:latin typeface="+mn-lt"/>
                          <a:ea typeface="+mn-ea"/>
                          <a:cs typeface="+mn-cs"/>
                        </a:rPr>
                        <a:t>±5.6</a:t>
                      </a:r>
                      <a:endParaRPr lang="en-IE" dirty="0"/>
                    </a:p>
                  </a:txBody>
                  <a:tcPr/>
                </a:tc>
                <a:tc>
                  <a:txBody>
                    <a:bodyPr/>
                    <a:lstStyle/>
                    <a:p>
                      <a:r>
                        <a:rPr lang="en-IE" dirty="0"/>
                        <a:t>Vafeas </a:t>
                      </a:r>
                      <a:r>
                        <a:rPr lang="en-IE" i="1" dirty="0"/>
                        <a:t>et al </a:t>
                      </a:r>
                      <a:r>
                        <a:rPr lang="en-IE" dirty="0"/>
                        <a:t>(2023)</a:t>
                      </a:r>
                    </a:p>
                  </a:txBody>
                  <a:tcPr/>
                </a:tc>
                <a:extLst>
                  <a:ext uri="{0D108BD9-81ED-4DB2-BD59-A6C34878D82A}">
                    <a16:rowId xmlns:a16="http://schemas.microsoft.com/office/drawing/2014/main" val="4202843517"/>
                  </a:ext>
                </a:extLst>
              </a:tr>
              <a:tr h="370840">
                <a:tc>
                  <a:txBody>
                    <a:bodyPr/>
                    <a:lstStyle/>
                    <a:p>
                      <a:r>
                        <a:rPr lang="en-IE" dirty="0" err="1"/>
                        <a:t>Lisheen</a:t>
                      </a:r>
                      <a:endParaRPr lang="en-IE" dirty="0"/>
                    </a:p>
                  </a:txBody>
                  <a:tcPr/>
                </a:tc>
                <a:tc>
                  <a:txBody>
                    <a:bodyPr/>
                    <a:lstStyle/>
                    <a:p>
                      <a:r>
                        <a:rPr lang="en-IE" dirty="0" err="1"/>
                        <a:t>Re:Os</a:t>
                      </a:r>
                      <a:r>
                        <a:rPr lang="en-IE" dirty="0"/>
                        <a:t> on Pyrite</a:t>
                      </a:r>
                    </a:p>
                  </a:txBody>
                  <a:tcPr/>
                </a:tc>
                <a:tc>
                  <a:txBody>
                    <a:bodyPr/>
                    <a:lstStyle/>
                    <a:p>
                      <a:r>
                        <a:rPr lang="en-IE" dirty="0"/>
                        <a:t>346.5</a:t>
                      </a:r>
                      <a:r>
                        <a:rPr lang="en-IE" sz="1800" kern="1200" dirty="0">
                          <a:solidFill>
                            <a:schemeClr val="dk1"/>
                          </a:solidFill>
                          <a:latin typeface="+mn-lt"/>
                          <a:ea typeface="+mn-ea"/>
                          <a:cs typeface="+mn-cs"/>
                        </a:rPr>
                        <a:t>±3.0</a:t>
                      </a:r>
                      <a:endParaRPr lang="en-IE" dirty="0"/>
                    </a:p>
                  </a:txBody>
                  <a:tcPr/>
                </a:tc>
                <a:tc>
                  <a:txBody>
                    <a:bodyPr/>
                    <a:lstStyle/>
                    <a:p>
                      <a:r>
                        <a:rPr lang="en-IE" dirty="0" err="1"/>
                        <a:t>Hnatysin</a:t>
                      </a:r>
                      <a:r>
                        <a:rPr lang="en-IE" dirty="0"/>
                        <a:t> </a:t>
                      </a:r>
                      <a:r>
                        <a:rPr lang="en-IE" i="1" dirty="0"/>
                        <a:t>et al </a:t>
                      </a:r>
                      <a:r>
                        <a:rPr lang="en-IE" dirty="0"/>
                        <a:t>(2015)</a:t>
                      </a:r>
                    </a:p>
                  </a:txBody>
                  <a:tcPr/>
                </a:tc>
                <a:extLst>
                  <a:ext uri="{0D108BD9-81ED-4DB2-BD59-A6C34878D82A}">
                    <a16:rowId xmlns:a16="http://schemas.microsoft.com/office/drawing/2014/main" val="1336103206"/>
                  </a:ext>
                </a:extLst>
              </a:tr>
              <a:tr h="370840">
                <a:tc>
                  <a:txBody>
                    <a:bodyPr/>
                    <a:lstStyle/>
                    <a:p>
                      <a:r>
                        <a:rPr lang="en-IE" dirty="0"/>
                        <a:t>Navan</a:t>
                      </a:r>
                    </a:p>
                  </a:txBody>
                  <a:tcPr/>
                </a:tc>
                <a:tc>
                  <a:txBody>
                    <a:bodyPr/>
                    <a:lstStyle/>
                    <a:p>
                      <a:r>
                        <a:rPr lang="en-IE" dirty="0" err="1"/>
                        <a:t>Stylolites</a:t>
                      </a:r>
                      <a:endParaRPr lang="en-IE" dirty="0"/>
                    </a:p>
                  </a:txBody>
                  <a:tcPr/>
                </a:tc>
                <a:tc>
                  <a:txBody>
                    <a:bodyPr/>
                    <a:lstStyle/>
                    <a:p>
                      <a:r>
                        <a:rPr lang="en-IE" dirty="0"/>
                        <a:t>&lt;336</a:t>
                      </a:r>
                    </a:p>
                  </a:txBody>
                  <a:tcPr/>
                </a:tc>
                <a:tc>
                  <a:txBody>
                    <a:bodyPr/>
                    <a:lstStyle/>
                    <a:p>
                      <a:r>
                        <a:rPr lang="en-IE" dirty="0"/>
                        <a:t>Pearse &amp; Wallace (2000)</a:t>
                      </a:r>
                    </a:p>
                  </a:txBody>
                  <a:tcPr/>
                </a:tc>
                <a:extLst>
                  <a:ext uri="{0D108BD9-81ED-4DB2-BD59-A6C34878D82A}">
                    <a16:rowId xmlns:a16="http://schemas.microsoft.com/office/drawing/2014/main" val="1064779661"/>
                  </a:ext>
                </a:extLst>
              </a:tr>
              <a:tr h="370840">
                <a:tc>
                  <a:txBody>
                    <a:bodyPr/>
                    <a:lstStyle/>
                    <a:p>
                      <a:r>
                        <a:rPr lang="en-IE" dirty="0"/>
                        <a:t>Navan</a:t>
                      </a:r>
                    </a:p>
                  </a:txBody>
                  <a:tcPr/>
                </a:tc>
                <a:tc>
                  <a:txBody>
                    <a:bodyPr/>
                    <a:lstStyle/>
                    <a:p>
                      <a:r>
                        <a:rPr lang="en-IE" dirty="0"/>
                        <a:t>Palaeomagnetic</a:t>
                      </a:r>
                    </a:p>
                  </a:txBody>
                  <a:tcPr/>
                </a:tc>
                <a:tc>
                  <a:txBody>
                    <a:bodyPr/>
                    <a:lstStyle/>
                    <a:p>
                      <a:r>
                        <a:rPr lang="en-IE" dirty="0"/>
                        <a:t>333</a:t>
                      </a:r>
                      <a:r>
                        <a:rPr lang="en-IE" sz="1800" kern="1200" dirty="0">
                          <a:solidFill>
                            <a:schemeClr val="dk1"/>
                          </a:solidFill>
                          <a:latin typeface="+mn-lt"/>
                          <a:ea typeface="+mn-ea"/>
                          <a:cs typeface="+mn-cs"/>
                        </a:rPr>
                        <a:t>±4</a:t>
                      </a:r>
                      <a:endParaRPr lang="en-IE" dirty="0"/>
                    </a:p>
                  </a:txBody>
                  <a:tcPr/>
                </a:tc>
                <a:tc>
                  <a:txBody>
                    <a:bodyPr/>
                    <a:lstStyle/>
                    <a:p>
                      <a:r>
                        <a:rPr lang="en-IE" dirty="0"/>
                        <a:t>Symons </a:t>
                      </a:r>
                      <a:r>
                        <a:rPr lang="en-IE" i="1" dirty="0"/>
                        <a:t>et al </a:t>
                      </a:r>
                      <a:r>
                        <a:rPr lang="en-IE" dirty="0"/>
                        <a:t>(2002)</a:t>
                      </a:r>
                    </a:p>
                  </a:txBody>
                  <a:tcPr/>
                </a:tc>
                <a:extLst>
                  <a:ext uri="{0D108BD9-81ED-4DB2-BD59-A6C34878D82A}">
                    <a16:rowId xmlns:a16="http://schemas.microsoft.com/office/drawing/2014/main" val="3517851303"/>
                  </a:ext>
                </a:extLst>
              </a:tr>
              <a:tr h="370840">
                <a:tc>
                  <a:txBody>
                    <a:bodyPr/>
                    <a:lstStyle/>
                    <a:p>
                      <a:r>
                        <a:rPr lang="en-IE" dirty="0" err="1"/>
                        <a:t>Courtbrown</a:t>
                      </a:r>
                      <a:endParaRPr lang="en-IE" dirty="0"/>
                    </a:p>
                  </a:txBody>
                  <a:tcPr/>
                </a:tc>
                <a:tc>
                  <a:txBody>
                    <a:bodyPr/>
                    <a:lstStyle/>
                    <a:p>
                      <a:r>
                        <a:rPr lang="en-IE" dirty="0" err="1"/>
                        <a:t>Stylolites</a:t>
                      </a:r>
                      <a:endParaRPr lang="en-IE" dirty="0"/>
                    </a:p>
                  </a:txBody>
                  <a:tcPr/>
                </a:tc>
                <a:tc>
                  <a:txBody>
                    <a:bodyPr/>
                    <a:lstStyle/>
                    <a:p>
                      <a:r>
                        <a:rPr lang="en-IE" dirty="0"/>
                        <a:t>339 - 307</a:t>
                      </a:r>
                    </a:p>
                  </a:txBody>
                  <a:tcPr/>
                </a:tc>
                <a:tc>
                  <a:txBody>
                    <a:bodyPr/>
                    <a:lstStyle/>
                    <a:p>
                      <a:r>
                        <a:rPr lang="en-IE" dirty="0"/>
                        <a:t>Reed &amp; Wallace (2001)</a:t>
                      </a:r>
                    </a:p>
                  </a:txBody>
                  <a:tcPr/>
                </a:tc>
                <a:extLst>
                  <a:ext uri="{0D108BD9-81ED-4DB2-BD59-A6C34878D82A}">
                    <a16:rowId xmlns:a16="http://schemas.microsoft.com/office/drawing/2014/main" val="2472497804"/>
                  </a:ext>
                </a:extLst>
              </a:tr>
              <a:tr h="370840">
                <a:tc>
                  <a:txBody>
                    <a:bodyPr/>
                    <a:lstStyle/>
                    <a:p>
                      <a:r>
                        <a:rPr lang="en-IE" dirty="0" err="1"/>
                        <a:t>Galmoy</a:t>
                      </a:r>
                      <a:endParaRPr lang="en-IE" dirty="0"/>
                    </a:p>
                  </a:txBody>
                  <a:tcPr/>
                </a:tc>
                <a:tc>
                  <a:txBody>
                    <a:bodyPr/>
                    <a:lstStyle/>
                    <a:p>
                      <a:r>
                        <a:rPr lang="en-IE" dirty="0"/>
                        <a:t>Palaeomagnetic</a:t>
                      </a:r>
                    </a:p>
                  </a:txBody>
                  <a:tcPr/>
                </a:tc>
                <a:tc>
                  <a:txBody>
                    <a:bodyPr/>
                    <a:lstStyle/>
                    <a:p>
                      <a:r>
                        <a:rPr lang="en-IE" dirty="0"/>
                        <a:t>290</a:t>
                      </a:r>
                      <a:r>
                        <a:rPr lang="en-IE" sz="1800" kern="1200" dirty="0">
                          <a:solidFill>
                            <a:schemeClr val="dk1"/>
                          </a:solidFill>
                          <a:latin typeface="+mn-lt"/>
                          <a:ea typeface="+mn-ea"/>
                          <a:cs typeface="+mn-cs"/>
                        </a:rPr>
                        <a:t>±9</a:t>
                      </a:r>
                      <a:endParaRPr lang="en-IE" dirty="0"/>
                    </a:p>
                  </a:txBody>
                  <a:tcPr/>
                </a:tc>
                <a:tc>
                  <a:txBody>
                    <a:bodyPr/>
                    <a:lstStyle/>
                    <a:p>
                      <a:r>
                        <a:rPr lang="en-IE" dirty="0" err="1"/>
                        <a:t>Pannalal</a:t>
                      </a:r>
                      <a:r>
                        <a:rPr lang="en-IE" dirty="0"/>
                        <a:t> </a:t>
                      </a:r>
                      <a:r>
                        <a:rPr lang="en-IE" i="1" dirty="0"/>
                        <a:t>et al </a:t>
                      </a:r>
                      <a:r>
                        <a:rPr lang="en-IE" dirty="0"/>
                        <a:t>(2008)</a:t>
                      </a:r>
                    </a:p>
                  </a:txBody>
                  <a:tcPr/>
                </a:tc>
                <a:extLst>
                  <a:ext uri="{0D108BD9-81ED-4DB2-BD59-A6C34878D82A}">
                    <a16:rowId xmlns:a16="http://schemas.microsoft.com/office/drawing/2014/main" val="2649579028"/>
                  </a:ext>
                </a:extLst>
              </a:tr>
              <a:tr h="370840">
                <a:tc>
                  <a:txBody>
                    <a:bodyPr/>
                    <a:lstStyle/>
                    <a:p>
                      <a:r>
                        <a:rPr lang="en-IE" dirty="0" err="1"/>
                        <a:t>Lisheen</a:t>
                      </a:r>
                      <a:endParaRPr lang="en-IE" dirty="0"/>
                    </a:p>
                  </a:txBody>
                  <a:tcPr/>
                </a:tc>
                <a:tc>
                  <a:txBody>
                    <a:bodyPr/>
                    <a:lstStyle/>
                    <a:p>
                      <a:r>
                        <a:rPr lang="en-IE" dirty="0"/>
                        <a:t>Palaeomagnetic</a:t>
                      </a:r>
                    </a:p>
                  </a:txBody>
                  <a:tcPr/>
                </a:tc>
                <a:tc>
                  <a:txBody>
                    <a:bodyPr/>
                    <a:lstStyle/>
                    <a:p>
                      <a:r>
                        <a:rPr lang="en-IE" dirty="0"/>
                        <a:t>277</a:t>
                      </a:r>
                      <a:r>
                        <a:rPr lang="en-IE" sz="1800" kern="1200" dirty="0">
                          <a:solidFill>
                            <a:schemeClr val="dk1"/>
                          </a:solidFill>
                          <a:latin typeface="+mn-lt"/>
                          <a:ea typeface="+mn-ea"/>
                          <a:cs typeface="+mn-cs"/>
                        </a:rPr>
                        <a:t>±7</a:t>
                      </a:r>
                      <a:endParaRPr lang="en-IE" dirty="0"/>
                    </a:p>
                  </a:txBody>
                  <a:tcPr/>
                </a:tc>
                <a:tc>
                  <a:txBody>
                    <a:bodyPr/>
                    <a:lstStyle/>
                    <a:p>
                      <a:r>
                        <a:rPr lang="en-IE" dirty="0" err="1"/>
                        <a:t>Pannalal</a:t>
                      </a:r>
                      <a:r>
                        <a:rPr lang="en-IE" dirty="0"/>
                        <a:t> </a:t>
                      </a:r>
                      <a:r>
                        <a:rPr lang="en-IE" i="1" dirty="0"/>
                        <a:t>et al </a:t>
                      </a:r>
                      <a:r>
                        <a:rPr lang="en-IE" dirty="0"/>
                        <a:t>(2008)</a:t>
                      </a:r>
                    </a:p>
                  </a:txBody>
                  <a:tcPr/>
                </a:tc>
                <a:extLst>
                  <a:ext uri="{0D108BD9-81ED-4DB2-BD59-A6C34878D82A}">
                    <a16:rowId xmlns:a16="http://schemas.microsoft.com/office/drawing/2014/main" val="3892845835"/>
                  </a:ext>
                </a:extLst>
              </a:tr>
              <a:tr h="370840">
                <a:tc>
                  <a:txBody>
                    <a:bodyPr/>
                    <a:lstStyle/>
                    <a:p>
                      <a:r>
                        <a:rPr lang="en-IE" dirty="0" err="1"/>
                        <a:t>Gortdrum</a:t>
                      </a:r>
                      <a:endParaRPr lang="en-IE" dirty="0"/>
                    </a:p>
                  </a:txBody>
                  <a:tcPr/>
                </a:tc>
                <a:tc>
                  <a:txBody>
                    <a:bodyPr/>
                    <a:lstStyle/>
                    <a:p>
                      <a:r>
                        <a:rPr lang="en-IE" dirty="0" err="1"/>
                        <a:t>Rb:Sr</a:t>
                      </a:r>
                      <a:endParaRPr lang="en-IE" dirty="0"/>
                    </a:p>
                  </a:txBody>
                  <a:tcPr/>
                </a:tc>
                <a:tc>
                  <a:txBody>
                    <a:bodyPr/>
                    <a:lstStyle/>
                    <a:p>
                      <a:r>
                        <a:rPr lang="en-IE" dirty="0"/>
                        <a:t>359</a:t>
                      </a:r>
                      <a:r>
                        <a:rPr lang="en-IE" sz="1800" kern="1200" dirty="0">
                          <a:solidFill>
                            <a:schemeClr val="dk1"/>
                          </a:solidFill>
                          <a:latin typeface="+mn-lt"/>
                          <a:ea typeface="+mn-ea"/>
                          <a:cs typeface="+mn-cs"/>
                        </a:rPr>
                        <a:t>±22</a:t>
                      </a:r>
                      <a:endParaRPr lang="en-IE" dirty="0"/>
                    </a:p>
                  </a:txBody>
                  <a:tcPr/>
                </a:tc>
                <a:tc>
                  <a:txBody>
                    <a:bodyPr/>
                    <a:lstStyle/>
                    <a:p>
                      <a:r>
                        <a:rPr lang="en-IE" dirty="0"/>
                        <a:t>Duane </a:t>
                      </a:r>
                      <a:r>
                        <a:rPr lang="en-IE" i="1" dirty="0"/>
                        <a:t>et al </a:t>
                      </a:r>
                      <a:r>
                        <a:rPr lang="en-IE" dirty="0"/>
                        <a:t>(1986)</a:t>
                      </a:r>
                    </a:p>
                  </a:txBody>
                  <a:tcPr/>
                </a:tc>
                <a:extLst>
                  <a:ext uri="{0D108BD9-81ED-4DB2-BD59-A6C34878D82A}">
                    <a16:rowId xmlns:a16="http://schemas.microsoft.com/office/drawing/2014/main" val="2743007308"/>
                  </a:ext>
                </a:extLst>
              </a:tr>
              <a:tr h="370840">
                <a:tc>
                  <a:txBody>
                    <a:bodyPr/>
                    <a:lstStyle/>
                    <a:p>
                      <a:r>
                        <a:rPr lang="en-IE" dirty="0" err="1"/>
                        <a:t>Gortdrum</a:t>
                      </a:r>
                      <a:endParaRPr lang="en-IE" dirty="0"/>
                    </a:p>
                  </a:txBody>
                  <a:tcPr/>
                </a:tc>
                <a:tc>
                  <a:txBody>
                    <a:bodyPr/>
                    <a:lstStyle/>
                    <a:p>
                      <a:r>
                        <a:rPr lang="en-IE" dirty="0" err="1"/>
                        <a:t>Pb:Pb</a:t>
                      </a:r>
                      <a:r>
                        <a:rPr lang="en-IE" dirty="0"/>
                        <a:t> and U:Pb</a:t>
                      </a:r>
                    </a:p>
                  </a:txBody>
                  <a:tcPr/>
                </a:tc>
                <a:tc>
                  <a:txBody>
                    <a:bodyPr/>
                    <a:lstStyle/>
                    <a:p>
                      <a:r>
                        <a:rPr lang="en-IE" dirty="0"/>
                        <a:t>340</a:t>
                      </a:r>
                      <a:r>
                        <a:rPr lang="en-IE" sz="1800" kern="1200" dirty="0">
                          <a:solidFill>
                            <a:schemeClr val="dk1"/>
                          </a:solidFill>
                          <a:latin typeface="+mn-lt"/>
                          <a:ea typeface="+mn-ea"/>
                          <a:cs typeface="+mn-cs"/>
                        </a:rPr>
                        <a:t>±20</a:t>
                      </a:r>
                      <a:endParaRPr lang="en-IE" dirty="0"/>
                    </a:p>
                  </a:txBody>
                  <a:tcPr/>
                </a:tc>
                <a:tc>
                  <a:txBody>
                    <a:bodyPr/>
                    <a:lstStyle/>
                    <a:p>
                      <a:r>
                        <a:rPr lang="en-IE" dirty="0"/>
                        <a:t>Duane </a:t>
                      </a:r>
                      <a:r>
                        <a:rPr lang="en-IE" i="1" dirty="0"/>
                        <a:t>et al </a:t>
                      </a:r>
                      <a:r>
                        <a:rPr lang="en-IE" dirty="0"/>
                        <a:t>(1986)</a:t>
                      </a:r>
                    </a:p>
                  </a:txBody>
                  <a:tcPr/>
                </a:tc>
                <a:extLst>
                  <a:ext uri="{0D108BD9-81ED-4DB2-BD59-A6C34878D82A}">
                    <a16:rowId xmlns:a16="http://schemas.microsoft.com/office/drawing/2014/main" val="943302389"/>
                  </a:ext>
                </a:extLst>
              </a:tr>
              <a:tr h="370840">
                <a:tc>
                  <a:txBody>
                    <a:bodyPr/>
                    <a:lstStyle/>
                    <a:p>
                      <a:r>
                        <a:rPr lang="en-IE" dirty="0" err="1"/>
                        <a:t>Tynagh</a:t>
                      </a:r>
                      <a:endParaRPr lang="en-IE" dirty="0"/>
                    </a:p>
                  </a:txBody>
                  <a:tcPr/>
                </a:tc>
                <a:tc>
                  <a:txBody>
                    <a:bodyPr/>
                    <a:lstStyle/>
                    <a:p>
                      <a:r>
                        <a:rPr lang="en-IE" dirty="0" err="1"/>
                        <a:t>Pb:Pb</a:t>
                      </a:r>
                      <a:endParaRPr lang="en-IE" dirty="0"/>
                    </a:p>
                  </a:txBody>
                  <a:tcPr/>
                </a:tc>
                <a:tc>
                  <a:txBody>
                    <a:bodyPr/>
                    <a:lstStyle/>
                    <a:p>
                      <a:r>
                        <a:rPr lang="en-IE" dirty="0"/>
                        <a:t>348</a:t>
                      </a:r>
                      <a:r>
                        <a:rPr lang="en-IE" sz="1800" kern="1200" dirty="0">
                          <a:solidFill>
                            <a:schemeClr val="dk1"/>
                          </a:solidFill>
                          <a:latin typeface="+mn-lt"/>
                          <a:ea typeface="+mn-ea"/>
                          <a:cs typeface="+mn-cs"/>
                        </a:rPr>
                        <a:t>±22</a:t>
                      </a:r>
                      <a:endParaRPr lang="en-IE" dirty="0"/>
                    </a:p>
                  </a:txBody>
                  <a:tcPr/>
                </a:tc>
                <a:tc>
                  <a:txBody>
                    <a:bodyPr/>
                    <a:lstStyle/>
                    <a:p>
                      <a:r>
                        <a:rPr lang="en-IE" dirty="0"/>
                        <a:t>Boast </a:t>
                      </a:r>
                      <a:r>
                        <a:rPr lang="en-IE" i="1" dirty="0"/>
                        <a:t>et al </a:t>
                      </a:r>
                      <a:r>
                        <a:rPr lang="en-IE" dirty="0"/>
                        <a:t>(1981)</a:t>
                      </a:r>
                    </a:p>
                  </a:txBody>
                  <a:tcPr/>
                </a:tc>
                <a:extLst>
                  <a:ext uri="{0D108BD9-81ED-4DB2-BD59-A6C34878D82A}">
                    <a16:rowId xmlns:a16="http://schemas.microsoft.com/office/drawing/2014/main" val="498069230"/>
                  </a:ext>
                </a:extLst>
              </a:tr>
              <a:tr h="370840">
                <a:tc>
                  <a:txBody>
                    <a:bodyPr/>
                    <a:lstStyle/>
                    <a:p>
                      <a:r>
                        <a:rPr lang="en-IE" dirty="0" err="1"/>
                        <a:t>Tynagh</a:t>
                      </a:r>
                      <a:endParaRPr lang="en-IE" dirty="0"/>
                    </a:p>
                  </a:txBody>
                  <a:tcPr/>
                </a:tc>
                <a:tc>
                  <a:txBody>
                    <a:bodyPr/>
                    <a:lstStyle/>
                    <a:p>
                      <a:r>
                        <a:rPr lang="en-IE" dirty="0"/>
                        <a:t>Contemporaneous Biota</a:t>
                      </a:r>
                    </a:p>
                  </a:txBody>
                  <a:tcPr/>
                </a:tc>
                <a:tc>
                  <a:txBody>
                    <a:bodyPr/>
                    <a:lstStyle/>
                    <a:p>
                      <a:r>
                        <a:rPr lang="en-IE" dirty="0"/>
                        <a:t>~352</a:t>
                      </a:r>
                    </a:p>
                  </a:txBody>
                  <a:tcPr/>
                </a:tc>
                <a:tc>
                  <a:txBody>
                    <a:bodyPr/>
                    <a:lstStyle/>
                    <a:p>
                      <a:r>
                        <a:rPr lang="en-IE" dirty="0"/>
                        <a:t>Boyce </a:t>
                      </a:r>
                      <a:r>
                        <a:rPr lang="en-IE" i="1" dirty="0"/>
                        <a:t>et al </a:t>
                      </a:r>
                      <a:r>
                        <a:rPr lang="en-IE" dirty="0"/>
                        <a:t>(2003)</a:t>
                      </a:r>
                    </a:p>
                  </a:txBody>
                  <a:tcPr/>
                </a:tc>
                <a:extLst>
                  <a:ext uri="{0D108BD9-81ED-4DB2-BD59-A6C34878D82A}">
                    <a16:rowId xmlns:a16="http://schemas.microsoft.com/office/drawing/2014/main" val="2478926510"/>
                  </a:ext>
                </a:extLst>
              </a:tr>
            </a:tbl>
          </a:graphicData>
        </a:graphic>
      </p:graphicFrame>
      <p:sp>
        <p:nvSpPr>
          <p:cNvPr id="10" name="TextBox 9">
            <a:extLst>
              <a:ext uri="{FF2B5EF4-FFF2-40B4-BE49-F238E27FC236}">
                <a16:creationId xmlns:a16="http://schemas.microsoft.com/office/drawing/2014/main" id="{C41EA561-70A9-497D-8AB8-514690E9B27A}"/>
              </a:ext>
            </a:extLst>
          </p:cNvPr>
          <p:cNvSpPr txBox="1"/>
          <p:nvPr/>
        </p:nvSpPr>
        <p:spPr>
          <a:xfrm rot="16200000">
            <a:off x="-882024" y="877608"/>
            <a:ext cx="2834640" cy="584775"/>
          </a:xfrm>
          <a:prstGeom prst="rect">
            <a:avLst/>
          </a:prstGeom>
          <a:noFill/>
        </p:spPr>
        <p:txBody>
          <a:bodyPr wrap="square" rtlCol="0">
            <a:spAutoFit/>
          </a:bodyPr>
          <a:lstStyle/>
          <a:p>
            <a:r>
              <a:rPr lang="en-IE" sz="3200" b="1" dirty="0">
                <a:solidFill>
                  <a:srgbClr val="FFC000"/>
                </a:solidFill>
              </a:rPr>
              <a:t>Age Dating</a:t>
            </a:r>
          </a:p>
        </p:txBody>
      </p:sp>
      <p:grpSp>
        <p:nvGrpSpPr>
          <p:cNvPr id="5" name="Group 4">
            <a:extLst>
              <a:ext uri="{FF2B5EF4-FFF2-40B4-BE49-F238E27FC236}">
                <a16:creationId xmlns:a16="http://schemas.microsoft.com/office/drawing/2014/main" id="{D616A146-971C-DCFC-C736-C171743F11B7}"/>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34AC69D9-3BB7-A4C0-84CA-3C0D7BB76BCD}"/>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2" name="Picture 11">
              <a:extLst>
                <a:ext uri="{FF2B5EF4-FFF2-40B4-BE49-F238E27FC236}">
                  <a16:creationId xmlns:a16="http://schemas.microsoft.com/office/drawing/2014/main" id="{9E933480-2B80-AF6D-C672-421307BF0E0D}"/>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2976985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2" name="Group 1">
            <a:extLst>
              <a:ext uri="{FF2B5EF4-FFF2-40B4-BE49-F238E27FC236}">
                <a16:creationId xmlns:a16="http://schemas.microsoft.com/office/drawing/2014/main" id="{682AFC9A-A189-700D-0359-B65EF90E18CF}"/>
              </a:ext>
            </a:extLst>
          </p:cNvPr>
          <p:cNvGrpSpPr/>
          <p:nvPr/>
        </p:nvGrpSpPr>
        <p:grpSpPr>
          <a:xfrm>
            <a:off x="133194" y="6313361"/>
            <a:ext cx="12910671" cy="466127"/>
            <a:chOff x="133194" y="6313361"/>
            <a:chExt cx="12910671" cy="466127"/>
          </a:xfrm>
        </p:grpSpPr>
        <p:sp>
          <p:nvSpPr>
            <p:cNvPr id="3" name="TextBox 2">
              <a:extLst>
                <a:ext uri="{FF2B5EF4-FFF2-40B4-BE49-F238E27FC236}">
                  <a16:creationId xmlns:a16="http://schemas.microsoft.com/office/drawing/2014/main" id="{5F8A3D48-08F9-BC48-DA8A-49CCFD8E6AD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4" name="Picture 3">
              <a:extLst>
                <a:ext uri="{FF2B5EF4-FFF2-40B4-BE49-F238E27FC236}">
                  <a16:creationId xmlns:a16="http://schemas.microsoft.com/office/drawing/2014/main" id="{B792A03A-F026-7653-1B87-36486A725BA6}"/>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7" name="Title 1">
            <a:extLst>
              <a:ext uri="{FF2B5EF4-FFF2-40B4-BE49-F238E27FC236}">
                <a16:creationId xmlns:a16="http://schemas.microsoft.com/office/drawing/2014/main" id="{76134087-D92C-0D2E-B41A-4990A457FF85}"/>
              </a:ext>
            </a:extLst>
          </p:cNvPr>
          <p:cNvSpPr>
            <a:spLocks noGrp="1"/>
          </p:cNvSpPr>
          <p:nvPr>
            <p:ph type="title"/>
          </p:nvPr>
        </p:nvSpPr>
        <p:spPr>
          <a:xfrm rot="16200000">
            <a:off x="-1541714" y="2588463"/>
            <a:ext cx="5325303" cy="1325563"/>
          </a:xfrm>
        </p:spPr>
        <p:txBody>
          <a:bodyPr>
            <a:normAutofit/>
          </a:bodyPr>
          <a:lstStyle/>
          <a:p>
            <a:r>
              <a:rPr lang="en-IE" sz="3200" b="1" dirty="0">
                <a:solidFill>
                  <a:srgbClr val="FFC000"/>
                </a:solidFill>
                <a:latin typeface="+mn-lt"/>
              </a:rPr>
              <a:t>Issues with Magnetic Dating</a:t>
            </a:r>
          </a:p>
        </p:txBody>
      </p:sp>
      <p:grpSp>
        <p:nvGrpSpPr>
          <p:cNvPr id="22" name="Group 21">
            <a:extLst>
              <a:ext uri="{FF2B5EF4-FFF2-40B4-BE49-F238E27FC236}">
                <a16:creationId xmlns:a16="http://schemas.microsoft.com/office/drawing/2014/main" id="{44D61772-11C3-A80B-36F1-2C2D17DA3200}"/>
              </a:ext>
            </a:extLst>
          </p:cNvPr>
          <p:cNvGrpSpPr/>
          <p:nvPr/>
        </p:nvGrpSpPr>
        <p:grpSpPr>
          <a:xfrm>
            <a:off x="2601152" y="416987"/>
            <a:ext cx="8879548" cy="5847310"/>
            <a:chOff x="2322022" y="312729"/>
            <a:chExt cx="8879548" cy="5847310"/>
          </a:xfrm>
        </p:grpSpPr>
        <p:grpSp>
          <p:nvGrpSpPr>
            <p:cNvPr id="10" name="Group 9">
              <a:extLst>
                <a:ext uri="{FF2B5EF4-FFF2-40B4-BE49-F238E27FC236}">
                  <a16:creationId xmlns:a16="http://schemas.microsoft.com/office/drawing/2014/main" id="{30875227-DF0C-DE49-EB76-532D906F7D08}"/>
                </a:ext>
              </a:extLst>
            </p:cNvPr>
            <p:cNvGrpSpPr/>
            <p:nvPr/>
          </p:nvGrpSpPr>
          <p:grpSpPr>
            <a:xfrm>
              <a:off x="2322022" y="312729"/>
              <a:ext cx="8879548" cy="5847310"/>
              <a:chOff x="2322022" y="312729"/>
              <a:chExt cx="8879548" cy="5847310"/>
            </a:xfrm>
          </p:grpSpPr>
          <p:pic>
            <p:nvPicPr>
              <p:cNvPr id="5" name="Picture 4">
                <a:extLst>
                  <a:ext uri="{FF2B5EF4-FFF2-40B4-BE49-F238E27FC236}">
                    <a16:creationId xmlns:a16="http://schemas.microsoft.com/office/drawing/2014/main" id="{CFBA8202-FAED-5021-7C75-EB9F76F524CD}"/>
                  </a:ext>
                </a:extLst>
              </p:cNvPr>
              <p:cNvPicPr>
                <a:picLocks noChangeAspect="1"/>
              </p:cNvPicPr>
              <p:nvPr/>
            </p:nvPicPr>
            <p:blipFill>
              <a:blip r:embed="rId4"/>
              <a:stretch>
                <a:fillRect/>
              </a:stretch>
            </p:blipFill>
            <p:spPr>
              <a:xfrm>
                <a:off x="2322022" y="312729"/>
                <a:ext cx="8879548" cy="5847310"/>
              </a:xfrm>
              <a:prstGeom prst="rect">
                <a:avLst/>
              </a:prstGeom>
            </p:spPr>
          </p:pic>
          <p:sp>
            <p:nvSpPr>
              <p:cNvPr id="9" name="Rectangle 8">
                <a:extLst>
                  <a:ext uri="{FF2B5EF4-FFF2-40B4-BE49-F238E27FC236}">
                    <a16:creationId xmlns:a16="http://schemas.microsoft.com/office/drawing/2014/main" id="{FD5A0F07-9F81-41F2-8B7E-8584D04091CD}"/>
                  </a:ext>
                </a:extLst>
              </p:cNvPr>
              <p:cNvSpPr/>
              <p:nvPr/>
            </p:nvSpPr>
            <p:spPr>
              <a:xfrm>
                <a:off x="7531331" y="4006735"/>
                <a:ext cx="257694" cy="16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8" name="TextBox 7">
              <a:extLst>
                <a:ext uri="{FF2B5EF4-FFF2-40B4-BE49-F238E27FC236}">
                  <a16:creationId xmlns:a16="http://schemas.microsoft.com/office/drawing/2014/main" id="{2E2F092A-74F7-D8E6-9616-4B2EE32D7685}"/>
                </a:ext>
              </a:extLst>
            </p:cNvPr>
            <p:cNvSpPr txBox="1"/>
            <p:nvPr/>
          </p:nvSpPr>
          <p:spPr>
            <a:xfrm>
              <a:off x="9503628" y="3849185"/>
              <a:ext cx="1428750" cy="276999"/>
            </a:xfrm>
            <a:prstGeom prst="rect">
              <a:avLst/>
            </a:prstGeom>
            <a:noFill/>
          </p:spPr>
          <p:txBody>
            <a:bodyPr wrap="square" rtlCol="0">
              <a:spAutoFit/>
            </a:bodyPr>
            <a:lstStyle/>
            <a:p>
              <a:r>
                <a:rPr lang="en-IE" sz="1200" i="1" dirty="0"/>
                <a:t>Inversion ~331Ma</a:t>
              </a:r>
            </a:p>
          </p:txBody>
        </p:sp>
        <p:cxnSp>
          <p:nvCxnSpPr>
            <p:cNvPr id="12" name="Straight Connector 11">
              <a:extLst>
                <a:ext uri="{FF2B5EF4-FFF2-40B4-BE49-F238E27FC236}">
                  <a16:creationId xmlns:a16="http://schemas.microsoft.com/office/drawing/2014/main" id="{ED14D248-556E-4FDE-33D1-E3443C373B3A}"/>
                </a:ext>
              </a:extLst>
            </p:cNvPr>
            <p:cNvCxnSpPr/>
            <p:nvPr/>
          </p:nvCxnSpPr>
          <p:spPr>
            <a:xfrm>
              <a:off x="4772025" y="4006735"/>
              <a:ext cx="469582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8845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551795" y="179640"/>
            <a:ext cx="10515600" cy="1325563"/>
          </a:xfrm>
        </p:spPr>
        <p:txBody>
          <a:bodyPr>
            <a:normAutofit/>
          </a:bodyPr>
          <a:lstStyle/>
          <a:p>
            <a:r>
              <a:rPr lang="en-IE" sz="3200" b="1" dirty="0">
                <a:solidFill>
                  <a:srgbClr val="FFC000"/>
                </a:solidFill>
                <a:latin typeface="+mn-lt"/>
              </a:rPr>
              <a:t>Issues with Magnetic Dating</a:t>
            </a:r>
          </a:p>
        </p:txBody>
      </p:sp>
      <p:graphicFrame>
        <p:nvGraphicFramePr>
          <p:cNvPr id="33" name="Chart 32">
            <a:extLst>
              <a:ext uri="{FF2B5EF4-FFF2-40B4-BE49-F238E27FC236}">
                <a16:creationId xmlns:a16="http://schemas.microsoft.com/office/drawing/2014/main" id="{6B4D841C-4527-491B-BBFE-AA910B735F47}"/>
              </a:ext>
            </a:extLst>
          </p:cNvPr>
          <p:cNvGraphicFramePr>
            <a:graphicFrameLocks/>
          </p:cNvGraphicFramePr>
          <p:nvPr>
            <p:extLst>
              <p:ext uri="{D42A27DB-BD31-4B8C-83A1-F6EECF244321}">
                <p14:modId xmlns:p14="http://schemas.microsoft.com/office/powerpoint/2010/main" val="3095028543"/>
              </p:ext>
            </p:extLst>
          </p:nvPr>
        </p:nvGraphicFramePr>
        <p:xfrm>
          <a:off x="439268" y="1305178"/>
          <a:ext cx="4937854" cy="3565562"/>
        </p:xfrm>
        <a:graphic>
          <a:graphicData uri="http://schemas.openxmlformats.org/drawingml/2006/chart">
            <c:chart xmlns:c="http://schemas.openxmlformats.org/drawingml/2006/chart" xmlns:r="http://schemas.openxmlformats.org/officeDocument/2006/relationships" r:id="rId2"/>
          </a:graphicData>
        </a:graphic>
      </p:graphicFrame>
      <p:pic>
        <p:nvPicPr>
          <p:cNvPr id="35" name="Picture 34">
            <a:extLst>
              <a:ext uri="{FF2B5EF4-FFF2-40B4-BE49-F238E27FC236}">
                <a16:creationId xmlns:a16="http://schemas.microsoft.com/office/drawing/2014/main" id="{66E23F14-FB37-43F6-A165-3623C65A04BD}"/>
              </a:ext>
            </a:extLst>
          </p:cNvPr>
          <p:cNvPicPr/>
          <p:nvPr/>
        </p:nvPicPr>
        <p:blipFill>
          <a:blip r:embed="rId3"/>
          <a:stretch>
            <a:fillRect/>
          </a:stretch>
        </p:blipFill>
        <p:spPr>
          <a:xfrm>
            <a:off x="7792740" y="602576"/>
            <a:ext cx="3847465" cy="4695190"/>
          </a:xfrm>
          <a:prstGeom prst="rect">
            <a:avLst/>
          </a:prstGeom>
        </p:spPr>
      </p:pic>
      <p:grpSp>
        <p:nvGrpSpPr>
          <p:cNvPr id="36" name="Group 35">
            <a:extLst>
              <a:ext uri="{FF2B5EF4-FFF2-40B4-BE49-F238E27FC236}">
                <a16:creationId xmlns:a16="http://schemas.microsoft.com/office/drawing/2014/main" id="{E32E9BCC-51DC-4D1D-AA6A-F44225E89498}"/>
              </a:ext>
            </a:extLst>
          </p:cNvPr>
          <p:cNvGrpSpPr/>
          <p:nvPr/>
        </p:nvGrpSpPr>
        <p:grpSpPr>
          <a:xfrm>
            <a:off x="9377668" y="1579936"/>
            <a:ext cx="1363345" cy="2286000"/>
            <a:chOff x="0" y="0"/>
            <a:chExt cx="1363345" cy="2286000"/>
          </a:xfrm>
        </p:grpSpPr>
        <p:sp>
          <p:nvSpPr>
            <p:cNvPr id="37" name="Text Box 3">
              <a:extLst>
                <a:ext uri="{FF2B5EF4-FFF2-40B4-BE49-F238E27FC236}">
                  <a16:creationId xmlns:a16="http://schemas.microsoft.com/office/drawing/2014/main" id="{2EDFDD3E-AA50-4D07-BFD1-4ED2C922C82F}"/>
                </a:ext>
              </a:extLst>
            </p:cNvPr>
            <p:cNvSpPr txBox="1"/>
            <p:nvPr/>
          </p:nvSpPr>
          <p:spPr>
            <a:xfrm>
              <a:off x="0" y="1962150"/>
              <a:ext cx="344170" cy="25717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6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80</a:t>
              </a:r>
              <a:endParaRPr lang="en-IE" sz="14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4">
              <a:extLst>
                <a:ext uri="{FF2B5EF4-FFF2-40B4-BE49-F238E27FC236}">
                  <a16:creationId xmlns:a16="http://schemas.microsoft.com/office/drawing/2014/main" id="{E1F2FEB1-327E-4144-A0BD-03480D5CCC49}"/>
                </a:ext>
              </a:extLst>
            </p:cNvPr>
            <p:cNvSpPr txBox="1"/>
            <p:nvPr/>
          </p:nvSpPr>
          <p:spPr>
            <a:xfrm>
              <a:off x="1019175" y="933450"/>
              <a:ext cx="344170" cy="257175"/>
            </a:xfrm>
            <a:prstGeom prst="rect">
              <a:avLst/>
            </a:prstGeom>
            <a:solidFill>
              <a:srgbClr val="B2B2B2">
                <a:alpha val="49020"/>
              </a:srgb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6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16</a:t>
              </a:r>
              <a:endParaRPr lang="en-IE" sz="14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5">
              <a:extLst>
                <a:ext uri="{FF2B5EF4-FFF2-40B4-BE49-F238E27FC236}">
                  <a16:creationId xmlns:a16="http://schemas.microsoft.com/office/drawing/2014/main" id="{09D21B48-8060-408E-9F55-4C76C3EE6207}"/>
                </a:ext>
              </a:extLst>
            </p:cNvPr>
            <p:cNvSpPr txBox="1"/>
            <p:nvPr/>
          </p:nvSpPr>
          <p:spPr>
            <a:xfrm>
              <a:off x="342900" y="2028825"/>
              <a:ext cx="344170" cy="257175"/>
            </a:xfrm>
            <a:prstGeom prst="rect">
              <a:avLst/>
            </a:prstGeom>
            <a:solidFill>
              <a:srgbClr val="B2B2B2">
                <a:alpha val="49020"/>
              </a:srgb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6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71</a:t>
              </a:r>
              <a:endParaRPr lang="en-IE" sz="14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6">
              <a:extLst>
                <a:ext uri="{FF2B5EF4-FFF2-40B4-BE49-F238E27FC236}">
                  <a16:creationId xmlns:a16="http://schemas.microsoft.com/office/drawing/2014/main" id="{C73AB40E-64DE-465E-809B-D662DC38C1EF}"/>
                </a:ext>
              </a:extLst>
            </p:cNvPr>
            <p:cNvSpPr txBox="1"/>
            <p:nvPr/>
          </p:nvSpPr>
          <p:spPr>
            <a:xfrm>
              <a:off x="571327" y="1807498"/>
              <a:ext cx="344170" cy="257175"/>
            </a:xfrm>
            <a:prstGeom prst="rect">
              <a:avLst/>
            </a:prstGeom>
            <a:solidFill>
              <a:srgbClr val="B2B2B2">
                <a:alpha val="49020"/>
              </a:srgb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6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58</a:t>
              </a:r>
              <a:endParaRPr lang="en-IE" sz="14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7">
              <a:extLst>
                <a:ext uri="{FF2B5EF4-FFF2-40B4-BE49-F238E27FC236}">
                  <a16:creationId xmlns:a16="http://schemas.microsoft.com/office/drawing/2014/main" id="{E980F8F5-8FE2-4549-84C9-631FD6DC6460}"/>
                </a:ext>
              </a:extLst>
            </p:cNvPr>
            <p:cNvSpPr txBox="1"/>
            <p:nvPr/>
          </p:nvSpPr>
          <p:spPr>
            <a:xfrm>
              <a:off x="1095375" y="0"/>
              <a:ext cx="266700" cy="257175"/>
            </a:xfrm>
            <a:prstGeom prst="rect">
              <a:avLst/>
            </a:prstGeom>
            <a:solidFill>
              <a:srgbClr val="B2B2B2">
                <a:alpha val="49020"/>
              </a:srgb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6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8</a:t>
              </a:r>
              <a:endParaRPr lang="en-IE" sz="14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A3299371-AB1C-48DE-A805-4B784563A565}"/>
              </a:ext>
            </a:extLst>
          </p:cNvPr>
          <p:cNvSpPr txBox="1"/>
          <p:nvPr/>
        </p:nvSpPr>
        <p:spPr>
          <a:xfrm>
            <a:off x="439268" y="5097741"/>
            <a:ext cx="6875349" cy="923330"/>
          </a:xfrm>
          <a:prstGeom prst="rect">
            <a:avLst/>
          </a:prstGeom>
          <a:noFill/>
        </p:spPr>
        <p:txBody>
          <a:bodyPr wrap="square" rtlCol="0">
            <a:spAutoFit/>
          </a:bodyPr>
          <a:lstStyle/>
          <a:p>
            <a:r>
              <a:rPr lang="en-IE" dirty="0">
                <a:solidFill>
                  <a:schemeClr val="bg1"/>
                </a:solidFill>
              </a:rPr>
              <a:t>Wilkinson </a:t>
            </a:r>
            <a:r>
              <a:rPr lang="en-IE" i="1" dirty="0">
                <a:solidFill>
                  <a:schemeClr val="bg1"/>
                </a:solidFill>
              </a:rPr>
              <a:t>et al </a:t>
            </a:r>
            <a:r>
              <a:rPr lang="en-IE" dirty="0">
                <a:solidFill>
                  <a:schemeClr val="bg1"/>
                </a:solidFill>
              </a:rPr>
              <a:t> (2017) clearly demonstrated that re-magnetization of the rocks was probably independent of the ore-forming process and dates  Variscan orogenesis, not Zn-Pb mineralization.</a:t>
            </a:r>
          </a:p>
        </p:txBody>
      </p:sp>
      <p:sp>
        <p:nvSpPr>
          <p:cNvPr id="13" name="Text Box 6">
            <a:extLst>
              <a:ext uri="{FF2B5EF4-FFF2-40B4-BE49-F238E27FC236}">
                <a16:creationId xmlns:a16="http://schemas.microsoft.com/office/drawing/2014/main" id="{2F55D255-F1B0-F036-6046-1E5FC0594395}"/>
              </a:ext>
            </a:extLst>
          </p:cNvPr>
          <p:cNvSpPr txBox="1"/>
          <p:nvPr/>
        </p:nvSpPr>
        <p:spPr>
          <a:xfrm>
            <a:off x="10541969" y="2800001"/>
            <a:ext cx="344170" cy="257175"/>
          </a:xfrm>
          <a:prstGeom prst="rect">
            <a:avLst/>
          </a:prstGeom>
          <a:solidFill>
            <a:srgbClr val="B2B2B2">
              <a:alpha val="49020"/>
            </a:srgbClr>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6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50</a:t>
            </a:r>
            <a:endParaRPr lang="en-IE" sz="14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4C7C93EF-CA3F-5482-DD4F-1BFFBDA2F2F4}"/>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AA18D858-757C-46BE-D984-79370B69BC7F}"/>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D4707FED-E5F4-E084-40A5-37E2505303FD}"/>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3" name="TextBox 2">
            <a:extLst>
              <a:ext uri="{FF2B5EF4-FFF2-40B4-BE49-F238E27FC236}">
                <a16:creationId xmlns:a16="http://schemas.microsoft.com/office/drawing/2014/main" id="{8D5BE243-6ACC-E0BF-1178-55818317A7D1}"/>
              </a:ext>
            </a:extLst>
          </p:cNvPr>
          <p:cNvSpPr txBox="1"/>
          <p:nvPr/>
        </p:nvSpPr>
        <p:spPr>
          <a:xfrm>
            <a:off x="7863841" y="5411587"/>
            <a:ext cx="3757352" cy="738664"/>
          </a:xfrm>
          <a:prstGeom prst="rect">
            <a:avLst/>
          </a:prstGeom>
          <a:noFill/>
        </p:spPr>
        <p:txBody>
          <a:bodyPr wrap="square" rtlCol="0">
            <a:spAutoFit/>
          </a:bodyPr>
          <a:lstStyle/>
          <a:p>
            <a:pPr algn="just"/>
            <a:r>
              <a:rPr lang="en-GB" sz="1400" dirty="0">
                <a:solidFill>
                  <a:schemeClr val="bg1"/>
                </a:solidFill>
              </a:rPr>
              <a:t>Map of CAI across Ireland with the difference in magnetic ages to host rock actual ages shown in yellow.</a:t>
            </a:r>
            <a:endParaRPr lang="en-IE" sz="1400" dirty="0">
              <a:solidFill>
                <a:schemeClr val="bg1"/>
              </a:solidFill>
            </a:endParaRPr>
          </a:p>
        </p:txBody>
      </p:sp>
      <p:sp>
        <p:nvSpPr>
          <p:cNvPr id="5" name="TextBox 4">
            <a:extLst>
              <a:ext uri="{FF2B5EF4-FFF2-40B4-BE49-F238E27FC236}">
                <a16:creationId xmlns:a16="http://schemas.microsoft.com/office/drawing/2014/main" id="{65EBA203-5EE7-56D2-5F9D-282D5FAF85DC}"/>
              </a:ext>
            </a:extLst>
          </p:cNvPr>
          <p:cNvSpPr txBox="1"/>
          <p:nvPr/>
        </p:nvSpPr>
        <p:spPr>
          <a:xfrm>
            <a:off x="6190781" y="4607349"/>
            <a:ext cx="1629102" cy="369332"/>
          </a:xfrm>
          <a:prstGeom prst="rect">
            <a:avLst/>
          </a:prstGeom>
          <a:noFill/>
        </p:spPr>
        <p:txBody>
          <a:bodyPr wrap="square" rtlCol="0">
            <a:spAutoFit/>
          </a:bodyPr>
          <a:lstStyle/>
          <a:p>
            <a:r>
              <a:rPr lang="en-US" dirty="0">
                <a:solidFill>
                  <a:srgbClr val="FF0000"/>
                </a:solidFill>
              </a:rPr>
              <a:t>Variscan Front</a:t>
            </a:r>
            <a:endParaRPr lang="en-IE" dirty="0">
              <a:solidFill>
                <a:srgbClr val="FF0000"/>
              </a:solidFill>
            </a:endParaRPr>
          </a:p>
        </p:txBody>
      </p:sp>
      <p:sp>
        <p:nvSpPr>
          <p:cNvPr id="6" name="Freeform: Shape 5">
            <a:extLst>
              <a:ext uri="{FF2B5EF4-FFF2-40B4-BE49-F238E27FC236}">
                <a16:creationId xmlns:a16="http://schemas.microsoft.com/office/drawing/2014/main" id="{3294ACB7-938F-543A-C49A-22FAE5811B2C}"/>
              </a:ext>
            </a:extLst>
          </p:cNvPr>
          <p:cNvSpPr/>
          <p:nvPr/>
        </p:nvSpPr>
        <p:spPr>
          <a:xfrm>
            <a:off x="9163050" y="4162525"/>
            <a:ext cx="531019" cy="4763"/>
          </a:xfrm>
          <a:custGeom>
            <a:avLst/>
            <a:gdLst>
              <a:gd name="connsiteX0" fmla="*/ 0 w 531019"/>
              <a:gd name="connsiteY0" fmla="*/ 4763 h 4763"/>
              <a:gd name="connsiteX1" fmla="*/ 0 w 531019"/>
              <a:gd name="connsiteY1" fmla="*/ 4763 h 4763"/>
              <a:gd name="connsiteX2" fmla="*/ 135731 w 531019"/>
              <a:gd name="connsiteY2" fmla="*/ 2381 h 4763"/>
              <a:gd name="connsiteX3" fmla="*/ 273844 w 531019"/>
              <a:gd name="connsiteY3" fmla="*/ 2381 h 4763"/>
              <a:gd name="connsiteX4" fmla="*/ 400050 w 531019"/>
              <a:gd name="connsiteY4" fmla="*/ 0 h 4763"/>
              <a:gd name="connsiteX5" fmla="*/ 531019 w 531019"/>
              <a:gd name="connsiteY5" fmla="*/ 0 h 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9" h="4763">
                <a:moveTo>
                  <a:pt x="0" y="4763"/>
                </a:moveTo>
                <a:lnTo>
                  <a:pt x="0" y="4763"/>
                </a:lnTo>
                <a:lnTo>
                  <a:pt x="135731" y="2381"/>
                </a:lnTo>
                <a:lnTo>
                  <a:pt x="273844" y="2381"/>
                </a:lnTo>
                <a:lnTo>
                  <a:pt x="400050" y="0"/>
                </a:lnTo>
                <a:lnTo>
                  <a:pt x="531019"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reeform: Shape 6">
            <a:extLst>
              <a:ext uri="{FF2B5EF4-FFF2-40B4-BE49-F238E27FC236}">
                <a16:creationId xmlns:a16="http://schemas.microsoft.com/office/drawing/2014/main" id="{4FFC7CBA-B209-A4C3-6D53-CD828AF6932E}"/>
              </a:ext>
            </a:extLst>
          </p:cNvPr>
          <p:cNvSpPr/>
          <p:nvPr/>
        </p:nvSpPr>
        <p:spPr>
          <a:xfrm>
            <a:off x="9834563" y="4102894"/>
            <a:ext cx="692943" cy="59531"/>
          </a:xfrm>
          <a:custGeom>
            <a:avLst/>
            <a:gdLst>
              <a:gd name="connsiteX0" fmla="*/ 0 w 692943"/>
              <a:gd name="connsiteY0" fmla="*/ 59531 h 59531"/>
              <a:gd name="connsiteX1" fmla="*/ 145256 w 692943"/>
              <a:gd name="connsiteY1" fmla="*/ 28575 h 59531"/>
              <a:gd name="connsiteX2" fmla="*/ 302418 w 692943"/>
              <a:gd name="connsiteY2" fmla="*/ 14287 h 59531"/>
              <a:gd name="connsiteX3" fmla="*/ 440531 w 692943"/>
              <a:gd name="connsiteY3" fmla="*/ 4762 h 59531"/>
              <a:gd name="connsiteX4" fmla="*/ 585787 w 692943"/>
              <a:gd name="connsiteY4" fmla="*/ 0 h 59531"/>
              <a:gd name="connsiteX5" fmla="*/ 692943 w 692943"/>
              <a:gd name="connsiteY5" fmla="*/ 0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943" h="59531">
                <a:moveTo>
                  <a:pt x="0" y="59531"/>
                </a:moveTo>
                <a:lnTo>
                  <a:pt x="145256" y="28575"/>
                </a:lnTo>
                <a:lnTo>
                  <a:pt x="302418" y="14287"/>
                </a:lnTo>
                <a:lnTo>
                  <a:pt x="440531" y="4762"/>
                </a:lnTo>
                <a:lnTo>
                  <a:pt x="585787" y="0"/>
                </a:lnTo>
                <a:lnTo>
                  <a:pt x="692943"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Freeform: Shape 7">
            <a:extLst>
              <a:ext uri="{FF2B5EF4-FFF2-40B4-BE49-F238E27FC236}">
                <a16:creationId xmlns:a16="http://schemas.microsoft.com/office/drawing/2014/main" id="{CCE4EFC3-6743-6F4E-6D3F-F2BE508FB821}"/>
              </a:ext>
            </a:extLst>
          </p:cNvPr>
          <p:cNvSpPr/>
          <p:nvPr/>
        </p:nvSpPr>
        <p:spPr>
          <a:xfrm>
            <a:off x="7960519" y="4300538"/>
            <a:ext cx="1197769" cy="378618"/>
          </a:xfrm>
          <a:custGeom>
            <a:avLst/>
            <a:gdLst>
              <a:gd name="connsiteX0" fmla="*/ 0 w 1197769"/>
              <a:gd name="connsiteY0" fmla="*/ 378618 h 378618"/>
              <a:gd name="connsiteX1" fmla="*/ 145256 w 1197769"/>
              <a:gd name="connsiteY1" fmla="*/ 283368 h 378618"/>
              <a:gd name="connsiteX2" fmla="*/ 300037 w 1197769"/>
              <a:gd name="connsiteY2" fmla="*/ 195262 h 378618"/>
              <a:gd name="connsiteX3" fmla="*/ 457200 w 1197769"/>
              <a:gd name="connsiteY3" fmla="*/ 126206 h 378618"/>
              <a:gd name="connsiteX4" fmla="*/ 614362 w 1197769"/>
              <a:gd name="connsiteY4" fmla="*/ 73818 h 378618"/>
              <a:gd name="connsiteX5" fmla="*/ 752475 w 1197769"/>
              <a:gd name="connsiteY5" fmla="*/ 35718 h 378618"/>
              <a:gd name="connsiteX6" fmla="*/ 895350 w 1197769"/>
              <a:gd name="connsiteY6" fmla="*/ 11906 h 378618"/>
              <a:gd name="connsiteX7" fmla="*/ 919162 w 1197769"/>
              <a:gd name="connsiteY7" fmla="*/ 9525 h 378618"/>
              <a:gd name="connsiteX8" fmla="*/ 1042987 w 1197769"/>
              <a:gd name="connsiteY8" fmla="*/ 0 h 378618"/>
              <a:gd name="connsiteX9" fmla="*/ 1197769 w 1197769"/>
              <a:gd name="connsiteY9" fmla="*/ 0 h 3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7769" h="378618">
                <a:moveTo>
                  <a:pt x="0" y="378618"/>
                </a:moveTo>
                <a:lnTo>
                  <a:pt x="145256" y="283368"/>
                </a:lnTo>
                <a:lnTo>
                  <a:pt x="300037" y="195262"/>
                </a:lnTo>
                <a:lnTo>
                  <a:pt x="457200" y="126206"/>
                </a:lnTo>
                <a:lnTo>
                  <a:pt x="614362" y="73818"/>
                </a:lnTo>
                <a:lnTo>
                  <a:pt x="752475" y="35718"/>
                </a:lnTo>
                <a:lnTo>
                  <a:pt x="895350" y="11906"/>
                </a:lnTo>
                <a:lnTo>
                  <a:pt x="919162" y="9525"/>
                </a:lnTo>
                <a:lnTo>
                  <a:pt x="1042987" y="0"/>
                </a:lnTo>
                <a:lnTo>
                  <a:pt x="1197769"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Isosceles Triangle 9">
            <a:extLst>
              <a:ext uri="{FF2B5EF4-FFF2-40B4-BE49-F238E27FC236}">
                <a16:creationId xmlns:a16="http://schemas.microsoft.com/office/drawing/2014/main" id="{82AC9607-F558-7582-073B-66501D4B4B43}"/>
              </a:ext>
            </a:extLst>
          </p:cNvPr>
          <p:cNvSpPr/>
          <p:nvPr/>
        </p:nvSpPr>
        <p:spPr>
          <a:xfrm rot="10800000">
            <a:off x="10425081" y="4108376"/>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Isosceles Triangle 10">
            <a:extLst>
              <a:ext uri="{FF2B5EF4-FFF2-40B4-BE49-F238E27FC236}">
                <a16:creationId xmlns:a16="http://schemas.microsoft.com/office/drawing/2014/main" id="{6ECCEBB7-D091-0A32-BECA-A6B8B1ADC8D1}"/>
              </a:ext>
            </a:extLst>
          </p:cNvPr>
          <p:cNvSpPr/>
          <p:nvPr/>
        </p:nvSpPr>
        <p:spPr>
          <a:xfrm rot="9936733">
            <a:off x="9873286" y="4159316"/>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Isosceles Triangle 11">
            <a:extLst>
              <a:ext uri="{FF2B5EF4-FFF2-40B4-BE49-F238E27FC236}">
                <a16:creationId xmlns:a16="http://schemas.microsoft.com/office/drawing/2014/main" id="{23D517DB-37B5-67AF-9C75-E6F5D71CCB93}"/>
              </a:ext>
            </a:extLst>
          </p:cNvPr>
          <p:cNvSpPr/>
          <p:nvPr/>
        </p:nvSpPr>
        <p:spPr>
          <a:xfrm rot="10442477">
            <a:off x="10141434" y="4125789"/>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Isosceles Triangle 16">
            <a:extLst>
              <a:ext uri="{FF2B5EF4-FFF2-40B4-BE49-F238E27FC236}">
                <a16:creationId xmlns:a16="http://schemas.microsoft.com/office/drawing/2014/main" id="{318F8242-71B1-FF47-8C45-FF58953417FD}"/>
              </a:ext>
            </a:extLst>
          </p:cNvPr>
          <p:cNvSpPr/>
          <p:nvPr/>
        </p:nvSpPr>
        <p:spPr>
          <a:xfrm rot="10800000">
            <a:off x="9604905" y="4167032"/>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Isosceles Triangle 17">
            <a:extLst>
              <a:ext uri="{FF2B5EF4-FFF2-40B4-BE49-F238E27FC236}">
                <a16:creationId xmlns:a16="http://schemas.microsoft.com/office/drawing/2014/main" id="{C515967E-DDD4-BA61-D9E8-93C30C3AA703}"/>
              </a:ext>
            </a:extLst>
          </p:cNvPr>
          <p:cNvSpPr/>
          <p:nvPr/>
        </p:nvSpPr>
        <p:spPr>
          <a:xfrm rot="10800000">
            <a:off x="9389401" y="4160917"/>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Isosceles Triangle 18">
            <a:extLst>
              <a:ext uri="{FF2B5EF4-FFF2-40B4-BE49-F238E27FC236}">
                <a16:creationId xmlns:a16="http://schemas.microsoft.com/office/drawing/2014/main" id="{76A29C59-B80F-F3FF-E28E-4C278ED898F2}"/>
              </a:ext>
            </a:extLst>
          </p:cNvPr>
          <p:cNvSpPr/>
          <p:nvPr/>
        </p:nvSpPr>
        <p:spPr>
          <a:xfrm rot="10800000">
            <a:off x="9178155" y="4169263"/>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Isosceles Triangle 19">
            <a:extLst>
              <a:ext uri="{FF2B5EF4-FFF2-40B4-BE49-F238E27FC236}">
                <a16:creationId xmlns:a16="http://schemas.microsoft.com/office/drawing/2014/main" id="{5F85CBBB-1305-66AC-FA80-43A389CDF189}"/>
              </a:ext>
            </a:extLst>
          </p:cNvPr>
          <p:cNvSpPr/>
          <p:nvPr/>
        </p:nvSpPr>
        <p:spPr>
          <a:xfrm rot="8937694">
            <a:off x="8016631" y="4635147"/>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Isosceles Triangle 20">
            <a:extLst>
              <a:ext uri="{FF2B5EF4-FFF2-40B4-BE49-F238E27FC236}">
                <a16:creationId xmlns:a16="http://schemas.microsoft.com/office/drawing/2014/main" id="{97B28384-4C15-E5A2-57AF-0069881C3324}"/>
              </a:ext>
            </a:extLst>
          </p:cNvPr>
          <p:cNvSpPr/>
          <p:nvPr/>
        </p:nvSpPr>
        <p:spPr>
          <a:xfrm rot="8971929">
            <a:off x="8210544" y="4518270"/>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Isosceles Triangle 21">
            <a:extLst>
              <a:ext uri="{FF2B5EF4-FFF2-40B4-BE49-F238E27FC236}">
                <a16:creationId xmlns:a16="http://schemas.microsoft.com/office/drawing/2014/main" id="{BB3ABAAA-4DCE-D077-DD5D-A65BA88521F3}"/>
              </a:ext>
            </a:extLst>
          </p:cNvPr>
          <p:cNvSpPr/>
          <p:nvPr/>
        </p:nvSpPr>
        <p:spPr>
          <a:xfrm rot="10800000">
            <a:off x="8869621" y="4319432"/>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Isosceles Triangle 22">
            <a:extLst>
              <a:ext uri="{FF2B5EF4-FFF2-40B4-BE49-F238E27FC236}">
                <a16:creationId xmlns:a16="http://schemas.microsoft.com/office/drawing/2014/main" id="{8B29E373-676A-AFDA-EED5-F928574CF4B9}"/>
              </a:ext>
            </a:extLst>
          </p:cNvPr>
          <p:cNvSpPr/>
          <p:nvPr/>
        </p:nvSpPr>
        <p:spPr>
          <a:xfrm rot="9382003">
            <a:off x="8404644" y="4431433"/>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Isosceles Triangle 23">
            <a:extLst>
              <a:ext uri="{FF2B5EF4-FFF2-40B4-BE49-F238E27FC236}">
                <a16:creationId xmlns:a16="http://schemas.microsoft.com/office/drawing/2014/main" id="{4F9EF9C1-8BE6-EC9E-8FF1-42BC1FCD06F0}"/>
              </a:ext>
            </a:extLst>
          </p:cNvPr>
          <p:cNvSpPr/>
          <p:nvPr/>
        </p:nvSpPr>
        <p:spPr>
          <a:xfrm rot="10800000">
            <a:off x="9070293" y="4313611"/>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Isosceles Triangle 24">
            <a:extLst>
              <a:ext uri="{FF2B5EF4-FFF2-40B4-BE49-F238E27FC236}">
                <a16:creationId xmlns:a16="http://schemas.microsoft.com/office/drawing/2014/main" id="{F4261545-F34D-ED6C-5773-5CE9F4454922}"/>
              </a:ext>
            </a:extLst>
          </p:cNvPr>
          <p:cNvSpPr/>
          <p:nvPr/>
        </p:nvSpPr>
        <p:spPr>
          <a:xfrm rot="9936733">
            <a:off x="8644561" y="4354636"/>
            <a:ext cx="79200" cy="79200"/>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49311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A1AD3FB-6BB5-4829-BDD5-B621C8ADF248}"/>
              </a:ext>
            </a:extLst>
          </p:cNvPr>
          <p:cNvSpPr>
            <a:spLocks noGrp="1"/>
          </p:cNvSpPr>
          <p:nvPr>
            <p:ph type="title"/>
          </p:nvPr>
        </p:nvSpPr>
        <p:spPr/>
        <p:txBody>
          <a:bodyPr/>
          <a:lstStyle/>
          <a:p>
            <a:endParaRPr lang="en-IE"/>
          </a:p>
        </p:txBody>
      </p:sp>
      <p:graphicFrame>
        <p:nvGraphicFramePr>
          <p:cNvPr id="4" name="Table 4">
            <a:extLst>
              <a:ext uri="{FF2B5EF4-FFF2-40B4-BE49-F238E27FC236}">
                <a16:creationId xmlns:a16="http://schemas.microsoft.com/office/drawing/2014/main" id="{F5DF30FE-A088-4AAD-A573-BDAD90286266}"/>
              </a:ext>
            </a:extLst>
          </p:cNvPr>
          <p:cNvGraphicFramePr>
            <a:graphicFrameLocks noGrp="1"/>
          </p:cNvGraphicFramePr>
          <p:nvPr>
            <p:ph idx="1"/>
            <p:extLst>
              <p:ext uri="{D42A27DB-BD31-4B8C-83A1-F6EECF244321}">
                <p14:modId xmlns:p14="http://schemas.microsoft.com/office/powerpoint/2010/main" val="46433257"/>
              </p:ext>
            </p:extLst>
          </p:nvPr>
        </p:nvGraphicFramePr>
        <p:xfrm>
          <a:off x="1116000" y="540000"/>
          <a:ext cx="10515598" cy="5933440"/>
        </p:xfrm>
        <a:graphic>
          <a:graphicData uri="http://schemas.openxmlformats.org/drawingml/2006/table">
            <a:tbl>
              <a:tblPr firstRow="1" bandRow="1">
                <a:tableStyleId>{5C22544A-7EE6-4342-B048-85BDC9FD1C3A}</a:tableStyleId>
              </a:tblPr>
              <a:tblGrid>
                <a:gridCol w="2413000">
                  <a:extLst>
                    <a:ext uri="{9D8B030D-6E8A-4147-A177-3AD203B41FA5}">
                      <a16:colId xmlns:a16="http://schemas.microsoft.com/office/drawing/2014/main" val="1768188866"/>
                    </a:ext>
                  </a:extLst>
                </a:gridCol>
                <a:gridCol w="2844799">
                  <a:extLst>
                    <a:ext uri="{9D8B030D-6E8A-4147-A177-3AD203B41FA5}">
                      <a16:colId xmlns:a16="http://schemas.microsoft.com/office/drawing/2014/main" val="1076090690"/>
                    </a:ext>
                  </a:extLst>
                </a:gridCol>
                <a:gridCol w="1752600">
                  <a:extLst>
                    <a:ext uri="{9D8B030D-6E8A-4147-A177-3AD203B41FA5}">
                      <a16:colId xmlns:a16="http://schemas.microsoft.com/office/drawing/2014/main" val="2072629241"/>
                    </a:ext>
                  </a:extLst>
                </a:gridCol>
                <a:gridCol w="3505199">
                  <a:extLst>
                    <a:ext uri="{9D8B030D-6E8A-4147-A177-3AD203B41FA5}">
                      <a16:colId xmlns:a16="http://schemas.microsoft.com/office/drawing/2014/main" val="2040387834"/>
                    </a:ext>
                  </a:extLst>
                </a:gridCol>
              </a:tblGrid>
              <a:tr h="370840">
                <a:tc>
                  <a:txBody>
                    <a:bodyPr/>
                    <a:lstStyle/>
                    <a:p>
                      <a:r>
                        <a:rPr lang="en-IE" dirty="0"/>
                        <a:t>Deposit</a:t>
                      </a:r>
                    </a:p>
                  </a:txBody>
                  <a:tcPr/>
                </a:tc>
                <a:tc>
                  <a:txBody>
                    <a:bodyPr/>
                    <a:lstStyle/>
                    <a:p>
                      <a:r>
                        <a:rPr lang="en-IE" dirty="0"/>
                        <a:t>Age dating method</a:t>
                      </a:r>
                    </a:p>
                  </a:txBody>
                  <a:tcPr/>
                </a:tc>
                <a:tc>
                  <a:txBody>
                    <a:bodyPr/>
                    <a:lstStyle/>
                    <a:p>
                      <a:r>
                        <a:rPr lang="en-IE" dirty="0"/>
                        <a:t>Age</a:t>
                      </a:r>
                    </a:p>
                  </a:txBody>
                  <a:tcPr/>
                </a:tc>
                <a:tc>
                  <a:txBody>
                    <a:bodyPr/>
                    <a:lstStyle/>
                    <a:p>
                      <a:r>
                        <a:rPr lang="en-IE" dirty="0"/>
                        <a:t>Source</a:t>
                      </a:r>
                    </a:p>
                  </a:txBody>
                  <a:tcPr/>
                </a:tc>
                <a:extLst>
                  <a:ext uri="{0D108BD9-81ED-4DB2-BD59-A6C34878D82A}">
                    <a16:rowId xmlns:a16="http://schemas.microsoft.com/office/drawing/2014/main" val="2577269608"/>
                  </a:ext>
                </a:extLst>
              </a:tr>
              <a:tr h="370840">
                <a:tc>
                  <a:txBody>
                    <a:bodyPr/>
                    <a:lstStyle/>
                    <a:p>
                      <a:r>
                        <a:rPr lang="en-IE" dirty="0"/>
                        <a:t>Silvermines</a:t>
                      </a:r>
                    </a:p>
                  </a:txBody>
                  <a:tcPr>
                    <a:solidFill>
                      <a:schemeClr val="accent6">
                        <a:lumMod val="20000"/>
                        <a:lumOff val="80000"/>
                      </a:schemeClr>
                    </a:solidFill>
                  </a:tcPr>
                </a:tc>
                <a:tc>
                  <a:txBody>
                    <a:bodyPr/>
                    <a:lstStyle/>
                    <a:p>
                      <a:r>
                        <a:rPr lang="en-IE" dirty="0" err="1"/>
                        <a:t>Re:Os</a:t>
                      </a:r>
                      <a:r>
                        <a:rPr lang="en-IE" dirty="0"/>
                        <a:t>  on Pyrite</a:t>
                      </a:r>
                    </a:p>
                  </a:txBody>
                  <a:tcPr>
                    <a:solidFill>
                      <a:schemeClr val="accent6">
                        <a:lumMod val="20000"/>
                        <a:lumOff val="80000"/>
                      </a:schemeClr>
                    </a:solidFill>
                  </a:tcPr>
                </a:tc>
                <a:tc>
                  <a:txBody>
                    <a:bodyPr/>
                    <a:lstStyle/>
                    <a:p>
                      <a:r>
                        <a:rPr lang="en-IE" b="0" dirty="0">
                          <a:solidFill>
                            <a:schemeClr val="tx1"/>
                          </a:solidFill>
                        </a:rPr>
                        <a:t>334 </a:t>
                      </a:r>
                      <a:r>
                        <a:rPr lang="en-IE" sz="1800" b="0" kern="1200" dirty="0">
                          <a:solidFill>
                            <a:schemeClr val="tx1"/>
                          </a:solidFill>
                          <a:latin typeface="+mn-lt"/>
                          <a:ea typeface="+mn-ea"/>
                          <a:cs typeface="+mn-cs"/>
                        </a:rPr>
                        <a:t>± 6.1</a:t>
                      </a:r>
                      <a:endParaRPr lang="en-IE" b="0" dirty="0">
                        <a:solidFill>
                          <a:schemeClr val="tx1"/>
                        </a:solidFill>
                      </a:endParaRPr>
                    </a:p>
                  </a:txBody>
                  <a:tcPr>
                    <a:solidFill>
                      <a:schemeClr val="accent6">
                        <a:lumMod val="20000"/>
                        <a:lumOff val="80000"/>
                      </a:schemeClr>
                    </a:solidFill>
                  </a:tcPr>
                </a:tc>
                <a:tc>
                  <a:txBody>
                    <a:bodyPr/>
                    <a:lstStyle/>
                    <a:p>
                      <a:r>
                        <a:rPr lang="en-IE" dirty="0" err="1"/>
                        <a:t>Hnatysin</a:t>
                      </a:r>
                      <a:r>
                        <a:rPr lang="en-IE" dirty="0"/>
                        <a:t> </a:t>
                      </a:r>
                      <a:r>
                        <a:rPr lang="en-IE" i="1" dirty="0"/>
                        <a:t>et al </a:t>
                      </a:r>
                      <a:r>
                        <a:rPr lang="en-IE" dirty="0"/>
                        <a:t>(2015)</a:t>
                      </a:r>
                    </a:p>
                  </a:txBody>
                  <a:tcPr>
                    <a:solidFill>
                      <a:schemeClr val="accent6">
                        <a:lumMod val="20000"/>
                        <a:lumOff val="80000"/>
                      </a:schemeClr>
                    </a:solidFill>
                  </a:tcPr>
                </a:tc>
                <a:extLst>
                  <a:ext uri="{0D108BD9-81ED-4DB2-BD59-A6C34878D82A}">
                    <a16:rowId xmlns:a16="http://schemas.microsoft.com/office/drawing/2014/main" val="1271475700"/>
                  </a:ext>
                </a:extLst>
              </a:tr>
              <a:tr h="370840">
                <a:tc>
                  <a:txBody>
                    <a:bodyPr/>
                    <a:lstStyle/>
                    <a:p>
                      <a:r>
                        <a:rPr lang="en-IE" dirty="0"/>
                        <a:t>Silvermines</a:t>
                      </a:r>
                    </a:p>
                  </a:txBody>
                  <a:tcPr>
                    <a:solidFill>
                      <a:schemeClr val="accent6">
                        <a:lumMod val="20000"/>
                        <a:lumOff val="80000"/>
                      </a:schemeClr>
                    </a:solidFill>
                  </a:tcPr>
                </a:tc>
                <a:tc>
                  <a:txBody>
                    <a:bodyPr/>
                    <a:lstStyle/>
                    <a:p>
                      <a:r>
                        <a:rPr lang="en-IE" dirty="0" err="1"/>
                        <a:t>Rb:Sr</a:t>
                      </a:r>
                      <a:r>
                        <a:rPr lang="en-IE" dirty="0"/>
                        <a:t> on Sphalerite</a:t>
                      </a:r>
                    </a:p>
                  </a:txBody>
                  <a:tcPr>
                    <a:solidFill>
                      <a:schemeClr val="accent6">
                        <a:lumMod val="20000"/>
                        <a:lumOff val="80000"/>
                      </a:schemeClr>
                    </a:solidFill>
                  </a:tcPr>
                </a:tc>
                <a:tc>
                  <a:txBody>
                    <a:bodyPr/>
                    <a:lstStyle/>
                    <a:p>
                      <a:r>
                        <a:rPr lang="en-IE" dirty="0"/>
                        <a:t>360 </a:t>
                      </a:r>
                      <a:r>
                        <a:rPr lang="en-IE" sz="1800" kern="1200" dirty="0">
                          <a:solidFill>
                            <a:schemeClr val="dk1"/>
                          </a:solidFill>
                          <a:latin typeface="+mn-lt"/>
                          <a:ea typeface="+mn-ea"/>
                          <a:cs typeface="+mn-cs"/>
                        </a:rPr>
                        <a:t>± 5.2</a:t>
                      </a:r>
                      <a:endParaRPr lang="en-IE" dirty="0"/>
                    </a:p>
                  </a:txBody>
                  <a:tcPr>
                    <a:solidFill>
                      <a:schemeClr val="accent6">
                        <a:lumMod val="20000"/>
                        <a:lumOff val="80000"/>
                      </a:schemeClr>
                    </a:solidFill>
                  </a:tcPr>
                </a:tc>
                <a:tc>
                  <a:txBody>
                    <a:bodyPr/>
                    <a:lstStyle/>
                    <a:p>
                      <a:r>
                        <a:rPr lang="en-IE" dirty="0"/>
                        <a:t>Schneider </a:t>
                      </a:r>
                      <a:r>
                        <a:rPr lang="en-IE" i="1" dirty="0"/>
                        <a:t>et al </a:t>
                      </a:r>
                      <a:r>
                        <a:rPr lang="en-IE" dirty="0"/>
                        <a:t>(2007)</a:t>
                      </a:r>
                    </a:p>
                  </a:txBody>
                  <a:tcPr>
                    <a:solidFill>
                      <a:schemeClr val="accent6">
                        <a:lumMod val="20000"/>
                        <a:lumOff val="80000"/>
                      </a:schemeClr>
                    </a:solidFill>
                  </a:tcPr>
                </a:tc>
                <a:extLst>
                  <a:ext uri="{0D108BD9-81ED-4DB2-BD59-A6C34878D82A}">
                    <a16:rowId xmlns:a16="http://schemas.microsoft.com/office/drawing/2014/main" val="3468979639"/>
                  </a:ext>
                </a:extLst>
              </a:tr>
              <a:tr h="370840">
                <a:tc>
                  <a:txBody>
                    <a:bodyPr/>
                    <a:lstStyle/>
                    <a:p>
                      <a:r>
                        <a:rPr lang="en-IE" b="1" dirty="0"/>
                        <a:t>Silvermines</a:t>
                      </a:r>
                    </a:p>
                  </a:txBody>
                  <a:tcPr>
                    <a:solidFill>
                      <a:srgbClr val="92D050"/>
                    </a:solidFill>
                  </a:tcPr>
                </a:tc>
                <a:tc>
                  <a:txBody>
                    <a:bodyPr/>
                    <a:lstStyle/>
                    <a:p>
                      <a:r>
                        <a:rPr lang="en-IE" b="1" dirty="0"/>
                        <a:t>Contemporaneous Biota</a:t>
                      </a:r>
                    </a:p>
                  </a:txBody>
                  <a:tcPr>
                    <a:solidFill>
                      <a:srgbClr val="92D050"/>
                    </a:solidFill>
                  </a:tcPr>
                </a:tc>
                <a:tc>
                  <a:txBody>
                    <a:bodyPr/>
                    <a:lstStyle/>
                    <a:p>
                      <a:r>
                        <a:rPr lang="en-IE" b="1" dirty="0"/>
                        <a:t>~352</a:t>
                      </a:r>
                    </a:p>
                  </a:txBody>
                  <a:tcPr>
                    <a:solidFill>
                      <a:srgbClr val="92D050"/>
                    </a:solidFill>
                  </a:tcPr>
                </a:tc>
                <a:tc>
                  <a:txBody>
                    <a:bodyPr/>
                    <a:lstStyle/>
                    <a:p>
                      <a:r>
                        <a:rPr lang="en-IE" b="1" dirty="0"/>
                        <a:t>Boyce </a:t>
                      </a:r>
                      <a:r>
                        <a:rPr lang="en-IE" b="1" i="1" dirty="0"/>
                        <a:t>et al </a:t>
                      </a:r>
                      <a:r>
                        <a:rPr lang="en-IE" b="1" dirty="0"/>
                        <a:t>(2003)</a:t>
                      </a:r>
                    </a:p>
                  </a:txBody>
                  <a:tcPr>
                    <a:solidFill>
                      <a:srgbClr val="92D050"/>
                    </a:solidFill>
                  </a:tcPr>
                </a:tc>
                <a:extLst>
                  <a:ext uri="{0D108BD9-81ED-4DB2-BD59-A6C34878D82A}">
                    <a16:rowId xmlns:a16="http://schemas.microsoft.com/office/drawing/2014/main" val="3919508474"/>
                  </a:ext>
                </a:extLst>
              </a:tr>
              <a:tr h="370840">
                <a:tc>
                  <a:txBody>
                    <a:bodyPr/>
                    <a:lstStyle/>
                    <a:p>
                      <a:r>
                        <a:rPr lang="en-IE" i="1" dirty="0">
                          <a:solidFill>
                            <a:schemeClr val="tx1">
                              <a:lumMod val="65000"/>
                              <a:lumOff val="35000"/>
                            </a:schemeClr>
                          </a:solidFill>
                        </a:rPr>
                        <a:t>Magcobar</a:t>
                      </a:r>
                    </a:p>
                  </a:txBody>
                  <a:tcPr>
                    <a:solidFill>
                      <a:schemeClr val="accent2">
                        <a:lumMod val="60000"/>
                        <a:lumOff val="40000"/>
                      </a:schemeClr>
                    </a:solidFill>
                  </a:tcPr>
                </a:tc>
                <a:tc>
                  <a:txBody>
                    <a:bodyPr/>
                    <a:lstStyle/>
                    <a:p>
                      <a:r>
                        <a:rPr lang="en-IE" i="1" dirty="0">
                          <a:solidFill>
                            <a:schemeClr val="tx1">
                              <a:lumMod val="65000"/>
                              <a:lumOff val="35000"/>
                            </a:schemeClr>
                          </a:solidFill>
                        </a:rPr>
                        <a:t>Palaeomagnetic</a:t>
                      </a:r>
                    </a:p>
                  </a:txBody>
                  <a:tcPr>
                    <a:solidFill>
                      <a:schemeClr val="accent2">
                        <a:lumMod val="60000"/>
                        <a:lumOff val="40000"/>
                      </a:schemeClr>
                    </a:solidFill>
                  </a:tcPr>
                </a:tc>
                <a:tc>
                  <a:txBody>
                    <a:bodyPr/>
                    <a:lstStyle/>
                    <a:p>
                      <a:r>
                        <a:rPr lang="en-IE" i="1" dirty="0">
                          <a:solidFill>
                            <a:schemeClr val="tx1">
                              <a:lumMod val="65000"/>
                              <a:lumOff val="35000"/>
                            </a:schemeClr>
                          </a:solidFill>
                        </a:rPr>
                        <a:t>269 </a:t>
                      </a:r>
                      <a:r>
                        <a:rPr lang="en-IE" sz="1800" i="1" kern="1200" dirty="0">
                          <a:solidFill>
                            <a:schemeClr val="tx1">
                              <a:lumMod val="65000"/>
                              <a:lumOff val="35000"/>
                            </a:schemeClr>
                          </a:solidFill>
                          <a:latin typeface="+mn-lt"/>
                          <a:ea typeface="+mn-ea"/>
                          <a:cs typeface="+mn-cs"/>
                        </a:rPr>
                        <a:t>± 4</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err="1">
                          <a:solidFill>
                            <a:schemeClr val="tx1">
                              <a:lumMod val="65000"/>
                              <a:lumOff val="35000"/>
                            </a:schemeClr>
                          </a:solidFill>
                        </a:rPr>
                        <a:t>Pannalal</a:t>
                      </a:r>
                      <a:r>
                        <a:rPr lang="en-IE" i="1" dirty="0">
                          <a:solidFill>
                            <a:schemeClr val="tx1">
                              <a:lumMod val="65000"/>
                              <a:lumOff val="35000"/>
                            </a:schemeClr>
                          </a:solidFill>
                        </a:rPr>
                        <a:t> et al (2008)</a:t>
                      </a:r>
                    </a:p>
                  </a:txBody>
                  <a:tcPr>
                    <a:solidFill>
                      <a:schemeClr val="accent2">
                        <a:lumMod val="60000"/>
                        <a:lumOff val="40000"/>
                      </a:schemeClr>
                    </a:solidFill>
                  </a:tcPr>
                </a:tc>
                <a:extLst>
                  <a:ext uri="{0D108BD9-81ED-4DB2-BD59-A6C34878D82A}">
                    <a16:rowId xmlns:a16="http://schemas.microsoft.com/office/drawing/2014/main" val="3742406844"/>
                  </a:ext>
                </a:extLst>
              </a:tr>
              <a:tr h="370840">
                <a:tc>
                  <a:txBody>
                    <a:bodyPr/>
                    <a:lstStyle/>
                    <a:p>
                      <a:r>
                        <a:rPr lang="en-IE" i="1" dirty="0" err="1">
                          <a:solidFill>
                            <a:schemeClr val="tx1">
                              <a:lumMod val="65000"/>
                              <a:lumOff val="35000"/>
                            </a:schemeClr>
                          </a:solidFill>
                        </a:rPr>
                        <a:t>Magcobar</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a:solidFill>
                            <a:schemeClr val="tx1">
                              <a:lumMod val="65000"/>
                              <a:lumOff val="35000"/>
                            </a:schemeClr>
                          </a:solidFill>
                        </a:rPr>
                        <a:t>U:Pb</a:t>
                      </a:r>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0" i="1" dirty="0">
                          <a:solidFill>
                            <a:schemeClr val="bg2">
                              <a:lumMod val="50000"/>
                            </a:schemeClr>
                          </a:solidFill>
                        </a:rPr>
                        <a:t>331</a:t>
                      </a:r>
                      <a:r>
                        <a:rPr lang="en-IE" sz="1800" b="0" i="1" kern="1200" dirty="0">
                          <a:solidFill>
                            <a:schemeClr val="bg2">
                              <a:lumMod val="50000"/>
                            </a:schemeClr>
                          </a:solidFill>
                          <a:latin typeface="+mn-lt"/>
                          <a:ea typeface="+mn-ea"/>
                          <a:cs typeface="+mn-cs"/>
                        </a:rPr>
                        <a:t>±5.6</a:t>
                      </a:r>
                      <a:endParaRPr lang="en-IE" b="0" i="1" dirty="0">
                        <a:solidFill>
                          <a:schemeClr val="bg2">
                            <a:lumMod val="50000"/>
                          </a:schemeClr>
                        </a:solidFill>
                      </a:endParaRPr>
                    </a:p>
                  </a:txBody>
                  <a:tcPr>
                    <a:solidFill>
                      <a:schemeClr val="accent2">
                        <a:lumMod val="60000"/>
                        <a:lumOff val="40000"/>
                      </a:schemeClr>
                    </a:solidFill>
                  </a:tcPr>
                </a:tc>
                <a:tc>
                  <a:txBody>
                    <a:bodyPr/>
                    <a:lstStyle/>
                    <a:p>
                      <a:r>
                        <a:rPr lang="en-IE" b="0" i="1" dirty="0">
                          <a:solidFill>
                            <a:schemeClr val="bg2">
                              <a:lumMod val="50000"/>
                            </a:schemeClr>
                          </a:solidFill>
                        </a:rPr>
                        <a:t>Vafeas et al (2023)</a:t>
                      </a:r>
                    </a:p>
                  </a:txBody>
                  <a:tcPr>
                    <a:solidFill>
                      <a:schemeClr val="accent2">
                        <a:lumMod val="60000"/>
                        <a:lumOff val="40000"/>
                      </a:schemeClr>
                    </a:solidFill>
                  </a:tcPr>
                </a:tc>
                <a:extLst>
                  <a:ext uri="{0D108BD9-81ED-4DB2-BD59-A6C34878D82A}">
                    <a16:rowId xmlns:a16="http://schemas.microsoft.com/office/drawing/2014/main" val="3431426057"/>
                  </a:ext>
                </a:extLst>
              </a:tr>
              <a:tr h="370840">
                <a:tc>
                  <a:txBody>
                    <a:bodyPr/>
                    <a:lstStyle/>
                    <a:p>
                      <a:r>
                        <a:rPr lang="en-IE" b="1" dirty="0" err="1"/>
                        <a:t>Lisheen</a:t>
                      </a:r>
                      <a:endParaRPr lang="en-IE" b="1" dirty="0"/>
                    </a:p>
                  </a:txBody>
                  <a:tcPr>
                    <a:solidFill>
                      <a:srgbClr val="92D050"/>
                    </a:solidFill>
                  </a:tcPr>
                </a:tc>
                <a:tc>
                  <a:txBody>
                    <a:bodyPr/>
                    <a:lstStyle/>
                    <a:p>
                      <a:r>
                        <a:rPr lang="en-IE" b="1" dirty="0" err="1"/>
                        <a:t>Re:Os</a:t>
                      </a:r>
                      <a:r>
                        <a:rPr lang="en-IE" b="1" dirty="0"/>
                        <a:t> on Pyrite</a:t>
                      </a:r>
                    </a:p>
                  </a:txBody>
                  <a:tcPr>
                    <a:solidFill>
                      <a:srgbClr val="92D050"/>
                    </a:solidFill>
                  </a:tcPr>
                </a:tc>
                <a:tc>
                  <a:txBody>
                    <a:bodyPr/>
                    <a:lstStyle/>
                    <a:p>
                      <a:r>
                        <a:rPr lang="en-IE" b="1" dirty="0"/>
                        <a:t>346.5 </a:t>
                      </a:r>
                      <a:r>
                        <a:rPr lang="en-IE" sz="1800" b="1" kern="1200" dirty="0">
                          <a:solidFill>
                            <a:schemeClr val="dk1"/>
                          </a:solidFill>
                          <a:latin typeface="+mn-lt"/>
                          <a:ea typeface="+mn-ea"/>
                          <a:cs typeface="+mn-cs"/>
                        </a:rPr>
                        <a:t>± 3.0</a:t>
                      </a:r>
                      <a:endParaRPr lang="en-IE" b="1" dirty="0"/>
                    </a:p>
                  </a:txBody>
                  <a:tcPr>
                    <a:solidFill>
                      <a:srgbClr val="92D050"/>
                    </a:solidFill>
                  </a:tcPr>
                </a:tc>
                <a:tc>
                  <a:txBody>
                    <a:bodyPr/>
                    <a:lstStyle/>
                    <a:p>
                      <a:r>
                        <a:rPr lang="en-IE" b="1" dirty="0" err="1"/>
                        <a:t>Hnatysin</a:t>
                      </a:r>
                      <a:r>
                        <a:rPr lang="en-IE" b="1" dirty="0"/>
                        <a:t> </a:t>
                      </a:r>
                      <a:r>
                        <a:rPr lang="en-IE" b="1" i="1" dirty="0"/>
                        <a:t>et al </a:t>
                      </a:r>
                      <a:r>
                        <a:rPr lang="en-IE" b="1" dirty="0"/>
                        <a:t>(2015)</a:t>
                      </a:r>
                    </a:p>
                  </a:txBody>
                  <a:tcPr>
                    <a:solidFill>
                      <a:srgbClr val="92D050"/>
                    </a:solidFill>
                  </a:tcPr>
                </a:tc>
                <a:extLst>
                  <a:ext uri="{0D108BD9-81ED-4DB2-BD59-A6C34878D82A}">
                    <a16:rowId xmlns:a16="http://schemas.microsoft.com/office/drawing/2014/main" val="1336103206"/>
                  </a:ext>
                </a:extLst>
              </a:tr>
              <a:tr h="370840">
                <a:tc>
                  <a:txBody>
                    <a:bodyPr/>
                    <a:lstStyle/>
                    <a:p>
                      <a:r>
                        <a:rPr lang="en-IE" i="1" dirty="0">
                          <a:solidFill>
                            <a:schemeClr val="tx1">
                              <a:lumMod val="65000"/>
                              <a:lumOff val="35000"/>
                            </a:schemeClr>
                          </a:solidFill>
                        </a:rPr>
                        <a:t>Navan</a:t>
                      </a:r>
                    </a:p>
                  </a:txBody>
                  <a:tcPr>
                    <a:solidFill>
                      <a:schemeClr val="accent2">
                        <a:lumMod val="60000"/>
                        <a:lumOff val="40000"/>
                      </a:schemeClr>
                    </a:solidFill>
                  </a:tcPr>
                </a:tc>
                <a:tc>
                  <a:txBody>
                    <a:bodyPr/>
                    <a:lstStyle/>
                    <a:p>
                      <a:r>
                        <a:rPr lang="en-IE" i="1" dirty="0" err="1">
                          <a:solidFill>
                            <a:schemeClr val="tx1">
                              <a:lumMod val="65000"/>
                              <a:lumOff val="35000"/>
                            </a:schemeClr>
                          </a:solidFill>
                        </a:rPr>
                        <a:t>Stylolites</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a:solidFill>
                            <a:schemeClr val="tx1">
                              <a:lumMod val="65000"/>
                              <a:lumOff val="35000"/>
                            </a:schemeClr>
                          </a:solidFill>
                        </a:rPr>
                        <a:t>&lt;336</a:t>
                      </a:r>
                    </a:p>
                  </a:txBody>
                  <a:tcPr>
                    <a:solidFill>
                      <a:schemeClr val="accent2">
                        <a:lumMod val="60000"/>
                        <a:lumOff val="40000"/>
                      </a:schemeClr>
                    </a:solidFill>
                  </a:tcPr>
                </a:tc>
                <a:tc>
                  <a:txBody>
                    <a:bodyPr/>
                    <a:lstStyle/>
                    <a:p>
                      <a:r>
                        <a:rPr lang="en-IE" i="1" dirty="0">
                          <a:solidFill>
                            <a:schemeClr val="tx1">
                              <a:lumMod val="65000"/>
                              <a:lumOff val="35000"/>
                            </a:schemeClr>
                          </a:solidFill>
                        </a:rPr>
                        <a:t>Pearse &amp; Wallace (2000)</a:t>
                      </a:r>
                    </a:p>
                  </a:txBody>
                  <a:tcPr>
                    <a:solidFill>
                      <a:schemeClr val="accent2">
                        <a:lumMod val="60000"/>
                        <a:lumOff val="40000"/>
                      </a:schemeClr>
                    </a:solidFill>
                  </a:tcPr>
                </a:tc>
                <a:extLst>
                  <a:ext uri="{0D108BD9-81ED-4DB2-BD59-A6C34878D82A}">
                    <a16:rowId xmlns:a16="http://schemas.microsoft.com/office/drawing/2014/main" val="1064779661"/>
                  </a:ext>
                </a:extLst>
              </a:tr>
              <a:tr h="370840">
                <a:tc>
                  <a:txBody>
                    <a:bodyPr/>
                    <a:lstStyle/>
                    <a:p>
                      <a:r>
                        <a:rPr lang="en-IE" i="1" dirty="0">
                          <a:solidFill>
                            <a:schemeClr val="tx1">
                              <a:lumMod val="65000"/>
                              <a:lumOff val="35000"/>
                            </a:schemeClr>
                          </a:solidFill>
                        </a:rPr>
                        <a:t>Navan</a:t>
                      </a:r>
                    </a:p>
                  </a:txBody>
                  <a:tcPr>
                    <a:solidFill>
                      <a:schemeClr val="accent2">
                        <a:lumMod val="60000"/>
                        <a:lumOff val="40000"/>
                      </a:schemeClr>
                    </a:solidFill>
                  </a:tcPr>
                </a:tc>
                <a:tc>
                  <a:txBody>
                    <a:bodyPr/>
                    <a:lstStyle/>
                    <a:p>
                      <a:r>
                        <a:rPr lang="en-IE" i="1" dirty="0">
                          <a:solidFill>
                            <a:schemeClr val="tx1">
                              <a:lumMod val="65000"/>
                              <a:lumOff val="35000"/>
                            </a:schemeClr>
                          </a:solidFill>
                        </a:rPr>
                        <a:t>Palaeomagnetic</a:t>
                      </a:r>
                    </a:p>
                  </a:txBody>
                  <a:tcPr>
                    <a:solidFill>
                      <a:schemeClr val="accent2">
                        <a:lumMod val="60000"/>
                        <a:lumOff val="40000"/>
                      </a:schemeClr>
                    </a:solidFill>
                  </a:tcPr>
                </a:tc>
                <a:tc>
                  <a:txBody>
                    <a:bodyPr/>
                    <a:lstStyle/>
                    <a:p>
                      <a:r>
                        <a:rPr lang="en-IE" i="1" dirty="0">
                          <a:solidFill>
                            <a:schemeClr val="tx1">
                              <a:lumMod val="65000"/>
                              <a:lumOff val="35000"/>
                            </a:schemeClr>
                          </a:solidFill>
                        </a:rPr>
                        <a:t>333 </a:t>
                      </a:r>
                      <a:r>
                        <a:rPr lang="en-IE" sz="1800" i="1" kern="1200" dirty="0">
                          <a:solidFill>
                            <a:schemeClr val="tx1">
                              <a:lumMod val="65000"/>
                              <a:lumOff val="35000"/>
                            </a:schemeClr>
                          </a:solidFill>
                          <a:latin typeface="+mn-lt"/>
                          <a:ea typeface="+mn-ea"/>
                          <a:cs typeface="+mn-cs"/>
                        </a:rPr>
                        <a:t>± 4</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a:solidFill>
                            <a:schemeClr val="tx1">
                              <a:lumMod val="65000"/>
                              <a:lumOff val="35000"/>
                            </a:schemeClr>
                          </a:solidFill>
                        </a:rPr>
                        <a:t>Symons et al (2002)</a:t>
                      </a:r>
                    </a:p>
                  </a:txBody>
                  <a:tcPr>
                    <a:solidFill>
                      <a:schemeClr val="accent2">
                        <a:lumMod val="60000"/>
                        <a:lumOff val="40000"/>
                      </a:schemeClr>
                    </a:solidFill>
                  </a:tcPr>
                </a:tc>
                <a:extLst>
                  <a:ext uri="{0D108BD9-81ED-4DB2-BD59-A6C34878D82A}">
                    <a16:rowId xmlns:a16="http://schemas.microsoft.com/office/drawing/2014/main" val="3517851303"/>
                  </a:ext>
                </a:extLst>
              </a:tr>
              <a:tr h="370840">
                <a:tc>
                  <a:txBody>
                    <a:bodyPr/>
                    <a:lstStyle/>
                    <a:p>
                      <a:r>
                        <a:rPr lang="en-IE" i="1" dirty="0" err="1">
                          <a:solidFill>
                            <a:schemeClr val="tx1">
                              <a:lumMod val="65000"/>
                              <a:lumOff val="35000"/>
                            </a:schemeClr>
                          </a:solidFill>
                        </a:rPr>
                        <a:t>Courtbrown</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err="1">
                          <a:solidFill>
                            <a:schemeClr val="tx1">
                              <a:lumMod val="65000"/>
                              <a:lumOff val="35000"/>
                            </a:schemeClr>
                          </a:solidFill>
                        </a:rPr>
                        <a:t>Stylolites</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a:solidFill>
                            <a:schemeClr val="tx1">
                              <a:lumMod val="65000"/>
                              <a:lumOff val="35000"/>
                            </a:schemeClr>
                          </a:solidFill>
                        </a:rPr>
                        <a:t>339 - 307</a:t>
                      </a:r>
                    </a:p>
                  </a:txBody>
                  <a:tcPr>
                    <a:solidFill>
                      <a:schemeClr val="accent2">
                        <a:lumMod val="60000"/>
                        <a:lumOff val="40000"/>
                      </a:schemeClr>
                    </a:solidFill>
                  </a:tcPr>
                </a:tc>
                <a:tc>
                  <a:txBody>
                    <a:bodyPr/>
                    <a:lstStyle/>
                    <a:p>
                      <a:r>
                        <a:rPr lang="en-IE" i="1" dirty="0">
                          <a:solidFill>
                            <a:schemeClr val="tx1">
                              <a:lumMod val="65000"/>
                              <a:lumOff val="35000"/>
                            </a:schemeClr>
                          </a:solidFill>
                        </a:rPr>
                        <a:t>Reed &amp; Wallace (2001)</a:t>
                      </a:r>
                    </a:p>
                  </a:txBody>
                  <a:tcPr>
                    <a:solidFill>
                      <a:schemeClr val="accent2">
                        <a:lumMod val="60000"/>
                        <a:lumOff val="40000"/>
                      </a:schemeClr>
                    </a:solidFill>
                  </a:tcPr>
                </a:tc>
                <a:extLst>
                  <a:ext uri="{0D108BD9-81ED-4DB2-BD59-A6C34878D82A}">
                    <a16:rowId xmlns:a16="http://schemas.microsoft.com/office/drawing/2014/main" val="2472497804"/>
                  </a:ext>
                </a:extLst>
              </a:tr>
              <a:tr h="370840">
                <a:tc>
                  <a:txBody>
                    <a:bodyPr/>
                    <a:lstStyle/>
                    <a:p>
                      <a:r>
                        <a:rPr lang="en-IE" i="1" dirty="0" err="1">
                          <a:solidFill>
                            <a:schemeClr val="tx1">
                              <a:lumMod val="65000"/>
                              <a:lumOff val="35000"/>
                            </a:schemeClr>
                          </a:solidFill>
                        </a:rPr>
                        <a:t>Galmoy</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a:solidFill>
                            <a:schemeClr val="tx1">
                              <a:lumMod val="65000"/>
                              <a:lumOff val="35000"/>
                            </a:schemeClr>
                          </a:solidFill>
                        </a:rPr>
                        <a:t>Palaeomagnetic</a:t>
                      </a:r>
                    </a:p>
                  </a:txBody>
                  <a:tcPr>
                    <a:solidFill>
                      <a:schemeClr val="accent2">
                        <a:lumMod val="60000"/>
                        <a:lumOff val="40000"/>
                      </a:schemeClr>
                    </a:solidFill>
                  </a:tcPr>
                </a:tc>
                <a:tc>
                  <a:txBody>
                    <a:bodyPr/>
                    <a:lstStyle/>
                    <a:p>
                      <a:r>
                        <a:rPr lang="en-IE" i="1" dirty="0">
                          <a:solidFill>
                            <a:schemeClr val="tx1">
                              <a:lumMod val="65000"/>
                              <a:lumOff val="35000"/>
                            </a:schemeClr>
                          </a:solidFill>
                        </a:rPr>
                        <a:t>290 </a:t>
                      </a:r>
                      <a:r>
                        <a:rPr lang="en-IE" sz="1800" i="1" kern="1200" dirty="0">
                          <a:solidFill>
                            <a:schemeClr val="tx1">
                              <a:lumMod val="65000"/>
                              <a:lumOff val="35000"/>
                            </a:schemeClr>
                          </a:solidFill>
                          <a:latin typeface="+mn-lt"/>
                          <a:ea typeface="+mn-ea"/>
                          <a:cs typeface="+mn-cs"/>
                        </a:rPr>
                        <a:t>± 9</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err="1">
                          <a:solidFill>
                            <a:schemeClr val="tx1">
                              <a:lumMod val="65000"/>
                              <a:lumOff val="35000"/>
                            </a:schemeClr>
                          </a:solidFill>
                        </a:rPr>
                        <a:t>Pannalal</a:t>
                      </a:r>
                      <a:r>
                        <a:rPr lang="en-IE" i="1" dirty="0">
                          <a:solidFill>
                            <a:schemeClr val="tx1">
                              <a:lumMod val="65000"/>
                              <a:lumOff val="35000"/>
                            </a:schemeClr>
                          </a:solidFill>
                        </a:rPr>
                        <a:t> et al (2008)</a:t>
                      </a:r>
                    </a:p>
                  </a:txBody>
                  <a:tcPr>
                    <a:solidFill>
                      <a:schemeClr val="accent2">
                        <a:lumMod val="60000"/>
                        <a:lumOff val="40000"/>
                      </a:schemeClr>
                    </a:solidFill>
                  </a:tcPr>
                </a:tc>
                <a:extLst>
                  <a:ext uri="{0D108BD9-81ED-4DB2-BD59-A6C34878D82A}">
                    <a16:rowId xmlns:a16="http://schemas.microsoft.com/office/drawing/2014/main" val="2649579028"/>
                  </a:ext>
                </a:extLst>
              </a:tr>
              <a:tr h="370840">
                <a:tc>
                  <a:txBody>
                    <a:bodyPr/>
                    <a:lstStyle/>
                    <a:p>
                      <a:r>
                        <a:rPr lang="en-IE" i="1" dirty="0" err="1">
                          <a:solidFill>
                            <a:schemeClr val="tx1">
                              <a:lumMod val="65000"/>
                              <a:lumOff val="35000"/>
                            </a:schemeClr>
                          </a:solidFill>
                        </a:rPr>
                        <a:t>Lisheen</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a:solidFill>
                            <a:schemeClr val="tx1">
                              <a:lumMod val="65000"/>
                              <a:lumOff val="35000"/>
                            </a:schemeClr>
                          </a:solidFill>
                        </a:rPr>
                        <a:t>Palaeomagnetic</a:t>
                      </a:r>
                    </a:p>
                  </a:txBody>
                  <a:tcPr>
                    <a:solidFill>
                      <a:schemeClr val="accent2">
                        <a:lumMod val="60000"/>
                        <a:lumOff val="40000"/>
                      </a:schemeClr>
                    </a:solidFill>
                  </a:tcPr>
                </a:tc>
                <a:tc>
                  <a:txBody>
                    <a:bodyPr/>
                    <a:lstStyle/>
                    <a:p>
                      <a:r>
                        <a:rPr lang="en-IE" i="1" dirty="0">
                          <a:solidFill>
                            <a:schemeClr val="tx1">
                              <a:lumMod val="65000"/>
                              <a:lumOff val="35000"/>
                            </a:schemeClr>
                          </a:solidFill>
                        </a:rPr>
                        <a:t>277 </a:t>
                      </a:r>
                      <a:r>
                        <a:rPr lang="en-IE" sz="1800" i="1" kern="1200" dirty="0">
                          <a:solidFill>
                            <a:schemeClr val="tx1">
                              <a:lumMod val="65000"/>
                              <a:lumOff val="35000"/>
                            </a:schemeClr>
                          </a:solidFill>
                          <a:latin typeface="+mn-lt"/>
                          <a:ea typeface="+mn-ea"/>
                          <a:cs typeface="+mn-cs"/>
                        </a:rPr>
                        <a:t>± 7</a:t>
                      </a:r>
                      <a:endParaRPr lang="en-IE" i="1" dirty="0">
                        <a:solidFill>
                          <a:schemeClr val="tx1">
                            <a:lumMod val="65000"/>
                            <a:lumOff val="35000"/>
                          </a:schemeClr>
                        </a:solidFill>
                      </a:endParaRPr>
                    </a:p>
                  </a:txBody>
                  <a:tcPr>
                    <a:solidFill>
                      <a:schemeClr val="accent2">
                        <a:lumMod val="60000"/>
                        <a:lumOff val="40000"/>
                      </a:schemeClr>
                    </a:solidFill>
                  </a:tcPr>
                </a:tc>
                <a:tc>
                  <a:txBody>
                    <a:bodyPr/>
                    <a:lstStyle/>
                    <a:p>
                      <a:r>
                        <a:rPr lang="en-IE" i="1" dirty="0" err="1">
                          <a:solidFill>
                            <a:schemeClr val="tx1">
                              <a:lumMod val="65000"/>
                              <a:lumOff val="35000"/>
                            </a:schemeClr>
                          </a:solidFill>
                        </a:rPr>
                        <a:t>Pannalal</a:t>
                      </a:r>
                      <a:r>
                        <a:rPr lang="en-IE" i="1" dirty="0">
                          <a:solidFill>
                            <a:schemeClr val="tx1">
                              <a:lumMod val="65000"/>
                              <a:lumOff val="35000"/>
                            </a:schemeClr>
                          </a:solidFill>
                        </a:rPr>
                        <a:t> et al (2008)</a:t>
                      </a:r>
                    </a:p>
                  </a:txBody>
                  <a:tcPr>
                    <a:solidFill>
                      <a:schemeClr val="accent2">
                        <a:lumMod val="60000"/>
                        <a:lumOff val="40000"/>
                      </a:schemeClr>
                    </a:solidFill>
                  </a:tcPr>
                </a:tc>
                <a:extLst>
                  <a:ext uri="{0D108BD9-81ED-4DB2-BD59-A6C34878D82A}">
                    <a16:rowId xmlns:a16="http://schemas.microsoft.com/office/drawing/2014/main" val="3892845835"/>
                  </a:ext>
                </a:extLst>
              </a:tr>
              <a:tr h="370840">
                <a:tc>
                  <a:txBody>
                    <a:bodyPr/>
                    <a:lstStyle/>
                    <a:p>
                      <a:r>
                        <a:rPr lang="en-IE" b="1" dirty="0" err="1"/>
                        <a:t>Gortdrum</a:t>
                      </a:r>
                      <a:endParaRPr lang="en-IE" b="1" dirty="0"/>
                    </a:p>
                  </a:txBody>
                  <a:tcPr>
                    <a:solidFill>
                      <a:srgbClr val="92D050"/>
                    </a:solidFill>
                  </a:tcPr>
                </a:tc>
                <a:tc>
                  <a:txBody>
                    <a:bodyPr/>
                    <a:lstStyle/>
                    <a:p>
                      <a:r>
                        <a:rPr lang="en-IE" b="1" dirty="0" err="1"/>
                        <a:t>Rb:Sr</a:t>
                      </a:r>
                      <a:endParaRPr lang="en-IE" b="1" dirty="0"/>
                    </a:p>
                  </a:txBody>
                  <a:tcPr>
                    <a:solidFill>
                      <a:srgbClr val="92D050"/>
                    </a:solidFill>
                  </a:tcPr>
                </a:tc>
                <a:tc>
                  <a:txBody>
                    <a:bodyPr/>
                    <a:lstStyle/>
                    <a:p>
                      <a:r>
                        <a:rPr lang="en-IE" b="1" dirty="0"/>
                        <a:t>359 </a:t>
                      </a:r>
                      <a:r>
                        <a:rPr lang="en-IE" sz="1800" b="1" kern="1200" dirty="0">
                          <a:solidFill>
                            <a:schemeClr val="dk1"/>
                          </a:solidFill>
                          <a:latin typeface="+mn-lt"/>
                          <a:ea typeface="+mn-ea"/>
                          <a:cs typeface="+mn-cs"/>
                        </a:rPr>
                        <a:t>± 22</a:t>
                      </a:r>
                      <a:endParaRPr lang="en-IE" b="1" dirty="0"/>
                    </a:p>
                  </a:txBody>
                  <a:tcPr>
                    <a:solidFill>
                      <a:srgbClr val="92D050"/>
                    </a:solidFill>
                  </a:tcPr>
                </a:tc>
                <a:tc>
                  <a:txBody>
                    <a:bodyPr/>
                    <a:lstStyle/>
                    <a:p>
                      <a:r>
                        <a:rPr lang="en-IE" b="1" dirty="0"/>
                        <a:t>Duane </a:t>
                      </a:r>
                      <a:r>
                        <a:rPr lang="en-IE" b="1" i="1" dirty="0"/>
                        <a:t>et al </a:t>
                      </a:r>
                      <a:r>
                        <a:rPr lang="en-IE" b="1" dirty="0"/>
                        <a:t>(1986)</a:t>
                      </a:r>
                    </a:p>
                  </a:txBody>
                  <a:tcPr>
                    <a:solidFill>
                      <a:srgbClr val="92D050"/>
                    </a:solidFill>
                  </a:tcPr>
                </a:tc>
                <a:extLst>
                  <a:ext uri="{0D108BD9-81ED-4DB2-BD59-A6C34878D82A}">
                    <a16:rowId xmlns:a16="http://schemas.microsoft.com/office/drawing/2014/main" val="2743007308"/>
                  </a:ext>
                </a:extLst>
              </a:tr>
              <a:tr h="370840">
                <a:tc>
                  <a:txBody>
                    <a:bodyPr/>
                    <a:lstStyle/>
                    <a:p>
                      <a:r>
                        <a:rPr lang="en-IE" b="1" dirty="0" err="1"/>
                        <a:t>Gortdrum</a:t>
                      </a:r>
                      <a:endParaRPr lang="en-IE" b="1" dirty="0"/>
                    </a:p>
                  </a:txBody>
                  <a:tcPr>
                    <a:solidFill>
                      <a:srgbClr val="92D050"/>
                    </a:solidFill>
                  </a:tcPr>
                </a:tc>
                <a:tc>
                  <a:txBody>
                    <a:bodyPr/>
                    <a:lstStyle/>
                    <a:p>
                      <a:r>
                        <a:rPr lang="en-IE" b="1" dirty="0" err="1"/>
                        <a:t>Pb:Pb</a:t>
                      </a:r>
                      <a:r>
                        <a:rPr lang="en-IE" b="1" dirty="0"/>
                        <a:t> and U:Pb</a:t>
                      </a:r>
                    </a:p>
                  </a:txBody>
                  <a:tcPr>
                    <a:solidFill>
                      <a:srgbClr val="92D050"/>
                    </a:solidFill>
                  </a:tcPr>
                </a:tc>
                <a:tc>
                  <a:txBody>
                    <a:bodyPr/>
                    <a:lstStyle/>
                    <a:p>
                      <a:r>
                        <a:rPr lang="en-IE" b="1" dirty="0"/>
                        <a:t>340 </a:t>
                      </a:r>
                      <a:r>
                        <a:rPr lang="en-IE" sz="1800" b="1" kern="1200" dirty="0">
                          <a:solidFill>
                            <a:schemeClr val="dk1"/>
                          </a:solidFill>
                          <a:latin typeface="+mn-lt"/>
                          <a:ea typeface="+mn-ea"/>
                          <a:cs typeface="+mn-cs"/>
                        </a:rPr>
                        <a:t>± 20</a:t>
                      </a:r>
                      <a:endParaRPr lang="en-IE" b="1" dirty="0"/>
                    </a:p>
                  </a:txBody>
                  <a:tcPr>
                    <a:solidFill>
                      <a:srgbClr val="92D050"/>
                    </a:solidFill>
                  </a:tcPr>
                </a:tc>
                <a:tc>
                  <a:txBody>
                    <a:bodyPr/>
                    <a:lstStyle/>
                    <a:p>
                      <a:r>
                        <a:rPr lang="en-IE" b="1" dirty="0"/>
                        <a:t>Duane </a:t>
                      </a:r>
                      <a:r>
                        <a:rPr lang="en-IE" b="1" i="1" dirty="0"/>
                        <a:t>et al </a:t>
                      </a:r>
                      <a:r>
                        <a:rPr lang="en-IE" b="1" dirty="0"/>
                        <a:t>(1986)</a:t>
                      </a:r>
                    </a:p>
                  </a:txBody>
                  <a:tcPr>
                    <a:solidFill>
                      <a:srgbClr val="92D050"/>
                    </a:solidFill>
                  </a:tcPr>
                </a:tc>
                <a:extLst>
                  <a:ext uri="{0D108BD9-81ED-4DB2-BD59-A6C34878D82A}">
                    <a16:rowId xmlns:a16="http://schemas.microsoft.com/office/drawing/2014/main" val="943302389"/>
                  </a:ext>
                </a:extLst>
              </a:tr>
              <a:tr h="370840">
                <a:tc>
                  <a:txBody>
                    <a:bodyPr/>
                    <a:lstStyle/>
                    <a:p>
                      <a:r>
                        <a:rPr lang="en-IE" b="1" dirty="0" err="1"/>
                        <a:t>Tynagh</a:t>
                      </a:r>
                      <a:endParaRPr lang="en-IE" b="1" dirty="0"/>
                    </a:p>
                  </a:txBody>
                  <a:tcPr>
                    <a:solidFill>
                      <a:srgbClr val="92D050"/>
                    </a:solidFill>
                  </a:tcPr>
                </a:tc>
                <a:tc>
                  <a:txBody>
                    <a:bodyPr/>
                    <a:lstStyle/>
                    <a:p>
                      <a:r>
                        <a:rPr lang="en-IE" b="1" dirty="0" err="1"/>
                        <a:t>Pb:Pb</a:t>
                      </a:r>
                      <a:endParaRPr lang="en-IE" b="1" dirty="0"/>
                    </a:p>
                  </a:txBody>
                  <a:tcPr>
                    <a:solidFill>
                      <a:srgbClr val="92D050"/>
                    </a:solidFill>
                  </a:tcPr>
                </a:tc>
                <a:tc>
                  <a:txBody>
                    <a:bodyPr/>
                    <a:lstStyle/>
                    <a:p>
                      <a:r>
                        <a:rPr lang="en-IE" b="1" dirty="0"/>
                        <a:t>348 </a:t>
                      </a:r>
                      <a:r>
                        <a:rPr lang="en-IE" sz="1800" b="1" kern="1200" dirty="0">
                          <a:solidFill>
                            <a:schemeClr val="dk1"/>
                          </a:solidFill>
                          <a:latin typeface="+mn-lt"/>
                          <a:ea typeface="+mn-ea"/>
                          <a:cs typeface="+mn-cs"/>
                        </a:rPr>
                        <a:t>± 22</a:t>
                      </a:r>
                      <a:endParaRPr lang="en-IE" b="1" dirty="0"/>
                    </a:p>
                  </a:txBody>
                  <a:tcPr>
                    <a:solidFill>
                      <a:srgbClr val="92D050"/>
                    </a:solidFill>
                  </a:tcPr>
                </a:tc>
                <a:tc>
                  <a:txBody>
                    <a:bodyPr/>
                    <a:lstStyle/>
                    <a:p>
                      <a:r>
                        <a:rPr lang="en-IE" b="1" dirty="0"/>
                        <a:t>Boast </a:t>
                      </a:r>
                      <a:r>
                        <a:rPr lang="en-IE" b="1" i="1" dirty="0"/>
                        <a:t>et al </a:t>
                      </a:r>
                      <a:r>
                        <a:rPr lang="en-IE" b="1" dirty="0"/>
                        <a:t>(1981)</a:t>
                      </a:r>
                    </a:p>
                  </a:txBody>
                  <a:tcPr>
                    <a:solidFill>
                      <a:srgbClr val="92D050"/>
                    </a:solidFill>
                  </a:tcPr>
                </a:tc>
                <a:extLst>
                  <a:ext uri="{0D108BD9-81ED-4DB2-BD59-A6C34878D82A}">
                    <a16:rowId xmlns:a16="http://schemas.microsoft.com/office/drawing/2014/main" val="498069230"/>
                  </a:ext>
                </a:extLst>
              </a:tr>
              <a:tr h="370840">
                <a:tc>
                  <a:txBody>
                    <a:bodyPr/>
                    <a:lstStyle/>
                    <a:p>
                      <a:r>
                        <a:rPr lang="en-IE" b="1" dirty="0" err="1"/>
                        <a:t>Tynagh</a:t>
                      </a:r>
                      <a:endParaRPr lang="en-IE" b="1" dirty="0"/>
                    </a:p>
                  </a:txBody>
                  <a:tcPr>
                    <a:solidFill>
                      <a:srgbClr val="92D050"/>
                    </a:solidFill>
                  </a:tcPr>
                </a:tc>
                <a:tc>
                  <a:txBody>
                    <a:bodyPr/>
                    <a:lstStyle/>
                    <a:p>
                      <a:r>
                        <a:rPr lang="en-IE" b="1" dirty="0"/>
                        <a:t>Contemporaneous Biota</a:t>
                      </a:r>
                    </a:p>
                  </a:txBody>
                  <a:tcPr>
                    <a:solidFill>
                      <a:srgbClr val="92D050"/>
                    </a:solidFill>
                  </a:tcPr>
                </a:tc>
                <a:tc>
                  <a:txBody>
                    <a:bodyPr/>
                    <a:lstStyle/>
                    <a:p>
                      <a:r>
                        <a:rPr lang="en-IE" b="1" dirty="0"/>
                        <a:t>~352</a:t>
                      </a:r>
                    </a:p>
                  </a:txBody>
                  <a:tcPr>
                    <a:solidFill>
                      <a:srgbClr val="92D050"/>
                    </a:solidFill>
                  </a:tcPr>
                </a:tc>
                <a:tc>
                  <a:txBody>
                    <a:bodyPr/>
                    <a:lstStyle/>
                    <a:p>
                      <a:r>
                        <a:rPr lang="en-IE" b="1" dirty="0"/>
                        <a:t>Boyce </a:t>
                      </a:r>
                      <a:r>
                        <a:rPr lang="en-IE" b="1" i="1" dirty="0"/>
                        <a:t>et al </a:t>
                      </a:r>
                      <a:r>
                        <a:rPr lang="en-IE" b="1" dirty="0"/>
                        <a:t>(2003)</a:t>
                      </a:r>
                    </a:p>
                  </a:txBody>
                  <a:tcPr>
                    <a:solidFill>
                      <a:srgbClr val="92D050"/>
                    </a:solidFill>
                  </a:tcPr>
                </a:tc>
                <a:extLst>
                  <a:ext uri="{0D108BD9-81ED-4DB2-BD59-A6C34878D82A}">
                    <a16:rowId xmlns:a16="http://schemas.microsoft.com/office/drawing/2014/main" val="2478926510"/>
                  </a:ext>
                </a:extLst>
              </a:tr>
            </a:tbl>
          </a:graphicData>
        </a:graphic>
      </p:graphicFrame>
      <p:sp>
        <p:nvSpPr>
          <p:cNvPr id="3" name="TextBox 2">
            <a:extLst>
              <a:ext uri="{FF2B5EF4-FFF2-40B4-BE49-F238E27FC236}">
                <a16:creationId xmlns:a16="http://schemas.microsoft.com/office/drawing/2014/main" id="{22B944A6-00CF-4B0C-842B-83978F78A8B4}"/>
              </a:ext>
            </a:extLst>
          </p:cNvPr>
          <p:cNvSpPr txBox="1"/>
          <p:nvPr/>
        </p:nvSpPr>
        <p:spPr>
          <a:xfrm rot="16200000">
            <a:off x="-882024" y="877608"/>
            <a:ext cx="2834640" cy="584775"/>
          </a:xfrm>
          <a:prstGeom prst="rect">
            <a:avLst/>
          </a:prstGeom>
          <a:noFill/>
        </p:spPr>
        <p:txBody>
          <a:bodyPr wrap="square" rtlCol="0">
            <a:spAutoFit/>
          </a:bodyPr>
          <a:lstStyle/>
          <a:p>
            <a:r>
              <a:rPr lang="en-IE" sz="3200" b="1" dirty="0">
                <a:solidFill>
                  <a:srgbClr val="FFC000"/>
                </a:solidFill>
              </a:rPr>
              <a:t>Age Dating</a:t>
            </a:r>
          </a:p>
        </p:txBody>
      </p:sp>
      <p:grpSp>
        <p:nvGrpSpPr>
          <p:cNvPr id="10" name="Group 9">
            <a:extLst>
              <a:ext uri="{FF2B5EF4-FFF2-40B4-BE49-F238E27FC236}">
                <a16:creationId xmlns:a16="http://schemas.microsoft.com/office/drawing/2014/main" id="{02EDF7D8-9867-C6FC-D918-CF675B0DC562}"/>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87CD2F1C-096B-299C-8600-610E096087A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2" name="Picture 11">
              <a:extLst>
                <a:ext uri="{FF2B5EF4-FFF2-40B4-BE49-F238E27FC236}">
                  <a16:creationId xmlns:a16="http://schemas.microsoft.com/office/drawing/2014/main" id="{927DC49F-B8BB-C92D-E012-59D9976620D9}"/>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681618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a:t>
            </a:r>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268404" y="0"/>
            <a:ext cx="2941521" cy="1325563"/>
          </a:xfrm>
        </p:spPr>
        <p:txBody>
          <a:bodyPr>
            <a:normAutofit/>
          </a:bodyPr>
          <a:lstStyle/>
          <a:p>
            <a:r>
              <a:rPr lang="en-IE" sz="3200" b="1" dirty="0">
                <a:solidFill>
                  <a:schemeClr val="accent4"/>
                </a:solidFill>
                <a:latin typeface="+mn-lt"/>
              </a:rPr>
              <a:t>Zircon dating</a:t>
            </a:r>
          </a:p>
        </p:txBody>
      </p:sp>
      <p:grpSp>
        <p:nvGrpSpPr>
          <p:cNvPr id="42" name="Group 41">
            <a:extLst>
              <a:ext uri="{FF2B5EF4-FFF2-40B4-BE49-F238E27FC236}">
                <a16:creationId xmlns:a16="http://schemas.microsoft.com/office/drawing/2014/main" id="{8E9DFDF8-1076-B44A-8BF0-1DB5565136B2}"/>
              </a:ext>
            </a:extLst>
          </p:cNvPr>
          <p:cNvGrpSpPr/>
          <p:nvPr/>
        </p:nvGrpSpPr>
        <p:grpSpPr>
          <a:xfrm>
            <a:off x="5244948" y="380999"/>
            <a:ext cx="6744725" cy="5934016"/>
            <a:chOff x="4911573" y="514349"/>
            <a:chExt cx="6744725" cy="5934016"/>
          </a:xfrm>
        </p:grpSpPr>
        <p:sp>
          <p:nvSpPr>
            <p:cNvPr id="9" name="Rectangle 8">
              <a:extLst>
                <a:ext uri="{FF2B5EF4-FFF2-40B4-BE49-F238E27FC236}">
                  <a16:creationId xmlns:a16="http://schemas.microsoft.com/office/drawing/2014/main" id="{CB6EB77D-DBF1-41B8-A27C-0C6313AD4071}"/>
                </a:ext>
              </a:extLst>
            </p:cNvPr>
            <p:cNvSpPr/>
            <p:nvPr/>
          </p:nvSpPr>
          <p:spPr>
            <a:xfrm>
              <a:off x="6045974" y="514349"/>
              <a:ext cx="687095" cy="93817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400" dirty="0" err="1">
                  <a:solidFill>
                    <a:schemeClr val="tx1"/>
                  </a:solidFill>
                </a:rPr>
                <a:t>Arundian</a:t>
              </a:r>
              <a:endParaRPr lang="en-IE" sz="1600" dirty="0">
                <a:solidFill>
                  <a:schemeClr val="tx1"/>
                </a:solidFill>
              </a:endParaRPr>
            </a:p>
          </p:txBody>
        </p:sp>
        <p:sp>
          <p:nvSpPr>
            <p:cNvPr id="12" name="Rectangle 11">
              <a:extLst>
                <a:ext uri="{FF2B5EF4-FFF2-40B4-BE49-F238E27FC236}">
                  <a16:creationId xmlns:a16="http://schemas.microsoft.com/office/drawing/2014/main" id="{318F31B0-E788-43CE-B4D0-D327364EBD82}"/>
                </a:ext>
              </a:extLst>
            </p:cNvPr>
            <p:cNvSpPr/>
            <p:nvPr/>
          </p:nvSpPr>
          <p:spPr>
            <a:xfrm>
              <a:off x="6045974" y="1460682"/>
              <a:ext cx="687095" cy="805818"/>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a:t>Late </a:t>
              </a:r>
              <a:r>
                <a:rPr lang="en-IE" sz="1400" dirty="0"/>
                <a:t>Chadian</a:t>
              </a:r>
              <a:endParaRPr lang="en-IE" sz="1600" dirty="0"/>
            </a:p>
          </p:txBody>
        </p:sp>
        <p:sp>
          <p:nvSpPr>
            <p:cNvPr id="13" name="Rectangle 12">
              <a:extLst>
                <a:ext uri="{FF2B5EF4-FFF2-40B4-BE49-F238E27FC236}">
                  <a16:creationId xmlns:a16="http://schemas.microsoft.com/office/drawing/2014/main" id="{007295E8-0CBB-49A5-A330-C32D220A468B}"/>
                </a:ext>
              </a:extLst>
            </p:cNvPr>
            <p:cNvSpPr/>
            <p:nvPr/>
          </p:nvSpPr>
          <p:spPr>
            <a:xfrm>
              <a:off x="6051741" y="2268337"/>
              <a:ext cx="680424" cy="7262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a:t>Early </a:t>
              </a:r>
              <a:r>
                <a:rPr lang="en-IE" sz="1400" dirty="0"/>
                <a:t>Chadian</a:t>
              </a:r>
              <a:endParaRPr lang="en-IE" dirty="0"/>
            </a:p>
          </p:txBody>
        </p:sp>
        <p:sp>
          <p:nvSpPr>
            <p:cNvPr id="14" name="Rectangle 13">
              <a:extLst>
                <a:ext uri="{FF2B5EF4-FFF2-40B4-BE49-F238E27FC236}">
                  <a16:creationId xmlns:a16="http://schemas.microsoft.com/office/drawing/2014/main" id="{67549EFB-B9EE-4242-9FA6-F8B8AC5F21F8}"/>
                </a:ext>
              </a:extLst>
            </p:cNvPr>
            <p:cNvSpPr/>
            <p:nvPr/>
          </p:nvSpPr>
          <p:spPr>
            <a:xfrm>
              <a:off x="6045975" y="2989734"/>
              <a:ext cx="683053" cy="341127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b="1" dirty="0" err="1">
                  <a:solidFill>
                    <a:schemeClr val="tx1"/>
                  </a:solidFill>
                </a:rPr>
                <a:t>Courceyan</a:t>
              </a:r>
              <a:endParaRPr lang="en-IE" sz="1600" b="1" dirty="0">
                <a:solidFill>
                  <a:schemeClr val="tx1"/>
                </a:solidFill>
              </a:endParaRPr>
            </a:p>
          </p:txBody>
        </p:sp>
        <p:sp>
          <p:nvSpPr>
            <p:cNvPr id="15" name="TextBox 14">
              <a:extLst>
                <a:ext uri="{FF2B5EF4-FFF2-40B4-BE49-F238E27FC236}">
                  <a16:creationId xmlns:a16="http://schemas.microsoft.com/office/drawing/2014/main" id="{5D5C6CF9-07DF-4BCC-95AE-5405FE7AF4A6}"/>
                </a:ext>
              </a:extLst>
            </p:cNvPr>
            <p:cNvSpPr txBox="1"/>
            <p:nvPr/>
          </p:nvSpPr>
          <p:spPr>
            <a:xfrm>
              <a:off x="8999735" y="2290686"/>
              <a:ext cx="1274128" cy="2620195"/>
            </a:xfrm>
            <a:prstGeom prst="rect">
              <a:avLst/>
            </a:prstGeom>
            <a:solidFill>
              <a:schemeClr val="bg2"/>
            </a:solidFill>
            <a:ln>
              <a:solidFill>
                <a:schemeClr val="tx1"/>
              </a:solidFill>
            </a:ln>
          </p:spPr>
          <p:txBody>
            <a:bodyPr wrap="square" rtlCol="0">
              <a:spAutoFit/>
            </a:bodyPr>
            <a:lstStyle/>
            <a:p>
              <a:endParaRPr lang="en-IE" sz="1600" dirty="0"/>
            </a:p>
            <a:p>
              <a:pPr algn="ctr"/>
              <a:r>
                <a:rPr lang="en-IE" sz="1600" dirty="0"/>
                <a:t>G. </a:t>
              </a:r>
              <a:r>
                <a:rPr lang="en-IE" sz="1600" dirty="0" err="1"/>
                <a:t>texanus</a:t>
              </a:r>
              <a:endParaRPr lang="en-IE" sz="1600" dirty="0"/>
            </a:p>
            <a:p>
              <a:endParaRPr lang="en-IE" sz="1600" dirty="0"/>
            </a:p>
            <a:p>
              <a:endParaRPr lang="en-IE" sz="1600" dirty="0"/>
            </a:p>
            <a:p>
              <a:endParaRPr lang="en-IE" sz="200" dirty="0"/>
            </a:p>
            <a:p>
              <a:endParaRPr lang="en-IE" sz="1600" dirty="0"/>
            </a:p>
            <a:p>
              <a:endParaRPr lang="en-IE" sz="1600" dirty="0"/>
            </a:p>
            <a:p>
              <a:pPr algn="ctr"/>
              <a:r>
                <a:rPr lang="en-IE" sz="1600" dirty="0"/>
                <a:t>P. </a:t>
              </a:r>
              <a:r>
                <a:rPr lang="en-IE" sz="1600" dirty="0" err="1"/>
                <a:t>mehli</a:t>
              </a:r>
              <a:endParaRPr lang="en-IE" sz="1600" dirty="0"/>
            </a:p>
            <a:p>
              <a:endParaRPr lang="en-IE" sz="1200" dirty="0"/>
            </a:p>
            <a:p>
              <a:endParaRPr lang="en-IE" sz="1600" dirty="0"/>
            </a:p>
            <a:p>
              <a:endParaRPr lang="en-IE" sz="1600" dirty="0"/>
            </a:p>
            <a:p>
              <a:endParaRPr lang="en-IE" sz="1600" dirty="0"/>
            </a:p>
          </p:txBody>
        </p:sp>
        <p:sp>
          <p:nvSpPr>
            <p:cNvPr id="16" name="Rectangle 15">
              <a:extLst>
                <a:ext uri="{FF2B5EF4-FFF2-40B4-BE49-F238E27FC236}">
                  <a16:creationId xmlns:a16="http://schemas.microsoft.com/office/drawing/2014/main" id="{409CE6A9-879E-49CF-B531-0D165E3EA8AA}"/>
                </a:ext>
              </a:extLst>
            </p:cNvPr>
            <p:cNvSpPr/>
            <p:nvPr/>
          </p:nvSpPr>
          <p:spPr>
            <a:xfrm>
              <a:off x="6729028" y="3448839"/>
              <a:ext cx="1133878" cy="63249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m. </a:t>
              </a:r>
              <a:r>
                <a:rPr lang="en-IE" sz="1600" dirty="0" err="1">
                  <a:solidFill>
                    <a:schemeClr val="tx1"/>
                  </a:solidFill>
                </a:rPr>
                <a:t>mehli</a:t>
              </a:r>
              <a:endParaRPr lang="en-IE" sz="1600" dirty="0">
                <a:solidFill>
                  <a:schemeClr val="tx1"/>
                </a:solidFill>
              </a:endParaRPr>
            </a:p>
          </p:txBody>
        </p:sp>
        <p:sp>
          <p:nvSpPr>
            <p:cNvPr id="17" name="Rectangle 16">
              <a:extLst>
                <a:ext uri="{FF2B5EF4-FFF2-40B4-BE49-F238E27FC236}">
                  <a16:creationId xmlns:a16="http://schemas.microsoft.com/office/drawing/2014/main" id="{0B4018E4-0426-49EF-9861-347CDE951684}"/>
                </a:ext>
              </a:extLst>
            </p:cNvPr>
            <p:cNvSpPr/>
            <p:nvPr/>
          </p:nvSpPr>
          <p:spPr>
            <a:xfrm>
              <a:off x="7858335" y="2995308"/>
              <a:ext cx="1133878" cy="453531"/>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20"/>
                </a:lnSpc>
              </a:pPr>
              <a:r>
                <a:rPr lang="en-IE" sz="1600" dirty="0">
                  <a:solidFill>
                    <a:schemeClr val="tx1"/>
                  </a:solidFill>
                </a:rPr>
                <a:t>Sc </a:t>
              </a:r>
              <a:r>
                <a:rPr lang="en-IE" sz="1600" dirty="0" err="1">
                  <a:solidFill>
                    <a:schemeClr val="tx1"/>
                  </a:solidFill>
                </a:rPr>
                <a:t>anchoralis</a:t>
              </a:r>
              <a:endParaRPr lang="en-IE" sz="1600" dirty="0">
                <a:solidFill>
                  <a:schemeClr val="tx1"/>
                </a:solidFill>
              </a:endParaRPr>
            </a:p>
          </p:txBody>
        </p:sp>
        <p:sp>
          <p:nvSpPr>
            <p:cNvPr id="18" name="TextBox 17">
              <a:extLst>
                <a:ext uri="{FF2B5EF4-FFF2-40B4-BE49-F238E27FC236}">
                  <a16:creationId xmlns:a16="http://schemas.microsoft.com/office/drawing/2014/main" id="{E0D1B20A-DE5A-4FD8-8880-BAD5B94FAECC}"/>
                </a:ext>
              </a:extLst>
            </p:cNvPr>
            <p:cNvSpPr txBox="1"/>
            <p:nvPr/>
          </p:nvSpPr>
          <p:spPr>
            <a:xfrm>
              <a:off x="8998815" y="4674530"/>
              <a:ext cx="1272738" cy="694859"/>
            </a:xfrm>
            <a:prstGeom prst="rect">
              <a:avLst/>
            </a:prstGeom>
            <a:solidFill>
              <a:schemeClr val="bg2"/>
            </a:solidFill>
            <a:ln>
              <a:solidFill>
                <a:schemeClr val="tx1"/>
              </a:solidFill>
            </a:ln>
          </p:spPr>
          <p:txBody>
            <a:bodyPr wrap="square" rtlCol="0">
              <a:spAutoFit/>
            </a:bodyPr>
            <a:lstStyle/>
            <a:p>
              <a:endParaRPr lang="en-IE" sz="1200" dirty="0"/>
            </a:p>
            <a:p>
              <a:pPr algn="ctr"/>
              <a:r>
                <a:rPr lang="en-IE" sz="1400" dirty="0"/>
                <a:t>P. </a:t>
              </a:r>
              <a:r>
                <a:rPr lang="en-IE" sz="1400" dirty="0" err="1"/>
                <a:t>multistriatus</a:t>
              </a:r>
              <a:endParaRPr lang="en-IE" sz="1400" dirty="0"/>
            </a:p>
            <a:p>
              <a:endParaRPr lang="en-IE" sz="1500" dirty="0"/>
            </a:p>
          </p:txBody>
        </p:sp>
        <p:sp>
          <p:nvSpPr>
            <p:cNvPr id="19" name="Rectangle 18">
              <a:extLst>
                <a:ext uri="{FF2B5EF4-FFF2-40B4-BE49-F238E27FC236}">
                  <a16:creationId xmlns:a16="http://schemas.microsoft.com/office/drawing/2014/main" id="{744A4391-8F36-465C-BA69-0B0E36204F9E}"/>
                </a:ext>
              </a:extLst>
            </p:cNvPr>
            <p:cNvSpPr/>
            <p:nvPr/>
          </p:nvSpPr>
          <p:spPr>
            <a:xfrm>
              <a:off x="6729028" y="4081328"/>
              <a:ext cx="1133878" cy="609986"/>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m. latus </a:t>
              </a:r>
            </a:p>
          </p:txBody>
        </p:sp>
        <p:sp>
          <p:nvSpPr>
            <p:cNvPr id="20" name="Rectangle 19">
              <a:extLst>
                <a:ext uri="{FF2B5EF4-FFF2-40B4-BE49-F238E27FC236}">
                  <a16:creationId xmlns:a16="http://schemas.microsoft.com/office/drawing/2014/main" id="{651A20D4-5878-45A2-B54A-69FE9C3A1FCE}"/>
                </a:ext>
              </a:extLst>
            </p:cNvPr>
            <p:cNvSpPr/>
            <p:nvPr/>
          </p:nvSpPr>
          <p:spPr>
            <a:xfrm>
              <a:off x="6729057" y="2998991"/>
              <a:ext cx="1133878" cy="446826"/>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bischoffi</a:t>
              </a:r>
              <a:endParaRPr lang="en-IE" sz="1600" dirty="0">
                <a:solidFill>
                  <a:schemeClr val="tx1"/>
                </a:solidFill>
              </a:endParaRPr>
            </a:p>
          </p:txBody>
        </p:sp>
        <p:sp>
          <p:nvSpPr>
            <p:cNvPr id="24" name="Rectangle 23">
              <a:extLst>
                <a:ext uri="{FF2B5EF4-FFF2-40B4-BE49-F238E27FC236}">
                  <a16:creationId xmlns:a16="http://schemas.microsoft.com/office/drawing/2014/main" id="{8B71E373-97E4-4A30-8ADF-D4523238C834}"/>
                </a:ext>
              </a:extLst>
            </p:cNvPr>
            <p:cNvSpPr/>
            <p:nvPr/>
          </p:nvSpPr>
          <p:spPr>
            <a:xfrm>
              <a:off x="7862907" y="5353296"/>
              <a:ext cx="1133878" cy="545611"/>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inornatus</a:t>
              </a:r>
              <a:endParaRPr lang="en-IE" sz="1600" dirty="0">
                <a:solidFill>
                  <a:schemeClr val="tx1"/>
                </a:solidFill>
              </a:endParaRPr>
            </a:p>
          </p:txBody>
        </p:sp>
        <p:sp>
          <p:nvSpPr>
            <p:cNvPr id="25" name="Rectangle 24">
              <a:extLst>
                <a:ext uri="{FF2B5EF4-FFF2-40B4-BE49-F238E27FC236}">
                  <a16:creationId xmlns:a16="http://schemas.microsoft.com/office/drawing/2014/main" id="{34733FE1-8B24-49B0-9477-65377504479A}"/>
                </a:ext>
              </a:extLst>
            </p:cNvPr>
            <p:cNvSpPr/>
            <p:nvPr/>
          </p:nvSpPr>
          <p:spPr>
            <a:xfrm>
              <a:off x="7860525" y="5896447"/>
              <a:ext cx="1133878" cy="545611"/>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spicatus</a:t>
              </a:r>
              <a:endParaRPr lang="en-IE" sz="1600" dirty="0">
                <a:solidFill>
                  <a:schemeClr val="tx1"/>
                </a:solidFill>
              </a:endParaRPr>
            </a:p>
          </p:txBody>
        </p:sp>
        <p:sp>
          <p:nvSpPr>
            <p:cNvPr id="26" name="Rectangle 25">
              <a:extLst>
                <a:ext uri="{FF2B5EF4-FFF2-40B4-BE49-F238E27FC236}">
                  <a16:creationId xmlns:a16="http://schemas.microsoft.com/office/drawing/2014/main" id="{84A7F448-34DF-44F4-AF00-9ABB1217C989}"/>
                </a:ext>
              </a:extLst>
            </p:cNvPr>
            <p:cNvSpPr/>
            <p:nvPr/>
          </p:nvSpPr>
          <p:spPr>
            <a:xfrm>
              <a:off x="6728152" y="4680742"/>
              <a:ext cx="1133878" cy="68597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G. punctatus</a:t>
              </a:r>
            </a:p>
          </p:txBody>
        </p:sp>
        <p:cxnSp>
          <p:nvCxnSpPr>
            <p:cNvPr id="28" name="Straight Connector 27">
              <a:extLst>
                <a:ext uri="{FF2B5EF4-FFF2-40B4-BE49-F238E27FC236}">
                  <a16:creationId xmlns:a16="http://schemas.microsoft.com/office/drawing/2014/main" id="{D0413079-BBDB-4336-9971-2EDA64FC9C9E}"/>
                </a:ext>
              </a:extLst>
            </p:cNvPr>
            <p:cNvCxnSpPr/>
            <p:nvPr/>
          </p:nvCxnSpPr>
          <p:spPr>
            <a:xfrm>
              <a:off x="8996786" y="3003388"/>
              <a:ext cx="126363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1878D6D-4868-4F5C-8B1F-2A5C6D228E67}"/>
                </a:ext>
              </a:extLst>
            </p:cNvPr>
            <p:cNvSpPr txBox="1"/>
            <p:nvPr/>
          </p:nvSpPr>
          <p:spPr>
            <a:xfrm>
              <a:off x="4911573" y="1123830"/>
              <a:ext cx="835485" cy="5324535"/>
            </a:xfrm>
            <a:prstGeom prst="rect">
              <a:avLst/>
            </a:prstGeom>
            <a:noFill/>
          </p:spPr>
          <p:txBody>
            <a:bodyPr wrap="none" rtlCol="0">
              <a:spAutoFit/>
            </a:bodyPr>
            <a:lstStyle/>
            <a:p>
              <a:r>
                <a:rPr lang="en-IE" sz="1400" dirty="0">
                  <a:solidFill>
                    <a:srgbClr val="FF0000"/>
                  </a:solidFill>
                </a:rPr>
                <a:t>343.5Ma</a:t>
              </a: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dirty="0">
                <a:solidFill>
                  <a:srgbClr val="FF0000"/>
                </a:solidFill>
              </a:endParaRPr>
            </a:p>
            <a:p>
              <a:endParaRPr lang="en-IE" sz="1400" dirty="0">
                <a:solidFill>
                  <a:srgbClr val="FF0000"/>
                </a:solidFill>
              </a:endParaRPr>
            </a:p>
            <a:p>
              <a:r>
                <a:rPr lang="en-IE" sz="1400" dirty="0">
                  <a:solidFill>
                    <a:srgbClr val="FF0000"/>
                  </a:solidFill>
                </a:rPr>
                <a:t>345.5Ma</a:t>
              </a: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400" dirty="0">
                <a:solidFill>
                  <a:srgbClr val="FF0000"/>
                </a:solidFill>
              </a:endParaRPr>
            </a:p>
            <a:p>
              <a:endParaRPr lang="en-IE" sz="1600" dirty="0">
                <a:solidFill>
                  <a:srgbClr val="FF0000"/>
                </a:solidFill>
              </a:endParaRPr>
            </a:p>
            <a:p>
              <a:endParaRPr lang="en-IE" sz="1400" dirty="0">
                <a:solidFill>
                  <a:srgbClr val="FF0000"/>
                </a:solidFill>
              </a:endParaRPr>
            </a:p>
            <a:p>
              <a:endParaRPr lang="en-IE" sz="1400" dirty="0">
                <a:solidFill>
                  <a:srgbClr val="FF0000"/>
                </a:solidFill>
              </a:endParaRPr>
            </a:p>
            <a:p>
              <a:r>
                <a:rPr lang="en-IE" sz="1400" dirty="0">
                  <a:solidFill>
                    <a:srgbClr val="FF0000"/>
                  </a:solidFill>
                </a:rPr>
                <a:t>359.2Ma</a:t>
              </a:r>
            </a:p>
          </p:txBody>
        </p:sp>
        <p:sp>
          <p:nvSpPr>
            <p:cNvPr id="21" name="Rectangle 20">
              <a:extLst>
                <a:ext uri="{FF2B5EF4-FFF2-40B4-BE49-F238E27FC236}">
                  <a16:creationId xmlns:a16="http://schemas.microsoft.com/office/drawing/2014/main" id="{CC9C4A84-F44D-4F1C-95B4-503382D3A88A}"/>
                </a:ext>
              </a:extLst>
            </p:cNvPr>
            <p:cNvSpPr/>
            <p:nvPr/>
          </p:nvSpPr>
          <p:spPr>
            <a:xfrm>
              <a:off x="7860525" y="4092434"/>
              <a:ext cx="1133878" cy="127255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c. carina</a:t>
              </a:r>
            </a:p>
          </p:txBody>
        </p:sp>
        <p:cxnSp>
          <p:nvCxnSpPr>
            <p:cNvPr id="32" name="Straight Connector 31">
              <a:extLst>
                <a:ext uri="{FF2B5EF4-FFF2-40B4-BE49-F238E27FC236}">
                  <a16:creationId xmlns:a16="http://schemas.microsoft.com/office/drawing/2014/main" id="{AD0CA0C9-411A-4D5A-A35D-725F4DEB709C}"/>
                </a:ext>
              </a:extLst>
            </p:cNvPr>
            <p:cNvCxnSpPr/>
            <p:nvPr/>
          </p:nvCxnSpPr>
          <p:spPr>
            <a:xfrm>
              <a:off x="4981575" y="1447029"/>
              <a:ext cx="174657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5992B5-F83A-4778-9E6E-8AC122B5AD28}"/>
                </a:ext>
              </a:extLst>
            </p:cNvPr>
            <p:cNvCxnSpPr/>
            <p:nvPr/>
          </p:nvCxnSpPr>
          <p:spPr>
            <a:xfrm>
              <a:off x="4981575" y="2997879"/>
              <a:ext cx="5297100" cy="100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90936F-878B-4BC1-9B77-78EC38167E6A}"/>
                </a:ext>
              </a:extLst>
            </p:cNvPr>
            <p:cNvCxnSpPr>
              <a:cxnSpLocks/>
            </p:cNvCxnSpPr>
            <p:nvPr/>
          </p:nvCxnSpPr>
          <p:spPr>
            <a:xfrm flipV="1">
              <a:off x="4981575" y="6439827"/>
              <a:ext cx="6558462"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6CA7C2-24B5-4EC7-BF75-832E64B37D74}"/>
                </a:ext>
              </a:extLst>
            </p:cNvPr>
            <p:cNvCxnSpPr>
              <a:cxnSpLocks/>
            </p:cNvCxnSpPr>
            <p:nvPr/>
          </p:nvCxnSpPr>
          <p:spPr>
            <a:xfrm>
              <a:off x="6742689" y="1226261"/>
              <a:ext cx="2144136"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A1B1C18-272A-445D-82B2-9AA8CE1D51EE}"/>
                </a:ext>
              </a:extLst>
            </p:cNvPr>
            <p:cNvSpPr txBox="1"/>
            <p:nvPr/>
          </p:nvSpPr>
          <p:spPr>
            <a:xfrm>
              <a:off x="6842137" y="1041936"/>
              <a:ext cx="2178038" cy="369332"/>
            </a:xfrm>
            <a:prstGeom prst="rect">
              <a:avLst/>
            </a:prstGeom>
            <a:noFill/>
          </p:spPr>
          <p:txBody>
            <a:bodyPr wrap="square" rtlCol="0">
              <a:spAutoFit/>
            </a:bodyPr>
            <a:lstStyle/>
            <a:p>
              <a:r>
                <a:rPr lang="en-IE" dirty="0">
                  <a:solidFill>
                    <a:srgbClr val="00B050"/>
                  </a:solidFill>
                </a:rPr>
                <a:t>v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p>
          </p:txBody>
        </p:sp>
        <p:sp>
          <p:nvSpPr>
            <p:cNvPr id="37" name="TextBox 36">
              <a:extLst>
                <a:ext uri="{FF2B5EF4-FFF2-40B4-BE49-F238E27FC236}">
                  <a16:creationId xmlns:a16="http://schemas.microsoft.com/office/drawing/2014/main" id="{805B5875-EC17-4BDD-94C4-938662D48F19}"/>
                </a:ext>
              </a:extLst>
            </p:cNvPr>
            <p:cNvSpPr txBox="1"/>
            <p:nvPr/>
          </p:nvSpPr>
          <p:spPr>
            <a:xfrm>
              <a:off x="8886253" y="1049049"/>
              <a:ext cx="1780255" cy="318477"/>
            </a:xfrm>
            <a:prstGeom prst="rect">
              <a:avLst/>
            </a:prstGeom>
            <a:noFill/>
          </p:spPr>
          <p:txBody>
            <a:bodyPr wrap="square" rtlCol="0">
              <a:spAutoFit/>
            </a:bodyPr>
            <a:lstStyle/>
            <a:p>
              <a:r>
                <a:rPr lang="en-IE" sz="1600" dirty="0">
                  <a:solidFill>
                    <a:srgbClr val="00B050"/>
                  </a:solidFill>
                </a:rPr>
                <a:t>Early </a:t>
              </a:r>
              <a:r>
                <a:rPr lang="en-IE" sz="1600" dirty="0" err="1">
                  <a:solidFill>
                    <a:srgbClr val="00B050"/>
                  </a:solidFill>
                </a:rPr>
                <a:t>Arundian</a:t>
              </a:r>
              <a:r>
                <a:rPr lang="en-IE" sz="1600" dirty="0">
                  <a:solidFill>
                    <a:srgbClr val="00B050"/>
                  </a:solidFill>
                </a:rPr>
                <a:t>  tuff</a:t>
              </a:r>
            </a:p>
          </p:txBody>
        </p:sp>
        <p:sp>
          <p:nvSpPr>
            <p:cNvPr id="39" name="TextBox 38">
              <a:extLst>
                <a:ext uri="{FF2B5EF4-FFF2-40B4-BE49-F238E27FC236}">
                  <a16:creationId xmlns:a16="http://schemas.microsoft.com/office/drawing/2014/main" id="{DDF56D5E-8A5E-4386-9A11-0F0F4F46D976}"/>
                </a:ext>
              </a:extLst>
            </p:cNvPr>
            <p:cNvSpPr txBox="1"/>
            <p:nvPr/>
          </p:nvSpPr>
          <p:spPr>
            <a:xfrm>
              <a:off x="9223936" y="5701116"/>
              <a:ext cx="2432362" cy="434287"/>
            </a:xfrm>
            <a:prstGeom prst="rect">
              <a:avLst/>
            </a:prstGeom>
            <a:noFill/>
          </p:spPr>
          <p:txBody>
            <a:bodyPr wrap="square" rtlCol="0">
              <a:spAutoFit/>
            </a:bodyPr>
            <a:lstStyle/>
            <a:p>
              <a:r>
                <a:rPr lang="en-IE" sz="1200" i="1" dirty="0" err="1">
                  <a:solidFill>
                    <a:schemeClr val="bg1"/>
                  </a:solidFill>
                </a:rPr>
                <a:t>Condont</a:t>
              </a:r>
              <a:r>
                <a:rPr lang="en-IE" sz="1200" i="1" dirty="0">
                  <a:solidFill>
                    <a:schemeClr val="bg1"/>
                  </a:solidFill>
                </a:rPr>
                <a:t> biozones from Riley (1993) and  Jones &amp; Sommerville (1996)</a:t>
              </a:r>
            </a:p>
          </p:txBody>
        </p:sp>
        <p:sp>
          <p:nvSpPr>
            <p:cNvPr id="49" name="Rectangle 48">
              <a:extLst>
                <a:ext uri="{FF2B5EF4-FFF2-40B4-BE49-F238E27FC236}">
                  <a16:creationId xmlns:a16="http://schemas.microsoft.com/office/drawing/2014/main" id="{097A6E94-7D4E-494F-847A-870D32883407}"/>
                </a:ext>
              </a:extLst>
            </p:cNvPr>
            <p:cNvSpPr/>
            <p:nvPr/>
          </p:nvSpPr>
          <p:spPr>
            <a:xfrm>
              <a:off x="7865147" y="3447950"/>
              <a:ext cx="1133878" cy="643436"/>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Sc. </a:t>
              </a:r>
              <a:r>
                <a:rPr lang="en-IE" sz="1600" dirty="0" err="1">
                  <a:solidFill>
                    <a:schemeClr val="tx1"/>
                  </a:solidFill>
                </a:rPr>
                <a:t>anchoralis</a:t>
              </a:r>
              <a:endParaRPr lang="en-IE" sz="1600" dirty="0">
                <a:solidFill>
                  <a:schemeClr val="tx1"/>
                </a:solidFill>
              </a:endParaRPr>
            </a:p>
          </p:txBody>
        </p:sp>
        <p:sp>
          <p:nvSpPr>
            <p:cNvPr id="50" name="Rectangle 49">
              <a:extLst>
                <a:ext uri="{FF2B5EF4-FFF2-40B4-BE49-F238E27FC236}">
                  <a16:creationId xmlns:a16="http://schemas.microsoft.com/office/drawing/2014/main" id="{BB4C6C52-F68F-452A-BF5B-FC4636425D28}"/>
                </a:ext>
              </a:extLst>
            </p:cNvPr>
            <p:cNvSpPr/>
            <p:nvPr/>
          </p:nvSpPr>
          <p:spPr>
            <a:xfrm>
              <a:off x="6733263" y="2280154"/>
              <a:ext cx="2265552" cy="714269"/>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M. </a:t>
              </a:r>
              <a:r>
                <a:rPr lang="en-IE" sz="1600" dirty="0" err="1">
                  <a:solidFill>
                    <a:schemeClr val="tx1"/>
                  </a:solidFill>
                </a:rPr>
                <a:t>beckmanni</a:t>
              </a:r>
              <a:endParaRPr lang="en-IE" sz="1600" dirty="0">
                <a:solidFill>
                  <a:schemeClr val="tx1"/>
                </a:solidFill>
              </a:endParaRPr>
            </a:p>
          </p:txBody>
        </p:sp>
      </p:grpSp>
      <p:grpSp>
        <p:nvGrpSpPr>
          <p:cNvPr id="33" name="Group 32">
            <a:extLst>
              <a:ext uri="{FF2B5EF4-FFF2-40B4-BE49-F238E27FC236}">
                <a16:creationId xmlns:a16="http://schemas.microsoft.com/office/drawing/2014/main" id="{BD1F4A06-4A19-44F6-E1AC-FD6A1CF04321}"/>
              </a:ext>
            </a:extLst>
          </p:cNvPr>
          <p:cNvGrpSpPr/>
          <p:nvPr/>
        </p:nvGrpSpPr>
        <p:grpSpPr>
          <a:xfrm>
            <a:off x="133194" y="6313361"/>
            <a:ext cx="12910671" cy="466127"/>
            <a:chOff x="133194" y="6313361"/>
            <a:chExt cx="12910671" cy="466127"/>
          </a:xfrm>
        </p:grpSpPr>
        <p:sp>
          <p:nvSpPr>
            <p:cNvPr id="35" name="TextBox 34">
              <a:extLst>
                <a:ext uri="{FF2B5EF4-FFF2-40B4-BE49-F238E27FC236}">
                  <a16:creationId xmlns:a16="http://schemas.microsoft.com/office/drawing/2014/main" id="{DC39A220-D4C7-79F6-49AC-AEE3E48D77F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38" name="Picture 37">
              <a:extLst>
                <a:ext uri="{FF2B5EF4-FFF2-40B4-BE49-F238E27FC236}">
                  <a16:creationId xmlns:a16="http://schemas.microsoft.com/office/drawing/2014/main" id="{36298DC2-2EB9-B353-0C7B-D9F302B715B6}"/>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41" name="TextBox 40">
            <a:extLst>
              <a:ext uri="{FF2B5EF4-FFF2-40B4-BE49-F238E27FC236}">
                <a16:creationId xmlns:a16="http://schemas.microsoft.com/office/drawing/2014/main" id="{D1E82ED9-2579-D523-6E64-E160991CF8E7}"/>
              </a:ext>
            </a:extLst>
          </p:cNvPr>
          <p:cNvSpPr txBox="1"/>
          <p:nvPr/>
        </p:nvSpPr>
        <p:spPr>
          <a:xfrm>
            <a:off x="323850" y="5486400"/>
            <a:ext cx="4617739" cy="584775"/>
          </a:xfrm>
          <a:prstGeom prst="rect">
            <a:avLst/>
          </a:prstGeom>
          <a:noFill/>
        </p:spPr>
        <p:txBody>
          <a:bodyPr wrap="none" rtlCol="0">
            <a:spAutoFit/>
          </a:bodyPr>
          <a:lstStyle/>
          <a:p>
            <a:r>
              <a:rPr lang="en-GB" dirty="0">
                <a:solidFill>
                  <a:schemeClr val="bg1"/>
                </a:solidFill>
              </a:rPr>
              <a:t>Dating of zircon in tuff horizons around Lisheen</a:t>
            </a:r>
          </a:p>
          <a:p>
            <a:r>
              <a:rPr lang="en-GB" sz="1400" i="1" dirty="0">
                <a:solidFill>
                  <a:schemeClr val="bg1"/>
                </a:solidFill>
              </a:rPr>
              <a:t>Koch et al 2022 </a:t>
            </a:r>
            <a:endParaRPr lang="en-IE" sz="1400" i="1" dirty="0">
              <a:solidFill>
                <a:schemeClr val="bg1"/>
              </a:solidFill>
            </a:endParaRPr>
          </a:p>
        </p:txBody>
      </p:sp>
      <p:grpSp>
        <p:nvGrpSpPr>
          <p:cNvPr id="67" name="Group 66">
            <a:extLst>
              <a:ext uri="{FF2B5EF4-FFF2-40B4-BE49-F238E27FC236}">
                <a16:creationId xmlns:a16="http://schemas.microsoft.com/office/drawing/2014/main" id="{B1D3F710-095F-737E-1B2B-163B15BEC8AA}"/>
              </a:ext>
            </a:extLst>
          </p:cNvPr>
          <p:cNvGrpSpPr/>
          <p:nvPr/>
        </p:nvGrpSpPr>
        <p:grpSpPr>
          <a:xfrm>
            <a:off x="199034" y="940434"/>
            <a:ext cx="4867275" cy="3863158"/>
            <a:chOff x="57150" y="752475"/>
            <a:chExt cx="4867275" cy="3475687"/>
          </a:xfrm>
        </p:grpSpPr>
        <p:cxnSp>
          <p:nvCxnSpPr>
            <p:cNvPr id="53" name="Straight Arrow Connector 52">
              <a:extLst>
                <a:ext uri="{FF2B5EF4-FFF2-40B4-BE49-F238E27FC236}">
                  <a16:creationId xmlns:a16="http://schemas.microsoft.com/office/drawing/2014/main" id="{D8D937AA-E020-EE0F-93A4-57323490F355}"/>
                </a:ext>
              </a:extLst>
            </p:cNvPr>
            <p:cNvCxnSpPr/>
            <p:nvPr/>
          </p:nvCxnSpPr>
          <p:spPr>
            <a:xfrm>
              <a:off x="1524000" y="2428875"/>
              <a:ext cx="0" cy="904875"/>
            </a:xfrm>
            <a:prstGeom prst="straightConnector1">
              <a:avLst/>
            </a:prstGeom>
            <a:ln w="60325">
              <a:solidFill>
                <a:schemeClr val="accent4"/>
              </a:solidFill>
              <a:headEnd type="triangle"/>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6365DF4-B955-86FA-E8EE-EA1855C8A4BD}"/>
                </a:ext>
              </a:extLst>
            </p:cNvPr>
            <p:cNvCxnSpPr>
              <a:cxnSpLocks/>
            </p:cNvCxnSpPr>
            <p:nvPr/>
          </p:nvCxnSpPr>
          <p:spPr>
            <a:xfrm>
              <a:off x="4505325" y="752475"/>
              <a:ext cx="0" cy="2476500"/>
            </a:xfrm>
            <a:prstGeom prst="straightConnector1">
              <a:avLst/>
            </a:prstGeom>
            <a:ln w="60325">
              <a:solidFill>
                <a:schemeClr val="accent4"/>
              </a:solidFill>
              <a:headEnd type="triangle"/>
              <a:tailEnd type="stealth"/>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5DB2CF8-F16C-6146-AD84-8DF49C94C815}"/>
                </a:ext>
              </a:extLst>
            </p:cNvPr>
            <p:cNvCxnSpPr>
              <a:cxnSpLocks/>
            </p:cNvCxnSpPr>
            <p:nvPr/>
          </p:nvCxnSpPr>
          <p:spPr>
            <a:xfrm>
              <a:off x="3514725" y="1876424"/>
              <a:ext cx="0" cy="1404000"/>
            </a:xfrm>
            <a:prstGeom prst="straightConnector1">
              <a:avLst/>
            </a:prstGeom>
            <a:ln w="60325">
              <a:solidFill>
                <a:schemeClr val="accent4"/>
              </a:solidFill>
              <a:headEnd type="triangle"/>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A259E16-55B1-868F-CEC1-019AF144FD72}"/>
                </a:ext>
              </a:extLst>
            </p:cNvPr>
            <p:cNvCxnSpPr>
              <a:cxnSpLocks/>
            </p:cNvCxnSpPr>
            <p:nvPr/>
          </p:nvCxnSpPr>
          <p:spPr>
            <a:xfrm>
              <a:off x="2524125" y="2552700"/>
              <a:ext cx="0" cy="1514475"/>
            </a:xfrm>
            <a:prstGeom prst="straightConnector1">
              <a:avLst/>
            </a:prstGeom>
            <a:ln w="60325">
              <a:solidFill>
                <a:schemeClr val="accent4"/>
              </a:solidFill>
              <a:headEnd type="triangle"/>
              <a:tailEnd type="stealth"/>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8C954839-9CAF-0586-C515-8FD46865412D}"/>
                </a:ext>
              </a:extLst>
            </p:cNvPr>
            <p:cNvSpPr/>
            <p:nvPr/>
          </p:nvSpPr>
          <p:spPr>
            <a:xfrm>
              <a:off x="1000125" y="1866900"/>
              <a:ext cx="3924300" cy="666750"/>
            </a:xfrm>
            <a:prstGeom prst="rect">
              <a:avLst/>
            </a:prstGeom>
            <a:noFill/>
            <a:ln>
              <a:solidFill>
                <a:schemeClr val="accent3">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Flowchart: Decision 61">
              <a:extLst>
                <a:ext uri="{FF2B5EF4-FFF2-40B4-BE49-F238E27FC236}">
                  <a16:creationId xmlns:a16="http://schemas.microsoft.com/office/drawing/2014/main" id="{E6BD38EB-0ECD-CEAA-90C0-8E87F8A2B8B1}"/>
                </a:ext>
              </a:extLst>
            </p:cNvPr>
            <p:cNvSpPr/>
            <p:nvPr/>
          </p:nvSpPr>
          <p:spPr>
            <a:xfrm>
              <a:off x="4314825" y="1771650"/>
              <a:ext cx="360000" cy="1800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Flowchart: Decision 62">
              <a:extLst>
                <a:ext uri="{FF2B5EF4-FFF2-40B4-BE49-F238E27FC236}">
                  <a16:creationId xmlns:a16="http://schemas.microsoft.com/office/drawing/2014/main" id="{BE0EECB0-9859-A563-152C-1C8F21D91735}"/>
                </a:ext>
              </a:extLst>
            </p:cNvPr>
            <p:cNvSpPr/>
            <p:nvPr/>
          </p:nvSpPr>
          <p:spPr>
            <a:xfrm>
              <a:off x="3324225" y="2457450"/>
              <a:ext cx="360000" cy="18000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4" name="Flowchart: Decision 63">
              <a:extLst>
                <a:ext uri="{FF2B5EF4-FFF2-40B4-BE49-F238E27FC236}">
                  <a16:creationId xmlns:a16="http://schemas.microsoft.com/office/drawing/2014/main" id="{E2418B4B-A2BB-3800-50E0-D00CEC2728A3}"/>
                </a:ext>
              </a:extLst>
            </p:cNvPr>
            <p:cNvSpPr/>
            <p:nvPr/>
          </p:nvSpPr>
          <p:spPr>
            <a:xfrm>
              <a:off x="2333625" y="3219450"/>
              <a:ext cx="360000" cy="180000"/>
            </a:xfrm>
            <a:prstGeom prst="flowChartDecisi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5" name="Flowchart: Decision 64">
              <a:extLst>
                <a:ext uri="{FF2B5EF4-FFF2-40B4-BE49-F238E27FC236}">
                  <a16:creationId xmlns:a16="http://schemas.microsoft.com/office/drawing/2014/main" id="{9B4B677A-5DCA-040A-218E-B2AAAFCAEB25}"/>
                </a:ext>
              </a:extLst>
            </p:cNvPr>
            <p:cNvSpPr/>
            <p:nvPr/>
          </p:nvSpPr>
          <p:spPr>
            <a:xfrm>
              <a:off x="1333500" y="2762250"/>
              <a:ext cx="360000" cy="180000"/>
            </a:xfrm>
            <a:prstGeom prst="flowChartDecisi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6" name="TextBox 65">
              <a:extLst>
                <a:ext uri="{FF2B5EF4-FFF2-40B4-BE49-F238E27FC236}">
                  <a16:creationId xmlns:a16="http://schemas.microsoft.com/office/drawing/2014/main" id="{83D89B2C-421B-0E3C-D6E1-03EA608A1330}"/>
                </a:ext>
              </a:extLst>
            </p:cNvPr>
            <p:cNvSpPr txBox="1"/>
            <p:nvPr/>
          </p:nvSpPr>
          <p:spPr>
            <a:xfrm>
              <a:off x="57150" y="1459093"/>
              <a:ext cx="925253" cy="2769069"/>
            </a:xfrm>
            <a:prstGeom prst="rect">
              <a:avLst/>
            </a:prstGeom>
            <a:noFill/>
          </p:spPr>
          <p:txBody>
            <a:bodyPr wrap="none" rtlCol="0">
              <a:spAutoFit/>
            </a:bodyPr>
            <a:lstStyle/>
            <a:p>
              <a:endParaRPr lang="en-GB" sz="1600" dirty="0">
                <a:solidFill>
                  <a:srgbClr val="FF0000"/>
                </a:solidFill>
              </a:endParaRPr>
            </a:p>
            <a:p>
              <a:endParaRPr lang="en-GB" sz="1600" dirty="0">
                <a:solidFill>
                  <a:srgbClr val="FF0000"/>
                </a:solidFill>
              </a:endParaRPr>
            </a:p>
            <a:p>
              <a:endParaRPr lang="en-GB" sz="1600" dirty="0">
                <a:solidFill>
                  <a:srgbClr val="FF0000"/>
                </a:solidFill>
              </a:endParaRPr>
            </a:p>
            <a:p>
              <a:r>
                <a:rPr lang="en-GB" sz="1600" dirty="0">
                  <a:solidFill>
                    <a:srgbClr val="FF0000"/>
                  </a:solidFill>
                </a:rPr>
                <a:t>345.0Ma</a:t>
              </a:r>
            </a:p>
            <a:p>
              <a:endParaRPr lang="en-GB" sz="1600" dirty="0">
                <a:solidFill>
                  <a:srgbClr val="FF0000"/>
                </a:solidFill>
              </a:endParaRPr>
            </a:p>
            <a:p>
              <a:endParaRPr lang="en-GB" sz="1600" dirty="0">
                <a:solidFill>
                  <a:srgbClr val="FF0000"/>
                </a:solidFill>
              </a:endParaRPr>
            </a:p>
            <a:p>
              <a:endParaRPr lang="en-GB" dirty="0">
                <a:solidFill>
                  <a:srgbClr val="FF0000"/>
                </a:solidFill>
              </a:endParaRPr>
            </a:p>
            <a:p>
              <a:r>
                <a:rPr lang="en-GB" sz="1600" dirty="0">
                  <a:solidFill>
                    <a:srgbClr val="FF0000"/>
                  </a:solidFill>
                </a:rPr>
                <a:t>350.0Ma</a:t>
              </a:r>
            </a:p>
            <a:p>
              <a:endParaRPr lang="en-GB" sz="1600" dirty="0">
                <a:solidFill>
                  <a:srgbClr val="FF0000"/>
                </a:solidFill>
              </a:endParaRPr>
            </a:p>
            <a:p>
              <a:endParaRPr lang="en-GB" sz="1600" dirty="0">
                <a:solidFill>
                  <a:srgbClr val="FF0000"/>
                </a:solidFill>
              </a:endParaRPr>
            </a:p>
            <a:p>
              <a:endParaRPr lang="en-GB" sz="1600" dirty="0">
                <a:solidFill>
                  <a:srgbClr val="FF0000"/>
                </a:solidFill>
              </a:endParaRPr>
            </a:p>
            <a:p>
              <a:r>
                <a:rPr lang="en-GB" sz="1600" dirty="0">
                  <a:solidFill>
                    <a:srgbClr val="FF0000"/>
                  </a:solidFill>
                </a:rPr>
                <a:t>355.0Ma</a:t>
              </a:r>
              <a:endParaRPr lang="en-IE" sz="1600" dirty="0">
                <a:solidFill>
                  <a:srgbClr val="FF0000"/>
                </a:solidFill>
              </a:endParaRPr>
            </a:p>
          </p:txBody>
        </p:sp>
      </p:grpSp>
      <p:cxnSp>
        <p:nvCxnSpPr>
          <p:cNvPr id="73" name="Straight Connector 72">
            <a:extLst>
              <a:ext uri="{FF2B5EF4-FFF2-40B4-BE49-F238E27FC236}">
                <a16:creationId xmlns:a16="http://schemas.microsoft.com/office/drawing/2014/main" id="{5A4ED636-C146-9652-E5EC-3061E6E42F3C}"/>
              </a:ext>
            </a:extLst>
          </p:cNvPr>
          <p:cNvCxnSpPr/>
          <p:nvPr/>
        </p:nvCxnSpPr>
        <p:spPr>
          <a:xfrm>
            <a:off x="295275" y="2762250"/>
            <a:ext cx="49149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B96019A-B161-7D68-636C-933D261B044B}"/>
              </a:ext>
            </a:extLst>
          </p:cNvPr>
          <p:cNvCxnSpPr/>
          <p:nvPr/>
        </p:nvCxnSpPr>
        <p:spPr>
          <a:xfrm>
            <a:off x="323850" y="3800475"/>
            <a:ext cx="49149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DD6B584-F38D-92CB-2D47-2B10D16349F8}"/>
              </a:ext>
            </a:extLst>
          </p:cNvPr>
          <p:cNvCxnSpPr/>
          <p:nvPr/>
        </p:nvCxnSpPr>
        <p:spPr>
          <a:xfrm>
            <a:off x="276225" y="4762500"/>
            <a:ext cx="49149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80DC5B9-4FAE-2D21-7CDB-132AF16B4E6F}"/>
              </a:ext>
            </a:extLst>
          </p:cNvPr>
          <p:cNvSpPr txBox="1"/>
          <p:nvPr/>
        </p:nvSpPr>
        <p:spPr>
          <a:xfrm>
            <a:off x="1131971" y="1533525"/>
            <a:ext cx="1174745" cy="461665"/>
          </a:xfrm>
          <a:prstGeom prst="rect">
            <a:avLst/>
          </a:prstGeom>
          <a:noFill/>
        </p:spPr>
        <p:txBody>
          <a:bodyPr wrap="none" rtlCol="0">
            <a:spAutoFit/>
          </a:bodyPr>
          <a:lstStyle/>
          <a:p>
            <a:pPr algn="ctr"/>
            <a:r>
              <a:rPr lang="en-GB" sz="1200" dirty="0">
                <a:solidFill>
                  <a:schemeClr val="bg1"/>
                </a:solidFill>
              </a:rPr>
              <a:t>Late Courceyan </a:t>
            </a:r>
          </a:p>
          <a:p>
            <a:pPr algn="ctr"/>
            <a:r>
              <a:rPr lang="en-GB" sz="1200" dirty="0">
                <a:solidFill>
                  <a:schemeClr val="bg1"/>
                </a:solidFill>
              </a:rPr>
              <a:t>Tuff</a:t>
            </a:r>
            <a:endParaRPr lang="en-IE" sz="1200" dirty="0">
              <a:solidFill>
                <a:schemeClr val="bg1"/>
              </a:solidFill>
            </a:endParaRPr>
          </a:p>
        </p:txBody>
      </p:sp>
      <p:sp>
        <p:nvSpPr>
          <p:cNvPr id="77" name="TextBox 76">
            <a:extLst>
              <a:ext uri="{FF2B5EF4-FFF2-40B4-BE49-F238E27FC236}">
                <a16:creationId xmlns:a16="http://schemas.microsoft.com/office/drawing/2014/main" id="{E8E8F8A1-16B8-D458-0EB8-3FD530C738A0}"/>
              </a:ext>
            </a:extLst>
          </p:cNvPr>
          <p:cNvSpPr txBox="1"/>
          <p:nvPr/>
        </p:nvSpPr>
        <p:spPr>
          <a:xfrm>
            <a:off x="2320161" y="1533525"/>
            <a:ext cx="798617" cy="461665"/>
          </a:xfrm>
          <a:prstGeom prst="rect">
            <a:avLst/>
          </a:prstGeom>
          <a:noFill/>
        </p:spPr>
        <p:txBody>
          <a:bodyPr wrap="none" rtlCol="0">
            <a:spAutoFit/>
          </a:bodyPr>
          <a:lstStyle/>
          <a:p>
            <a:pPr algn="ctr"/>
            <a:r>
              <a:rPr lang="en-GB" sz="1200" dirty="0">
                <a:solidFill>
                  <a:schemeClr val="bg1"/>
                </a:solidFill>
              </a:rPr>
              <a:t>Base WRL</a:t>
            </a:r>
          </a:p>
          <a:p>
            <a:pPr algn="ctr"/>
            <a:r>
              <a:rPr lang="en-GB" sz="1200" dirty="0">
                <a:solidFill>
                  <a:schemeClr val="bg1"/>
                </a:solidFill>
              </a:rPr>
              <a:t>Tuff</a:t>
            </a:r>
            <a:endParaRPr lang="en-IE" sz="1200" dirty="0">
              <a:solidFill>
                <a:schemeClr val="bg1"/>
              </a:solidFill>
            </a:endParaRPr>
          </a:p>
        </p:txBody>
      </p:sp>
      <p:sp>
        <p:nvSpPr>
          <p:cNvPr id="78" name="TextBox 77">
            <a:extLst>
              <a:ext uri="{FF2B5EF4-FFF2-40B4-BE49-F238E27FC236}">
                <a16:creationId xmlns:a16="http://schemas.microsoft.com/office/drawing/2014/main" id="{BD33C83B-411E-82C0-517D-DE8686CB7925}"/>
              </a:ext>
            </a:extLst>
          </p:cNvPr>
          <p:cNvSpPr txBox="1"/>
          <p:nvPr/>
        </p:nvSpPr>
        <p:spPr>
          <a:xfrm>
            <a:off x="3135885" y="1524000"/>
            <a:ext cx="1015021" cy="461665"/>
          </a:xfrm>
          <a:prstGeom prst="rect">
            <a:avLst/>
          </a:prstGeom>
          <a:noFill/>
        </p:spPr>
        <p:txBody>
          <a:bodyPr wrap="none" rtlCol="0">
            <a:spAutoFit/>
          </a:bodyPr>
          <a:lstStyle/>
          <a:p>
            <a:pPr algn="ctr"/>
            <a:r>
              <a:rPr lang="en-GB" sz="1200" dirty="0">
                <a:solidFill>
                  <a:schemeClr val="bg1"/>
                </a:solidFill>
              </a:rPr>
              <a:t>Lisheen Main</a:t>
            </a:r>
          </a:p>
          <a:p>
            <a:pPr algn="ctr"/>
            <a:r>
              <a:rPr lang="en-GB" sz="1200" dirty="0">
                <a:solidFill>
                  <a:schemeClr val="bg1"/>
                </a:solidFill>
              </a:rPr>
              <a:t>Zone</a:t>
            </a:r>
            <a:endParaRPr lang="en-IE" sz="1200" dirty="0">
              <a:solidFill>
                <a:schemeClr val="bg1"/>
              </a:solidFill>
            </a:endParaRPr>
          </a:p>
        </p:txBody>
      </p:sp>
      <p:sp>
        <p:nvSpPr>
          <p:cNvPr id="79" name="TextBox 78">
            <a:extLst>
              <a:ext uri="{FF2B5EF4-FFF2-40B4-BE49-F238E27FC236}">
                <a16:creationId xmlns:a16="http://schemas.microsoft.com/office/drawing/2014/main" id="{299383EA-C960-267E-88D5-0A9E1450B5A6}"/>
              </a:ext>
            </a:extLst>
          </p:cNvPr>
          <p:cNvSpPr txBox="1"/>
          <p:nvPr/>
        </p:nvSpPr>
        <p:spPr>
          <a:xfrm>
            <a:off x="4130063" y="485775"/>
            <a:ext cx="931665" cy="461665"/>
          </a:xfrm>
          <a:prstGeom prst="rect">
            <a:avLst/>
          </a:prstGeom>
          <a:noFill/>
        </p:spPr>
        <p:txBody>
          <a:bodyPr wrap="none" rtlCol="0">
            <a:spAutoFit/>
          </a:bodyPr>
          <a:lstStyle/>
          <a:p>
            <a:pPr algn="ctr"/>
            <a:r>
              <a:rPr lang="en-GB" sz="1200" dirty="0">
                <a:solidFill>
                  <a:schemeClr val="bg1"/>
                </a:solidFill>
              </a:rPr>
              <a:t>Lisheen Bog</a:t>
            </a:r>
          </a:p>
          <a:p>
            <a:pPr algn="ctr"/>
            <a:r>
              <a:rPr lang="en-GB" sz="1200" dirty="0">
                <a:solidFill>
                  <a:schemeClr val="bg1"/>
                </a:solidFill>
              </a:rPr>
              <a:t>Zone</a:t>
            </a:r>
            <a:endParaRPr lang="en-IE" sz="1200" dirty="0">
              <a:solidFill>
                <a:schemeClr val="bg1"/>
              </a:solidFill>
            </a:endParaRPr>
          </a:p>
        </p:txBody>
      </p:sp>
    </p:spTree>
    <p:extLst>
      <p:ext uri="{BB962C8B-B14F-4D97-AF65-F5344CB8AC3E}">
        <p14:creationId xmlns:p14="http://schemas.microsoft.com/office/powerpoint/2010/main" val="46487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A607DE98-63D2-EC12-963D-C5455AF961A6}"/>
              </a:ext>
            </a:extLst>
          </p:cNvPr>
          <p:cNvPicPr>
            <a:picLocks noChangeAspect="1"/>
          </p:cNvPicPr>
          <p:nvPr/>
        </p:nvPicPr>
        <p:blipFill>
          <a:blip r:embed="rId3"/>
          <a:stretch>
            <a:fillRect/>
          </a:stretch>
        </p:blipFill>
        <p:spPr>
          <a:xfrm>
            <a:off x="457199" y="256647"/>
            <a:ext cx="8303811" cy="6035676"/>
          </a:xfrm>
          <a:prstGeom prst="rect">
            <a:avLst/>
          </a:prstGeom>
        </p:spPr>
      </p:pic>
      <p:sp>
        <p:nvSpPr>
          <p:cNvPr id="5" name="TextBox 4">
            <a:extLst>
              <a:ext uri="{FF2B5EF4-FFF2-40B4-BE49-F238E27FC236}">
                <a16:creationId xmlns:a16="http://schemas.microsoft.com/office/drawing/2014/main" id="{994E6A23-95C8-7EEA-3043-26E6EA44EE5E}"/>
              </a:ext>
            </a:extLst>
          </p:cNvPr>
          <p:cNvSpPr txBox="1"/>
          <p:nvPr/>
        </p:nvSpPr>
        <p:spPr>
          <a:xfrm>
            <a:off x="9032031" y="327416"/>
            <a:ext cx="2995128" cy="5907258"/>
          </a:xfrm>
          <a:prstGeom prst="rect">
            <a:avLst/>
          </a:prstGeom>
          <a:noFill/>
        </p:spPr>
        <p:txBody>
          <a:bodyPr wrap="square">
            <a:spAutoFit/>
          </a:bodyPr>
          <a:lstStyle/>
          <a:p>
            <a:pPr algn="just">
              <a:lnSpc>
                <a:spcPct val="107000"/>
              </a:lnSpc>
              <a:spcAft>
                <a:spcPts val="800"/>
              </a:spcAft>
            </a:pPr>
            <a:r>
              <a:rPr lang="en-IE"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Age determinations by various isotopic methodologies plotted on conodont biostratigraphy.</a:t>
            </a:r>
            <a:endParaRPr lang="en-I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Volcanic dates from Koch et al (2022) and Timmerman (2004), Mineralization dates from </a:t>
            </a:r>
            <a:r>
              <a:rPr lang="en-IE" sz="1600" i="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Hnatyshin</a:t>
            </a:r>
            <a:r>
              <a:rPr lang="en-IE"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et al (2015, 2020), Boast et al (1981a) and Duane et al (1986), Basement reheating date from Daly et al (2016). </a:t>
            </a:r>
          </a:p>
          <a:p>
            <a:pPr algn="just">
              <a:lnSpc>
                <a:spcPct val="107000"/>
              </a:lnSpc>
              <a:spcAft>
                <a:spcPts val="800"/>
              </a:spcAft>
            </a:pPr>
            <a:endParaRPr lang="en-IE" sz="1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n-IE"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n-IE" sz="1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n-IE"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n-IE" sz="1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IE"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r>
              <a:rPr lang="en-IE"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Note – error bars on isotopic dating methods removed for diagrammatic simplicity</a:t>
            </a:r>
            <a:endParaRPr lang="en-I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E39136A7-4E7E-DF63-7EAB-45147D8F52DF}"/>
              </a:ext>
            </a:extLst>
          </p:cNvPr>
          <p:cNvGrpSpPr/>
          <p:nvPr/>
        </p:nvGrpSpPr>
        <p:grpSpPr>
          <a:xfrm>
            <a:off x="133194" y="6313361"/>
            <a:ext cx="12910671" cy="466127"/>
            <a:chOff x="133194" y="6313361"/>
            <a:chExt cx="12910671" cy="466127"/>
          </a:xfrm>
        </p:grpSpPr>
        <p:sp>
          <p:nvSpPr>
            <p:cNvPr id="4" name="TextBox 3">
              <a:extLst>
                <a:ext uri="{FF2B5EF4-FFF2-40B4-BE49-F238E27FC236}">
                  <a16:creationId xmlns:a16="http://schemas.microsoft.com/office/drawing/2014/main" id="{6542F4CF-879C-43EB-F0DA-883D4964D66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0" name="Picture 9">
              <a:extLst>
                <a:ext uri="{FF2B5EF4-FFF2-40B4-BE49-F238E27FC236}">
                  <a16:creationId xmlns:a16="http://schemas.microsoft.com/office/drawing/2014/main" id="{8FB9E63A-D95C-2A5C-FEE5-31CD23EAD025}"/>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9" name="Flowchart: Connector 8">
            <a:extLst>
              <a:ext uri="{FF2B5EF4-FFF2-40B4-BE49-F238E27FC236}">
                <a16:creationId xmlns:a16="http://schemas.microsoft.com/office/drawing/2014/main" id="{C8AD9B1C-8974-2B29-9A5F-3D3CB084DE60}"/>
              </a:ext>
            </a:extLst>
          </p:cNvPr>
          <p:cNvSpPr/>
          <p:nvPr/>
        </p:nvSpPr>
        <p:spPr>
          <a:xfrm>
            <a:off x="4686300" y="1838325"/>
            <a:ext cx="133200" cy="133200"/>
          </a:xfrm>
          <a:prstGeom prst="flowChartConnector">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E6AE0EE7-220F-CF09-7A0F-9A65F148792C}"/>
              </a:ext>
            </a:extLst>
          </p:cNvPr>
          <p:cNvSpPr txBox="1"/>
          <p:nvPr/>
        </p:nvSpPr>
        <p:spPr>
          <a:xfrm>
            <a:off x="4837892" y="1762578"/>
            <a:ext cx="1301575" cy="284693"/>
          </a:xfrm>
          <a:prstGeom prst="rect">
            <a:avLst/>
          </a:prstGeom>
          <a:noFill/>
        </p:spPr>
        <p:txBody>
          <a:bodyPr wrap="none" rtlCol="0">
            <a:spAutoFit/>
          </a:bodyPr>
          <a:lstStyle/>
          <a:p>
            <a:r>
              <a:rPr lang="en-IE" sz="1250" dirty="0">
                <a:solidFill>
                  <a:srgbClr val="FF0000"/>
                </a:solidFill>
              </a:rPr>
              <a:t>Limerick Syncline</a:t>
            </a:r>
          </a:p>
        </p:txBody>
      </p:sp>
      <p:sp>
        <p:nvSpPr>
          <p:cNvPr id="7" name="TextBox 6">
            <a:extLst>
              <a:ext uri="{FF2B5EF4-FFF2-40B4-BE49-F238E27FC236}">
                <a16:creationId xmlns:a16="http://schemas.microsoft.com/office/drawing/2014/main" id="{4B7857E9-86BE-AD6D-CC5C-F9D9F83E206D}"/>
              </a:ext>
            </a:extLst>
          </p:cNvPr>
          <p:cNvSpPr txBox="1"/>
          <p:nvPr/>
        </p:nvSpPr>
        <p:spPr>
          <a:xfrm>
            <a:off x="6624537" y="3774333"/>
            <a:ext cx="1018227" cy="369332"/>
          </a:xfrm>
          <a:prstGeom prst="rect">
            <a:avLst/>
          </a:prstGeom>
          <a:noFill/>
        </p:spPr>
        <p:txBody>
          <a:bodyPr wrap="none" rtlCol="0">
            <a:spAutoFit/>
          </a:bodyPr>
          <a:lstStyle/>
          <a:p>
            <a:r>
              <a:rPr lang="en-IE" dirty="0">
                <a:solidFill>
                  <a:srgbClr val="FF00FF"/>
                </a:solidFill>
              </a:rPr>
              <a:t>348.9Ma</a:t>
            </a:r>
          </a:p>
        </p:txBody>
      </p:sp>
      <p:cxnSp>
        <p:nvCxnSpPr>
          <p:cNvPr id="12" name="Straight Connector 11">
            <a:extLst>
              <a:ext uri="{FF2B5EF4-FFF2-40B4-BE49-F238E27FC236}">
                <a16:creationId xmlns:a16="http://schemas.microsoft.com/office/drawing/2014/main" id="{A3F5F432-BD65-A98C-6A39-7008E95DEE90}"/>
              </a:ext>
            </a:extLst>
          </p:cNvPr>
          <p:cNvCxnSpPr/>
          <p:nvPr/>
        </p:nvCxnSpPr>
        <p:spPr>
          <a:xfrm flipH="1">
            <a:off x="1439694" y="3959159"/>
            <a:ext cx="5155659"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176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D6E5-6841-4653-AA86-0956F6362421}"/>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C754618-C6ED-4CCB-8A3C-6E03F462BBAE}"/>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4E5D19CE-3AEA-4DC7-B2D6-82D5D3EF6D4F}"/>
              </a:ext>
            </a:extLst>
          </p:cNvPr>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sp>
        <p:nvSpPr>
          <p:cNvPr id="12" name="Title 1">
            <a:extLst>
              <a:ext uri="{FF2B5EF4-FFF2-40B4-BE49-F238E27FC236}">
                <a16:creationId xmlns:a16="http://schemas.microsoft.com/office/drawing/2014/main" id="{4863FB39-BF3C-46EF-A2D6-217249F9EE50}"/>
              </a:ext>
            </a:extLst>
          </p:cNvPr>
          <p:cNvSpPr txBox="1">
            <a:spLocks/>
          </p:cNvSpPr>
          <p:nvPr/>
        </p:nvSpPr>
        <p:spPr>
          <a:xfrm>
            <a:off x="551794" y="-41114"/>
            <a:ext cx="110361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Constraints on the age of the “Irish-type” deposits</a:t>
            </a:r>
          </a:p>
        </p:txBody>
      </p:sp>
      <p:sp>
        <p:nvSpPr>
          <p:cNvPr id="13" name="TextBox 12">
            <a:extLst>
              <a:ext uri="{FF2B5EF4-FFF2-40B4-BE49-F238E27FC236}">
                <a16:creationId xmlns:a16="http://schemas.microsoft.com/office/drawing/2014/main" id="{4FACEE94-B162-4320-960B-8265BC828B14}"/>
              </a:ext>
            </a:extLst>
          </p:cNvPr>
          <p:cNvSpPr txBox="1"/>
          <p:nvPr/>
        </p:nvSpPr>
        <p:spPr>
          <a:xfrm>
            <a:off x="551795" y="1628545"/>
            <a:ext cx="8412480" cy="4093428"/>
          </a:xfrm>
          <a:prstGeom prst="rect">
            <a:avLst/>
          </a:prstGeom>
          <a:noFill/>
        </p:spPr>
        <p:txBody>
          <a:bodyPr wrap="square" rtlCol="0">
            <a:spAutoFit/>
          </a:bodyPr>
          <a:lstStyle/>
          <a:p>
            <a:pPr marL="457200" indent="-457200">
              <a:buClr>
                <a:srgbClr val="FFC000"/>
              </a:buClr>
              <a:buFont typeface="Wingdings" panose="05000000000000000000" pitchFamily="2" charset="2"/>
              <a:buChar char="§"/>
            </a:pPr>
            <a:r>
              <a:rPr lang="en-IE" sz="3200" dirty="0">
                <a:solidFill>
                  <a:schemeClr val="bg1">
                    <a:lumMod val="50000"/>
                  </a:schemeClr>
                </a:solidFill>
              </a:rPr>
              <a:t>Existing  dating methods – issues.</a:t>
            </a:r>
          </a:p>
          <a:p>
            <a:pPr marL="171450" indent="-171450">
              <a:buClr>
                <a:srgbClr val="FFC000"/>
              </a:buClr>
              <a:buFont typeface="Wingdings" panose="05000000000000000000" pitchFamily="2" charset="2"/>
              <a:buChar char="§"/>
            </a:pPr>
            <a:endParaRPr lang="en-IE" sz="1200" dirty="0">
              <a:solidFill>
                <a:schemeClr val="bg2"/>
              </a:solidFill>
            </a:endParaRPr>
          </a:p>
          <a:p>
            <a:pPr marL="457200" indent="-457200">
              <a:buClr>
                <a:srgbClr val="FFC000"/>
              </a:buClr>
              <a:buFont typeface="Wingdings" panose="05000000000000000000" pitchFamily="2" charset="2"/>
              <a:buChar char="§"/>
            </a:pPr>
            <a:r>
              <a:rPr lang="en-IE" sz="3200" dirty="0">
                <a:solidFill>
                  <a:schemeClr val="bg1"/>
                </a:solidFill>
              </a:rPr>
              <a:t>Depositional environment of host-sediments and basin development.</a:t>
            </a:r>
          </a:p>
          <a:p>
            <a:pPr marL="342900" indent="-342900">
              <a:buClr>
                <a:srgbClr val="FFC000"/>
              </a:buClr>
              <a:buFont typeface="Wingdings" panose="05000000000000000000" pitchFamily="2" charset="2"/>
              <a:buChar char="§"/>
            </a:pPr>
            <a:endParaRPr lang="en-IE" sz="1200" dirty="0">
              <a:solidFill>
                <a:schemeClr val="tx1">
                  <a:lumMod val="50000"/>
                  <a:lumOff val="50000"/>
                </a:schemeClr>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Relative depth of mineralization.</a:t>
            </a:r>
          </a:p>
          <a:p>
            <a:pPr marL="171450" indent="-171450">
              <a:buClr>
                <a:srgbClr val="FFC000"/>
              </a:buClr>
              <a:buFont typeface="Wingdings" panose="05000000000000000000" pitchFamily="2" charset="2"/>
              <a:buChar char="§"/>
            </a:pPr>
            <a:endParaRPr lang="en-IE" sz="1200" dirty="0">
              <a:solidFill>
                <a:schemeClr val="tx1">
                  <a:lumMod val="50000"/>
                  <a:lumOff val="50000"/>
                </a:schemeClr>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Isotopic signatures constraining depth and timing of  mineralization.</a:t>
            </a:r>
          </a:p>
          <a:p>
            <a:pPr marL="457200" indent="-457200">
              <a:buClr>
                <a:srgbClr val="FFC000"/>
              </a:buClr>
              <a:buFont typeface="Wingdings" panose="05000000000000000000" pitchFamily="2" charset="2"/>
              <a:buChar char="§"/>
            </a:pPr>
            <a:endParaRPr lang="en-IE" sz="3200" dirty="0">
              <a:solidFill>
                <a:schemeClr val="bg2"/>
              </a:solidFill>
            </a:endParaRPr>
          </a:p>
        </p:txBody>
      </p:sp>
      <p:pic>
        <p:nvPicPr>
          <p:cNvPr id="8" name="Picture 7">
            <a:extLst>
              <a:ext uri="{FF2B5EF4-FFF2-40B4-BE49-F238E27FC236}">
                <a16:creationId xmlns:a16="http://schemas.microsoft.com/office/drawing/2014/main" id="{F2456608-1BF6-4DEC-9C03-B1ECE56425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94" b="96965" l="7160" r="89499">
                        <a14:foregroundMark x1="80907" y1="92652" x2="68019" y2="90575"/>
                        <a14:foregroundMark x1="68019" y1="90575" x2="55847" y2="91214"/>
                        <a14:foregroundMark x1="55847" y1="91214" x2="55847" y2="89617"/>
                        <a14:foregroundMark x1="80668" y1="96965" x2="78998" y2="95208"/>
                        <a14:foregroundMark x1="45346" y1="7188" x2="31742" y2="6550"/>
                        <a14:foregroundMark x1="31742" y1="6550" x2="7160" y2="10703"/>
                        <a14:foregroundMark x1="7160" y1="10703" x2="9069" y2="18051"/>
                        <a14:foregroundMark x1="38186" y1="3994" x2="24344" y2="3994"/>
                        <a14:foregroundMark x1="24344" y1="3994" x2="19809" y2="4153"/>
                        <a14:foregroundMark x1="52983" y1="94089" x2="52029" y2="93131"/>
                      </a14:backgroundRemoval>
                    </a14:imgEffect>
                  </a14:imgLayer>
                </a14:imgProps>
              </a:ext>
            </a:extLst>
          </a:blip>
          <a:stretch>
            <a:fillRect/>
          </a:stretch>
        </p:blipFill>
        <p:spPr>
          <a:xfrm rot="10800000">
            <a:off x="8497878" y="985185"/>
            <a:ext cx="3764280" cy="5623961"/>
          </a:xfrm>
          <a:prstGeom prst="rect">
            <a:avLst/>
          </a:prstGeom>
        </p:spPr>
      </p:pic>
      <p:sp>
        <p:nvSpPr>
          <p:cNvPr id="9" name="TextBox 8">
            <a:extLst>
              <a:ext uri="{FF2B5EF4-FFF2-40B4-BE49-F238E27FC236}">
                <a16:creationId xmlns:a16="http://schemas.microsoft.com/office/drawing/2014/main" id="{3BCA197B-9B7B-425B-B4CF-53A9727F7D90}"/>
              </a:ext>
            </a:extLst>
          </p:cNvPr>
          <p:cNvSpPr txBox="1"/>
          <p:nvPr/>
        </p:nvSpPr>
        <p:spPr>
          <a:xfrm>
            <a:off x="8214361" y="5947049"/>
            <a:ext cx="1692429" cy="523220"/>
          </a:xfrm>
          <a:prstGeom prst="rect">
            <a:avLst/>
          </a:prstGeom>
          <a:noFill/>
        </p:spPr>
        <p:txBody>
          <a:bodyPr wrap="square" rtlCol="0">
            <a:spAutoFit/>
          </a:bodyPr>
          <a:lstStyle/>
          <a:p>
            <a:r>
              <a:rPr lang="en-IE" sz="1400" dirty="0">
                <a:solidFill>
                  <a:schemeClr val="bg1"/>
                </a:solidFill>
              </a:rPr>
              <a:t>Navan Hi-Grade ore ~ 50% </a:t>
            </a:r>
            <a:r>
              <a:rPr lang="en-IE" sz="1400" dirty="0" err="1">
                <a:solidFill>
                  <a:schemeClr val="bg1"/>
                </a:solidFill>
              </a:rPr>
              <a:t>Zn+Pb</a:t>
            </a:r>
            <a:endParaRPr lang="en-IE" sz="1400" dirty="0">
              <a:solidFill>
                <a:schemeClr val="bg1"/>
              </a:solidFill>
            </a:endParaRPr>
          </a:p>
        </p:txBody>
      </p:sp>
      <p:pic>
        <p:nvPicPr>
          <p:cNvPr id="14" name="Picture 13">
            <a:extLst>
              <a:ext uri="{FF2B5EF4-FFF2-40B4-BE49-F238E27FC236}">
                <a16:creationId xmlns:a16="http://schemas.microsoft.com/office/drawing/2014/main" id="{75BE50E3-166C-4906-958B-74C7FC355F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1765" y="1426387"/>
            <a:ext cx="828000" cy="302810"/>
          </a:xfrm>
          <a:prstGeom prst="rect">
            <a:avLst/>
          </a:prstGeom>
        </p:spPr>
      </p:pic>
      <p:grpSp>
        <p:nvGrpSpPr>
          <p:cNvPr id="11" name="Group 10">
            <a:extLst>
              <a:ext uri="{FF2B5EF4-FFF2-40B4-BE49-F238E27FC236}">
                <a16:creationId xmlns:a16="http://schemas.microsoft.com/office/drawing/2014/main" id="{1DF210A3-F11D-A651-36BA-053C9D3B9F40}"/>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FCA4E9DC-55E0-55BD-F96E-2279B3A8FE9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61F82FA9-3E16-50E9-C7F1-BEAA82EB3B25}"/>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91951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Rectangle 1">
            <a:extLst>
              <a:ext uri="{FF2B5EF4-FFF2-40B4-BE49-F238E27FC236}">
                <a16:creationId xmlns:a16="http://schemas.microsoft.com/office/drawing/2014/main" id="{59FC3533-2427-4FD5-BA64-07433B214315}"/>
              </a:ext>
            </a:extLst>
          </p:cNvPr>
          <p:cNvSpPr/>
          <p:nvPr/>
        </p:nvSpPr>
        <p:spPr>
          <a:xfrm>
            <a:off x="3077000" y="3244334"/>
            <a:ext cx="6038000" cy="369332"/>
          </a:xfrm>
          <a:prstGeom prst="rect">
            <a:avLst/>
          </a:prstGeom>
        </p:spPr>
        <p:txBody>
          <a:bodyPr wrap="none">
            <a:spAutoFit/>
          </a:bodyPr>
          <a:lstStyle/>
          <a:p>
            <a:r>
              <a:rPr lang="en-IE" dirty="0"/>
              <a:t>https://media.giphy.com/media/d3yxg15kJppJilnW/giphy.mp4</a:t>
            </a:r>
          </a:p>
        </p:txBody>
      </p:sp>
      <p:pic>
        <p:nvPicPr>
          <p:cNvPr id="11" name="Content Placeholder 10">
            <a:extLst>
              <a:ext uri="{FF2B5EF4-FFF2-40B4-BE49-F238E27FC236}">
                <a16:creationId xmlns:a16="http://schemas.microsoft.com/office/drawing/2014/main" id="{6F0B68F7-FBA9-4002-84D2-A1FCC65B4C4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717924" y="103403"/>
            <a:ext cx="6397076" cy="6397076"/>
          </a:xfrm>
          <a:prstGeom prst="ellipse">
            <a:avLst/>
          </a:prstGeom>
          <a:ln>
            <a:noFill/>
          </a:ln>
          <a:effectLst>
            <a:softEdge rad="112500"/>
          </a:effectLst>
        </p:spPr>
      </p:pic>
      <p:sp>
        <p:nvSpPr>
          <p:cNvPr id="14" name="TextBox 13">
            <a:extLst>
              <a:ext uri="{FF2B5EF4-FFF2-40B4-BE49-F238E27FC236}">
                <a16:creationId xmlns:a16="http://schemas.microsoft.com/office/drawing/2014/main" id="{E0D6323F-1086-4442-ABC6-ED918E342543}"/>
              </a:ext>
            </a:extLst>
          </p:cNvPr>
          <p:cNvSpPr txBox="1"/>
          <p:nvPr/>
        </p:nvSpPr>
        <p:spPr>
          <a:xfrm>
            <a:off x="9645331" y="3244334"/>
            <a:ext cx="1567543" cy="769441"/>
          </a:xfrm>
          <a:prstGeom prst="rect">
            <a:avLst/>
          </a:prstGeom>
          <a:noFill/>
        </p:spPr>
        <p:txBody>
          <a:bodyPr wrap="square" rtlCol="0">
            <a:spAutoFit/>
          </a:bodyPr>
          <a:lstStyle/>
          <a:p>
            <a:r>
              <a:rPr lang="en-IE" sz="4400" dirty="0">
                <a:solidFill>
                  <a:schemeClr val="bg2"/>
                </a:solidFill>
              </a:rPr>
              <a:t>1976</a:t>
            </a:r>
          </a:p>
        </p:txBody>
      </p:sp>
      <p:grpSp>
        <p:nvGrpSpPr>
          <p:cNvPr id="5" name="Group 4">
            <a:extLst>
              <a:ext uri="{FF2B5EF4-FFF2-40B4-BE49-F238E27FC236}">
                <a16:creationId xmlns:a16="http://schemas.microsoft.com/office/drawing/2014/main" id="{F8ACFA36-B606-4CB7-4642-1613CD728EC5}"/>
              </a:ext>
            </a:extLst>
          </p:cNvPr>
          <p:cNvGrpSpPr/>
          <p:nvPr/>
        </p:nvGrpSpPr>
        <p:grpSpPr>
          <a:xfrm>
            <a:off x="133194" y="6313361"/>
            <a:ext cx="12910671" cy="466127"/>
            <a:chOff x="133194" y="6313361"/>
            <a:chExt cx="12910671" cy="466127"/>
          </a:xfrm>
        </p:grpSpPr>
        <p:sp>
          <p:nvSpPr>
            <p:cNvPr id="8" name="TextBox 7">
              <a:extLst>
                <a:ext uri="{FF2B5EF4-FFF2-40B4-BE49-F238E27FC236}">
                  <a16:creationId xmlns:a16="http://schemas.microsoft.com/office/drawing/2014/main" id="{97376A7B-4804-4B47-B376-4E3D9CC44BA9}"/>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4" name="Picture 3">
              <a:extLst>
                <a:ext uri="{FF2B5EF4-FFF2-40B4-BE49-F238E27FC236}">
                  <a16:creationId xmlns:a16="http://schemas.microsoft.com/office/drawing/2014/main" id="{EE24585B-6983-AAAE-73B6-55C97F44A0F6}"/>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85662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0000" decel="50000" fill="hold" grpId="0" nodeType="withEffect">
                                  <p:stCondLst>
                                    <p:cond delay="0"/>
                                  </p:stCondLst>
                                  <p:childTnLst>
                                    <p:animMotion origin="layout" path="M -0.68815 0.24838 C -0.68815 0.28148 -0.60586 0.30833 -0.50482 0.30833 C -0.38594 0.30833 -0.34297 0.27847 -0.32461 0.26041 L -0.30625 0.23634 C -0.28802 0.21828 -0.24232 0.18842 -0.10781 0.18842 C -0.02227 0.18842 0.07565 0.21527 0.07565 0.24838 C 0.07565 0.28148 -0.02227 0.30833 -0.10781 0.30833 C -0.24232 0.30833 -0.28802 0.27847 -0.30625 0.26041 L -0.32461 0.23634 C -0.34297 0.21828 -0.38594 0.18842 -0.50482 0.18842 C -0.60586 0.18842 -0.68815 0.21527 -0.68815 0.24838 Z " pathEditMode="relative" rAng="0" ptsTypes="AAAAAAAAAAA">
                                      <p:cBhvr>
                                        <p:cTn id="6" dur="8000" fill="hold"/>
                                        <p:tgtEl>
                                          <p:spTgt spid="14"/>
                                        </p:tgtEl>
                                        <p:attrNameLst>
                                          <p:attrName>ppt_x</p:attrName>
                                          <p:attrName>ppt_y</p:attrName>
                                        </p:attrNameLst>
                                      </p:cBhvr>
                                      <p:rCtr x="3819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D6E5-6841-4653-AA86-0956F6362421}"/>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C754618-C6ED-4CCB-8A3C-6E03F462BBAE}"/>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4E5D19CE-3AEA-4DC7-B2D6-82D5D3EF6D4F}"/>
              </a:ext>
            </a:extLst>
          </p:cNvPr>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sp>
        <p:nvSpPr>
          <p:cNvPr id="12" name="Title 1">
            <a:extLst>
              <a:ext uri="{FF2B5EF4-FFF2-40B4-BE49-F238E27FC236}">
                <a16:creationId xmlns:a16="http://schemas.microsoft.com/office/drawing/2014/main" id="{4863FB39-BF3C-46EF-A2D6-217249F9EE50}"/>
              </a:ext>
            </a:extLst>
          </p:cNvPr>
          <p:cNvSpPr txBox="1">
            <a:spLocks/>
          </p:cNvSpPr>
          <p:nvPr/>
        </p:nvSpPr>
        <p:spPr>
          <a:xfrm>
            <a:off x="1146155" y="-17254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Critical aspects of what constitutes an “Irish-type” deposit</a:t>
            </a:r>
          </a:p>
        </p:txBody>
      </p:sp>
      <p:pic>
        <p:nvPicPr>
          <p:cNvPr id="10" name="Picture 9">
            <a:extLst>
              <a:ext uri="{FF2B5EF4-FFF2-40B4-BE49-F238E27FC236}">
                <a16:creationId xmlns:a16="http://schemas.microsoft.com/office/drawing/2014/main" id="{E15CB410-7C0A-43BA-8546-2A5AEA50A01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51187" y="1027906"/>
            <a:ext cx="8952381" cy="5381255"/>
          </a:xfrm>
          <a:prstGeom prst="rect">
            <a:avLst/>
          </a:prstGeom>
        </p:spPr>
      </p:pic>
      <p:sp>
        <p:nvSpPr>
          <p:cNvPr id="11" name="Freeform: Shape 10">
            <a:extLst>
              <a:ext uri="{FF2B5EF4-FFF2-40B4-BE49-F238E27FC236}">
                <a16:creationId xmlns:a16="http://schemas.microsoft.com/office/drawing/2014/main" id="{E4D823DC-57DD-491D-8FF7-103DC5268D65}"/>
              </a:ext>
            </a:extLst>
          </p:cNvPr>
          <p:cNvSpPr/>
          <p:nvPr/>
        </p:nvSpPr>
        <p:spPr>
          <a:xfrm>
            <a:off x="4333875" y="5276850"/>
            <a:ext cx="6238875" cy="552450"/>
          </a:xfrm>
          <a:custGeom>
            <a:avLst/>
            <a:gdLst>
              <a:gd name="connsiteX0" fmla="*/ 0 w 5695950"/>
              <a:gd name="connsiteY0" fmla="*/ 85725 h 523875"/>
              <a:gd name="connsiteX1" fmla="*/ 571500 w 5695950"/>
              <a:gd name="connsiteY1" fmla="*/ 161925 h 523875"/>
              <a:gd name="connsiteX2" fmla="*/ 1009650 w 5695950"/>
              <a:gd name="connsiteY2" fmla="*/ 104775 h 523875"/>
              <a:gd name="connsiteX3" fmla="*/ 1333500 w 5695950"/>
              <a:gd name="connsiteY3" fmla="*/ 104775 h 523875"/>
              <a:gd name="connsiteX4" fmla="*/ 1571625 w 5695950"/>
              <a:gd name="connsiteY4" fmla="*/ 66675 h 523875"/>
              <a:gd name="connsiteX5" fmla="*/ 1847850 w 5695950"/>
              <a:gd name="connsiteY5" fmla="*/ 57150 h 523875"/>
              <a:gd name="connsiteX6" fmla="*/ 2181225 w 5695950"/>
              <a:gd name="connsiteY6" fmla="*/ 57150 h 523875"/>
              <a:gd name="connsiteX7" fmla="*/ 2352675 w 5695950"/>
              <a:gd name="connsiteY7" fmla="*/ 66675 h 523875"/>
              <a:gd name="connsiteX8" fmla="*/ 2543175 w 5695950"/>
              <a:gd name="connsiteY8" fmla="*/ 47625 h 523875"/>
              <a:gd name="connsiteX9" fmla="*/ 2743200 w 5695950"/>
              <a:gd name="connsiteY9" fmla="*/ 47625 h 523875"/>
              <a:gd name="connsiteX10" fmla="*/ 2924175 w 5695950"/>
              <a:gd name="connsiteY10" fmla="*/ 76200 h 523875"/>
              <a:gd name="connsiteX11" fmla="*/ 3228975 w 5695950"/>
              <a:gd name="connsiteY11" fmla="*/ 76200 h 523875"/>
              <a:gd name="connsiteX12" fmla="*/ 3590925 w 5695950"/>
              <a:gd name="connsiteY12" fmla="*/ 38100 h 523875"/>
              <a:gd name="connsiteX13" fmla="*/ 3924300 w 5695950"/>
              <a:gd name="connsiteY13" fmla="*/ 38100 h 523875"/>
              <a:gd name="connsiteX14" fmla="*/ 4362450 w 5695950"/>
              <a:gd name="connsiteY14" fmla="*/ 57150 h 523875"/>
              <a:gd name="connsiteX15" fmla="*/ 4724400 w 5695950"/>
              <a:gd name="connsiteY15" fmla="*/ 28575 h 523875"/>
              <a:gd name="connsiteX16" fmla="*/ 5133975 w 5695950"/>
              <a:gd name="connsiteY16" fmla="*/ 9525 h 523875"/>
              <a:gd name="connsiteX17" fmla="*/ 5695950 w 5695950"/>
              <a:gd name="connsiteY17" fmla="*/ 0 h 523875"/>
              <a:gd name="connsiteX18" fmla="*/ 5514975 w 5695950"/>
              <a:gd name="connsiteY18" fmla="*/ 152400 h 523875"/>
              <a:gd name="connsiteX19" fmla="*/ 5238750 w 5695950"/>
              <a:gd name="connsiteY19" fmla="*/ 323850 h 523875"/>
              <a:gd name="connsiteX20" fmla="*/ 4733925 w 5695950"/>
              <a:gd name="connsiteY20" fmla="*/ 428625 h 523875"/>
              <a:gd name="connsiteX21" fmla="*/ 4276725 w 5695950"/>
              <a:gd name="connsiteY21" fmla="*/ 476250 h 523875"/>
              <a:gd name="connsiteX22" fmla="*/ 3924300 w 5695950"/>
              <a:gd name="connsiteY22" fmla="*/ 485775 h 523875"/>
              <a:gd name="connsiteX23" fmla="*/ 3409950 w 5695950"/>
              <a:gd name="connsiteY23" fmla="*/ 495300 h 523875"/>
              <a:gd name="connsiteX24" fmla="*/ 3028950 w 5695950"/>
              <a:gd name="connsiteY24" fmla="*/ 476250 h 523875"/>
              <a:gd name="connsiteX25" fmla="*/ 2581275 w 5695950"/>
              <a:gd name="connsiteY25" fmla="*/ 390525 h 523875"/>
              <a:gd name="connsiteX26" fmla="*/ 2295525 w 5695950"/>
              <a:gd name="connsiteY26" fmla="*/ 361950 h 523875"/>
              <a:gd name="connsiteX27" fmla="*/ 1866900 w 5695950"/>
              <a:gd name="connsiteY27" fmla="*/ 447675 h 523875"/>
              <a:gd name="connsiteX28" fmla="*/ 1466850 w 5695950"/>
              <a:gd name="connsiteY28" fmla="*/ 457200 h 523875"/>
              <a:gd name="connsiteX29" fmla="*/ 1114425 w 5695950"/>
              <a:gd name="connsiteY29" fmla="*/ 514350 h 523875"/>
              <a:gd name="connsiteX30" fmla="*/ 771525 w 5695950"/>
              <a:gd name="connsiteY30" fmla="*/ 523875 h 523875"/>
              <a:gd name="connsiteX31" fmla="*/ 495300 w 5695950"/>
              <a:gd name="connsiteY31" fmla="*/ 476250 h 523875"/>
              <a:gd name="connsiteX32" fmla="*/ 238125 w 5695950"/>
              <a:gd name="connsiteY32" fmla="*/ 323850 h 523875"/>
              <a:gd name="connsiteX33" fmla="*/ 0 w 5695950"/>
              <a:gd name="connsiteY33" fmla="*/ 85725 h 523875"/>
              <a:gd name="connsiteX0" fmla="*/ 0 w 6238875"/>
              <a:gd name="connsiteY0" fmla="*/ 114300 h 552450"/>
              <a:gd name="connsiteX1" fmla="*/ 571500 w 6238875"/>
              <a:gd name="connsiteY1" fmla="*/ 190500 h 552450"/>
              <a:gd name="connsiteX2" fmla="*/ 1009650 w 6238875"/>
              <a:gd name="connsiteY2" fmla="*/ 133350 h 552450"/>
              <a:gd name="connsiteX3" fmla="*/ 1333500 w 6238875"/>
              <a:gd name="connsiteY3" fmla="*/ 133350 h 552450"/>
              <a:gd name="connsiteX4" fmla="*/ 1571625 w 6238875"/>
              <a:gd name="connsiteY4" fmla="*/ 95250 h 552450"/>
              <a:gd name="connsiteX5" fmla="*/ 1847850 w 6238875"/>
              <a:gd name="connsiteY5" fmla="*/ 85725 h 552450"/>
              <a:gd name="connsiteX6" fmla="*/ 2181225 w 6238875"/>
              <a:gd name="connsiteY6" fmla="*/ 85725 h 552450"/>
              <a:gd name="connsiteX7" fmla="*/ 2352675 w 6238875"/>
              <a:gd name="connsiteY7" fmla="*/ 95250 h 552450"/>
              <a:gd name="connsiteX8" fmla="*/ 2543175 w 6238875"/>
              <a:gd name="connsiteY8" fmla="*/ 76200 h 552450"/>
              <a:gd name="connsiteX9" fmla="*/ 2743200 w 6238875"/>
              <a:gd name="connsiteY9" fmla="*/ 76200 h 552450"/>
              <a:gd name="connsiteX10" fmla="*/ 2924175 w 6238875"/>
              <a:gd name="connsiteY10" fmla="*/ 104775 h 552450"/>
              <a:gd name="connsiteX11" fmla="*/ 3228975 w 6238875"/>
              <a:gd name="connsiteY11" fmla="*/ 104775 h 552450"/>
              <a:gd name="connsiteX12" fmla="*/ 3590925 w 6238875"/>
              <a:gd name="connsiteY12" fmla="*/ 66675 h 552450"/>
              <a:gd name="connsiteX13" fmla="*/ 3924300 w 6238875"/>
              <a:gd name="connsiteY13" fmla="*/ 66675 h 552450"/>
              <a:gd name="connsiteX14" fmla="*/ 4362450 w 6238875"/>
              <a:gd name="connsiteY14" fmla="*/ 85725 h 552450"/>
              <a:gd name="connsiteX15" fmla="*/ 4724400 w 6238875"/>
              <a:gd name="connsiteY15" fmla="*/ 57150 h 552450"/>
              <a:gd name="connsiteX16" fmla="*/ 5133975 w 6238875"/>
              <a:gd name="connsiteY16" fmla="*/ 38100 h 552450"/>
              <a:gd name="connsiteX17" fmla="*/ 6238875 w 6238875"/>
              <a:gd name="connsiteY17" fmla="*/ 0 h 552450"/>
              <a:gd name="connsiteX18" fmla="*/ 5514975 w 6238875"/>
              <a:gd name="connsiteY18" fmla="*/ 180975 h 552450"/>
              <a:gd name="connsiteX19" fmla="*/ 5238750 w 6238875"/>
              <a:gd name="connsiteY19" fmla="*/ 352425 h 552450"/>
              <a:gd name="connsiteX20" fmla="*/ 4733925 w 6238875"/>
              <a:gd name="connsiteY20" fmla="*/ 457200 h 552450"/>
              <a:gd name="connsiteX21" fmla="*/ 4276725 w 6238875"/>
              <a:gd name="connsiteY21" fmla="*/ 504825 h 552450"/>
              <a:gd name="connsiteX22" fmla="*/ 3924300 w 6238875"/>
              <a:gd name="connsiteY22" fmla="*/ 514350 h 552450"/>
              <a:gd name="connsiteX23" fmla="*/ 3409950 w 6238875"/>
              <a:gd name="connsiteY23" fmla="*/ 523875 h 552450"/>
              <a:gd name="connsiteX24" fmla="*/ 3028950 w 6238875"/>
              <a:gd name="connsiteY24" fmla="*/ 504825 h 552450"/>
              <a:gd name="connsiteX25" fmla="*/ 2581275 w 6238875"/>
              <a:gd name="connsiteY25" fmla="*/ 419100 h 552450"/>
              <a:gd name="connsiteX26" fmla="*/ 2295525 w 6238875"/>
              <a:gd name="connsiteY26" fmla="*/ 390525 h 552450"/>
              <a:gd name="connsiteX27" fmla="*/ 1866900 w 6238875"/>
              <a:gd name="connsiteY27" fmla="*/ 476250 h 552450"/>
              <a:gd name="connsiteX28" fmla="*/ 1466850 w 6238875"/>
              <a:gd name="connsiteY28" fmla="*/ 485775 h 552450"/>
              <a:gd name="connsiteX29" fmla="*/ 1114425 w 6238875"/>
              <a:gd name="connsiteY29" fmla="*/ 542925 h 552450"/>
              <a:gd name="connsiteX30" fmla="*/ 771525 w 6238875"/>
              <a:gd name="connsiteY30" fmla="*/ 552450 h 552450"/>
              <a:gd name="connsiteX31" fmla="*/ 495300 w 6238875"/>
              <a:gd name="connsiteY31" fmla="*/ 504825 h 552450"/>
              <a:gd name="connsiteX32" fmla="*/ 238125 w 6238875"/>
              <a:gd name="connsiteY32" fmla="*/ 352425 h 552450"/>
              <a:gd name="connsiteX33" fmla="*/ 0 w 6238875"/>
              <a:gd name="connsiteY33" fmla="*/ 1143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38875" h="552450">
                <a:moveTo>
                  <a:pt x="0" y="114300"/>
                </a:moveTo>
                <a:lnTo>
                  <a:pt x="571500" y="190500"/>
                </a:lnTo>
                <a:lnTo>
                  <a:pt x="1009650" y="133350"/>
                </a:lnTo>
                <a:lnTo>
                  <a:pt x="1333500" y="133350"/>
                </a:lnTo>
                <a:lnTo>
                  <a:pt x="1571625" y="95250"/>
                </a:lnTo>
                <a:lnTo>
                  <a:pt x="1847850" y="85725"/>
                </a:lnTo>
                <a:lnTo>
                  <a:pt x="2181225" y="85725"/>
                </a:lnTo>
                <a:lnTo>
                  <a:pt x="2352675" y="95250"/>
                </a:lnTo>
                <a:lnTo>
                  <a:pt x="2543175" y="76200"/>
                </a:lnTo>
                <a:lnTo>
                  <a:pt x="2743200" y="76200"/>
                </a:lnTo>
                <a:lnTo>
                  <a:pt x="2924175" y="104775"/>
                </a:lnTo>
                <a:lnTo>
                  <a:pt x="3228975" y="104775"/>
                </a:lnTo>
                <a:lnTo>
                  <a:pt x="3590925" y="66675"/>
                </a:lnTo>
                <a:lnTo>
                  <a:pt x="3924300" y="66675"/>
                </a:lnTo>
                <a:lnTo>
                  <a:pt x="4362450" y="85725"/>
                </a:lnTo>
                <a:lnTo>
                  <a:pt x="4724400" y="57150"/>
                </a:lnTo>
                <a:lnTo>
                  <a:pt x="5133975" y="38100"/>
                </a:lnTo>
                <a:lnTo>
                  <a:pt x="6238875" y="0"/>
                </a:lnTo>
                <a:lnTo>
                  <a:pt x="5514975" y="180975"/>
                </a:lnTo>
                <a:lnTo>
                  <a:pt x="5238750" y="352425"/>
                </a:lnTo>
                <a:lnTo>
                  <a:pt x="4733925" y="457200"/>
                </a:lnTo>
                <a:lnTo>
                  <a:pt x="4276725" y="504825"/>
                </a:lnTo>
                <a:lnTo>
                  <a:pt x="3924300" y="514350"/>
                </a:lnTo>
                <a:lnTo>
                  <a:pt x="3409950" y="523875"/>
                </a:lnTo>
                <a:lnTo>
                  <a:pt x="3028950" y="504825"/>
                </a:lnTo>
                <a:lnTo>
                  <a:pt x="2581275" y="419100"/>
                </a:lnTo>
                <a:lnTo>
                  <a:pt x="2295525" y="390525"/>
                </a:lnTo>
                <a:lnTo>
                  <a:pt x="1866900" y="476250"/>
                </a:lnTo>
                <a:lnTo>
                  <a:pt x="1466850" y="485775"/>
                </a:lnTo>
                <a:lnTo>
                  <a:pt x="1114425" y="542925"/>
                </a:lnTo>
                <a:lnTo>
                  <a:pt x="771525" y="552450"/>
                </a:lnTo>
                <a:lnTo>
                  <a:pt x="495300" y="504825"/>
                </a:lnTo>
                <a:lnTo>
                  <a:pt x="238125" y="352425"/>
                </a:lnTo>
                <a:lnTo>
                  <a:pt x="0" y="114300"/>
                </a:lnTo>
                <a:close/>
              </a:path>
            </a:pathLst>
          </a:custGeom>
          <a:solidFill>
            <a:srgbClr val="FF6600">
              <a:alpha val="40000"/>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Red Beds</a:t>
            </a:r>
          </a:p>
        </p:txBody>
      </p:sp>
      <p:sp>
        <p:nvSpPr>
          <p:cNvPr id="16" name="Freeform: Shape 15">
            <a:extLst>
              <a:ext uri="{FF2B5EF4-FFF2-40B4-BE49-F238E27FC236}">
                <a16:creationId xmlns:a16="http://schemas.microsoft.com/office/drawing/2014/main" id="{5BC6AAFD-E8D2-49A4-8507-E7A7F18C21FF}"/>
              </a:ext>
            </a:extLst>
          </p:cNvPr>
          <p:cNvSpPr/>
          <p:nvPr/>
        </p:nvSpPr>
        <p:spPr>
          <a:xfrm>
            <a:off x="3600450" y="4572000"/>
            <a:ext cx="7086600" cy="885825"/>
          </a:xfrm>
          <a:custGeom>
            <a:avLst/>
            <a:gdLst>
              <a:gd name="connsiteX0" fmla="*/ 0 w 7086600"/>
              <a:gd name="connsiteY0" fmla="*/ 276225 h 885825"/>
              <a:gd name="connsiteX1" fmla="*/ 180975 w 7086600"/>
              <a:gd name="connsiteY1" fmla="*/ 409575 h 885825"/>
              <a:gd name="connsiteX2" fmla="*/ 323850 w 7086600"/>
              <a:gd name="connsiteY2" fmla="*/ 504825 h 885825"/>
              <a:gd name="connsiteX3" fmla="*/ 409575 w 7086600"/>
              <a:gd name="connsiteY3" fmla="*/ 638175 h 885825"/>
              <a:gd name="connsiteX4" fmla="*/ 542925 w 7086600"/>
              <a:gd name="connsiteY4" fmla="*/ 685800 h 885825"/>
              <a:gd name="connsiteX5" fmla="*/ 666750 w 7086600"/>
              <a:gd name="connsiteY5" fmla="*/ 762000 h 885825"/>
              <a:gd name="connsiteX6" fmla="*/ 733425 w 7086600"/>
              <a:gd name="connsiteY6" fmla="*/ 809625 h 885825"/>
              <a:gd name="connsiteX7" fmla="*/ 1314450 w 7086600"/>
              <a:gd name="connsiteY7" fmla="*/ 885825 h 885825"/>
              <a:gd name="connsiteX8" fmla="*/ 1724025 w 7086600"/>
              <a:gd name="connsiteY8" fmla="*/ 828675 h 885825"/>
              <a:gd name="connsiteX9" fmla="*/ 2066925 w 7086600"/>
              <a:gd name="connsiteY9" fmla="*/ 838200 h 885825"/>
              <a:gd name="connsiteX10" fmla="*/ 2257425 w 7086600"/>
              <a:gd name="connsiteY10" fmla="*/ 800100 h 885825"/>
              <a:gd name="connsiteX11" fmla="*/ 2914650 w 7086600"/>
              <a:gd name="connsiteY11" fmla="*/ 790575 h 885825"/>
              <a:gd name="connsiteX12" fmla="*/ 3076575 w 7086600"/>
              <a:gd name="connsiteY12" fmla="*/ 809625 h 885825"/>
              <a:gd name="connsiteX13" fmla="*/ 3267075 w 7086600"/>
              <a:gd name="connsiteY13" fmla="*/ 771525 h 885825"/>
              <a:gd name="connsiteX14" fmla="*/ 3486150 w 7086600"/>
              <a:gd name="connsiteY14" fmla="*/ 771525 h 885825"/>
              <a:gd name="connsiteX15" fmla="*/ 3667125 w 7086600"/>
              <a:gd name="connsiteY15" fmla="*/ 809625 h 885825"/>
              <a:gd name="connsiteX16" fmla="*/ 4095750 w 7086600"/>
              <a:gd name="connsiteY16" fmla="*/ 800100 h 885825"/>
              <a:gd name="connsiteX17" fmla="*/ 4381500 w 7086600"/>
              <a:gd name="connsiteY17" fmla="*/ 752475 h 885825"/>
              <a:gd name="connsiteX18" fmla="*/ 4876800 w 7086600"/>
              <a:gd name="connsiteY18" fmla="*/ 771525 h 885825"/>
              <a:gd name="connsiteX19" fmla="*/ 5210175 w 7086600"/>
              <a:gd name="connsiteY19" fmla="*/ 771525 h 885825"/>
              <a:gd name="connsiteX20" fmla="*/ 6000750 w 7086600"/>
              <a:gd name="connsiteY20" fmla="*/ 742950 h 885825"/>
              <a:gd name="connsiteX21" fmla="*/ 6972300 w 7086600"/>
              <a:gd name="connsiteY21" fmla="*/ 704850 h 885825"/>
              <a:gd name="connsiteX22" fmla="*/ 7086600 w 7086600"/>
              <a:gd name="connsiteY22" fmla="*/ 685800 h 885825"/>
              <a:gd name="connsiteX23" fmla="*/ 7077075 w 7086600"/>
              <a:gd name="connsiteY23" fmla="*/ 85725 h 885825"/>
              <a:gd name="connsiteX24" fmla="*/ 6391275 w 7086600"/>
              <a:gd name="connsiteY24" fmla="*/ 76200 h 885825"/>
              <a:gd name="connsiteX25" fmla="*/ 5905500 w 7086600"/>
              <a:gd name="connsiteY25" fmla="*/ 47625 h 885825"/>
              <a:gd name="connsiteX26" fmla="*/ 5248275 w 7086600"/>
              <a:gd name="connsiteY26" fmla="*/ 47625 h 885825"/>
              <a:gd name="connsiteX27" fmla="*/ 4876800 w 7086600"/>
              <a:gd name="connsiteY27" fmla="*/ 66675 h 885825"/>
              <a:gd name="connsiteX28" fmla="*/ 4610100 w 7086600"/>
              <a:gd name="connsiteY28" fmla="*/ 47625 h 885825"/>
              <a:gd name="connsiteX29" fmla="*/ 4152900 w 7086600"/>
              <a:gd name="connsiteY29" fmla="*/ 0 h 885825"/>
              <a:gd name="connsiteX30" fmla="*/ 3857625 w 7086600"/>
              <a:gd name="connsiteY30" fmla="*/ 19050 h 885825"/>
              <a:gd name="connsiteX31" fmla="*/ 3505200 w 7086600"/>
              <a:gd name="connsiteY31" fmla="*/ 85725 h 885825"/>
              <a:gd name="connsiteX32" fmla="*/ 3276600 w 7086600"/>
              <a:gd name="connsiteY32" fmla="*/ 85725 h 885825"/>
              <a:gd name="connsiteX33" fmla="*/ 2781300 w 7086600"/>
              <a:gd name="connsiteY33" fmla="*/ 104775 h 885825"/>
              <a:gd name="connsiteX34" fmla="*/ 2505075 w 7086600"/>
              <a:gd name="connsiteY34" fmla="*/ 142875 h 885825"/>
              <a:gd name="connsiteX35" fmla="*/ 2190750 w 7086600"/>
              <a:gd name="connsiteY35" fmla="*/ 180975 h 885825"/>
              <a:gd name="connsiteX36" fmla="*/ 1857375 w 7086600"/>
              <a:gd name="connsiteY36" fmla="*/ 161925 h 885825"/>
              <a:gd name="connsiteX37" fmla="*/ 1476375 w 7086600"/>
              <a:gd name="connsiteY37" fmla="*/ 152400 h 885825"/>
              <a:gd name="connsiteX38" fmla="*/ 1095375 w 7086600"/>
              <a:gd name="connsiteY38" fmla="*/ 200025 h 885825"/>
              <a:gd name="connsiteX39" fmla="*/ 962025 w 7086600"/>
              <a:gd name="connsiteY39" fmla="*/ 104775 h 885825"/>
              <a:gd name="connsiteX40" fmla="*/ 771525 w 7086600"/>
              <a:gd name="connsiteY40" fmla="*/ 76200 h 885825"/>
              <a:gd name="connsiteX41" fmla="*/ 628650 w 7086600"/>
              <a:gd name="connsiteY41" fmla="*/ 104775 h 885825"/>
              <a:gd name="connsiteX42" fmla="*/ 419100 w 7086600"/>
              <a:gd name="connsiteY42" fmla="*/ 142875 h 885825"/>
              <a:gd name="connsiteX43" fmla="*/ 123825 w 7086600"/>
              <a:gd name="connsiteY43" fmla="*/ 266700 h 885825"/>
              <a:gd name="connsiteX44" fmla="*/ 0 w 7086600"/>
              <a:gd name="connsiteY44" fmla="*/ 276225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86600" h="885825">
                <a:moveTo>
                  <a:pt x="0" y="276225"/>
                </a:moveTo>
                <a:lnTo>
                  <a:pt x="180975" y="409575"/>
                </a:lnTo>
                <a:lnTo>
                  <a:pt x="323850" y="504825"/>
                </a:lnTo>
                <a:lnTo>
                  <a:pt x="409575" y="638175"/>
                </a:lnTo>
                <a:lnTo>
                  <a:pt x="542925" y="685800"/>
                </a:lnTo>
                <a:lnTo>
                  <a:pt x="666750" y="762000"/>
                </a:lnTo>
                <a:lnTo>
                  <a:pt x="733425" y="809625"/>
                </a:lnTo>
                <a:lnTo>
                  <a:pt x="1314450" y="885825"/>
                </a:lnTo>
                <a:lnTo>
                  <a:pt x="1724025" y="828675"/>
                </a:lnTo>
                <a:lnTo>
                  <a:pt x="2066925" y="838200"/>
                </a:lnTo>
                <a:lnTo>
                  <a:pt x="2257425" y="800100"/>
                </a:lnTo>
                <a:lnTo>
                  <a:pt x="2914650" y="790575"/>
                </a:lnTo>
                <a:lnTo>
                  <a:pt x="3076575" y="809625"/>
                </a:lnTo>
                <a:lnTo>
                  <a:pt x="3267075" y="771525"/>
                </a:lnTo>
                <a:lnTo>
                  <a:pt x="3486150" y="771525"/>
                </a:lnTo>
                <a:lnTo>
                  <a:pt x="3667125" y="809625"/>
                </a:lnTo>
                <a:lnTo>
                  <a:pt x="4095750" y="800100"/>
                </a:lnTo>
                <a:lnTo>
                  <a:pt x="4381500" y="752475"/>
                </a:lnTo>
                <a:lnTo>
                  <a:pt x="4876800" y="771525"/>
                </a:lnTo>
                <a:lnTo>
                  <a:pt x="5210175" y="771525"/>
                </a:lnTo>
                <a:lnTo>
                  <a:pt x="6000750" y="742950"/>
                </a:lnTo>
                <a:lnTo>
                  <a:pt x="6972300" y="704850"/>
                </a:lnTo>
                <a:lnTo>
                  <a:pt x="7086600" y="685800"/>
                </a:lnTo>
                <a:lnTo>
                  <a:pt x="7077075" y="85725"/>
                </a:lnTo>
                <a:lnTo>
                  <a:pt x="6391275" y="76200"/>
                </a:lnTo>
                <a:lnTo>
                  <a:pt x="5905500" y="47625"/>
                </a:lnTo>
                <a:lnTo>
                  <a:pt x="5248275" y="47625"/>
                </a:lnTo>
                <a:lnTo>
                  <a:pt x="4876800" y="66675"/>
                </a:lnTo>
                <a:lnTo>
                  <a:pt x="4610100" y="47625"/>
                </a:lnTo>
                <a:lnTo>
                  <a:pt x="4152900" y="0"/>
                </a:lnTo>
                <a:lnTo>
                  <a:pt x="3857625" y="19050"/>
                </a:lnTo>
                <a:lnTo>
                  <a:pt x="3505200" y="85725"/>
                </a:lnTo>
                <a:lnTo>
                  <a:pt x="3276600" y="85725"/>
                </a:lnTo>
                <a:lnTo>
                  <a:pt x="2781300" y="104775"/>
                </a:lnTo>
                <a:lnTo>
                  <a:pt x="2505075" y="142875"/>
                </a:lnTo>
                <a:lnTo>
                  <a:pt x="2190750" y="180975"/>
                </a:lnTo>
                <a:lnTo>
                  <a:pt x="1857375" y="161925"/>
                </a:lnTo>
                <a:lnTo>
                  <a:pt x="1476375" y="152400"/>
                </a:lnTo>
                <a:lnTo>
                  <a:pt x="1095375" y="200025"/>
                </a:lnTo>
                <a:lnTo>
                  <a:pt x="962025" y="104775"/>
                </a:lnTo>
                <a:lnTo>
                  <a:pt x="771525" y="76200"/>
                </a:lnTo>
                <a:lnTo>
                  <a:pt x="628650" y="104775"/>
                </a:lnTo>
                <a:lnTo>
                  <a:pt x="419100" y="142875"/>
                </a:lnTo>
                <a:lnTo>
                  <a:pt x="123825" y="266700"/>
                </a:lnTo>
                <a:lnTo>
                  <a:pt x="0" y="276225"/>
                </a:lnTo>
                <a:close/>
              </a:path>
            </a:pathLst>
          </a:custGeom>
          <a:solidFill>
            <a:srgbClr val="FFFF00">
              <a:alpha val="30196"/>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Navan Group</a:t>
            </a:r>
          </a:p>
        </p:txBody>
      </p:sp>
      <p:sp>
        <p:nvSpPr>
          <p:cNvPr id="17" name="Freeform: Shape 16">
            <a:extLst>
              <a:ext uri="{FF2B5EF4-FFF2-40B4-BE49-F238E27FC236}">
                <a16:creationId xmlns:a16="http://schemas.microsoft.com/office/drawing/2014/main" id="{B141AEF0-1B9C-47AB-A881-38C73DFED732}"/>
              </a:ext>
            </a:extLst>
          </p:cNvPr>
          <p:cNvSpPr/>
          <p:nvPr/>
        </p:nvSpPr>
        <p:spPr>
          <a:xfrm>
            <a:off x="3514725" y="3648075"/>
            <a:ext cx="7181850" cy="1190625"/>
          </a:xfrm>
          <a:custGeom>
            <a:avLst/>
            <a:gdLst>
              <a:gd name="connsiteX0" fmla="*/ 7162800 w 7181850"/>
              <a:gd name="connsiteY0" fmla="*/ 1000125 h 1190625"/>
              <a:gd name="connsiteX1" fmla="*/ 7162800 w 7181850"/>
              <a:gd name="connsiteY1" fmla="*/ 1000125 h 1190625"/>
              <a:gd name="connsiteX2" fmla="*/ 7181850 w 7181850"/>
              <a:gd name="connsiteY2" fmla="*/ 114300 h 1190625"/>
              <a:gd name="connsiteX3" fmla="*/ 6800850 w 7181850"/>
              <a:gd name="connsiteY3" fmla="*/ 161925 h 1190625"/>
              <a:gd name="connsiteX4" fmla="*/ 6496050 w 7181850"/>
              <a:gd name="connsiteY4" fmla="*/ 190500 h 1190625"/>
              <a:gd name="connsiteX5" fmla="*/ 6181725 w 7181850"/>
              <a:gd name="connsiteY5" fmla="*/ 190500 h 1190625"/>
              <a:gd name="connsiteX6" fmla="*/ 5867400 w 7181850"/>
              <a:gd name="connsiteY6" fmla="*/ 123825 h 1190625"/>
              <a:gd name="connsiteX7" fmla="*/ 5581650 w 7181850"/>
              <a:gd name="connsiteY7" fmla="*/ 57150 h 1190625"/>
              <a:gd name="connsiteX8" fmla="*/ 5276850 w 7181850"/>
              <a:gd name="connsiteY8" fmla="*/ 28575 h 1190625"/>
              <a:gd name="connsiteX9" fmla="*/ 4876800 w 7181850"/>
              <a:gd name="connsiteY9" fmla="*/ 76200 h 1190625"/>
              <a:gd name="connsiteX10" fmla="*/ 4619625 w 7181850"/>
              <a:gd name="connsiteY10" fmla="*/ 57150 h 1190625"/>
              <a:gd name="connsiteX11" fmla="*/ 4314825 w 7181850"/>
              <a:gd name="connsiteY11" fmla="*/ 0 h 1190625"/>
              <a:gd name="connsiteX12" fmla="*/ 4114800 w 7181850"/>
              <a:gd name="connsiteY12" fmla="*/ 9525 h 1190625"/>
              <a:gd name="connsiteX13" fmla="*/ 3867150 w 7181850"/>
              <a:gd name="connsiteY13" fmla="*/ 57150 h 1190625"/>
              <a:gd name="connsiteX14" fmla="*/ 3409950 w 7181850"/>
              <a:gd name="connsiteY14" fmla="*/ 152400 h 1190625"/>
              <a:gd name="connsiteX15" fmla="*/ 3162300 w 7181850"/>
              <a:gd name="connsiteY15" fmla="*/ 171450 h 1190625"/>
              <a:gd name="connsiteX16" fmla="*/ 2647950 w 7181850"/>
              <a:gd name="connsiteY16" fmla="*/ 180975 h 1190625"/>
              <a:gd name="connsiteX17" fmla="*/ 2400300 w 7181850"/>
              <a:gd name="connsiteY17" fmla="*/ 171450 h 1190625"/>
              <a:gd name="connsiteX18" fmla="*/ 2114550 w 7181850"/>
              <a:gd name="connsiteY18" fmla="*/ 142875 h 1190625"/>
              <a:gd name="connsiteX19" fmla="*/ 1638300 w 7181850"/>
              <a:gd name="connsiteY19" fmla="*/ 133350 h 1190625"/>
              <a:gd name="connsiteX20" fmla="*/ 1247775 w 7181850"/>
              <a:gd name="connsiteY20" fmla="*/ 152400 h 1190625"/>
              <a:gd name="connsiteX21" fmla="*/ 962025 w 7181850"/>
              <a:gd name="connsiteY21" fmla="*/ 228600 h 1190625"/>
              <a:gd name="connsiteX22" fmla="*/ 657225 w 7181850"/>
              <a:gd name="connsiteY22" fmla="*/ 266700 h 1190625"/>
              <a:gd name="connsiteX23" fmla="*/ 419100 w 7181850"/>
              <a:gd name="connsiteY23" fmla="*/ 266700 h 1190625"/>
              <a:gd name="connsiteX24" fmla="*/ 238125 w 7181850"/>
              <a:gd name="connsiteY24" fmla="*/ 295275 h 1190625"/>
              <a:gd name="connsiteX25" fmla="*/ 0 w 7181850"/>
              <a:gd name="connsiteY25" fmla="*/ 295275 h 1190625"/>
              <a:gd name="connsiteX26" fmla="*/ 19050 w 7181850"/>
              <a:gd name="connsiteY26" fmla="*/ 523875 h 1190625"/>
              <a:gd name="connsiteX27" fmla="*/ 85725 w 7181850"/>
              <a:gd name="connsiteY27" fmla="*/ 723900 h 1190625"/>
              <a:gd name="connsiteX28" fmla="*/ 57150 w 7181850"/>
              <a:gd name="connsiteY28" fmla="*/ 914400 h 1190625"/>
              <a:gd name="connsiteX29" fmla="*/ 19050 w 7181850"/>
              <a:gd name="connsiteY29" fmla="*/ 981075 h 1190625"/>
              <a:gd name="connsiteX30" fmla="*/ 66675 w 7181850"/>
              <a:gd name="connsiteY30" fmla="*/ 1190625 h 1190625"/>
              <a:gd name="connsiteX31" fmla="*/ 219075 w 7181850"/>
              <a:gd name="connsiteY31" fmla="*/ 1171575 h 1190625"/>
              <a:gd name="connsiteX32" fmla="*/ 561975 w 7181850"/>
              <a:gd name="connsiteY32" fmla="*/ 1066800 h 1190625"/>
              <a:gd name="connsiteX33" fmla="*/ 828675 w 7181850"/>
              <a:gd name="connsiteY33" fmla="*/ 1000125 h 1190625"/>
              <a:gd name="connsiteX34" fmla="*/ 981075 w 7181850"/>
              <a:gd name="connsiteY34" fmla="*/ 1000125 h 1190625"/>
              <a:gd name="connsiteX35" fmla="*/ 1066800 w 7181850"/>
              <a:gd name="connsiteY35" fmla="*/ 1019175 h 1190625"/>
              <a:gd name="connsiteX36" fmla="*/ 1181100 w 7181850"/>
              <a:gd name="connsiteY36" fmla="*/ 1114425 h 1190625"/>
              <a:gd name="connsiteX37" fmla="*/ 1476375 w 7181850"/>
              <a:gd name="connsiteY37" fmla="*/ 1095375 h 1190625"/>
              <a:gd name="connsiteX38" fmla="*/ 1771650 w 7181850"/>
              <a:gd name="connsiteY38" fmla="*/ 1076325 h 1190625"/>
              <a:gd name="connsiteX39" fmla="*/ 2209800 w 7181850"/>
              <a:gd name="connsiteY39" fmla="*/ 1095375 h 1190625"/>
              <a:gd name="connsiteX40" fmla="*/ 2543175 w 7181850"/>
              <a:gd name="connsiteY40" fmla="*/ 1095375 h 1190625"/>
              <a:gd name="connsiteX41" fmla="*/ 3038475 w 7181850"/>
              <a:gd name="connsiteY41" fmla="*/ 1000125 h 1190625"/>
              <a:gd name="connsiteX42" fmla="*/ 3571875 w 7181850"/>
              <a:gd name="connsiteY42" fmla="*/ 1000125 h 1190625"/>
              <a:gd name="connsiteX43" fmla="*/ 4124325 w 7181850"/>
              <a:gd name="connsiteY43" fmla="*/ 914400 h 1190625"/>
              <a:gd name="connsiteX44" fmla="*/ 4743450 w 7181850"/>
              <a:gd name="connsiteY44" fmla="*/ 971550 h 1190625"/>
              <a:gd name="connsiteX45" fmla="*/ 5305425 w 7181850"/>
              <a:gd name="connsiteY45" fmla="*/ 981075 h 1190625"/>
              <a:gd name="connsiteX46" fmla="*/ 6048375 w 7181850"/>
              <a:gd name="connsiteY46" fmla="*/ 971550 h 1190625"/>
              <a:gd name="connsiteX47" fmla="*/ 6553200 w 7181850"/>
              <a:gd name="connsiteY47" fmla="*/ 1000125 h 1190625"/>
              <a:gd name="connsiteX48" fmla="*/ 7162800 w 7181850"/>
              <a:gd name="connsiteY48" fmla="*/ 1000125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81850" h="1190625">
                <a:moveTo>
                  <a:pt x="7162800" y="1000125"/>
                </a:moveTo>
                <a:lnTo>
                  <a:pt x="7162800" y="1000125"/>
                </a:lnTo>
                <a:lnTo>
                  <a:pt x="7181850" y="114300"/>
                </a:lnTo>
                <a:lnTo>
                  <a:pt x="6800850" y="161925"/>
                </a:lnTo>
                <a:lnTo>
                  <a:pt x="6496050" y="190500"/>
                </a:lnTo>
                <a:lnTo>
                  <a:pt x="6181725" y="190500"/>
                </a:lnTo>
                <a:lnTo>
                  <a:pt x="5867400" y="123825"/>
                </a:lnTo>
                <a:lnTo>
                  <a:pt x="5581650" y="57150"/>
                </a:lnTo>
                <a:lnTo>
                  <a:pt x="5276850" y="28575"/>
                </a:lnTo>
                <a:lnTo>
                  <a:pt x="4876800" y="76200"/>
                </a:lnTo>
                <a:lnTo>
                  <a:pt x="4619625" y="57150"/>
                </a:lnTo>
                <a:lnTo>
                  <a:pt x="4314825" y="0"/>
                </a:lnTo>
                <a:lnTo>
                  <a:pt x="4114800" y="9525"/>
                </a:lnTo>
                <a:lnTo>
                  <a:pt x="3867150" y="57150"/>
                </a:lnTo>
                <a:lnTo>
                  <a:pt x="3409950" y="152400"/>
                </a:lnTo>
                <a:lnTo>
                  <a:pt x="3162300" y="171450"/>
                </a:lnTo>
                <a:lnTo>
                  <a:pt x="2647950" y="180975"/>
                </a:lnTo>
                <a:lnTo>
                  <a:pt x="2400300" y="171450"/>
                </a:lnTo>
                <a:lnTo>
                  <a:pt x="2114550" y="142875"/>
                </a:lnTo>
                <a:lnTo>
                  <a:pt x="1638300" y="133350"/>
                </a:lnTo>
                <a:lnTo>
                  <a:pt x="1247775" y="152400"/>
                </a:lnTo>
                <a:lnTo>
                  <a:pt x="962025" y="228600"/>
                </a:lnTo>
                <a:lnTo>
                  <a:pt x="657225" y="266700"/>
                </a:lnTo>
                <a:lnTo>
                  <a:pt x="419100" y="266700"/>
                </a:lnTo>
                <a:lnTo>
                  <a:pt x="238125" y="295275"/>
                </a:lnTo>
                <a:lnTo>
                  <a:pt x="0" y="295275"/>
                </a:lnTo>
                <a:lnTo>
                  <a:pt x="19050" y="523875"/>
                </a:lnTo>
                <a:lnTo>
                  <a:pt x="85725" y="723900"/>
                </a:lnTo>
                <a:lnTo>
                  <a:pt x="57150" y="914400"/>
                </a:lnTo>
                <a:lnTo>
                  <a:pt x="19050" y="981075"/>
                </a:lnTo>
                <a:lnTo>
                  <a:pt x="66675" y="1190625"/>
                </a:lnTo>
                <a:lnTo>
                  <a:pt x="219075" y="1171575"/>
                </a:lnTo>
                <a:lnTo>
                  <a:pt x="561975" y="1066800"/>
                </a:lnTo>
                <a:lnTo>
                  <a:pt x="828675" y="1000125"/>
                </a:lnTo>
                <a:lnTo>
                  <a:pt x="981075" y="1000125"/>
                </a:lnTo>
                <a:lnTo>
                  <a:pt x="1066800" y="1019175"/>
                </a:lnTo>
                <a:lnTo>
                  <a:pt x="1181100" y="1114425"/>
                </a:lnTo>
                <a:lnTo>
                  <a:pt x="1476375" y="1095375"/>
                </a:lnTo>
                <a:lnTo>
                  <a:pt x="1771650" y="1076325"/>
                </a:lnTo>
                <a:lnTo>
                  <a:pt x="2209800" y="1095375"/>
                </a:lnTo>
                <a:lnTo>
                  <a:pt x="2543175" y="1095375"/>
                </a:lnTo>
                <a:lnTo>
                  <a:pt x="3038475" y="1000125"/>
                </a:lnTo>
                <a:lnTo>
                  <a:pt x="3571875" y="1000125"/>
                </a:lnTo>
                <a:lnTo>
                  <a:pt x="4124325" y="914400"/>
                </a:lnTo>
                <a:lnTo>
                  <a:pt x="4743450" y="971550"/>
                </a:lnTo>
                <a:lnTo>
                  <a:pt x="5305425" y="981075"/>
                </a:lnTo>
                <a:lnTo>
                  <a:pt x="6048375" y="971550"/>
                </a:lnTo>
                <a:lnTo>
                  <a:pt x="6553200" y="1000125"/>
                </a:lnTo>
                <a:lnTo>
                  <a:pt x="7162800" y="1000125"/>
                </a:lnTo>
                <a:close/>
              </a:path>
            </a:pathLst>
          </a:custGeom>
          <a:solidFill>
            <a:srgbClr val="0000FF">
              <a:alpha val="30196"/>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ABL Group</a:t>
            </a:r>
          </a:p>
        </p:txBody>
      </p:sp>
      <p:sp>
        <p:nvSpPr>
          <p:cNvPr id="18" name="Freeform: Shape 17">
            <a:extLst>
              <a:ext uri="{FF2B5EF4-FFF2-40B4-BE49-F238E27FC236}">
                <a16:creationId xmlns:a16="http://schemas.microsoft.com/office/drawing/2014/main" id="{AF4E22E9-8F2B-4708-8A2A-F671859853BA}"/>
              </a:ext>
            </a:extLst>
          </p:cNvPr>
          <p:cNvSpPr/>
          <p:nvPr/>
        </p:nvSpPr>
        <p:spPr>
          <a:xfrm>
            <a:off x="3181350" y="2933700"/>
            <a:ext cx="7534275" cy="1000125"/>
          </a:xfrm>
          <a:custGeom>
            <a:avLst/>
            <a:gdLst>
              <a:gd name="connsiteX0" fmla="*/ 7515225 w 7534275"/>
              <a:gd name="connsiteY0" fmla="*/ 819150 h 1000125"/>
              <a:gd name="connsiteX1" fmla="*/ 7534275 w 7534275"/>
              <a:gd name="connsiteY1" fmla="*/ 333375 h 1000125"/>
              <a:gd name="connsiteX2" fmla="*/ 7019925 w 7534275"/>
              <a:gd name="connsiteY2" fmla="*/ 381000 h 1000125"/>
              <a:gd name="connsiteX3" fmla="*/ 6724650 w 7534275"/>
              <a:gd name="connsiteY3" fmla="*/ 390525 h 1000125"/>
              <a:gd name="connsiteX4" fmla="*/ 6134100 w 7534275"/>
              <a:gd name="connsiteY4" fmla="*/ 257175 h 1000125"/>
              <a:gd name="connsiteX5" fmla="*/ 5486400 w 7534275"/>
              <a:gd name="connsiteY5" fmla="*/ 123825 h 1000125"/>
              <a:gd name="connsiteX6" fmla="*/ 5029200 w 7534275"/>
              <a:gd name="connsiteY6" fmla="*/ 85725 h 1000125"/>
              <a:gd name="connsiteX7" fmla="*/ 4752975 w 7534275"/>
              <a:gd name="connsiteY7" fmla="*/ 0 h 1000125"/>
              <a:gd name="connsiteX8" fmla="*/ 4533900 w 7534275"/>
              <a:gd name="connsiteY8" fmla="*/ 47625 h 1000125"/>
              <a:gd name="connsiteX9" fmla="*/ 4333875 w 7534275"/>
              <a:gd name="connsiteY9" fmla="*/ 219075 h 1000125"/>
              <a:gd name="connsiteX10" fmla="*/ 3686175 w 7534275"/>
              <a:gd name="connsiteY10" fmla="*/ 295275 h 1000125"/>
              <a:gd name="connsiteX11" fmla="*/ 3343275 w 7534275"/>
              <a:gd name="connsiteY11" fmla="*/ 304800 h 1000125"/>
              <a:gd name="connsiteX12" fmla="*/ 3067050 w 7534275"/>
              <a:gd name="connsiteY12" fmla="*/ 304800 h 1000125"/>
              <a:gd name="connsiteX13" fmla="*/ 2647950 w 7534275"/>
              <a:gd name="connsiteY13" fmla="*/ 247650 h 1000125"/>
              <a:gd name="connsiteX14" fmla="*/ 2314575 w 7534275"/>
              <a:gd name="connsiteY14" fmla="*/ 266700 h 1000125"/>
              <a:gd name="connsiteX15" fmla="*/ 1962150 w 7534275"/>
              <a:gd name="connsiteY15" fmla="*/ 257175 h 1000125"/>
              <a:gd name="connsiteX16" fmla="*/ 1790700 w 7534275"/>
              <a:gd name="connsiteY16" fmla="*/ 219075 h 1000125"/>
              <a:gd name="connsiteX17" fmla="*/ 1533525 w 7534275"/>
              <a:gd name="connsiteY17" fmla="*/ 104775 h 1000125"/>
              <a:gd name="connsiteX18" fmla="*/ 1466850 w 7534275"/>
              <a:gd name="connsiteY18" fmla="*/ 47625 h 1000125"/>
              <a:gd name="connsiteX19" fmla="*/ 1143000 w 7534275"/>
              <a:gd name="connsiteY19" fmla="*/ 85725 h 1000125"/>
              <a:gd name="connsiteX20" fmla="*/ 809625 w 7534275"/>
              <a:gd name="connsiteY20" fmla="*/ 142875 h 1000125"/>
              <a:gd name="connsiteX21" fmla="*/ 666750 w 7534275"/>
              <a:gd name="connsiteY21" fmla="*/ 295275 h 1000125"/>
              <a:gd name="connsiteX22" fmla="*/ 371475 w 7534275"/>
              <a:gd name="connsiteY22" fmla="*/ 295275 h 1000125"/>
              <a:gd name="connsiteX23" fmla="*/ 19050 w 7534275"/>
              <a:gd name="connsiteY23" fmla="*/ 361950 h 1000125"/>
              <a:gd name="connsiteX24" fmla="*/ 0 w 7534275"/>
              <a:gd name="connsiteY24" fmla="*/ 428625 h 1000125"/>
              <a:gd name="connsiteX25" fmla="*/ 123825 w 7534275"/>
              <a:gd name="connsiteY25" fmla="*/ 447675 h 1000125"/>
              <a:gd name="connsiteX26" fmla="*/ 171450 w 7534275"/>
              <a:gd name="connsiteY26" fmla="*/ 495300 h 1000125"/>
              <a:gd name="connsiteX27" fmla="*/ 228600 w 7534275"/>
              <a:gd name="connsiteY27" fmla="*/ 552450 h 1000125"/>
              <a:gd name="connsiteX28" fmla="*/ 209550 w 7534275"/>
              <a:gd name="connsiteY28" fmla="*/ 619125 h 1000125"/>
              <a:gd name="connsiteX29" fmla="*/ 209550 w 7534275"/>
              <a:gd name="connsiteY29" fmla="*/ 619125 h 1000125"/>
              <a:gd name="connsiteX30" fmla="*/ 190500 w 7534275"/>
              <a:gd name="connsiteY30" fmla="*/ 733425 h 1000125"/>
              <a:gd name="connsiteX31" fmla="*/ 342900 w 7534275"/>
              <a:gd name="connsiteY31" fmla="*/ 781050 h 1000125"/>
              <a:gd name="connsiteX32" fmla="*/ 600075 w 7534275"/>
              <a:gd name="connsiteY32" fmla="*/ 781050 h 1000125"/>
              <a:gd name="connsiteX33" fmla="*/ 828675 w 7534275"/>
              <a:gd name="connsiteY33" fmla="*/ 742950 h 1000125"/>
              <a:gd name="connsiteX34" fmla="*/ 914400 w 7534275"/>
              <a:gd name="connsiteY34" fmla="*/ 752475 h 1000125"/>
              <a:gd name="connsiteX35" fmla="*/ 1143000 w 7534275"/>
              <a:gd name="connsiteY35" fmla="*/ 723900 h 1000125"/>
              <a:gd name="connsiteX36" fmla="*/ 1123950 w 7534275"/>
              <a:gd name="connsiteY36" fmla="*/ 762000 h 1000125"/>
              <a:gd name="connsiteX37" fmla="*/ 1095375 w 7534275"/>
              <a:gd name="connsiteY37" fmla="*/ 819150 h 1000125"/>
              <a:gd name="connsiteX38" fmla="*/ 1028700 w 7534275"/>
              <a:gd name="connsiteY38" fmla="*/ 857250 h 1000125"/>
              <a:gd name="connsiteX39" fmla="*/ 914400 w 7534275"/>
              <a:gd name="connsiteY39" fmla="*/ 857250 h 1000125"/>
              <a:gd name="connsiteX40" fmla="*/ 676275 w 7534275"/>
              <a:gd name="connsiteY40" fmla="*/ 952500 h 1000125"/>
              <a:gd name="connsiteX41" fmla="*/ 504825 w 7534275"/>
              <a:gd name="connsiteY41" fmla="*/ 1000125 h 1000125"/>
              <a:gd name="connsiteX42" fmla="*/ 876300 w 7534275"/>
              <a:gd name="connsiteY42" fmla="*/ 981075 h 1000125"/>
              <a:gd name="connsiteX43" fmla="*/ 1276350 w 7534275"/>
              <a:gd name="connsiteY43" fmla="*/ 962025 h 1000125"/>
              <a:gd name="connsiteX44" fmla="*/ 1600200 w 7534275"/>
              <a:gd name="connsiteY44" fmla="*/ 866775 h 1000125"/>
              <a:gd name="connsiteX45" fmla="*/ 2419350 w 7534275"/>
              <a:gd name="connsiteY45" fmla="*/ 847725 h 1000125"/>
              <a:gd name="connsiteX46" fmla="*/ 2886075 w 7534275"/>
              <a:gd name="connsiteY46" fmla="*/ 885825 h 1000125"/>
              <a:gd name="connsiteX47" fmla="*/ 3486150 w 7534275"/>
              <a:gd name="connsiteY47" fmla="*/ 876300 h 1000125"/>
              <a:gd name="connsiteX48" fmla="*/ 3762375 w 7534275"/>
              <a:gd name="connsiteY48" fmla="*/ 876300 h 1000125"/>
              <a:gd name="connsiteX49" fmla="*/ 4562475 w 7534275"/>
              <a:gd name="connsiteY49" fmla="*/ 714375 h 1000125"/>
              <a:gd name="connsiteX50" fmla="*/ 4676775 w 7534275"/>
              <a:gd name="connsiteY50" fmla="*/ 714375 h 1000125"/>
              <a:gd name="connsiteX51" fmla="*/ 5114925 w 7534275"/>
              <a:gd name="connsiteY51" fmla="*/ 781050 h 1000125"/>
              <a:gd name="connsiteX52" fmla="*/ 5486400 w 7534275"/>
              <a:gd name="connsiteY52" fmla="*/ 771525 h 1000125"/>
              <a:gd name="connsiteX53" fmla="*/ 5734050 w 7534275"/>
              <a:gd name="connsiteY53" fmla="*/ 742950 h 1000125"/>
              <a:gd name="connsiteX54" fmla="*/ 5934075 w 7534275"/>
              <a:gd name="connsiteY54" fmla="*/ 781050 h 1000125"/>
              <a:gd name="connsiteX55" fmla="*/ 6505575 w 7534275"/>
              <a:gd name="connsiteY55" fmla="*/ 904875 h 1000125"/>
              <a:gd name="connsiteX56" fmla="*/ 6924675 w 7534275"/>
              <a:gd name="connsiteY56" fmla="*/ 904875 h 1000125"/>
              <a:gd name="connsiteX57" fmla="*/ 7515225 w 7534275"/>
              <a:gd name="connsiteY57" fmla="*/ 819150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534275" h="1000125">
                <a:moveTo>
                  <a:pt x="7515225" y="819150"/>
                </a:moveTo>
                <a:lnTo>
                  <a:pt x="7534275" y="333375"/>
                </a:lnTo>
                <a:lnTo>
                  <a:pt x="7019925" y="381000"/>
                </a:lnTo>
                <a:lnTo>
                  <a:pt x="6724650" y="390525"/>
                </a:lnTo>
                <a:lnTo>
                  <a:pt x="6134100" y="257175"/>
                </a:lnTo>
                <a:lnTo>
                  <a:pt x="5486400" y="123825"/>
                </a:lnTo>
                <a:lnTo>
                  <a:pt x="5029200" y="85725"/>
                </a:lnTo>
                <a:lnTo>
                  <a:pt x="4752975" y="0"/>
                </a:lnTo>
                <a:lnTo>
                  <a:pt x="4533900" y="47625"/>
                </a:lnTo>
                <a:lnTo>
                  <a:pt x="4333875" y="219075"/>
                </a:lnTo>
                <a:lnTo>
                  <a:pt x="3686175" y="295275"/>
                </a:lnTo>
                <a:lnTo>
                  <a:pt x="3343275" y="304800"/>
                </a:lnTo>
                <a:lnTo>
                  <a:pt x="3067050" y="304800"/>
                </a:lnTo>
                <a:lnTo>
                  <a:pt x="2647950" y="247650"/>
                </a:lnTo>
                <a:lnTo>
                  <a:pt x="2314575" y="266700"/>
                </a:lnTo>
                <a:lnTo>
                  <a:pt x="1962150" y="257175"/>
                </a:lnTo>
                <a:lnTo>
                  <a:pt x="1790700" y="219075"/>
                </a:lnTo>
                <a:lnTo>
                  <a:pt x="1533525" y="104775"/>
                </a:lnTo>
                <a:lnTo>
                  <a:pt x="1466850" y="47625"/>
                </a:lnTo>
                <a:lnTo>
                  <a:pt x="1143000" y="85725"/>
                </a:lnTo>
                <a:lnTo>
                  <a:pt x="809625" y="142875"/>
                </a:lnTo>
                <a:lnTo>
                  <a:pt x="666750" y="295275"/>
                </a:lnTo>
                <a:lnTo>
                  <a:pt x="371475" y="295275"/>
                </a:lnTo>
                <a:lnTo>
                  <a:pt x="19050" y="361950"/>
                </a:lnTo>
                <a:lnTo>
                  <a:pt x="0" y="428625"/>
                </a:lnTo>
                <a:lnTo>
                  <a:pt x="123825" y="447675"/>
                </a:lnTo>
                <a:lnTo>
                  <a:pt x="171450" y="495300"/>
                </a:lnTo>
                <a:lnTo>
                  <a:pt x="228600" y="552450"/>
                </a:lnTo>
                <a:lnTo>
                  <a:pt x="209550" y="619125"/>
                </a:lnTo>
                <a:lnTo>
                  <a:pt x="209550" y="619125"/>
                </a:lnTo>
                <a:lnTo>
                  <a:pt x="190500" y="733425"/>
                </a:lnTo>
                <a:lnTo>
                  <a:pt x="342900" y="781050"/>
                </a:lnTo>
                <a:lnTo>
                  <a:pt x="600075" y="781050"/>
                </a:lnTo>
                <a:lnTo>
                  <a:pt x="828675" y="742950"/>
                </a:lnTo>
                <a:lnTo>
                  <a:pt x="914400" y="752475"/>
                </a:lnTo>
                <a:lnTo>
                  <a:pt x="1143000" y="723900"/>
                </a:lnTo>
                <a:lnTo>
                  <a:pt x="1123950" y="762000"/>
                </a:lnTo>
                <a:lnTo>
                  <a:pt x="1095375" y="819150"/>
                </a:lnTo>
                <a:lnTo>
                  <a:pt x="1028700" y="857250"/>
                </a:lnTo>
                <a:lnTo>
                  <a:pt x="914400" y="857250"/>
                </a:lnTo>
                <a:lnTo>
                  <a:pt x="676275" y="952500"/>
                </a:lnTo>
                <a:lnTo>
                  <a:pt x="504825" y="1000125"/>
                </a:lnTo>
                <a:lnTo>
                  <a:pt x="876300" y="981075"/>
                </a:lnTo>
                <a:lnTo>
                  <a:pt x="1276350" y="962025"/>
                </a:lnTo>
                <a:lnTo>
                  <a:pt x="1600200" y="866775"/>
                </a:lnTo>
                <a:lnTo>
                  <a:pt x="2419350" y="847725"/>
                </a:lnTo>
                <a:lnTo>
                  <a:pt x="2886075" y="885825"/>
                </a:lnTo>
                <a:lnTo>
                  <a:pt x="3486150" y="876300"/>
                </a:lnTo>
                <a:lnTo>
                  <a:pt x="3762375" y="876300"/>
                </a:lnTo>
                <a:lnTo>
                  <a:pt x="4562475" y="714375"/>
                </a:lnTo>
                <a:lnTo>
                  <a:pt x="4676775" y="714375"/>
                </a:lnTo>
                <a:lnTo>
                  <a:pt x="5114925" y="781050"/>
                </a:lnTo>
                <a:lnTo>
                  <a:pt x="5486400" y="771525"/>
                </a:lnTo>
                <a:lnTo>
                  <a:pt x="5734050" y="742950"/>
                </a:lnTo>
                <a:lnTo>
                  <a:pt x="5934075" y="781050"/>
                </a:lnTo>
                <a:lnTo>
                  <a:pt x="6505575" y="904875"/>
                </a:lnTo>
                <a:lnTo>
                  <a:pt x="6924675" y="904875"/>
                </a:lnTo>
                <a:lnTo>
                  <a:pt x="7515225" y="819150"/>
                </a:lnTo>
                <a:close/>
              </a:path>
            </a:pathLst>
          </a:custGeom>
          <a:solidFill>
            <a:srgbClr val="00CCF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Waulsortian “Reef” Limestone</a:t>
            </a:r>
          </a:p>
        </p:txBody>
      </p:sp>
      <p:pic>
        <p:nvPicPr>
          <p:cNvPr id="14" name="Picture 2">
            <a:extLst>
              <a:ext uri="{FF2B5EF4-FFF2-40B4-BE49-F238E27FC236}">
                <a16:creationId xmlns:a16="http://schemas.microsoft.com/office/drawing/2014/main" id="{0D82AFA3-4E7E-4CEB-BB0E-2F45037ECD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623" y="2933700"/>
            <a:ext cx="4311253" cy="32334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AB4836E-1652-EF8A-0FFB-1397B3588657}"/>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31FC6288-2EF7-B113-7A9C-643ACD09362F}"/>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5" name="Picture 14">
              <a:extLst>
                <a:ext uri="{FF2B5EF4-FFF2-40B4-BE49-F238E27FC236}">
                  <a16:creationId xmlns:a16="http://schemas.microsoft.com/office/drawing/2014/main" id="{2624480E-40D6-CB00-9B5D-707790FC8A39}"/>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216296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pic>
        <p:nvPicPr>
          <p:cNvPr id="12" name="Content Placeholder 4" descr="A close up of a map&#10;&#10;Description generated with high confidence">
            <a:extLst>
              <a:ext uri="{FF2B5EF4-FFF2-40B4-BE49-F238E27FC236}">
                <a16:creationId xmlns:a16="http://schemas.microsoft.com/office/drawing/2014/main" id="{F406C059-C851-4877-91C3-763EADF3F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670"/>
          <a:stretch/>
        </p:blipFill>
        <p:spPr>
          <a:xfrm>
            <a:off x="1160454" y="1027906"/>
            <a:ext cx="9461188" cy="5296816"/>
          </a:xfrm>
          <a:prstGeom prst="rect">
            <a:avLst/>
          </a:prstGeom>
        </p:spPr>
      </p:pic>
      <p:sp>
        <p:nvSpPr>
          <p:cNvPr id="14" name="Title 1">
            <a:extLst>
              <a:ext uri="{FF2B5EF4-FFF2-40B4-BE49-F238E27FC236}">
                <a16:creationId xmlns:a16="http://schemas.microsoft.com/office/drawing/2014/main" id="{5BCC0385-5B7B-47D8-B86D-E6E10EA2FD2A}"/>
              </a:ext>
            </a:extLst>
          </p:cNvPr>
          <p:cNvSpPr txBox="1">
            <a:spLocks/>
          </p:cNvSpPr>
          <p:nvPr/>
        </p:nvSpPr>
        <p:spPr>
          <a:xfrm>
            <a:off x="752475" y="-1488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Simplified Midlands Stratigraphy</a:t>
            </a:r>
          </a:p>
        </p:txBody>
      </p:sp>
      <p:pic>
        <p:nvPicPr>
          <p:cNvPr id="19" name="Content Placeholder 4" descr="A close up of a map&#10;&#10;Description generated with high confidence">
            <a:extLst>
              <a:ext uri="{FF2B5EF4-FFF2-40B4-BE49-F238E27FC236}">
                <a16:creationId xmlns:a16="http://schemas.microsoft.com/office/drawing/2014/main" id="{0946267F-30FD-4651-8276-4B2826A8DABB}"/>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t="3670"/>
          <a:stretch/>
        </p:blipFill>
        <p:spPr>
          <a:xfrm>
            <a:off x="1149938" y="1013392"/>
            <a:ext cx="9461188" cy="5296816"/>
          </a:xfrm>
          <a:prstGeom prst="rect">
            <a:avLst/>
          </a:prstGeom>
        </p:spPr>
      </p:pic>
      <p:grpSp>
        <p:nvGrpSpPr>
          <p:cNvPr id="21" name="Group 20">
            <a:extLst>
              <a:ext uri="{FF2B5EF4-FFF2-40B4-BE49-F238E27FC236}">
                <a16:creationId xmlns:a16="http://schemas.microsoft.com/office/drawing/2014/main" id="{28BE54EA-FCCF-429D-944F-438E7040BC0E}"/>
              </a:ext>
            </a:extLst>
          </p:cNvPr>
          <p:cNvGrpSpPr/>
          <p:nvPr/>
        </p:nvGrpSpPr>
        <p:grpSpPr>
          <a:xfrm>
            <a:off x="2914650" y="2883653"/>
            <a:ext cx="7286625" cy="1483938"/>
            <a:chOff x="2914650" y="2883653"/>
            <a:chExt cx="7286625" cy="1483938"/>
          </a:xfrm>
        </p:grpSpPr>
        <p:sp>
          <p:nvSpPr>
            <p:cNvPr id="4" name="Freeform: Shape 3">
              <a:extLst>
                <a:ext uri="{FF2B5EF4-FFF2-40B4-BE49-F238E27FC236}">
                  <a16:creationId xmlns:a16="http://schemas.microsoft.com/office/drawing/2014/main" id="{25ECB6B7-9722-4C2E-9617-041FFE3B0F2B}"/>
                </a:ext>
              </a:extLst>
            </p:cNvPr>
            <p:cNvSpPr/>
            <p:nvPr/>
          </p:nvSpPr>
          <p:spPr>
            <a:xfrm>
              <a:off x="2914650" y="3524251"/>
              <a:ext cx="7286625" cy="819150"/>
            </a:xfrm>
            <a:custGeom>
              <a:avLst/>
              <a:gdLst>
                <a:gd name="connsiteX0" fmla="*/ 0 w 7286625"/>
                <a:gd name="connsiteY0" fmla="*/ 695325 h 809625"/>
                <a:gd name="connsiteX1" fmla="*/ 504825 w 7286625"/>
                <a:gd name="connsiteY1" fmla="*/ 685800 h 809625"/>
                <a:gd name="connsiteX2" fmla="*/ 790575 w 7286625"/>
                <a:gd name="connsiteY2" fmla="*/ 628650 h 809625"/>
                <a:gd name="connsiteX3" fmla="*/ 933450 w 7286625"/>
                <a:gd name="connsiteY3" fmla="*/ 638175 h 809625"/>
                <a:gd name="connsiteX4" fmla="*/ 1047750 w 7286625"/>
                <a:gd name="connsiteY4" fmla="*/ 723900 h 809625"/>
                <a:gd name="connsiteX5" fmla="*/ 1200150 w 7286625"/>
                <a:gd name="connsiteY5" fmla="*/ 809625 h 809625"/>
                <a:gd name="connsiteX6" fmla="*/ 1590675 w 7286625"/>
                <a:gd name="connsiteY6" fmla="*/ 742950 h 809625"/>
                <a:gd name="connsiteX7" fmla="*/ 1800225 w 7286625"/>
                <a:gd name="connsiteY7" fmla="*/ 581025 h 809625"/>
                <a:gd name="connsiteX8" fmla="*/ 1962150 w 7286625"/>
                <a:gd name="connsiteY8" fmla="*/ 485775 h 809625"/>
                <a:gd name="connsiteX9" fmla="*/ 2057400 w 7286625"/>
                <a:gd name="connsiteY9" fmla="*/ 409575 h 809625"/>
                <a:gd name="connsiteX10" fmla="*/ 2257425 w 7286625"/>
                <a:gd name="connsiteY10" fmla="*/ 409575 h 809625"/>
                <a:gd name="connsiteX11" fmla="*/ 2457450 w 7286625"/>
                <a:gd name="connsiteY11" fmla="*/ 409575 h 809625"/>
                <a:gd name="connsiteX12" fmla="*/ 2714625 w 7286625"/>
                <a:gd name="connsiteY12" fmla="*/ 419100 h 809625"/>
                <a:gd name="connsiteX13" fmla="*/ 2962275 w 7286625"/>
                <a:gd name="connsiteY13" fmla="*/ 381000 h 809625"/>
                <a:gd name="connsiteX14" fmla="*/ 3276600 w 7286625"/>
                <a:gd name="connsiteY14" fmla="*/ 323850 h 809625"/>
                <a:gd name="connsiteX15" fmla="*/ 3571875 w 7286625"/>
                <a:gd name="connsiteY15" fmla="*/ 180975 h 809625"/>
                <a:gd name="connsiteX16" fmla="*/ 3848100 w 7286625"/>
                <a:gd name="connsiteY16" fmla="*/ 47625 h 809625"/>
                <a:gd name="connsiteX17" fmla="*/ 4305300 w 7286625"/>
                <a:gd name="connsiteY17" fmla="*/ 0 h 809625"/>
                <a:gd name="connsiteX18" fmla="*/ 4933950 w 7286625"/>
                <a:gd name="connsiteY18" fmla="*/ 38100 h 809625"/>
                <a:gd name="connsiteX19" fmla="*/ 5543550 w 7286625"/>
                <a:gd name="connsiteY19" fmla="*/ 9525 h 809625"/>
                <a:gd name="connsiteX20" fmla="*/ 5943600 w 7286625"/>
                <a:gd name="connsiteY20" fmla="*/ 95250 h 809625"/>
                <a:gd name="connsiteX21" fmla="*/ 6353175 w 7286625"/>
                <a:gd name="connsiteY21" fmla="*/ 180975 h 809625"/>
                <a:gd name="connsiteX22" fmla="*/ 6819900 w 7286625"/>
                <a:gd name="connsiteY22" fmla="*/ 190500 h 809625"/>
                <a:gd name="connsiteX23" fmla="*/ 7067550 w 7286625"/>
                <a:gd name="connsiteY23" fmla="*/ 190500 h 809625"/>
                <a:gd name="connsiteX24" fmla="*/ 7286625 w 7286625"/>
                <a:gd name="connsiteY24" fmla="*/ 133350 h 809625"/>
                <a:gd name="connsiteX0" fmla="*/ 0 w 7286625"/>
                <a:gd name="connsiteY0" fmla="*/ 695325 h 819150"/>
                <a:gd name="connsiteX1" fmla="*/ 504825 w 7286625"/>
                <a:gd name="connsiteY1" fmla="*/ 685800 h 819150"/>
                <a:gd name="connsiteX2" fmla="*/ 790575 w 7286625"/>
                <a:gd name="connsiteY2" fmla="*/ 628650 h 819150"/>
                <a:gd name="connsiteX3" fmla="*/ 933450 w 7286625"/>
                <a:gd name="connsiteY3" fmla="*/ 638175 h 819150"/>
                <a:gd name="connsiteX4" fmla="*/ 1047750 w 7286625"/>
                <a:gd name="connsiteY4" fmla="*/ 723900 h 819150"/>
                <a:gd name="connsiteX5" fmla="*/ 1295400 w 7286625"/>
                <a:gd name="connsiteY5" fmla="*/ 819150 h 819150"/>
                <a:gd name="connsiteX6" fmla="*/ 1590675 w 7286625"/>
                <a:gd name="connsiteY6" fmla="*/ 742950 h 819150"/>
                <a:gd name="connsiteX7" fmla="*/ 1800225 w 7286625"/>
                <a:gd name="connsiteY7" fmla="*/ 581025 h 819150"/>
                <a:gd name="connsiteX8" fmla="*/ 1962150 w 7286625"/>
                <a:gd name="connsiteY8" fmla="*/ 485775 h 819150"/>
                <a:gd name="connsiteX9" fmla="*/ 2057400 w 7286625"/>
                <a:gd name="connsiteY9" fmla="*/ 409575 h 819150"/>
                <a:gd name="connsiteX10" fmla="*/ 2257425 w 7286625"/>
                <a:gd name="connsiteY10" fmla="*/ 409575 h 819150"/>
                <a:gd name="connsiteX11" fmla="*/ 2457450 w 7286625"/>
                <a:gd name="connsiteY11" fmla="*/ 409575 h 819150"/>
                <a:gd name="connsiteX12" fmla="*/ 2714625 w 7286625"/>
                <a:gd name="connsiteY12" fmla="*/ 419100 h 819150"/>
                <a:gd name="connsiteX13" fmla="*/ 2962275 w 7286625"/>
                <a:gd name="connsiteY13" fmla="*/ 381000 h 819150"/>
                <a:gd name="connsiteX14" fmla="*/ 3276600 w 7286625"/>
                <a:gd name="connsiteY14" fmla="*/ 323850 h 819150"/>
                <a:gd name="connsiteX15" fmla="*/ 3571875 w 7286625"/>
                <a:gd name="connsiteY15" fmla="*/ 180975 h 819150"/>
                <a:gd name="connsiteX16" fmla="*/ 3848100 w 7286625"/>
                <a:gd name="connsiteY16" fmla="*/ 47625 h 819150"/>
                <a:gd name="connsiteX17" fmla="*/ 4305300 w 7286625"/>
                <a:gd name="connsiteY17" fmla="*/ 0 h 819150"/>
                <a:gd name="connsiteX18" fmla="*/ 4933950 w 7286625"/>
                <a:gd name="connsiteY18" fmla="*/ 38100 h 819150"/>
                <a:gd name="connsiteX19" fmla="*/ 5543550 w 7286625"/>
                <a:gd name="connsiteY19" fmla="*/ 9525 h 819150"/>
                <a:gd name="connsiteX20" fmla="*/ 5943600 w 7286625"/>
                <a:gd name="connsiteY20" fmla="*/ 95250 h 819150"/>
                <a:gd name="connsiteX21" fmla="*/ 6353175 w 7286625"/>
                <a:gd name="connsiteY21" fmla="*/ 180975 h 819150"/>
                <a:gd name="connsiteX22" fmla="*/ 6819900 w 7286625"/>
                <a:gd name="connsiteY22" fmla="*/ 190500 h 819150"/>
                <a:gd name="connsiteX23" fmla="*/ 7067550 w 7286625"/>
                <a:gd name="connsiteY23" fmla="*/ 190500 h 819150"/>
                <a:gd name="connsiteX24" fmla="*/ 7286625 w 7286625"/>
                <a:gd name="connsiteY24" fmla="*/ 133350 h 819150"/>
                <a:gd name="connsiteX0" fmla="*/ 0 w 7286625"/>
                <a:gd name="connsiteY0" fmla="*/ 695325 h 819150"/>
                <a:gd name="connsiteX1" fmla="*/ 504825 w 7286625"/>
                <a:gd name="connsiteY1" fmla="*/ 685800 h 819150"/>
                <a:gd name="connsiteX2" fmla="*/ 790575 w 7286625"/>
                <a:gd name="connsiteY2" fmla="*/ 628650 h 819150"/>
                <a:gd name="connsiteX3" fmla="*/ 933450 w 7286625"/>
                <a:gd name="connsiteY3" fmla="*/ 638175 h 819150"/>
                <a:gd name="connsiteX4" fmla="*/ 1047750 w 7286625"/>
                <a:gd name="connsiteY4" fmla="*/ 723900 h 819150"/>
                <a:gd name="connsiteX5" fmla="*/ 1295400 w 7286625"/>
                <a:gd name="connsiteY5" fmla="*/ 819150 h 819150"/>
                <a:gd name="connsiteX6" fmla="*/ 1495425 w 7286625"/>
                <a:gd name="connsiteY6" fmla="*/ 781050 h 819150"/>
                <a:gd name="connsiteX7" fmla="*/ 1800225 w 7286625"/>
                <a:gd name="connsiteY7" fmla="*/ 581025 h 819150"/>
                <a:gd name="connsiteX8" fmla="*/ 1962150 w 7286625"/>
                <a:gd name="connsiteY8" fmla="*/ 485775 h 819150"/>
                <a:gd name="connsiteX9" fmla="*/ 2057400 w 7286625"/>
                <a:gd name="connsiteY9" fmla="*/ 409575 h 819150"/>
                <a:gd name="connsiteX10" fmla="*/ 2257425 w 7286625"/>
                <a:gd name="connsiteY10" fmla="*/ 409575 h 819150"/>
                <a:gd name="connsiteX11" fmla="*/ 2457450 w 7286625"/>
                <a:gd name="connsiteY11" fmla="*/ 409575 h 819150"/>
                <a:gd name="connsiteX12" fmla="*/ 2714625 w 7286625"/>
                <a:gd name="connsiteY12" fmla="*/ 419100 h 819150"/>
                <a:gd name="connsiteX13" fmla="*/ 2962275 w 7286625"/>
                <a:gd name="connsiteY13" fmla="*/ 381000 h 819150"/>
                <a:gd name="connsiteX14" fmla="*/ 3276600 w 7286625"/>
                <a:gd name="connsiteY14" fmla="*/ 323850 h 819150"/>
                <a:gd name="connsiteX15" fmla="*/ 3571875 w 7286625"/>
                <a:gd name="connsiteY15" fmla="*/ 180975 h 819150"/>
                <a:gd name="connsiteX16" fmla="*/ 3848100 w 7286625"/>
                <a:gd name="connsiteY16" fmla="*/ 47625 h 819150"/>
                <a:gd name="connsiteX17" fmla="*/ 4305300 w 7286625"/>
                <a:gd name="connsiteY17" fmla="*/ 0 h 819150"/>
                <a:gd name="connsiteX18" fmla="*/ 4933950 w 7286625"/>
                <a:gd name="connsiteY18" fmla="*/ 38100 h 819150"/>
                <a:gd name="connsiteX19" fmla="*/ 5543550 w 7286625"/>
                <a:gd name="connsiteY19" fmla="*/ 9525 h 819150"/>
                <a:gd name="connsiteX20" fmla="*/ 5943600 w 7286625"/>
                <a:gd name="connsiteY20" fmla="*/ 95250 h 819150"/>
                <a:gd name="connsiteX21" fmla="*/ 6353175 w 7286625"/>
                <a:gd name="connsiteY21" fmla="*/ 180975 h 819150"/>
                <a:gd name="connsiteX22" fmla="*/ 6819900 w 7286625"/>
                <a:gd name="connsiteY22" fmla="*/ 190500 h 819150"/>
                <a:gd name="connsiteX23" fmla="*/ 7067550 w 7286625"/>
                <a:gd name="connsiteY23" fmla="*/ 190500 h 819150"/>
                <a:gd name="connsiteX24" fmla="*/ 7286625 w 7286625"/>
                <a:gd name="connsiteY24" fmla="*/ 133350 h 819150"/>
                <a:gd name="connsiteX0" fmla="*/ 0 w 7286625"/>
                <a:gd name="connsiteY0" fmla="*/ 695325 h 819150"/>
                <a:gd name="connsiteX1" fmla="*/ 504825 w 7286625"/>
                <a:gd name="connsiteY1" fmla="*/ 685800 h 819150"/>
                <a:gd name="connsiteX2" fmla="*/ 790575 w 7286625"/>
                <a:gd name="connsiteY2" fmla="*/ 628650 h 819150"/>
                <a:gd name="connsiteX3" fmla="*/ 933450 w 7286625"/>
                <a:gd name="connsiteY3" fmla="*/ 638175 h 819150"/>
                <a:gd name="connsiteX4" fmla="*/ 1047750 w 7286625"/>
                <a:gd name="connsiteY4" fmla="*/ 733425 h 819150"/>
                <a:gd name="connsiteX5" fmla="*/ 1295400 w 7286625"/>
                <a:gd name="connsiteY5" fmla="*/ 819150 h 819150"/>
                <a:gd name="connsiteX6" fmla="*/ 1495425 w 7286625"/>
                <a:gd name="connsiteY6" fmla="*/ 781050 h 819150"/>
                <a:gd name="connsiteX7" fmla="*/ 1800225 w 7286625"/>
                <a:gd name="connsiteY7" fmla="*/ 581025 h 819150"/>
                <a:gd name="connsiteX8" fmla="*/ 1962150 w 7286625"/>
                <a:gd name="connsiteY8" fmla="*/ 485775 h 819150"/>
                <a:gd name="connsiteX9" fmla="*/ 2057400 w 7286625"/>
                <a:gd name="connsiteY9" fmla="*/ 409575 h 819150"/>
                <a:gd name="connsiteX10" fmla="*/ 2257425 w 7286625"/>
                <a:gd name="connsiteY10" fmla="*/ 409575 h 819150"/>
                <a:gd name="connsiteX11" fmla="*/ 2457450 w 7286625"/>
                <a:gd name="connsiteY11" fmla="*/ 409575 h 819150"/>
                <a:gd name="connsiteX12" fmla="*/ 2714625 w 7286625"/>
                <a:gd name="connsiteY12" fmla="*/ 419100 h 819150"/>
                <a:gd name="connsiteX13" fmla="*/ 2962275 w 7286625"/>
                <a:gd name="connsiteY13" fmla="*/ 381000 h 819150"/>
                <a:gd name="connsiteX14" fmla="*/ 3276600 w 7286625"/>
                <a:gd name="connsiteY14" fmla="*/ 323850 h 819150"/>
                <a:gd name="connsiteX15" fmla="*/ 3571875 w 7286625"/>
                <a:gd name="connsiteY15" fmla="*/ 180975 h 819150"/>
                <a:gd name="connsiteX16" fmla="*/ 3848100 w 7286625"/>
                <a:gd name="connsiteY16" fmla="*/ 47625 h 819150"/>
                <a:gd name="connsiteX17" fmla="*/ 4305300 w 7286625"/>
                <a:gd name="connsiteY17" fmla="*/ 0 h 819150"/>
                <a:gd name="connsiteX18" fmla="*/ 4933950 w 7286625"/>
                <a:gd name="connsiteY18" fmla="*/ 38100 h 819150"/>
                <a:gd name="connsiteX19" fmla="*/ 5543550 w 7286625"/>
                <a:gd name="connsiteY19" fmla="*/ 9525 h 819150"/>
                <a:gd name="connsiteX20" fmla="*/ 5943600 w 7286625"/>
                <a:gd name="connsiteY20" fmla="*/ 95250 h 819150"/>
                <a:gd name="connsiteX21" fmla="*/ 6353175 w 7286625"/>
                <a:gd name="connsiteY21" fmla="*/ 180975 h 819150"/>
                <a:gd name="connsiteX22" fmla="*/ 6819900 w 7286625"/>
                <a:gd name="connsiteY22" fmla="*/ 190500 h 819150"/>
                <a:gd name="connsiteX23" fmla="*/ 7067550 w 7286625"/>
                <a:gd name="connsiteY23" fmla="*/ 190500 h 819150"/>
                <a:gd name="connsiteX24" fmla="*/ 7286625 w 7286625"/>
                <a:gd name="connsiteY24" fmla="*/ 13335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86625" h="819150">
                  <a:moveTo>
                    <a:pt x="0" y="695325"/>
                  </a:moveTo>
                  <a:lnTo>
                    <a:pt x="504825" y="685800"/>
                  </a:lnTo>
                  <a:lnTo>
                    <a:pt x="790575" y="628650"/>
                  </a:lnTo>
                  <a:lnTo>
                    <a:pt x="933450" y="638175"/>
                  </a:lnTo>
                  <a:lnTo>
                    <a:pt x="1047750" y="733425"/>
                  </a:lnTo>
                  <a:lnTo>
                    <a:pt x="1295400" y="819150"/>
                  </a:lnTo>
                  <a:lnTo>
                    <a:pt x="1495425" y="781050"/>
                  </a:lnTo>
                  <a:lnTo>
                    <a:pt x="1800225" y="581025"/>
                  </a:lnTo>
                  <a:lnTo>
                    <a:pt x="1962150" y="485775"/>
                  </a:lnTo>
                  <a:lnTo>
                    <a:pt x="2057400" y="409575"/>
                  </a:lnTo>
                  <a:lnTo>
                    <a:pt x="2257425" y="409575"/>
                  </a:lnTo>
                  <a:lnTo>
                    <a:pt x="2457450" y="409575"/>
                  </a:lnTo>
                  <a:lnTo>
                    <a:pt x="2714625" y="419100"/>
                  </a:lnTo>
                  <a:lnTo>
                    <a:pt x="2962275" y="381000"/>
                  </a:lnTo>
                  <a:lnTo>
                    <a:pt x="3276600" y="323850"/>
                  </a:lnTo>
                  <a:lnTo>
                    <a:pt x="3571875" y="180975"/>
                  </a:lnTo>
                  <a:lnTo>
                    <a:pt x="3848100" y="47625"/>
                  </a:lnTo>
                  <a:lnTo>
                    <a:pt x="4305300" y="0"/>
                  </a:lnTo>
                  <a:lnTo>
                    <a:pt x="4933950" y="38100"/>
                  </a:lnTo>
                  <a:lnTo>
                    <a:pt x="5543550" y="9525"/>
                  </a:lnTo>
                  <a:lnTo>
                    <a:pt x="5943600" y="95250"/>
                  </a:lnTo>
                  <a:lnTo>
                    <a:pt x="6353175" y="180975"/>
                  </a:lnTo>
                  <a:lnTo>
                    <a:pt x="6819900" y="190500"/>
                  </a:lnTo>
                  <a:lnTo>
                    <a:pt x="7067550" y="190500"/>
                  </a:lnTo>
                  <a:lnTo>
                    <a:pt x="7286625" y="133350"/>
                  </a:lnTo>
                </a:path>
              </a:pathLst>
            </a:cu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a:solidFill>
                  <a:srgbClr val="FFFF00"/>
                </a:solidFill>
                <a:effectLst>
                  <a:outerShdw blurRad="38100" dist="38100" dir="2700000" algn="tl">
                    <a:srgbClr val="000000">
                      <a:alpha val="43137"/>
                    </a:srgbClr>
                  </a:outerShdw>
                </a:effectLst>
              </a:endParaRPr>
            </a:p>
          </p:txBody>
        </p:sp>
        <p:sp>
          <p:nvSpPr>
            <p:cNvPr id="5" name="Freeform: Shape 4">
              <a:extLst>
                <a:ext uri="{FF2B5EF4-FFF2-40B4-BE49-F238E27FC236}">
                  <a16:creationId xmlns:a16="http://schemas.microsoft.com/office/drawing/2014/main" id="{C7CDED91-ECDF-4B1C-969C-2EBB0882B55F}"/>
                </a:ext>
              </a:extLst>
            </p:cNvPr>
            <p:cNvSpPr/>
            <p:nvPr/>
          </p:nvSpPr>
          <p:spPr>
            <a:xfrm>
              <a:off x="2933700" y="3086100"/>
              <a:ext cx="6153150" cy="1047750"/>
            </a:xfrm>
            <a:custGeom>
              <a:avLst/>
              <a:gdLst>
                <a:gd name="connsiteX0" fmla="*/ 0 w 6096000"/>
                <a:gd name="connsiteY0" fmla="*/ 1028700 h 1028700"/>
                <a:gd name="connsiteX1" fmla="*/ 390525 w 6096000"/>
                <a:gd name="connsiteY1" fmla="*/ 1028700 h 1028700"/>
                <a:gd name="connsiteX2" fmla="*/ 781050 w 6096000"/>
                <a:gd name="connsiteY2" fmla="*/ 971550 h 1028700"/>
                <a:gd name="connsiteX3" fmla="*/ 990600 w 6096000"/>
                <a:gd name="connsiteY3" fmla="*/ 904875 h 1028700"/>
                <a:gd name="connsiteX4" fmla="*/ 1104900 w 6096000"/>
                <a:gd name="connsiteY4" fmla="*/ 933450 h 1028700"/>
                <a:gd name="connsiteX5" fmla="*/ 1419225 w 6096000"/>
                <a:gd name="connsiteY5" fmla="*/ 866775 h 1028700"/>
                <a:gd name="connsiteX6" fmla="*/ 1609725 w 6096000"/>
                <a:gd name="connsiteY6" fmla="*/ 733425 h 1028700"/>
                <a:gd name="connsiteX7" fmla="*/ 1857375 w 6096000"/>
                <a:gd name="connsiteY7" fmla="*/ 628650 h 1028700"/>
                <a:gd name="connsiteX8" fmla="*/ 2162175 w 6096000"/>
                <a:gd name="connsiteY8" fmla="*/ 628650 h 1028700"/>
                <a:gd name="connsiteX9" fmla="*/ 2381250 w 6096000"/>
                <a:gd name="connsiteY9" fmla="*/ 657225 h 1028700"/>
                <a:gd name="connsiteX10" fmla="*/ 2695575 w 6096000"/>
                <a:gd name="connsiteY10" fmla="*/ 638175 h 1028700"/>
                <a:gd name="connsiteX11" fmla="*/ 3105150 w 6096000"/>
                <a:gd name="connsiteY11" fmla="*/ 419100 h 1028700"/>
                <a:gd name="connsiteX12" fmla="*/ 3419475 w 6096000"/>
                <a:gd name="connsiteY12" fmla="*/ 295275 h 1028700"/>
                <a:gd name="connsiteX13" fmla="*/ 3743325 w 6096000"/>
                <a:gd name="connsiteY13" fmla="*/ 200025 h 1028700"/>
                <a:gd name="connsiteX14" fmla="*/ 4181475 w 6096000"/>
                <a:gd name="connsiteY14" fmla="*/ 161925 h 1028700"/>
                <a:gd name="connsiteX15" fmla="*/ 4705350 w 6096000"/>
                <a:gd name="connsiteY15" fmla="*/ 209550 h 1028700"/>
                <a:gd name="connsiteX16" fmla="*/ 4962525 w 6096000"/>
                <a:gd name="connsiteY16" fmla="*/ 247650 h 1028700"/>
                <a:gd name="connsiteX17" fmla="*/ 5343525 w 6096000"/>
                <a:gd name="connsiteY17" fmla="*/ 161925 h 1028700"/>
                <a:gd name="connsiteX18" fmla="*/ 5572125 w 6096000"/>
                <a:gd name="connsiteY18" fmla="*/ 76200 h 1028700"/>
                <a:gd name="connsiteX19" fmla="*/ 5676900 w 6096000"/>
                <a:gd name="connsiteY19" fmla="*/ 0 h 1028700"/>
                <a:gd name="connsiteX20" fmla="*/ 5791200 w 6096000"/>
                <a:gd name="connsiteY20" fmla="*/ 0 h 1028700"/>
                <a:gd name="connsiteX21" fmla="*/ 6096000 w 6096000"/>
                <a:gd name="connsiteY21" fmla="*/ 114300 h 1028700"/>
                <a:gd name="connsiteX0" fmla="*/ 0 w 6096000"/>
                <a:gd name="connsiteY0" fmla="*/ 1028700 h 1028700"/>
                <a:gd name="connsiteX1" fmla="*/ 390525 w 6096000"/>
                <a:gd name="connsiteY1" fmla="*/ 1028700 h 1028700"/>
                <a:gd name="connsiteX2" fmla="*/ 781050 w 6096000"/>
                <a:gd name="connsiteY2" fmla="*/ 971550 h 1028700"/>
                <a:gd name="connsiteX3" fmla="*/ 990600 w 6096000"/>
                <a:gd name="connsiteY3" fmla="*/ 904875 h 1028700"/>
                <a:gd name="connsiteX4" fmla="*/ 1104900 w 6096000"/>
                <a:gd name="connsiteY4" fmla="*/ 933450 h 1028700"/>
                <a:gd name="connsiteX5" fmla="*/ 1419225 w 6096000"/>
                <a:gd name="connsiteY5" fmla="*/ 866775 h 1028700"/>
                <a:gd name="connsiteX6" fmla="*/ 1609725 w 6096000"/>
                <a:gd name="connsiteY6" fmla="*/ 733425 h 1028700"/>
                <a:gd name="connsiteX7" fmla="*/ 1857375 w 6096000"/>
                <a:gd name="connsiteY7" fmla="*/ 628650 h 1028700"/>
                <a:gd name="connsiteX8" fmla="*/ 2162175 w 6096000"/>
                <a:gd name="connsiteY8" fmla="*/ 628650 h 1028700"/>
                <a:gd name="connsiteX9" fmla="*/ 2381250 w 6096000"/>
                <a:gd name="connsiteY9" fmla="*/ 657225 h 1028700"/>
                <a:gd name="connsiteX10" fmla="*/ 2695575 w 6096000"/>
                <a:gd name="connsiteY10" fmla="*/ 638175 h 1028700"/>
                <a:gd name="connsiteX11" fmla="*/ 3105150 w 6096000"/>
                <a:gd name="connsiteY11" fmla="*/ 419100 h 1028700"/>
                <a:gd name="connsiteX12" fmla="*/ 3419475 w 6096000"/>
                <a:gd name="connsiteY12" fmla="*/ 295275 h 1028700"/>
                <a:gd name="connsiteX13" fmla="*/ 3743325 w 6096000"/>
                <a:gd name="connsiteY13" fmla="*/ 200025 h 1028700"/>
                <a:gd name="connsiteX14" fmla="*/ 4181475 w 6096000"/>
                <a:gd name="connsiteY14" fmla="*/ 161925 h 1028700"/>
                <a:gd name="connsiteX15" fmla="*/ 4705350 w 6096000"/>
                <a:gd name="connsiteY15" fmla="*/ 209550 h 1028700"/>
                <a:gd name="connsiteX16" fmla="*/ 4991100 w 6096000"/>
                <a:gd name="connsiteY16" fmla="*/ 200025 h 1028700"/>
                <a:gd name="connsiteX17" fmla="*/ 5343525 w 6096000"/>
                <a:gd name="connsiteY17" fmla="*/ 161925 h 1028700"/>
                <a:gd name="connsiteX18" fmla="*/ 5572125 w 6096000"/>
                <a:gd name="connsiteY18" fmla="*/ 76200 h 1028700"/>
                <a:gd name="connsiteX19" fmla="*/ 5676900 w 6096000"/>
                <a:gd name="connsiteY19" fmla="*/ 0 h 1028700"/>
                <a:gd name="connsiteX20" fmla="*/ 5791200 w 6096000"/>
                <a:gd name="connsiteY20" fmla="*/ 0 h 1028700"/>
                <a:gd name="connsiteX21" fmla="*/ 6096000 w 6096000"/>
                <a:gd name="connsiteY21" fmla="*/ 114300 h 1028700"/>
                <a:gd name="connsiteX0" fmla="*/ 0 w 6096000"/>
                <a:gd name="connsiteY0" fmla="*/ 1028700 h 1028700"/>
                <a:gd name="connsiteX1" fmla="*/ 390525 w 6096000"/>
                <a:gd name="connsiteY1" fmla="*/ 1028700 h 1028700"/>
                <a:gd name="connsiteX2" fmla="*/ 781050 w 6096000"/>
                <a:gd name="connsiteY2" fmla="*/ 971550 h 1028700"/>
                <a:gd name="connsiteX3" fmla="*/ 990600 w 6096000"/>
                <a:gd name="connsiteY3" fmla="*/ 904875 h 1028700"/>
                <a:gd name="connsiteX4" fmla="*/ 1104900 w 6096000"/>
                <a:gd name="connsiteY4" fmla="*/ 933450 h 1028700"/>
                <a:gd name="connsiteX5" fmla="*/ 1419225 w 6096000"/>
                <a:gd name="connsiteY5" fmla="*/ 866775 h 1028700"/>
                <a:gd name="connsiteX6" fmla="*/ 1609725 w 6096000"/>
                <a:gd name="connsiteY6" fmla="*/ 733425 h 1028700"/>
                <a:gd name="connsiteX7" fmla="*/ 1857375 w 6096000"/>
                <a:gd name="connsiteY7" fmla="*/ 628650 h 1028700"/>
                <a:gd name="connsiteX8" fmla="*/ 2162175 w 6096000"/>
                <a:gd name="connsiteY8" fmla="*/ 628650 h 1028700"/>
                <a:gd name="connsiteX9" fmla="*/ 2381250 w 6096000"/>
                <a:gd name="connsiteY9" fmla="*/ 657225 h 1028700"/>
                <a:gd name="connsiteX10" fmla="*/ 2695575 w 6096000"/>
                <a:gd name="connsiteY10" fmla="*/ 638175 h 1028700"/>
                <a:gd name="connsiteX11" fmla="*/ 3105150 w 6096000"/>
                <a:gd name="connsiteY11" fmla="*/ 419100 h 1028700"/>
                <a:gd name="connsiteX12" fmla="*/ 3419475 w 6096000"/>
                <a:gd name="connsiteY12" fmla="*/ 295275 h 1028700"/>
                <a:gd name="connsiteX13" fmla="*/ 3743325 w 6096000"/>
                <a:gd name="connsiteY13" fmla="*/ 200025 h 1028700"/>
                <a:gd name="connsiteX14" fmla="*/ 4162425 w 6096000"/>
                <a:gd name="connsiteY14" fmla="*/ 104775 h 1028700"/>
                <a:gd name="connsiteX15" fmla="*/ 4705350 w 6096000"/>
                <a:gd name="connsiteY15" fmla="*/ 209550 h 1028700"/>
                <a:gd name="connsiteX16" fmla="*/ 4991100 w 6096000"/>
                <a:gd name="connsiteY16" fmla="*/ 200025 h 1028700"/>
                <a:gd name="connsiteX17" fmla="*/ 5343525 w 6096000"/>
                <a:gd name="connsiteY17" fmla="*/ 161925 h 1028700"/>
                <a:gd name="connsiteX18" fmla="*/ 5572125 w 6096000"/>
                <a:gd name="connsiteY18" fmla="*/ 76200 h 1028700"/>
                <a:gd name="connsiteX19" fmla="*/ 5676900 w 6096000"/>
                <a:gd name="connsiteY19" fmla="*/ 0 h 1028700"/>
                <a:gd name="connsiteX20" fmla="*/ 5791200 w 6096000"/>
                <a:gd name="connsiteY20" fmla="*/ 0 h 1028700"/>
                <a:gd name="connsiteX21" fmla="*/ 6096000 w 6096000"/>
                <a:gd name="connsiteY21" fmla="*/ 114300 h 1028700"/>
                <a:gd name="connsiteX0" fmla="*/ 0 w 6096000"/>
                <a:gd name="connsiteY0" fmla="*/ 1028700 h 1028700"/>
                <a:gd name="connsiteX1" fmla="*/ 390525 w 6096000"/>
                <a:gd name="connsiteY1" fmla="*/ 1028700 h 1028700"/>
                <a:gd name="connsiteX2" fmla="*/ 781050 w 6096000"/>
                <a:gd name="connsiteY2" fmla="*/ 971550 h 1028700"/>
                <a:gd name="connsiteX3" fmla="*/ 990600 w 6096000"/>
                <a:gd name="connsiteY3" fmla="*/ 904875 h 1028700"/>
                <a:gd name="connsiteX4" fmla="*/ 1104900 w 6096000"/>
                <a:gd name="connsiteY4" fmla="*/ 933450 h 1028700"/>
                <a:gd name="connsiteX5" fmla="*/ 1419225 w 6096000"/>
                <a:gd name="connsiteY5" fmla="*/ 866775 h 1028700"/>
                <a:gd name="connsiteX6" fmla="*/ 1609725 w 6096000"/>
                <a:gd name="connsiteY6" fmla="*/ 733425 h 1028700"/>
                <a:gd name="connsiteX7" fmla="*/ 1857375 w 6096000"/>
                <a:gd name="connsiteY7" fmla="*/ 628650 h 1028700"/>
                <a:gd name="connsiteX8" fmla="*/ 2162175 w 6096000"/>
                <a:gd name="connsiteY8" fmla="*/ 628650 h 1028700"/>
                <a:gd name="connsiteX9" fmla="*/ 2381250 w 6096000"/>
                <a:gd name="connsiteY9" fmla="*/ 657225 h 1028700"/>
                <a:gd name="connsiteX10" fmla="*/ 2695575 w 6096000"/>
                <a:gd name="connsiteY10" fmla="*/ 638175 h 1028700"/>
                <a:gd name="connsiteX11" fmla="*/ 3105150 w 6096000"/>
                <a:gd name="connsiteY11" fmla="*/ 419100 h 1028700"/>
                <a:gd name="connsiteX12" fmla="*/ 3419475 w 6096000"/>
                <a:gd name="connsiteY12" fmla="*/ 295275 h 1028700"/>
                <a:gd name="connsiteX13" fmla="*/ 3743325 w 6096000"/>
                <a:gd name="connsiteY13" fmla="*/ 200025 h 1028700"/>
                <a:gd name="connsiteX14" fmla="*/ 4162425 w 6096000"/>
                <a:gd name="connsiteY14" fmla="*/ 104775 h 1028700"/>
                <a:gd name="connsiteX15" fmla="*/ 4695825 w 6096000"/>
                <a:gd name="connsiteY15" fmla="*/ 142875 h 1028700"/>
                <a:gd name="connsiteX16" fmla="*/ 4991100 w 6096000"/>
                <a:gd name="connsiteY16" fmla="*/ 200025 h 1028700"/>
                <a:gd name="connsiteX17" fmla="*/ 5343525 w 6096000"/>
                <a:gd name="connsiteY17" fmla="*/ 161925 h 1028700"/>
                <a:gd name="connsiteX18" fmla="*/ 5572125 w 6096000"/>
                <a:gd name="connsiteY18" fmla="*/ 76200 h 1028700"/>
                <a:gd name="connsiteX19" fmla="*/ 5676900 w 6096000"/>
                <a:gd name="connsiteY19" fmla="*/ 0 h 1028700"/>
                <a:gd name="connsiteX20" fmla="*/ 5791200 w 6096000"/>
                <a:gd name="connsiteY20" fmla="*/ 0 h 1028700"/>
                <a:gd name="connsiteX21" fmla="*/ 6096000 w 6096000"/>
                <a:gd name="connsiteY21" fmla="*/ 114300 h 1028700"/>
                <a:gd name="connsiteX0" fmla="*/ 0 w 6096000"/>
                <a:gd name="connsiteY0" fmla="*/ 1028700 h 1028700"/>
                <a:gd name="connsiteX1" fmla="*/ 390525 w 6096000"/>
                <a:gd name="connsiteY1" fmla="*/ 1028700 h 1028700"/>
                <a:gd name="connsiteX2" fmla="*/ 781050 w 6096000"/>
                <a:gd name="connsiteY2" fmla="*/ 971550 h 1028700"/>
                <a:gd name="connsiteX3" fmla="*/ 990600 w 6096000"/>
                <a:gd name="connsiteY3" fmla="*/ 904875 h 1028700"/>
                <a:gd name="connsiteX4" fmla="*/ 1104900 w 6096000"/>
                <a:gd name="connsiteY4" fmla="*/ 933450 h 1028700"/>
                <a:gd name="connsiteX5" fmla="*/ 1419225 w 6096000"/>
                <a:gd name="connsiteY5" fmla="*/ 866775 h 1028700"/>
                <a:gd name="connsiteX6" fmla="*/ 1609725 w 6096000"/>
                <a:gd name="connsiteY6" fmla="*/ 733425 h 1028700"/>
                <a:gd name="connsiteX7" fmla="*/ 1857375 w 6096000"/>
                <a:gd name="connsiteY7" fmla="*/ 628650 h 1028700"/>
                <a:gd name="connsiteX8" fmla="*/ 2162175 w 6096000"/>
                <a:gd name="connsiteY8" fmla="*/ 628650 h 1028700"/>
                <a:gd name="connsiteX9" fmla="*/ 2381250 w 6096000"/>
                <a:gd name="connsiteY9" fmla="*/ 657225 h 1028700"/>
                <a:gd name="connsiteX10" fmla="*/ 2695575 w 6096000"/>
                <a:gd name="connsiteY10" fmla="*/ 638175 h 1028700"/>
                <a:gd name="connsiteX11" fmla="*/ 3105150 w 6096000"/>
                <a:gd name="connsiteY11" fmla="*/ 419100 h 1028700"/>
                <a:gd name="connsiteX12" fmla="*/ 3419475 w 6096000"/>
                <a:gd name="connsiteY12" fmla="*/ 295275 h 1028700"/>
                <a:gd name="connsiteX13" fmla="*/ 3743325 w 6096000"/>
                <a:gd name="connsiteY13" fmla="*/ 200025 h 1028700"/>
                <a:gd name="connsiteX14" fmla="*/ 4162425 w 6096000"/>
                <a:gd name="connsiteY14" fmla="*/ 104775 h 1028700"/>
                <a:gd name="connsiteX15" fmla="*/ 4695825 w 6096000"/>
                <a:gd name="connsiteY15" fmla="*/ 142875 h 1028700"/>
                <a:gd name="connsiteX16" fmla="*/ 4991100 w 6096000"/>
                <a:gd name="connsiteY16" fmla="*/ 171450 h 1028700"/>
                <a:gd name="connsiteX17" fmla="*/ 5343525 w 6096000"/>
                <a:gd name="connsiteY17" fmla="*/ 161925 h 1028700"/>
                <a:gd name="connsiteX18" fmla="*/ 5572125 w 6096000"/>
                <a:gd name="connsiteY18" fmla="*/ 76200 h 1028700"/>
                <a:gd name="connsiteX19" fmla="*/ 5676900 w 6096000"/>
                <a:gd name="connsiteY19" fmla="*/ 0 h 1028700"/>
                <a:gd name="connsiteX20" fmla="*/ 5791200 w 6096000"/>
                <a:gd name="connsiteY20" fmla="*/ 0 h 1028700"/>
                <a:gd name="connsiteX21" fmla="*/ 6096000 w 6096000"/>
                <a:gd name="connsiteY21" fmla="*/ 114300 h 1028700"/>
                <a:gd name="connsiteX0" fmla="*/ 0 w 6153150"/>
                <a:gd name="connsiteY0" fmla="*/ 1028700 h 1028700"/>
                <a:gd name="connsiteX1" fmla="*/ 390525 w 6153150"/>
                <a:gd name="connsiteY1" fmla="*/ 1028700 h 1028700"/>
                <a:gd name="connsiteX2" fmla="*/ 781050 w 6153150"/>
                <a:gd name="connsiteY2" fmla="*/ 971550 h 1028700"/>
                <a:gd name="connsiteX3" fmla="*/ 990600 w 6153150"/>
                <a:gd name="connsiteY3" fmla="*/ 904875 h 1028700"/>
                <a:gd name="connsiteX4" fmla="*/ 1104900 w 6153150"/>
                <a:gd name="connsiteY4" fmla="*/ 933450 h 1028700"/>
                <a:gd name="connsiteX5" fmla="*/ 1419225 w 6153150"/>
                <a:gd name="connsiteY5" fmla="*/ 866775 h 1028700"/>
                <a:gd name="connsiteX6" fmla="*/ 1609725 w 6153150"/>
                <a:gd name="connsiteY6" fmla="*/ 733425 h 1028700"/>
                <a:gd name="connsiteX7" fmla="*/ 1857375 w 6153150"/>
                <a:gd name="connsiteY7" fmla="*/ 628650 h 1028700"/>
                <a:gd name="connsiteX8" fmla="*/ 2162175 w 6153150"/>
                <a:gd name="connsiteY8" fmla="*/ 628650 h 1028700"/>
                <a:gd name="connsiteX9" fmla="*/ 2381250 w 6153150"/>
                <a:gd name="connsiteY9" fmla="*/ 657225 h 1028700"/>
                <a:gd name="connsiteX10" fmla="*/ 2695575 w 6153150"/>
                <a:gd name="connsiteY10" fmla="*/ 638175 h 1028700"/>
                <a:gd name="connsiteX11" fmla="*/ 3105150 w 6153150"/>
                <a:gd name="connsiteY11" fmla="*/ 419100 h 1028700"/>
                <a:gd name="connsiteX12" fmla="*/ 3419475 w 6153150"/>
                <a:gd name="connsiteY12" fmla="*/ 295275 h 1028700"/>
                <a:gd name="connsiteX13" fmla="*/ 3743325 w 6153150"/>
                <a:gd name="connsiteY13" fmla="*/ 200025 h 1028700"/>
                <a:gd name="connsiteX14" fmla="*/ 4162425 w 6153150"/>
                <a:gd name="connsiteY14" fmla="*/ 104775 h 1028700"/>
                <a:gd name="connsiteX15" fmla="*/ 4695825 w 6153150"/>
                <a:gd name="connsiteY15" fmla="*/ 142875 h 1028700"/>
                <a:gd name="connsiteX16" fmla="*/ 4991100 w 6153150"/>
                <a:gd name="connsiteY16" fmla="*/ 171450 h 1028700"/>
                <a:gd name="connsiteX17" fmla="*/ 5343525 w 6153150"/>
                <a:gd name="connsiteY17" fmla="*/ 161925 h 1028700"/>
                <a:gd name="connsiteX18" fmla="*/ 5572125 w 6153150"/>
                <a:gd name="connsiteY18" fmla="*/ 76200 h 1028700"/>
                <a:gd name="connsiteX19" fmla="*/ 5676900 w 6153150"/>
                <a:gd name="connsiteY19" fmla="*/ 0 h 1028700"/>
                <a:gd name="connsiteX20" fmla="*/ 5791200 w 6153150"/>
                <a:gd name="connsiteY20" fmla="*/ 0 h 1028700"/>
                <a:gd name="connsiteX21" fmla="*/ 6153150 w 6153150"/>
                <a:gd name="connsiteY21" fmla="*/ 209550 h 1028700"/>
                <a:gd name="connsiteX0" fmla="*/ 0 w 6153150"/>
                <a:gd name="connsiteY0" fmla="*/ 1047750 h 1047750"/>
                <a:gd name="connsiteX1" fmla="*/ 390525 w 6153150"/>
                <a:gd name="connsiteY1" fmla="*/ 1047750 h 1047750"/>
                <a:gd name="connsiteX2" fmla="*/ 781050 w 6153150"/>
                <a:gd name="connsiteY2" fmla="*/ 990600 h 1047750"/>
                <a:gd name="connsiteX3" fmla="*/ 990600 w 6153150"/>
                <a:gd name="connsiteY3" fmla="*/ 923925 h 1047750"/>
                <a:gd name="connsiteX4" fmla="*/ 1104900 w 6153150"/>
                <a:gd name="connsiteY4" fmla="*/ 952500 h 1047750"/>
                <a:gd name="connsiteX5" fmla="*/ 1419225 w 6153150"/>
                <a:gd name="connsiteY5" fmla="*/ 885825 h 1047750"/>
                <a:gd name="connsiteX6" fmla="*/ 1609725 w 6153150"/>
                <a:gd name="connsiteY6" fmla="*/ 752475 h 1047750"/>
                <a:gd name="connsiteX7" fmla="*/ 1857375 w 6153150"/>
                <a:gd name="connsiteY7" fmla="*/ 647700 h 1047750"/>
                <a:gd name="connsiteX8" fmla="*/ 2162175 w 6153150"/>
                <a:gd name="connsiteY8" fmla="*/ 647700 h 1047750"/>
                <a:gd name="connsiteX9" fmla="*/ 2381250 w 6153150"/>
                <a:gd name="connsiteY9" fmla="*/ 676275 h 1047750"/>
                <a:gd name="connsiteX10" fmla="*/ 2695575 w 6153150"/>
                <a:gd name="connsiteY10" fmla="*/ 657225 h 1047750"/>
                <a:gd name="connsiteX11" fmla="*/ 3105150 w 6153150"/>
                <a:gd name="connsiteY11" fmla="*/ 438150 h 1047750"/>
                <a:gd name="connsiteX12" fmla="*/ 3419475 w 6153150"/>
                <a:gd name="connsiteY12" fmla="*/ 314325 h 1047750"/>
                <a:gd name="connsiteX13" fmla="*/ 3743325 w 6153150"/>
                <a:gd name="connsiteY13" fmla="*/ 219075 h 1047750"/>
                <a:gd name="connsiteX14" fmla="*/ 4162425 w 6153150"/>
                <a:gd name="connsiteY14" fmla="*/ 123825 h 1047750"/>
                <a:gd name="connsiteX15" fmla="*/ 4695825 w 6153150"/>
                <a:gd name="connsiteY15" fmla="*/ 161925 h 1047750"/>
                <a:gd name="connsiteX16" fmla="*/ 4991100 w 6153150"/>
                <a:gd name="connsiteY16" fmla="*/ 190500 h 1047750"/>
                <a:gd name="connsiteX17" fmla="*/ 5343525 w 6153150"/>
                <a:gd name="connsiteY17" fmla="*/ 180975 h 1047750"/>
                <a:gd name="connsiteX18" fmla="*/ 5572125 w 6153150"/>
                <a:gd name="connsiteY18" fmla="*/ 95250 h 1047750"/>
                <a:gd name="connsiteX19" fmla="*/ 5676900 w 6153150"/>
                <a:gd name="connsiteY19" fmla="*/ 19050 h 1047750"/>
                <a:gd name="connsiteX20" fmla="*/ 5838825 w 6153150"/>
                <a:gd name="connsiteY20" fmla="*/ 0 h 1047750"/>
                <a:gd name="connsiteX21" fmla="*/ 6153150 w 6153150"/>
                <a:gd name="connsiteY21" fmla="*/ 22860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53150" h="1047750">
                  <a:moveTo>
                    <a:pt x="0" y="1047750"/>
                  </a:moveTo>
                  <a:lnTo>
                    <a:pt x="390525" y="1047750"/>
                  </a:lnTo>
                  <a:lnTo>
                    <a:pt x="781050" y="990600"/>
                  </a:lnTo>
                  <a:lnTo>
                    <a:pt x="990600" y="923925"/>
                  </a:lnTo>
                  <a:lnTo>
                    <a:pt x="1104900" y="952500"/>
                  </a:lnTo>
                  <a:lnTo>
                    <a:pt x="1419225" y="885825"/>
                  </a:lnTo>
                  <a:lnTo>
                    <a:pt x="1609725" y="752475"/>
                  </a:lnTo>
                  <a:lnTo>
                    <a:pt x="1857375" y="647700"/>
                  </a:lnTo>
                  <a:lnTo>
                    <a:pt x="2162175" y="647700"/>
                  </a:lnTo>
                  <a:lnTo>
                    <a:pt x="2381250" y="676275"/>
                  </a:lnTo>
                  <a:lnTo>
                    <a:pt x="2695575" y="657225"/>
                  </a:lnTo>
                  <a:lnTo>
                    <a:pt x="3105150" y="438150"/>
                  </a:lnTo>
                  <a:lnTo>
                    <a:pt x="3419475" y="314325"/>
                  </a:lnTo>
                  <a:lnTo>
                    <a:pt x="3743325" y="219075"/>
                  </a:lnTo>
                  <a:lnTo>
                    <a:pt x="4162425" y="123825"/>
                  </a:lnTo>
                  <a:lnTo>
                    <a:pt x="4695825" y="161925"/>
                  </a:lnTo>
                  <a:lnTo>
                    <a:pt x="4991100" y="190500"/>
                  </a:lnTo>
                  <a:lnTo>
                    <a:pt x="5343525" y="180975"/>
                  </a:lnTo>
                  <a:lnTo>
                    <a:pt x="5572125" y="95250"/>
                  </a:lnTo>
                  <a:lnTo>
                    <a:pt x="5676900" y="19050"/>
                  </a:lnTo>
                  <a:lnTo>
                    <a:pt x="5838825" y="0"/>
                  </a:lnTo>
                  <a:lnTo>
                    <a:pt x="6153150" y="228600"/>
                  </a:lnTo>
                </a:path>
              </a:pathLst>
            </a:cu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a:solidFill>
                  <a:srgbClr val="FFFF00"/>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FEB82F3A-3F81-4BE9-9678-63000069E33D}"/>
                </a:ext>
              </a:extLst>
            </p:cNvPr>
            <p:cNvSpPr txBox="1"/>
            <p:nvPr/>
          </p:nvSpPr>
          <p:spPr>
            <a:xfrm>
              <a:off x="7652194" y="2883653"/>
              <a:ext cx="987193" cy="307777"/>
            </a:xfrm>
            <a:prstGeom prst="rect">
              <a:avLst/>
            </a:prstGeom>
            <a:noFill/>
            <a:ln>
              <a:noFill/>
            </a:ln>
          </p:spPr>
          <p:txBody>
            <a:bodyPr wrap="none" rtlCol="0">
              <a:spAutoFit/>
            </a:bodyPr>
            <a:lstStyle/>
            <a:p>
              <a:r>
                <a:rPr lang="en-IE" sz="1400" b="1" dirty="0">
                  <a:solidFill>
                    <a:srgbClr val="FF0000"/>
                  </a:solidFill>
                  <a:effectLst>
                    <a:outerShdw blurRad="38100" dist="38100" dir="2700000" algn="tl">
                      <a:srgbClr val="000000">
                        <a:alpha val="43137"/>
                      </a:srgbClr>
                    </a:outerShdw>
                  </a:effectLst>
                </a:rPr>
                <a:t>P. </a:t>
              </a:r>
              <a:r>
                <a:rPr lang="en-IE" sz="1400" b="1" dirty="0" err="1">
                  <a:solidFill>
                    <a:srgbClr val="FF0000"/>
                  </a:solidFill>
                  <a:effectLst>
                    <a:outerShdw blurRad="38100" dist="38100" dir="2700000" algn="tl">
                      <a:srgbClr val="000000">
                        <a:alpha val="43137"/>
                      </a:srgbClr>
                    </a:outerShdw>
                  </a:effectLst>
                </a:rPr>
                <a:t>bischoffi</a:t>
              </a:r>
              <a:endParaRPr lang="en-IE" sz="1400" b="1" dirty="0">
                <a:solidFill>
                  <a:srgbClr val="FF0000"/>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1A87147E-DB7C-46F8-9288-DBA7D7D8112F}"/>
                </a:ext>
              </a:extLst>
            </p:cNvPr>
            <p:cNvSpPr txBox="1"/>
            <p:nvPr/>
          </p:nvSpPr>
          <p:spPr>
            <a:xfrm>
              <a:off x="4277368" y="3484255"/>
              <a:ext cx="987193" cy="307777"/>
            </a:xfrm>
            <a:prstGeom prst="rect">
              <a:avLst/>
            </a:prstGeom>
            <a:noFill/>
            <a:ln>
              <a:noFill/>
            </a:ln>
          </p:spPr>
          <p:txBody>
            <a:bodyPr wrap="none" rtlCol="0">
              <a:spAutoFit/>
            </a:bodyPr>
            <a:lstStyle/>
            <a:p>
              <a:r>
                <a:rPr lang="en-IE" sz="1400" b="1" dirty="0">
                  <a:solidFill>
                    <a:srgbClr val="FF0000"/>
                  </a:solidFill>
                  <a:effectLst>
                    <a:outerShdw blurRad="38100" dist="38100" dir="2700000" algn="tl">
                      <a:srgbClr val="000000">
                        <a:alpha val="43137"/>
                      </a:srgbClr>
                    </a:outerShdw>
                  </a:effectLst>
                </a:rPr>
                <a:t>P. </a:t>
              </a:r>
              <a:r>
                <a:rPr lang="en-IE" sz="1400" b="1" dirty="0" err="1">
                  <a:solidFill>
                    <a:srgbClr val="FF0000"/>
                  </a:solidFill>
                  <a:effectLst>
                    <a:outerShdw blurRad="38100" dist="38100" dir="2700000" algn="tl">
                      <a:srgbClr val="000000">
                        <a:alpha val="43137"/>
                      </a:srgbClr>
                    </a:outerShdw>
                  </a:effectLst>
                </a:rPr>
                <a:t>bischoffi</a:t>
              </a:r>
              <a:endParaRPr lang="en-IE" sz="1400" b="1" dirty="0">
                <a:solidFill>
                  <a:srgbClr val="FF0000"/>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D5271054-55BC-4B12-9660-476FDACA1AF9}"/>
                </a:ext>
              </a:extLst>
            </p:cNvPr>
            <p:cNvSpPr txBox="1"/>
            <p:nvPr/>
          </p:nvSpPr>
          <p:spPr>
            <a:xfrm>
              <a:off x="6653050" y="3776960"/>
              <a:ext cx="945452" cy="307777"/>
            </a:xfrm>
            <a:prstGeom prst="rect">
              <a:avLst/>
            </a:prstGeom>
            <a:noFill/>
            <a:ln>
              <a:noFill/>
            </a:ln>
          </p:spPr>
          <p:txBody>
            <a:bodyPr wrap="none" rtlCol="0">
              <a:spAutoFit/>
            </a:bodyPr>
            <a:lstStyle/>
            <a:p>
              <a:r>
                <a:rPr lang="en-IE" sz="1400" b="1" dirty="0">
                  <a:solidFill>
                    <a:srgbClr val="FF0000"/>
                  </a:solidFill>
                  <a:effectLst>
                    <a:outerShdw blurRad="38100" dist="38100" dir="2700000" algn="tl">
                      <a:srgbClr val="000000">
                        <a:alpha val="43137"/>
                      </a:srgbClr>
                    </a:outerShdw>
                  </a:effectLst>
                </a:rPr>
                <a:t>P. m. latus</a:t>
              </a:r>
            </a:p>
          </p:txBody>
        </p:sp>
        <p:sp>
          <p:nvSpPr>
            <p:cNvPr id="18" name="TextBox 17">
              <a:extLst>
                <a:ext uri="{FF2B5EF4-FFF2-40B4-BE49-F238E27FC236}">
                  <a16:creationId xmlns:a16="http://schemas.microsoft.com/office/drawing/2014/main" id="{4A3F4278-9AC2-406D-B802-F6DB82A9F528}"/>
                </a:ext>
              </a:extLst>
            </p:cNvPr>
            <p:cNvSpPr txBox="1"/>
            <p:nvPr/>
          </p:nvSpPr>
          <p:spPr>
            <a:xfrm>
              <a:off x="4760550" y="4059814"/>
              <a:ext cx="945452" cy="307777"/>
            </a:xfrm>
            <a:prstGeom prst="rect">
              <a:avLst/>
            </a:prstGeom>
            <a:noFill/>
            <a:ln>
              <a:noFill/>
            </a:ln>
          </p:spPr>
          <p:txBody>
            <a:bodyPr wrap="none" rtlCol="0">
              <a:spAutoFit/>
            </a:bodyPr>
            <a:lstStyle/>
            <a:p>
              <a:r>
                <a:rPr lang="en-IE" sz="1400" b="1" dirty="0">
                  <a:solidFill>
                    <a:srgbClr val="FF0000"/>
                  </a:solidFill>
                  <a:effectLst>
                    <a:outerShdw blurRad="38100" dist="38100" dir="2700000" algn="tl">
                      <a:srgbClr val="000000">
                        <a:alpha val="43137"/>
                      </a:srgbClr>
                    </a:outerShdw>
                  </a:effectLst>
                </a:rPr>
                <a:t>P. m. latus</a:t>
              </a:r>
            </a:p>
          </p:txBody>
        </p:sp>
        <p:sp>
          <p:nvSpPr>
            <p:cNvPr id="20" name="TextBox 19">
              <a:extLst>
                <a:ext uri="{FF2B5EF4-FFF2-40B4-BE49-F238E27FC236}">
                  <a16:creationId xmlns:a16="http://schemas.microsoft.com/office/drawing/2014/main" id="{0B59E4F6-CA44-47C2-9D15-5EB46F58D99C}"/>
                </a:ext>
              </a:extLst>
            </p:cNvPr>
            <p:cNvSpPr txBox="1"/>
            <p:nvPr/>
          </p:nvSpPr>
          <p:spPr>
            <a:xfrm>
              <a:off x="6809222" y="3259632"/>
              <a:ext cx="1004827" cy="307777"/>
            </a:xfrm>
            <a:prstGeom prst="rect">
              <a:avLst/>
            </a:prstGeom>
            <a:noFill/>
            <a:ln>
              <a:noFill/>
            </a:ln>
          </p:spPr>
          <p:txBody>
            <a:bodyPr wrap="none" rtlCol="0">
              <a:spAutoFit/>
            </a:bodyPr>
            <a:lstStyle/>
            <a:p>
              <a:r>
                <a:rPr lang="en-IE" sz="1400" b="1" dirty="0">
                  <a:solidFill>
                    <a:srgbClr val="FF0000"/>
                  </a:solidFill>
                  <a:effectLst>
                    <a:outerShdw blurRad="38100" dist="38100" dir="2700000" algn="tl">
                      <a:srgbClr val="000000">
                        <a:alpha val="43137"/>
                      </a:srgbClr>
                    </a:outerShdw>
                  </a:effectLst>
                </a:rPr>
                <a:t>P. m. </a:t>
              </a:r>
              <a:r>
                <a:rPr lang="en-IE" sz="1400" b="1" dirty="0" err="1">
                  <a:solidFill>
                    <a:srgbClr val="FF0000"/>
                  </a:solidFill>
                  <a:effectLst>
                    <a:outerShdw blurRad="38100" dist="38100" dir="2700000" algn="tl">
                      <a:srgbClr val="000000">
                        <a:alpha val="43137"/>
                      </a:srgbClr>
                    </a:outerShdw>
                  </a:effectLst>
                </a:rPr>
                <a:t>mehli</a:t>
              </a:r>
              <a:endParaRPr lang="en-IE" sz="1400" b="1" dirty="0">
                <a:solidFill>
                  <a:srgbClr val="FF0000"/>
                </a:solidFill>
                <a:effectLst>
                  <a:outerShdw blurRad="38100" dist="38100" dir="2700000" algn="tl">
                    <a:srgbClr val="000000">
                      <a:alpha val="43137"/>
                    </a:srgbClr>
                  </a:outerShdw>
                </a:effectLst>
              </a:endParaRPr>
            </a:p>
          </p:txBody>
        </p:sp>
      </p:grpSp>
      <p:grpSp>
        <p:nvGrpSpPr>
          <p:cNvPr id="10" name="Group 9">
            <a:extLst>
              <a:ext uri="{FF2B5EF4-FFF2-40B4-BE49-F238E27FC236}">
                <a16:creationId xmlns:a16="http://schemas.microsoft.com/office/drawing/2014/main" id="{4DF8B329-59A4-BF35-2051-305944094D03}"/>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28A13F1D-0B9A-8502-0794-447703B30E4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174D5D74-4DC9-33F9-2E17-A24FDE1FF30C}"/>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258576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8DBF89-4308-CCB6-254C-E79D5E65D91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grpSp>
        <p:nvGrpSpPr>
          <p:cNvPr id="11" name="Group 10">
            <a:extLst>
              <a:ext uri="{FF2B5EF4-FFF2-40B4-BE49-F238E27FC236}">
                <a16:creationId xmlns:a16="http://schemas.microsoft.com/office/drawing/2014/main" id="{1AE36797-607A-4A6A-3F6E-B8466EEDE0A0}"/>
              </a:ext>
            </a:extLst>
          </p:cNvPr>
          <p:cNvGrpSpPr/>
          <p:nvPr/>
        </p:nvGrpSpPr>
        <p:grpSpPr>
          <a:xfrm>
            <a:off x="133194" y="6313361"/>
            <a:ext cx="12910671" cy="466127"/>
            <a:chOff x="133194" y="6313361"/>
            <a:chExt cx="12910671" cy="466127"/>
          </a:xfrm>
        </p:grpSpPr>
        <p:sp>
          <p:nvSpPr>
            <p:cNvPr id="12" name="TextBox 11">
              <a:extLst>
                <a:ext uri="{FF2B5EF4-FFF2-40B4-BE49-F238E27FC236}">
                  <a16:creationId xmlns:a16="http://schemas.microsoft.com/office/drawing/2014/main" id="{12820DE7-31A3-32F4-F123-449373540AF1}"/>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A4407967-6B54-938C-2E3E-345F222AA336}"/>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grpSp>
        <p:nvGrpSpPr>
          <p:cNvPr id="28" name="Group 27">
            <a:extLst>
              <a:ext uri="{FF2B5EF4-FFF2-40B4-BE49-F238E27FC236}">
                <a16:creationId xmlns:a16="http://schemas.microsoft.com/office/drawing/2014/main" id="{ACE3F12D-0124-302B-986B-A4C6E352BBDD}"/>
              </a:ext>
            </a:extLst>
          </p:cNvPr>
          <p:cNvGrpSpPr/>
          <p:nvPr/>
        </p:nvGrpSpPr>
        <p:grpSpPr>
          <a:xfrm>
            <a:off x="987178" y="362780"/>
            <a:ext cx="10124902" cy="5751205"/>
            <a:chOff x="987178" y="362780"/>
            <a:chExt cx="10124902" cy="5751205"/>
          </a:xfrm>
        </p:grpSpPr>
        <p:grpSp>
          <p:nvGrpSpPr>
            <p:cNvPr id="15" name="Group 14">
              <a:extLst>
                <a:ext uri="{FF2B5EF4-FFF2-40B4-BE49-F238E27FC236}">
                  <a16:creationId xmlns:a16="http://schemas.microsoft.com/office/drawing/2014/main" id="{2C593681-80DC-7B08-57CF-32985C80881A}"/>
                </a:ext>
              </a:extLst>
            </p:cNvPr>
            <p:cNvGrpSpPr/>
            <p:nvPr/>
          </p:nvGrpSpPr>
          <p:grpSpPr>
            <a:xfrm>
              <a:off x="987178" y="362780"/>
              <a:ext cx="10124902" cy="5751205"/>
              <a:chOff x="987178" y="362780"/>
              <a:chExt cx="10124902" cy="5751205"/>
            </a:xfrm>
          </p:grpSpPr>
          <p:pic>
            <p:nvPicPr>
              <p:cNvPr id="4" name="Picture 3" descr="Diagram&#10;&#10;Description automatically generated">
                <a:extLst>
                  <a:ext uri="{FF2B5EF4-FFF2-40B4-BE49-F238E27FC236}">
                    <a16:creationId xmlns:a16="http://schemas.microsoft.com/office/drawing/2014/main" id="{FB21A0C1-BD32-9DB8-0ECA-D21264D00363}"/>
                  </a:ext>
                </a:extLst>
              </p:cNvPr>
              <p:cNvPicPr>
                <a:picLocks noChangeAspect="1"/>
              </p:cNvPicPr>
              <p:nvPr/>
            </p:nvPicPr>
            <p:blipFill>
              <a:blip r:embed="rId4"/>
              <a:stretch>
                <a:fillRect/>
              </a:stretch>
            </p:blipFill>
            <p:spPr>
              <a:xfrm>
                <a:off x="987178" y="362780"/>
                <a:ext cx="10124902" cy="5751205"/>
              </a:xfrm>
              <a:prstGeom prst="rect">
                <a:avLst/>
              </a:prstGeom>
            </p:spPr>
          </p:pic>
          <p:sp>
            <p:nvSpPr>
              <p:cNvPr id="5" name="Rectangle 4">
                <a:extLst>
                  <a:ext uri="{FF2B5EF4-FFF2-40B4-BE49-F238E27FC236}">
                    <a16:creationId xmlns:a16="http://schemas.microsoft.com/office/drawing/2014/main" id="{17162944-0A1A-8989-D113-D9861395A28A}"/>
                  </a:ext>
                </a:extLst>
              </p:cNvPr>
              <p:cNvSpPr/>
              <p:nvPr/>
            </p:nvSpPr>
            <p:spPr>
              <a:xfrm>
                <a:off x="7124700" y="4552950"/>
                <a:ext cx="78581"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A8995FDB-1957-E372-520B-0D3FF8805496}"/>
                  </a:ext>
                </a:extLst>
              </p:cNvPr>
              <p:cNvSpPr/>
              <p:nvPr/>
            </p:nvSpPr>
            <p:spPr>
              <a:xfrm>
                <a:off x="7690225" y="4550569"/>
                <a:ext cx="78581"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983A53F8-B36D-D4ED-FB4C-FD6111ADAB4D}"/>
                  </a:ext>
                </a:extLst>
              </p:cNvPr>
              <p:cNvSpPr/>
              <p:nvPr/>
            </p:nvSpPr>
            <p:spPr>
              <a:xfrm>
                <a:off x="7192501" y="5988801"/>
                <a:ext cx="540543" cy="83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420354B8-D2F5-E1D3-2119-6F805807F7B0}"/>
                  </a:ext>
                </a:extLst>
              </p:cNvPr>
              <p:cNvSpPr/>
              <p:nvPr/>
            </p:nvSpPr>
            <p:spPr>
              <a:xfrm>
                <a:off x="7203585" y="4545157"/>
                <a:ext cx="540543" cy="83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7" name="Rectangle 26">
              <a:extLst>
                <a:ext uri="{FF2B5EF4-FFF2-40B4-BE49-F238E27FC236}">
                  <a16:creationId xmlns:a16="http://schemas.microsoft.com/office/drawing/2014/main" id="{0E74B8A3-EF5F-D2E1-5EE8-9B62F1FD6818}"/>
                </a:ext>
              </a:extLst>
            </p:cNvPr>
            <p:cNvSpPr/>
            <p:nvPr/>
          </p:nvSpPr>
          <p:spPr>
            <a:xfrm>
              <a:off x="7140633" y="4563687"/>
              <a:ext cx="598516" cy="14381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4" name="Rectangle 13">
            <a:extLst>
              <a:ext uri="{FF2B5EF4-FFF2-40B4-BE49-F238E27FC236}">
                <a16:creationId xmlns:a16="http://schemas.microsoft.com/office/drawing/2014/main" id="{D5E6615A-1222-031F-E9B3-1509E2E9ACF0}"/>
              </a:ext>
            </a:extLst>
          </p:cNvPr>
          <p:cNvSpPr/>
          <p:nvPr/>
        </p:nvSpPr>
        <p:spPr>
          <a:xfrm>
            <a:off x="8188036" y="2552007"/>
            <a:ext cx="58189" cy="349135"/>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DA43E38C-D7D7-744A-5C54-246965932538}"/>
              </a:ext>
            </a:extLst>
          </p:cNvPr>
          <p:cNvSpPr/>
          <p:nvPr/>
        </p:nvSpPr>
        <p:spPr>
          <a:xfrm>
            <a:off x="4069730" y="2682524"/>
            <a:ext cx="58189" cy="108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AB759BE6-8C49-F518-7621-E3B8F9ED488F}"/>
              </a:ext>
            </a:extLst>
          </p:cNvPr>
          <p:cNvSpPr/>
          <p:nvPr/>
        </p:nvSpPr>
        <p:spPr>
          <a:xfrm>
            <a:off x="4070126" y="3108734"/>
            <a:ext cx="58189" cy="349135"/>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7762D232-E7CE-E50D-2DD6-74E27A5FBCB2}"/>
              </a:ext>
            </a:extLst>
          </p:cNvPr>
          <p:cNvSpPr/>
          <p:nvPr/>
        </p:nvSpPr>
        <p:spPr>
          <a:xfrm>
            <a:off x="6256213" y="2965558"/>
            <a:ext cx="58189" cy="108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TextBox 28">
            <a:extLst>
              <a:ext uri="{FF2B5EF4-FFF2-40B4-BE49-F238E27FC236}">
                <a16:creationId xmlns:a16="http://schemas.microsoft.com/office/drawing/2014/main" id="{683A9BA0-50D6-2137-A4F4-017E27B0CC31}"/>
              </a:ext>
            </a:extLst>
          </p:cNvPr>
          <p:cNvSpPr txBox="1"/>
          <p:nvPr/>
        </p:nvSpPr>
        <p:spPr>
          <a:xfrm rot="16200000">
            <a:off x="4441923" y="4852158"/>
            <a:ext cx="959237" cy="307777"/>
          </a:xfrm>
          <a:prstGeom prst="rect">
            <a:avLst/>
          </a:prstGeom>
          <a:solidFill>
            <a:schemeClr val="bg1"/>
          </a:solidFill>
        </p:spPr>
        <p:txBody>
          <a:bodyPr wrap="none" rtlCol="0">
            <a:spAutoFit/>
          </a:bodyPr>
          <a:lstStyle/>
          <a:p>
            <a:r>
              <a:rPr lang="en-GB" sz="1400" dirty="0"/>
              <a:t>ABL Group</a:t>
            </a:r>
            <a:endParaRPr lang="en-IE" sz="1400" dirty="0"/>
          </a:p>
        </p:txBody>
      </p:sp>
      <p:sp>
        <p:nvSpPr>
          <p:cNvPr id="30" name="TextBox 29">
            <a:extLst>
              <a:ext uri="{FF2B5EF4-FFF2-40B4-BE49-F238E27FC236}">
                <a16:creationId xmlns:a16="http://schemas.microsoft.com/office/drawing/2014/main" id="{2F1C8A96-0C61-385F-458F-764D07E2899F}"/>
              </a:ext>
            </a:extLst>
          </p:cNvPr>
          <p:cNvSpPr txBox="1"/>
          <p:nvPr/>
        </p:nvSpPr>
        <p:spPr>
          <a:xfrm rot="16200000">
            <a:off x="6362841" y="5101539"/>
            <a:ext cx="1141210" cy="307777"/>
          </a:xfrm>
          <a:prstGeom prst="rect">
            <a:avLst/>
          </a:prstGeom>
          <a:solidFill>
            <a:schemeClr val="bg1"/>
          </a:solidFill>
        </p:spPr>
        <p:txBody>
          <a:bodyPr wrap="none" rtlCol="0">
            <a:spAutoFit/>
          </a:bodyPr>
          <a:lstStyle/>
          <a:p>
            <a:r>
              <a:rPr lang="en-GB" sz="1400" dirty="0"/>
              <a:t>Navan Group</a:t>
            </a:r>
            <a:endParaRPr lang="en-IE" sz="1400" dirty="0"/>
          </a:p>
        </p:txBody>
      </p:sp>
      <p:sp>
        <p:nvSpPr>
          <p:cNvPr id="2" name="TextBox 1">
            <a:extLst>
              <a:ext uri="{FF2B5EF4-FFF2-40B4-BE49-F238E27FC236}">
                <a16:creationId xmlns:a16="http://schemas.microsoft.com/office/drawing/2014/main" id="{E7ABC7F1-7250-B3DE-9BA4-D04F6C5FB25D}"/>
              </a:ext>
            </a:extLst>
          </p:cNvPr>
          <p:cNvSpPr txBox="1"/>
          <p:nvPr/>
        </p:nvSpPr>
        <p:spPr>
          <a:xfrm>
            <a:off x="6083559" y="1474236"/>
            <a:ext cx="445956" cy="261610"/>
          </a:xfrm>
          <a:prstGeom prst="rect">
            <a:avLst/>
          </a:prstGeom>
          <a:noFill/>
        </p:spPr>
        <p:txBody>
          <a:bodyPr wrap="none" rtlCol="0">
            <a:spAutoFit/>
          </a:bodyPr>
          <a:lstStyle/>
          <a:p>
            <a:r>
              <a:rPr lang="en-GB" sz="1100" i="1" dirty="0"/>
              <a:t>WRL</a:t>
            </a:r>
            <a:endParaRPr lang="en-IE" sz="1100" i="1" dirty="0"/>
          </a:p>
        </p:txBody>
      </p:sp>
      <p:sp>
        <p:nvSpPr>
          <p:cNvPr id="3" name="TextBox 2">
            <a:extLst>
              <a:ext uri="{FF2B5EF4-FFF2-40B4-BE49-F238E27FC236}">
                <a16:creationId xmlns:a16="http://schemas.microsoft.com/office/drawing/2014/main" id="{641C3EB2-E2EB-902D-DF60-F18C6F96CF50}"/>
              </a:ext>
            </a:extLst>
          </p:cNvPr>
          <p:cNvSpPr txBox="1"/>
          <p:nvPr/>
        </p:nvSpPr>
        <p:spPr>
          <a:xfrm>
            <a:off x="2895600" y="2401077"/>
            <a:ext cx="445956" cy="261610"/>
          </a:xfrm>
          <a:prstGeom prst="rect">
            <a:avLst/>
          </a:prstGeom>
          <a:noFill/>
        </p:spPr>
        <p:txBody>
          <a:bodyPr wrap="none" rtlCol="0">
            <a:spAutoFit/>
          </a:bodyPr>
          <a:lstStyle/>
          <a:p>
            <a:r>
              <a:rPr lang="en-GB" sz="1100" i="1" dirty="0"/>
              <a:t>WRL</a:t>
            </a:r>
            <a:endParaRPr lang="en-IE" sz="1100" i="1" dirty="0"/>
          </a:p>
        </p:txBody>
      </p:sp>
    </p:spTree>
    <p:extLst>
      <p:ext uri="{BB962C8B-B14F-4D97-AF65-F5344CB8AC3E}">
        <p14:creationId xmlns:p14="http://schemas.microsoft.com/office/powerpoint/2010/main" val="242414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48793" y="-82521"/>
            <a:ext cx="10515600" cy="1325563"/>
          </a:xfrm>
        </p:spPr>
        <p:txBody>
          <a:bodyPr>
            <a:normAutofit/>
          </a:bodyPr>
          <a:lstStyle/>
          <a:p>
            <a:r>
              <a:rPr lang="en-IE" sz="3200" b="1" dirty="0">
                <a:solidFill>
                  <a:srgbClr val="FFC000"/>
                </a:solidFill>
                <a:latin typeface="+mn-lt"/>
              </a:rPr>
              <a:t>Stratigraphic variation</a:t>
            </a:r>
          </a:p>
        </p:txBody>
      </p:sp>
      <p:graphicFrame>
        <p:nvGraphicFramePr>
          <p:cNvPr id="11" name="Chart 10">
            <a:extLst>
              <a:ext uri="{FF2B5EF4-FFF2-40B4-BE49-F238E27FC236}">
                <a16:creationId xmlns:a16="http://schemas.microsoft.com/office/drawing/2014/main" id="{46D02F6E-CDE7-45AB-BF46-F2D7A44A8EAC}"/>
              </a:ext>
            </a:extLst>
          </p:cNvPr>
          <p:cNvGraphicFramePr>
            <a:graphicFrameLocks/>
          </p:cNvGraphicFramePr>
          <p:nvPr>
            <p:extLst>
              <p:ext uri="{D42A27DB-BD31-4B8C-83A1-F6EECF244321}">
                <p14:modId xmlns:p14="http://schemas.microsoft.com/office/powerpoint/2010/main" val="3925795691"/>
              </p:ext>
            </p:extLst>
          </p:nvPr>
        </p:nvGraphicFramePr>
        <p:xfrm>
          <a:off x="3980200" y="657393"/>
          <a:ext cx="7867299" cy="5891133"/>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8CF4CDE4-1E1E-49C7-9A75-56DE643C5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163" y="1240244"/>
            <a:ext cx="3102797" cy="1966327"/>
          </a:xfrm>
          <a:prstGeom prst="rect">
            <a:avLst/>
          </a:prstGeom>
        </p:spPr>
      </p:pic>
      <p:sp>
        <p:nvSpPr>
          <p:cNvPr id="13" name="TextBox 12">
            <a:extLst>
              <a:ext uri="{FF2B5EF4-FFF2-40B4-BE49-F238E27FC236}">
                <a16:creationId xmlns:a16="http://schemas.microsoft.com/office/drawing/2014/main" id="{39489D8A-2DCB-46A0-8457-EE9FDAA80C55}"/>
              </a:ext>
            </a:extLst>
          </p:cNvPr>
          <p:cNvSpPr txBox="1"/>
          <p:nvPr/>
        </p:nvSpPr>
        <p:spPr>
          <a:xfrm>
            <a:off x="448793" y="3209666"/>
            <a:ext cx="3460412" cy="276999"/>
          </a:xfrm>
          <a:prstGeom prst="rect">
            <a:avLst/>
          </a:prstGeom>
          <a:noFill/>
        </p:spPr>
        <p:txBody>
          <a:bodyPr wrap="square" rtlCol="0">
            <a:spAutoFit/>
          </a:bodyPr>
          <a:lstStyle/>
          <a:p>
            <a:r>
              <a:rPr lang="en-IE" sz="1200" dirty="0">
                <a:solidFill>
                  <a:schemeClr val="bg1"/>
                </a:solidFill>
              </a:rPr>
              <a:t>Waulsortian in Bray Hill Quarry</a:t>
            </a:r>
          </a:p>
        </p:txBody>
      </p:sp>
      <p:sp>
        <p:nvSpPr>
          <p:cNvPr id="14" name="Rectangle 13">
            <a:extLst>
              <a:ext uri="{FF2B5EF4-FFF2-40B4-BE49-F238E27FC236}">
                <a16:creationId xmlns:a16="http://schemas.microsoft.com/office/drawing/2014/main" id="{F274FCEF-319E-47DB-B177-A26B121B8394}"/>
              </a:ext>
            </a:extLst>
          </p:cNvPr>
          <p:cNvSpPr/>
          <p:nvPr/>
        </p:nvSpPr>
        <p:spPr>
          <a:xfrm>
            <a:off x="11332563" y="546819"/>
            <a:ext cx="609488" cy="58911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44A905F6-3580-4E30-963B-300A3FC1C9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88" b="89786" l="9770" r="89943">
                        <a14:foregroundMark x1="30172" y1="68171" x2="40517" y2="65796"/>
                        <a14:foregroundMark x1="40517" y1="65796" x2="47414" y2="60570"/>
                        <a14:foregroundMark x1="47414" y1="60570" x2="52299" y2="52732"/>
                        <a14:foregroundMark x1="52299" y1="52732" x2="47414" y2="34442"/>
                        <a14:foregroundMark x1="68678" y1="66033" x2="73563" y2="51306"/>
                        <a14:foregroundMark x1="73563" y1="51306" x2="73563" y2="51306"/>
                        <a14:foregroundMark x1="21552" y1="41568" x2="30172" y2="38955"/>
                        <a14:foregroundMark x1="30172" y1="38955" x2="31322" y2="40855"/>
                        <a14:foregroundMark x1="18391" y1="26128" x2="19540" y2="26366"/>
                        <a14:foregroundMark x1="51724" y1="19240" x2="53161" y2="11876"/>
                        <a14:foregroundMark x1="53161" y1="11876" x2="60632" y2="16152"/>
                        <a14:foregroundMark x1="60632" y1="16152" x2="60632" y2="16390"/>
                        <a14:foregroundMark x1="61494" y1="8789" x2="62644" y2="6888"/>
                        <a14:foregroundMark x1="53736" y1="7126" x2="54023" y2="7363"/>
                        <a14:foregroundMark x1="59770" y1="46081" x2="62644" y2="27316"/>
                        <a14:foregroundMark x1="71552" y1="10451" x2="78448" y2="15439"/>
                        <a14:foregroundMark x1="78448" y1="15439" x2="78448" y2="15914"/>
                        <a14:foregroundMark x1="47701" y1="30879" x2="36782" y2="46318"/>
                        <a14:foregroundMark x1="36782" y1="46318" x2="35920" y2="50594"/>
                        <a14:foregroundMark x1="22701" y1="26841" x2="28448" y2="30404"/>
                        <a14:foregroundMark x1="18678" y1="31591" x2="18678" y2="31591"/>
                        <a14:foregroundMark x1="28161" y1="59145" x2="32759" y2="57007"/>
                        <a14:foregroundMark x1="20402" y1="73872" x2="47989" y2="68171"/>
                        <a14:foregroundMark x1="20115" y1="61045" x2="20115" y2="61045"/>
                        <a14:foregroundMark x1="25000" y1="44656" x2="30172" y2="45606"/>
                        <a14:foregroundMark x1="16092" y1="31116" x2="16954" y2="31591"/>
                        <a14:foregroundMark x1="12069" y1="74584" x2="13218" y2="74584"/>
                        <a14:foregroundMark x1="19828" y1="82660" x2="20402" y2="82660"/>
                        <a14:foregroundMark x1="87356" y1="24703" x2="87931" y2="24228"/>
                        <a14:foregroundMark x1="77299" y1="33254" x2="77299" y2="33254"/>
                        <a14:backgroundMark x1="23563" y1="80523" x2="23563" y2="80523"/>
                        <a14:backgroundMark x1="18678" y1="78385" x2="18678" y2="78385"/>
                      </a14:backgroundRemoval>
                    </a14:imgEffect>
                  </a14:imgLayer>
                </a14:imgProps>
              </a:ext>
            </a:extLst>
          </a:blip>
          <a:stretch>
            <a:fillRect/>
          </a:stretch>
        </p:blipFill>
        <p:spPr>
          <a:xfrm>
            <a:off x="1194518" y="3457993"/>
            <a:ext cx="2859843" cy="3459752"/>
          </a:xfrm>
          <a:prstGeom prst="rect">
            <a:avLst/>
          </a:prstGeom>
          <a:ln>
            <a:noFill/>
          </a:ln>
          <a:effectLst>
            <a:outerShdw blurRad="292100" dist="139700" dir="2700000" algn="tl" rotWithShape="0">
              <a:srgbClr val="333333">
                <a:alpha val="65000"/>
              </a:srgbClr>
            </a:outerShdw>
          </a:effectLst>
        </p:spPr>
      </p:pic>
      <p:sp>
        <p:nvSpPr>
          <p:cNvPr id="17" name="Star: 5 Points 16">
            <a:extLst>
              <a:ext uri="{FF2B5EF4-FFF2-40B4-BE49-F238E27FC236}">
                <a16:creationId xmlns:a16="http://schemas.microsoft.com/office/drawing/2014/main" id="{CE30D501-6668-4C9F-A8AF-56FDC09F513B}"/>
              </a:ext>
            </a:extLst>
          </p:cNvPr>
          <p:cNvSpPr/>
          <p:nvPr/>
        </p:nvSpPr>
        <p:spPr>
          <a:xfrm>
            <a:off x="3133721" y="4833934"/>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18" name="Star: 5 Points 17">
            <a:extLst>
              <a:ext uri="{FF2B5EF4-FFF2-40B4-BE49-F238E27FC236}">
                <a16:creationId xmlns:a16="http://schemas.microsoft.com/office/drawing/2014/main" id="{04E98635-3D96-49BC-89CF-8AAE2536F99A}"/>
              </a:ext>
            </a:extLst>
          </p:cNvPr>
          <p:cNvSpPr/>
          <p:nvPr/>
        </p:nvSpPr>
        <p:spPr>
          <a:xfrm>
            <a:off x="2941432" y="4743123"/>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19" name="Star: 5 Points 18">
            <a:extLst>
              <a:ext uri="{FF2B5EF4-FFF2-40B4-BE49-F238E27FC236}">
                <a16:creationId xmlns:a16="http://schemas.microsoft.com/office/drawing/2014/main" id="{4922A434-9F24-4E51-BCC0-F96F8B943AD7}"/>
              </a:ext>
            </a:extLst>
          </p:cNvPr>
          <p:cNvSpPr/>
          <p:nvPr/>
        </p:nvSpPr>
        <p:spPr>
          <a:xfrm>
            <a:off x="2688859" y="4781227"/>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20" name="Star: 5 Points 19">
            <a:extLst>
              <a:ext uri="{FF2B5EF4-FFF2-40B4-BE49-F238E27FC236}">
                <a16:creationId xmlns:a16="http://schemas.microsoft.com/office/drawing/2014/main" id="{F943D222-A781-4020-9059-2A74073845DD}"/>
              </a:ext>
            </a:extLst>
          </p:cNvPr>
          <p:cNvSpPr/>
          <p:nvPr/>
        </p:nvSpPr>
        <p:spPr>
          <a:xfrm>
            <a:off x="3124708" y="5086343"/>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21" name="Star: 5 Points 20">
            <a:extLst>
              <a:ext uri="{FF2B5EF4-FFF2-40B4-BE49-F238E27FC236}">
                <a16:creationId xmlns:a16="http://schemas.microsoft.com/office/drawing/2014/main" id="{2CE43EFB-8DC5-4406-925E-7D88720B1B29}"/>
              </a:ext>
            </a:extLst>
          </p:cNvPr>
          <p:cNvSpPr/>
          <p:nvPr/>
        </p:nvSpPr>
        <p:spPr>
          <a:xfrm>
            <a:off x="2407359" y="5158343"/>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22" name="Star: 5 Points 21">
            <a:extLst>
              <a:ext uri="{FF2B5EF4-FFF2-40B4-BE49-F238E27FC236}">
                <a16:creationId xmlns:a16="http://schemas.microsoft.com/office/drawing/2014/main" id="{029738D4-DF73-4C29-9358-6FD93BAB0BC5}"/>
              </a:ext>
            </a:extLst>
          </p:cNvPr>
          <p:cNvSpPr/>
          <p:nvPr/>
        </p:nvSpPr>
        <p:spPr>
          <a:xfrm>
            <a:off x="2479359" y="5407534"/>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23" name="Star: 5 Points 22">
            <a:extLst>
              <a:ext uri="{FF2B5EF4-FFF2-40B4-BE49-F238E27FC236}">
                <a16:creationId xmlns:a16="http://schemas.microsoft.com/office/drawing/2014/main" id="{036F200E-66F5-48FE-81FC-32F595B66809}"/>
              </a:ext>
            </a:extLst>
          </p:cNvPr>
          <p:cNvSpPr/>
          <p:nvPr/>
        </p:nvSpPr>
        <p:spPr>
          <a:xfrm>
            <a:off x="2687609" y="5447043"/>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24" name="Star: 5 Points 23">
            <a:extLst>
              <a:ext uri="{FF2B5EF4-FFF2-40B4-BE49-F238E27FC236}">
                <a16:creationId xmlns:a16="http://schemas.microsoft.com/office/drawing/2014/main" id="{A23C0976-CA2F-4694-B1FF-66D2EE779532}"/>
              </a:ext>
            </a:extLst>
          </p:cNvPr>
          <p:cNvSpPr/>
          <p:nvPr/>
        </p:nvSpPr>
        <p:spPr>
          <a:xfrm>
            <a:off x="2795654" y="4864258"/>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25" name="Star: 5 Points 24">
            <a:extLst>
              <a:ext uri="{FF2B5EF4-FFF2-40B4-BE49-F238E27FC236}">
                <a16:creationId xmlns:a16="http://schemas.microsoft.com/office/drawing/2014/main" id="{49F4DA2A-54EF-4C27-89D8-5411DCF288D9}"/>
              </a:ext>
            </a:extLst>
          </p:cNvPr>
          <p:cNvSpPr/>
          <p:nvPr/>
        </p:nvSpPr>
        <p:spPr>
          <a:xfrm>
            <a:off x="3087205" y="4794545"/>
            <a:ext cx="72000" cy="7200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26" name="Star: 7 Points 25">
            <a:extLst>
              <a:ext uri="{FF2B5EF4-FFF2-40B4-BE49-F238E27FC236}">
                <a16:creationId xmlns:a16="http://schemas.microsoft.com/office/drawing/2014/main" id="{274FA1C8-4855-4042-AFD5-1436AEF7833D}"/>
              </a:ext>
            </a:extLst>
          </p:cNvPr>
          <p:cNvSpPr/>
          <p:nvPr/>
        </p:nvSpPr>
        <p:spPr>
          <a:xfrm>
            <a:off x="3169721" y="4933656"/>
            <a:ext cx="108000" cy="108000"/>
          </a:xfrm>
          <a:prstGeom prst="star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grpSp>
        <p:nvGrpSpPr>
          <p:cNvPr id="8" name="Group 7">
            <a:extLst>
              <a:ext uri="{FF2B5EF4-FFF2-40B4-BE49-F238E27FC236}">
                <a16:creationId xmlns:a16="http://schemas.microsoft.com/office/drawing/2014/main" id="{40360179-84E8-992F-623D-322B2A18254E}"/>
              </a:ext>
            </a:extLst>
          </p:cNvPr>
          <p:cNvGrpSpPr/>
          <p:nvPr/>
        </p:nvGrpSpPr>
        <p:grpSpPr>
          <a:xfrm>
            <a:off x="133194" y="6313361"/>
            <a:ext cx="12910671" cy="466127"/>
            <a:chOff x="133194" y="6313361"/>
            <a:chExt cx="12910671" cy="466127"/>
          </a:xfrm>
        </p:grpSpPr>
        <p:sp>
          <p:nvSpPr>
            <p:cNvPr id="9" name="TextBox 8">
              <a:extLst>
                <a:ext uri="{FF2B5EF4-FFF2-40B4-BE49-F238E27FC236}">
                  <a16:creationId xmlns:a16="http://schemas.microsoft.com/office/drawing/2014/main" id="{688B0EB8-14D7-043F-3E06-ECF52DE70E38}"/>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0" name="Picture 9">
              <a:extLst>
                <a:ext uri="{FF2B5EF4-FFF2-40B4-BE49-F238E27FC236}">
                  <a16:creationId xmlns:a16="http://schemas.microsoft.com/office/drawing/2014/main" id="{3372B87B-A0F0-48AA-2F5D-C7F2E4FA4BEB}"/>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78632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AA71-7944-1636-183B-D6845475D7DA}"/>
              </a:ext>
            </a:extLst>
          </p:cNvPr>
          <p:cNvSpPr>
            <a:spLocks noGrp="1"/>
          </p:cNvSpPr>
          <p:nvPr>
            <p:ph type="title"/>
          </p:nvPr>
        </p:nvSpPr>
        <p:spPr/>
        <p:txBody>
          <a:bodyPr/>
          <a:lstStyle/>
          <a:p>
            <a:endParaRPr lang="en-IE"/>
          </a:p>
        </p:txBody>
      </p:sp>
      <p:sp>
        <p:nvSpPr>
          <p:cNvPr id="4" name="Rectangle 3">
            <a:extLst>
              <a:ext uri="{FF2B5EF4-FFF2-40B4-BE49-F238E27FC236}">
                <a16:creationId xmlns:a16="http://schemas.microsoft.com/office/drawing/2014/main" id="{47BC66D3-55C0-7280-0800-770F9A145E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itle 1">
            <a:extLst>
              <a:ext uri="{FF2B5EF4-FFF2-40B4-BE49-F238E27FC236}">
                <a16:creationId xmlns:a16="http://schemas.microsoft.com/office/drawing/2014/main" id="{839140AF-54C0-DE2E-9A40-3A38A189825D}"/>
              </a:ext>
            </a:extLst>
          </p:cNvPr>
          <p:cNvSpPr txBox="1">
            <a:spLocks/>
          </p:cNvSpPr>
          <p:nvPr/>
        </p:nvSpPr>
        <p:spPr>
          <a:xfrm rot="16200000">
            <a:off x="-1879522" y="2133126"/>
            <a:ext cx="5257802"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Drillholes used in study</a:t>
            </a:r>
          </a:p>
        </p:txBody>
      </p:sp>
      <p:grpSp>
        <p:nvGrpSpPr>
          <p:cNvPr id="8" name="Group 7">
            <a:extLst>
              <a:ext uri="{FF2B5EF4-FFF2-40B4-BE49-F238E27FC236}">
                <a16:creationId xmlns:a16="http://schemas.microsoft.com/office/drawing/2014/main" id="{5329774A-7672-C876-5777-72D479CBB974}"/>
              </a:ext>
            </a:extLst>
          </p:cNvPr>
          <p:cNvGrpSpPr/>
          <p:nvPr/>
        </p:nvGrpSpPr>
        <p:grpSpPr>
          <a:xfrm>
            <a:off x="133194" y="6313361"/>
            <a:ext cx="12910671" cy="466127"/>
            <a:chOff x="133194" y="6313361"/>
            <a:chExt cx="12910671" cy="466127"/>
          </a:xfrm>
        </p:grpSpPr>
        <p:sp>
          <p:nvSpPr>
            <p:cNvPr id="9" name="TextBox 8">
              <a:extLst>
                <a:ext uri="{FF2B5EF4-FFF2-40B4-BE49-F238E27FC236}">
                  <a16:creationId xmlns:a16="http://schemas.microsoft.com/office/drawing/2014/main" id="{66F5E956-CADD-6781-E28A-8CACE47E2EF1}"/>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74090189-138A-3ED9-AF44-CE6D6B41B7C7}"/>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6" name="Picture 5">
            <a:extLst>
              <a:ext uri="{FF2B5EF4-FFF2-40B4-BE49-F238E27FC236}">
                <a16:creationId xmlns:a16="http://schemas.microsoft.com/office/drawing/2014/main" id="{FE6ECA9F-F186-CA45-1CF9-F9E7E3ECBF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3" name="Text Box 2">
            <a:extLst>
              <a:ext uri="{FF2B5EF4-FFF2-40B4-BE49-F238E27FC236}">
                <a16:creationId xmlns:a16="http://schemas.microsoft.com/office/drawing/2014/main" id="{9120B8DC-4008-CA64-BD19-E381E87640E5}"/>
              </a:ext>
            </a:extLst>
          </p:cNvPr>
          <p:cNvSpPr txBox="1">
            <a:spLocks noChangeArrowheads="1"/>
          </p:cNvSpPr>
          <p:nvPr/>
        </p:nvSpPr>
        <p:spPr bwMode="auto">
          <a:xfrm>
            <a:off x="7305871" y="4869562"/>
            <a:ext cx="4634204" cy="1548883"/>
          </a:xfrm>
          <a:prstGeom prst="rect">
            <a:avLst/>
          </a:prstGeom>
          <a:solidFill>
            <a:srgbClr val="FFFFFF"/>
          </a:solidFill>
          <a:ln w="9525">
            <a:solidFill>
              <a:srgbClr val="000000"/>
            </a:solidFill>
            <a:miter lim="800000"/>
            <a:headEnd/>
            <a:tailEnd/>
          </a:ln>
        </p:spPr>
        <p:txBody>
          <a:bodyPr rot="0" vert="horz" wrap="square" lIns="91440" tIns="45720" rIns="91440" bIns="36000" anchor="t" anchorCtr="0">
            <a:noAutofit/>
          </a:bodyPr>
          <a:lstStyle/>
          <a:p>
            <a:pPr algn="just">
              <a:lnSpc>
                <a:spcPct val="107000"/>
              </a:lnSpc>
              <a:spcAft>
                <a:spcPts val="800"/>
              </a:spcAft>
            </a:pPr>
            <a:r>
              <a:rPr lang="en-IE" sz="800" dirty="0">
                <a:effectLst/>
                <a:latin typeface="Calibri" panose="020F0502020204030204" pitchFamily="34" charset="0"/>
                <a:ea typeface="Calibri" panose="020F0502020204030204" pitchFamily="34" charset="0"/>
                <a:cs typeface="Times New Roman" panose="02020603050405020304" pitchFamily="18" charset="0"/>
              </a:rPr>
              <a:t>In order to evaluate the controls to the development of the Lower Carboniferous Irish Midlands basins a database was compiled comprising 1,255 summary drill logs of exploration diamond drill hole cores greater than 100m in length.  This data was captured from individual logs downloaded from the Geological Survey of Ireland “</a:t>
            </a:r>
            <a:r>
              <a:rPr lang="en-IE" sz="800" i="1" dirty="0">
                <a:effectLst/>
                <a:latin typeface="Calibri" panose="020F0502020204030204" pitchFamily="34" charset="0"/>
                <a:ea typeface="Calibri" panose="020F0502020204030204" pitchFamily="34" charset="0"/>
                <a:cs typeface="Times New Roman" panose="02020603050405020304" pitchFamily="18" charset="0"/>
              </a:rPr>
              <a:t>Goldmine</a:t>
            </a:r>
            <a:r>
              <a:rPr lang="en-IE" sz="800" dirty="0">
                <a:effectLst/>
                <a:latin typeface="Calibri" panose="020F0502020204030204" pitchFamily="34" charset="0"/>
                <a:ea typeface="Calibri" panose="020F0502020204030204" pitchFamily="34" charset="0"/>
                <a:cs typeface="Times New Roman" panose="02020603050405020304" pitchFamily="18" charset="0"/>
              </a:rPr>
              <a:t>” database, the stratigraphy then being captured as simplistic stratigraphic unit thicknesses with lithological notations and any biostratigraphic data.  Any angle holes or logs reporting steep dips were discounted.</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800" dirty="0">
                <a:effectLst/>
                <a:latin typeface="Calibri" panose="020F0502020204030204" pitchFamily="34" charset="0"/>
                <a:ea typeface="Calibri" panose="020F0502020204030204" pitchFamily="34" charset="0"/>
                <a:cs typeface="Times New Roman" panose="02020603050405020304" pitchFamily="18" charset="0"/>
              </a:rPr>
              <a:t>The data was sorted using </a:t>
            </a:r>
            <a:r>
              <a:rPr lang="en-IE" sz="800" i="1" dirty="0">
                <a:effectLst/>
                <a:latin typeface="Calibri" panose="020F0502020204030204" pitchFamily="34" charset="0"/>
                <a:ea typeface="Calibri" panose="020F0502020204030204" pitchFamily="34" charset="0"/>
                <a:cs typeface="Times New Roman" panose="02020603050405020304" pitchFamily="18" charset="0"/>
              </a:rPr>
              <a:t>Excel </a:t>
            </a:r>
            <a:r>
              <a:rPr lang="en-IE" sz="800" dirty="0">
                <a:effectLst/>
                <a:latin typeface="Calibri" panose="020F0502020204030204" pitchFamily="34" charset="0"/>
                <a:ea typeface="Calibri" panose="020F0502020204030204" pitchFamily="34" charset="0"/>
                <a:cs typeface="Times New Roman" panose="02020603050405020304" pitchFamily="18" charset="0"/>
              </a:rPr>
              <a:t>and </a:t>
            </a:r>
            <a:r>
              <a:rPr lang="en-IE" sz="800" i="1" dirty="0">
                <a:effectLst/>
                <a:latin typeface="Calibri" panose="020F0502020204030204" pitchFamily="34" charset="0"/>
                <a:ea typeface="Calibri" panose="020F0502020204030204" pitchFamily="34" charset="0"/>
                <a:cs typeface="Times New Roman" panose="02020603050405020304" pitchFamily="18" charset="0"/>
              </a:rPr>
              <a:t>MapInfo</a:t>
            </a:r>
            <a:r>
              <a:rPr lang="en-IE" sz="800" dirty="0">
                <a:effectLst/>
                <a:latin typeface="Calibri" panose="020F0502020204030204" pitchFamily="34" charset="0"/>
                <a:ea typeface="Calibri" panose="020F0502020204030204" pitchFamily="34" charset="0"/>
                <a:cs typeface="Times New Roman" panose="02020603050405020304" pitchFamily="18" charset="0"/>
              </a:rPr>
              <a:t> software and each unit contoured using </a:t>
            </a:r>
            <a:r>
              <a:rPr lang="en-IE" sz="800" i="1" dirty="0">
                <a:effectLst/>
                <a:latin typeface="Calibri" panose="020F0502020204030204" pitchFamily="34" charset="0"/>
                <a:ea typeface="Calibri" panose="020F0502020204030204" pitchFamily="34" charset="0"/>
                <a:cs typeface="Times New Roman" panose="02020603050405020304" pitchFamily="18" charset="0"/>
              </a:rPr>
              <a:t>3D-Field</a:t>
            </a:r>
            <a:r>
              <a:rPr lang="en-IE" sz="800" dirty="0">
                <a:effectLst/>
                <a:latin typeface="Calibri" panose="020F0502020204030204" pitchFamily="34" charset="0"/>
                <a:ea typeface="Calibri" panose="020F0502020204030204" pitchFamily="34" charset="0"/>
                <a:cs typeface="Times New Roman" panose="02020603050405020304" pitchFamily="18" charset="0"/>
              </a:rPr>
              <a:t> software within a geographically defined polygon using a nearest neighbour algorithm.  The resultant contours were then gridded to enable the generation of standardized cross sections showing the thickness variation of the individual and composite unit.</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83DEB29-052F-613D-AD91-F6A50D8264CB}"/>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spTree>
    <p:extLst>
      <p:ext uri="{BB962C8B-B14F-4D97-AF65-F5344CB8AC3E}">
        <p14:creationId xmlns:p14="http://schemas.microsoft.com/office/powerpoint/2010/main" val="2297559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FD3F1F-0A7A-4BE8-B392-7C7D04167C2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4" name="Rectangle 43">
            <a:extLst>
              <a:ext uri="{FF2B5EF4-FFF2-40B4-BE49-F238E27FC236}">
                <a16:creationId xmlns:a16="http://schemas.microsoft.com/office/drawing/2014/main" id="{9F9D9BBF-C347-D3EE-E45C-6A6BDC9C693C}"/>
              </a:ext>
            </a:extLst>
          </p:cNvPr>
          <p:cNvSpPr/>
          <p:nvPr/>
        </p:nvSpPr>
        <p:spPr>
          <a:xfrm>
            <a:off x="114300" y="847725"/>
            <a:ext cx="11991974" cy="529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5E430D29-8F26-4C0F-9AB3-9305D1DBC45C}"/>
              </a:ext>
            </a:extLst>
          </p:cNvPr>
          <p:cNvSpPr txBox="1"/>
          <p:nvPr/>
        </p:nvSpPr>
        <p:spPr>
          <a:xfrm>
            <a:off x="246729" y="172543"/>
            <a:ext cx="6226576" cy="584775"/>
          </a:xfrm>
          <a:prstGeom prst="rect">
            <a:avLst/>
          </a:prstGeom>
          <a:noFill/>
        </p:spPr>
        <p:txBody>
          <a:bodyPr wrap="none" rtlCol="0">
            <a:spAutoFit/>
          </a:bodyPr>
          <a:lstStyle/>
          <a:p>
            <a:r>
              <a:rPr lang="en-IE" sz="3200" b="1" dirty="0">
                <a:solidFill>
                  <a:srgbClr val="FFC000"/>
                </a:solidFill>
              </a:rPr>
              <a:t>Local systematic thickness variation</a:t>
            </a:r>
          </a:p>
        </p:txBody>
      </p:sp>
      <p:pic>
        <p:nvPicPr>
          <p:cNvPr id="43" name="Picture 42">
            <a:extLst>
              <a:ext uri="{FF2B5EF4-FFF2-40B4-BE49-F238E27FC236}">
                <a16:creationId xmlns:a16="http://schemas.microsoft.com/office/drawing/2014/main" id="{DC9F7775-FB22-C891-C272-C28C7F72FDAB}"/>
              </a:ext>
            </a:extLst>
          </p:cNvPr>
          <p:cNvPicPr>
            <a:picLocks noChangeAspect="1"/>
          </p:cNvPicPr>
          <p:nvPr/>
        </p:nvPicPr>
        <p:blipFill>
          <a:blip r:embed="rId3"/>
          <a:stretch>
            <a:fillRect/>
          </a:stretch>
        </p:blipFill>
        <p:spPr>
          <a:xfrm>
            <a:off x="257175" y="1330958"/>
            <a:ext cx="11487150" cy="4784092"/>
          </a:xfrm>
          <a:prstGeom prst="rect">
            <a:avLst/>
          </a:prstGeom>
        </p:spPr>
      </p:pic>
      <p:sp>
        <p:nvSpPr>
          <p:cNvPr id="15" name="TextBox 14">
            <a:extLst>
              <a:ext uri="{FF2B5EF4-FFF2-40B4-BE49-F238E27FC236}">
                <a16:creationId xmlns:a16="http://schemas.microsoft.com/office/drawing/2014/main" id="{20E14FE3-EE42-4829-80B5-BC9AF4247087}"/>
              </a:ext>
            </a:extLst>
          </p:cNvPr>
          <p:cNvSpPr txBox="1"/>
          <p:nvPr/>
        </p:nvSpPr>
        <p:spPr>
          <a:xfrm>
            <a:off x="470613" y="4774782"/>
            <a:ext cx="485774" cy="1000274"/>
          </a:xfrm>
          <a:prstGeom prst="rect">
            <a:avLst/>
          </a:prstGeom>
          <a:solidFill>
            <a:schemeClr val="bg1"/>
          </a:solidFill>
        </p:spPr>
        <p:txBody>
          <a:bodyPr wrap="square" rtlCol="0">
            <a:spAutoFit/>
          </a:bodyPr>
          <a:lstStyle/>
          <a:p>
            <a:r>
              <a:rPr lang="en-IE" sz="700" b="1" dirty="0"/>
              <a:t>0 m</a:t>
            </a:r>
          </a:p>
          <a:p>
            <a:endParaRPr lang="en-IE" sz="1050" b="1" dirty="0"/>
          </a:p>
          <a:p>
            <a:r>
              <a:rPr lang="en-IE" sz="700" b="1" dirty="0"/>
              <a:t>25 m</a:t>
            </a:r>
          </a:p>
          <a:p>
            <a:endParaRPr lang="en-IE" sz="1050" b="1" dirty="0"/>
          </a:p>
          <a:p>
            <a:r>
              <a:rPr lang="en-IE" sz="700" b="1" dirty="0"/>
              <a:t>50 m</a:t>
            </a:r>
          </a:p>
          <a:p>
            <a:endParaRPr lang="en-IE" sz="1050" b="1" dirty="0"/>
          </a:p>
          <a:p>
            <a:r>
              <a:rPr lang="en-IE" sz="700" b="1" dirty="0"/>
              <a:t>75 m</a:t>
            </a:r>
          </a:p>
        </p:txBody>
      </p:sp>
      <p:sp>
        <p:nvSpPr>
          <p:cNvPr id="13" name="TextBox 12">
            <a:extLst>
              <a:ext uri="{FF2B5EF4-FFF2-40B4-BE49-F238E27FC236}">
                <a16:creationId xmlns:a16="http://schemas.microsoft.com/office/drawing/2014/main" id="{F945D42B-882B-40F8-8FD8-45B57929E4B0}"/>
              </a:ext>
            </a:extLst>
          </p:cNvPr>
          <p:cNvSpPr txBox="1"/>
          <p:nvPr/>
        </p:nvSpPr>
        <p:spPr>
          <a:xfrm>
            <a:off x="10535550" y="5719160"/>
            <a:ext cx="1465914" cy="276999"/>
          </a:xfrm>
          <a:prstGeom prst="rect">
            <a:avLst/>
          </a:prstGeom>
          <a:noFill/>
        </p:spPr>
        <p:txBody>
          <a:bodyPr wrap="none" rtlCol="0">
            <a:spAutoFit/>
          </a:bodyPr>
          <a:lstStyle/>
          <a:p>
            <a:r>
              <a:rPr lang="en-IE" sz="1200" i="1" dirty="0"/>
              <a:t>From Andrew (1983)</a:t>
            </a:r>
          </a:p>
        </p:txBody>
      </p:sp>
      <p:pic>
        <p:nvPicPr>
          <p:cNvPr id="21" name="Picture 20">
            <a:extLst>
              <a:ext uri="{FF2B5EF4-FFF2-40B4-BE49-F238E27FC236}">
                <a16:creationId xmlns:a16="http://schemas.microsoft.com/office/drawing/2014/main" id="{5A2E4DD1-C7D4-2259-8D87-4A40AA13AF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6904" y="5241459"/>
            <a:ext cx="901778" cy="91958"/>
          </a:xfrm>
          <a:prstGeom prst="rect">
            <a:avLst/>
          </a:prstGeom>
        </p:spPr>
      </p:pic>
      <p:sp>
        <p:nvSpPr>
          <p:cNvPr id="12" name="TextBox 11">
            <a:extLst>
              <a:ext uri="{FF2B5EF4-FFF2-40B4-BE49-F238E27FC236}">
                <a16:creationId xmlns:a16="http://schemas.microsoft.com/office/drawing/2014/main" id="{2DDB408F-1D18-49AD-821C-6E11E565F5D5}"/>
              </a:ext>
            </a:extLst>
          </p:cNvPr>
          <p:cNvSpPr txBox="1"/>
          <p:nvPr/>
        </p:nvSpPr>
        <p:spPr>
          <a:xfrm>
            <a:off x="1035377" y="5019224"/>
            <a:ext cx="4129094" cy="892552"/>
          </a:xfrm>
          <a:prstGeom prst="rect">
            <a:avLst/>
          </a:prstGeom>
          <a:solidFill>
            <a:schemeClr val="bg1"/>
          </a:solidFill>
        </p:spPr>
        <p:txBody>
          <a:bodyPr wrap="square" rtlCol="0">
            <a:spAutoFit/>
          </a:bodyPr>
          <a:lstStyle/>
          <a:p>
            <a:pPr algn="ctr"/>
            <a:r>
              <a:rPr lang="en-IE" sz="1400" dirty="0"/>
              <a:t>Pseudo-section facing north from </a:t>
            </a:r>
            <a:r>
              <a:rPr lang="en-IE" sz="1400" dirty="0" err="1"/>
              <a:t>Clonabreaney</a:t>
            </a:r>
            <a:r>
              <a:rPr lang="en-IE" sz="1400" dirty="0"/>
              <a:t> across to </a:t>
            </a:r>
            <a:r>
              <a:rPr lang="en-IE" sz="1400" dirty="0" err="1"/>
              <a:t>Slane</a:t>
            </a:r>
            <a:r>
              <a:rPr lang="en-IE" sz="1400" dirty="0"/>
              <a:t> through Navan, </a:t>
            </a:r>
          </a:p>
          <a:p>
            <a:pPr algn="ctr"/>
            <a:r>
              <a:rPr lang="en-IE" sz="1200" i="1" dirty="0"/>
              <a:t>Stratigraphy ‘hung’ from base of Shaley Pales </a:t>
            </a:r>
          </a:p>
          <a:p>
            <a:pPr algn="ctr"/>
            <a:r>
              <a:rPr lang="en-IE" sz="1200" i="1" dirty="0"/>
              <a:t>(c. P. mehli </a:t>
            </a:r>
            <a:r>
              <a:rPr lang="en-IE" sz="1200" i="1" dirty="0" err="1"/>
              <a:t>mehli</a:t>
            </a:r>
            <a:r>
              <a:rPr lang="en-IE" sz="1200" i="1" dirty="0"/>
              <a:t> biozone)</a:t>
            </a:r>
          </a:p>
        </p:txBody>
      </p:sp>
      <p:grpSp>
        <p:nvGrpSpPr>
          <p:cNvPr id="2" name="Group 1">
            <a:extLst>
              <a:ext uri="{FF2B5EF4-FFF2-40B4-BE49-F238E27FC236}">
                <a16:creationId xmlns:a16="http://schemas.microsoft.com/office/drawing/2014/main" id="{BDB0AA20-CAE5-8FEB-B5C4-6886C511E5BE}"/>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CF56C542-8377-14AE-DDC3-916F6759A368}"/>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D5477DA1-7127-FF65-6137-D6FCD7C0995B}"/>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19" name="Rectangle 18">
            <a:extLst>
              <a:ext uri="{FF2B5EF4-FFF2-40B4-BE49-F238E27FC236}">
                <a16:creationId xmlns:a16="http://schemas.microsoft.com/office/drawing/2014/main" id="{10E1068D-C788-4B86-3C6C-724AD61B8077}"/>
              </a:ext>
            </a:extLst>
          </p:cNvPr>
          <p:cNvSpPr/>
          <p:nvPr/>
        </p:nvSpPr>
        <p:spPr>
          <a:xfrm>
            <a:off x="6732552" y="3412067"/>
            <a:ext cx="45719" cy="1744133"/>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CA210BFF-673A-E42F-F8FE-F4D9FB0DFB37}"/>
              </a:ext>
            </a:extLst>
          </p:cNvPr>
          <p:cNvSpPr/>
          <p:nvPr/>
        </p:nvSpPr>
        <p:spPr>
          <a:xfrm>
            <a:off x="6291813" y="4792142"/>
            <a:ext cx="45719" cy="245533"/>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5" name="Group 34">
            <a:extLst>
              <a:ext uri="{FF2B5EF4-FFF2-40B4-BE49-F238E27FC236}">
                <a16:creationId xmlns:a16="http://schemas.microsoft.com/office/drawing/2014/main" id="{6346DB62-7709-8982-3402-DF536C3AC073}"/>
              </a:ext>
            </a:extLst>
          </p:cNvPr>
          <p:cNvGrpSpPr/>
          <p:nvPr/>
        </p:nvGrpSpPr>
        <p:grpSpPr>
          <a:xfrm>
            <a:off x="102637" y="1063691"/>
            <a:ext cx="11999186" cy="3609909"/>
            <a:chOff x="102637" y="1063691"/>
            <a:chExt cx="11999186" cy="3609909"/>
          </a:xfrm>
        </p:grpSpPr>
        <p:sp>
          <p:nvSpPr>
            <p:cNvPr id="24" name="TextBox 23">
              <a:extLst>
                <a:ext uri="{FF2B5EF4-FFF2-40B4-BE49-F238E27FC236}">
                  <a16:creationId xmlns:a16="http://schemas.microsoft.com/office/drawing/2014/main" id="{E9BC2EE3-9E08-06AF-962B-1E6A40BBFB0A}"/>
                </a:ext>
              </a:extLst>
            </p:cNvPr>
            <p:cNvSpPr txBox="1"/>
            <p:nvPr/>
          </p:nvSpPr>
          <p:spPr>
            <a:xfrm>
              <a:off x="102637" y="1063691"/>
              <a:ext cx="716222" cy="369332"/>
            </a:xfrm>
            <a:prstGeom prst="rect">
              <a:avLst/>
            </a:prstGeom>
            <a:noFill/>
          </p:spPr>
          <p:txBody>
            <a:bodyPr wrap="none" rtlCol="0">
              <a:spAutoFit/>
            </a:bodyPr>
            <a:lstStyle/>
            <a:p>
              <a:r>
                <a:rPr lang="en-GB" dirty="0"/>
                <a:t>WEST</a:t>
              </a:r>
              <a:endParaRPr lang="en-IE" dirty="0"/>
            </a:p>
          </p:txBody>
        </p:sp>
        <p:sp>
          <p:nvSpPr>
            <p:cNvPr id="25" name="TextBox 24">
              <a:extLst>
                <a:ext uri="{FF2B5EF4-FFF2-40B4-BE49-F238E27FC236}">
                  <a16:creationId xmlns:a16="http://schemas.microsoft.com/office/drawing/2014/main" id="{13B01977-A11A-60D6-601A-4CA55FCD4909}"/>
                </a:ext>
              </a:extLst>
            </p:cNvPr>
            <p:cNvSpPr txBox="1"/>
            <p:nvPr/>
          </p:nvSpPr>
          <p:spPr>
            <a:xfrm>
              <a:off x="11457992" y="1063691"/>
              <a:ext cx="643831" cy="369332"/>
            </a:xfrm>
            <a:prstGeom prst="rect">
              <a:avLst/>
            </a:prstGeom>
            <a:noFill/>
          </p:spPr>
          <p:txBody>
            <a:bodyPr wrap="none" rtlCol="0">
              <a:spAutoFit/>
            </a:bodyPr>
            <a:lstStyle/>
            <a:p>
              <a:r>
                <a:rPr lang="en-GB" dirty="0"/>
                <a:t>EAST</a:t>
              </a:r>
              <a:endParaRPr lang="en-IE" dirty="0"/>
            </a:p>
          </p:txBody>
        </p:sp>
        <p:cxnSp>
          <p:nvCxnSpPr>
            <p:cNvPr id="7" name="Straight Arrow Connector 6">
              <a:extLst>
                <a:ext uri="{FF2B5EF4-FFF2-40B4-BE49-F238E27FC236}">
                  <a16:creationId xmlns:a16="http://schemas.microsoft.com/office/drawing/2014/main" id="{20BEAD16-A76D-049F-B0BF-60CA73B562AC}"/>
                </a:ext>
              </a:extLst>
            </p:cNvPr>
            <p:cNvCxnSpPr/>
            <p:nvPr/>
          </p:nvCxnSpPr>
          <p:spPr>
            <a:xfrm>
              <a:off x="6400800" y="1244600"/>
              <a:ext cx="49953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BDDE7F6-9601-45E5-0AD0-176DDD387D77}"/>
                </a:ext>
              </a:extLst>
            </p:cNvPr>
            <p:cNvCxnSpPr>
              <a:cxnSpLocks/>
              <a:stCxn id="14" idx="1"/>
            </p:cNvCxnSpPr>
            <p:nvPr/>
          </p:nvCxnSpPr>
          <p:spPr>
            <a:xfrm flipH="1">
              <a:off x="830427" y="1236777"/>
              <a:ext cx="47397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EEC28D3-6405-18A4-109E-2AC1FB947EAA}"/>
                </a:ext>
              </a:extLst>
            </p:cNvPr>
            <p:cNvSpPr/>
            <p:nvPr/>
          </p:nvSpPr>
          <p:spPr>
            <a:xfrm>
              <a:off x="5763224" y="4428067"/>
              <a:ext cx="45719" cy="245533"/>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B5EB370A-7B29-A190-B82D-6518B21A59C7}"/>
                </a:ext>
              </a:extLst>
            </p:cNvPr>
            <p:cNvSpPr/>
            <p:nvPr/>
          </p:nvSpPr>
          <p:spPr>
            <a:xfrm>
              <a:off x="1919291" y="3505200"/>
              <a:ext cx="45719" cy="108000"/>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a16="http://schemas.microsoft.com/office/drawing/2014/main" id="{661D340C-1C51-40F8-8E5A-8E30C34166CF}"/>
                </a:ext>
              </a:extLst>
            </p:cNvPr>
            <p:cNvSpPr txBox="1"/>
            <p:nvPr/>
          </p:nvSpPr>
          <p:spPr>
            <a:xfrm>
              <a:off x="5570205" y="1082888"/>
              <a:ext cx="727959" cy="307777"/>
            </a:xfrm>
            <a:prstGeom prst="rect">
              <a:avLst/>
            </a:prstGeom>
            <a:solidFill>
              <a:schemeClr val="bg1"/>
            </a:solidFill>
          </p:spPr>
          <p:txBody>
            <a:bodyPr wrap="square" rtlCol="0">
              <a:spAutoFit/>
            </a:bodyPr>
            <a:lstStyle/>
            <a:p>
              <a:r>
                <a:rPr lang="en-IE" sz="1400" b="1" dirty="0"/>
                <a:t> ~40km</a:t>
              </a:r>
            </a:p>
          </p:txBody>
        </p:sp>
        <p:grpSp>
          <p:nvGrpSpPr>
            <p:cNvPr id="39" name="Group 38">
              <a:extLst>
                <a:ext uri="{FF2B5EF4-FFF2-40B4-BE49-F238E27FC236}">
                  <a16:creationId xmlns:a16="http://schemas.microsoft.com/office/drawing/2014/main" id="{F483B928-1672-12E6-DBDB-1555960EBBC5}"/>
                </a:ext>
              </a:extLst>
            </p:cNvPr>
            <p:cNvGrpSpPr/>
            <p:nvPr/>
          </p:nvGrpSpPr>
          <p:grpSpPr>
            <a:xfrm>
              <a:off x="8125408" y="1390650"/>
              <a:ext cx="1558179" cy="746358"/>
              <a:chOff x="8125408" y="1390650"/>
              <a:chExt cx="1558179" cy="746358"/>
            </a:xfrm>
          </p:grpSpPr>
          <p:sp>
            <p:nvSpPr>
              <p:cNvPr id="27" name="Rectangle 26">
                <a:extLst>
                  <a:ext uri="{FF2B5EF4-FFF2-40B4-BE49-F238E27FC236}">
                    <a16:creationId xmlns:a16="http://schemas.microsoft.com/office/drawing/2014/main" id="{C589AC70-D5AF-978A-A5A1-D08CE4CF6D7E}"/>
                  </a:ext>
                </a:extLst>
              </p:cNvPr>
              <p:cNvSpPr/>
              <p:nvPr/>
            </p:nvSpPr>
            <p:spPr>
              <a:xfrm>
                <a:off x="8125408" y="1443718"/>
                <a:ext cx="233265" cy="130628"/>
              </a:xfrm>
              <a:prstGeom prst="rect">
                <a:avLst/>
              </a:prstGeom>
              <a:pattFill prst="pct70">
                <a:fgClr>
                  <a:srgbClr val="FFFF99"/>
                </a:fgClr>
                <a:bgClr>
                  <a:schemeClr val="bg1"/>
                </a:bgClr>
              </a:patt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Rectangle 28">
                <a:extLst>
                  <a:ext uri="{FF2B5EF4-FFF2-40B4-BE49-F238E27FC236}">
                    <a16:creationId xmlns:a16="http://schemas.microsoft.com/office/drawing/2014/main" id="{86D6DF9A-7A42-28E7-B3D0-9A6E5EB1D5E8}"/>
                  </a:ext>
                </a:extLst>
              </p:cNvPr>
              <p:cNvSpPr/>
              <p:nvPr/>
            </p:nvSpPr>
            <p:spPr>
              <a:xfrm>
                <a:off x="8125408" y="1786618"/>
                <a:ext cx="233265" cy="130628"/>
              </a:xfrm>
              <a:prstGeom prst="rect">
                <a:avLst/>
              </a:prstGeom>
              <a:pattFill prst="pct50">
                <a:fgClr>
                  <a:schemeClr val="accent1">
                    <a:lumMod val="20000"/>
                    <a:lumOff val="80000"/>
                  </a:schemeClr>
                </a:fgClr>
                <a:bgClr>
                  <a:schemeClr val="bg1"/>
                </a:bgClr>
              </a:patt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a:extLst>
                  <a:ext uri="{FF2B5EF4-FFF2-40B4-BE49-F238E27FC236}">
                    <a16:creationId xmlns:a16="http://schemas.microsoft.com/office/drawing/2014/main" id="{356F3CEA-8497-1893-7992-460BE0257344}"/>
                  </a:ext>
                </a:extLst>
              </p:cNvPr>
              <p:cNvSpPr/>
              <p:nvPr/>
            </p:nvSpPr>
            <p:spPr>
              <a:xfrm>
                <a:off x="8125408" y="1615168"/>
                <a:ext cx="233265" cy="130628"/>
              </a:xfrm>
              <a:prstGeom prst="rect">
                <a:avLst/>
              </a:prstGeom>
              <a:pattFill prst="pct70">
                <a:fgClr>
                  <a:schemeClr val="accent2">
                    <a:lumMod val="20000"/>
                    <a:lumOff val="80000"/>
                  </a:schemeClr>
                </a:fgClr>
                <a:bgClr>
                  <a:schemeClr val="bg1"/>
                </a:bgClr>
              </a:patt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ectangle 36">
                <a:extLst>
                  <a:ext uri="{FF2B5EF4-FFF2-40B4-BE49-F238E27FC236}">
                    <a16:creationId xmlns:a16="http://schemas.microsoft.com/office/drawing/2014/main" id="{896216E8-612B-BB44-5DB5-B53E87204CA5}"/>
                  </a:ext>
                </a:extLst>
              </p:cNvPr>
              <p:cNvSpPr/>
              <p:nvPr/>
            </p:nvSpPr>
            <p:spPr>
              <a:xfrm>
                <a:off x="8224841" y="1962150"/>
                <a:ext cx="45719" cy="108000"/>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TextBox 37">
                <a:extLst>
                  <a:ext uri="{FF2B5EF4-FFF2-40B4-BE49-F238E27FC236}">
                    <a16:creationId xmlns:a16="http://schemas.microsoft.com/office/drawing/2014/main" id="{0B1E931E-ADD8-17AF-E000-694785CBA966}"/>
                  </a:ext>
                </a:extLst>
              </p:cNvPr>
              <p:cNvSpPr txBox="1"/>
              <p:nvPr/>
            </p:nvSpPr>
            <p:spPr>
              <a:xfrm>
                <a:off x="8420100" y="1390650"/>
                <a:ext cx="1263487" cy="746358"/>
              </a:xfrm>
              <a:prstGeom prst="rect">
                <a:avLst/>
              </a:prstGeom>
              <a:noFill/>
            </p:spPr>
            <p:txBody>
              <a:bodyPr wrap="none" rtlCol="0">
                <a:spAutoFit/>
              </a:bodyPr>
              <a:lstStyle/>
              <a:p>
                <a:pPr>
                  <a:spcAft>
                    <a:spcPts val="100"/>
                  </a:spcAft>
                </a:pPr>
                <a:r>
                  <a:rPr lang="en-GB" sz="1000" dirty="0"/>
                  <a:t>Sandstones (UPB)</a:t>
                </a:r>
              </a:p>
              <a:p>
                <a:pPr>
                  <a:spcAft>
                    <a:spcPts val="100"/>
                  </a:spcAft>
                </a:pPr>
                <a:r>
                  <a:rPr lang="en-GB" sz="1000" dirty="0"/>
                  <a:t>Grainstones (MPB)</a:t>
                </a:r>
              </a:p>
              <a:p>
                <a:pPr>
                  <a:spcAft>
                    <a:spcPts val="100"/>
                  </a:spcAft>
                </a:pPr>
                <a:r>
                  <a:rPr lang="en-GB" sz="1000" dirty="0"/>
                  <a:t>Micrites</a:t>
                </a:r>
              </a:p>
              <a:p>
                <a:pPr>
                  <a:spcAft>
                    <a:spcPts val="100"/>
                  </a:spcAft>
                </a:pPr>
                <a:r>
                  <a:rPr lang="en-GB" sz="1000" dirty="0"/>
                  <a:t>Zn-Pb Mineralization</a:t>
                </a:r>
                <a:endParaRPr lang="en-IE" sz="1400" dirty="0"/>
              </a:p>
            </p:txBody>
          </p:sp>
        </p:grpSp>
        <p:sp>
          <p:nvSpPr>
            <p:cNvPr id="3" name="Rectangle 2">
              <a:extLst>
                <a:ext uri="{FF2B5EF4-FFF2-40B4-BE49-F238E27FC236}">
                  <a16:creationId xmlns:a16="http://schemas.microsoft.com/office/drawing/2014/main" id="{EDE87990-558E-0239-D670-1AAFAB10757E}"/>
                </a:ext>
              </a:extLst>
            </p:cNvPr>
            <p:cNvSpPr/>
            <p:nvPr/>
          </p:nvSpPr>
          <p:spPr>
            <a:xfrm>
              <a:off x="3920057" y="2269375"/>
              <a:ext cx="169200" cy="789709"/>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5CF81EB7-9EDC-B4BC-1A51-0BB7946E9475}"/>
                </a:ext>
              </a:extLst>
            </p:cNvPr>
            <p:cNvSpPr/>
            <p:nvPr/>
          </p:nvSpPr>
          <p:spPr>
            <a:xfrm>
              <a:off x="3458094" y="2169363"/>
              <a:ext cx="169200" cy="897687"/>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CC0D546C-FBBE-1674-DB66-F36738769B97}"/>
                </a:ext>
              </a:extLst>
            </p:cNvPr>
            <p:cNvSpPr/>
            <p:nvPr/>
          </p:nvSpPr>
          <p:spPr>
            <a:xfrm>
              <a:off x="2943744" y="2136025"/>
              <a:ext cx="169200" cy="935788"/>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2391D2C6-5CC1-C49A-1B88-FBC51E6D4588}"/>
                </a:ext>
              </a:extLst>
            </p:cNvPr>
            <p:cNvSpPr/>
            <p:nvPr/>
          </p:nvSpPr>
          <p:spPr>
            <a:xfrm>
              <a:off x="2448444" y="2078875"/>
              <a:ext cx="169200" cy="997700"/>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40CD928C-7855-B81F-52F0-A253C8B7424C}"/>
                </a:ext>
              </a:extLst>
            </p:cNvPr>
            <p:cNvSpPr/>
            <p:nvPr/>
          </p:nvSpPr>
          <p:spPr>
            <a:xfrm>
              <a:off x="1962669" y="2155075"/>
              <a:ext cx="169200" cy="916738"/>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FFFF8467-886C-90DA-8539-DA7936A488BD}"/>
                </a:ext>
              </a:extLst>
            </p:cNvPr>
            <p:cNvSpPr/>
            <p:nvPr/>
          </p:nvSpPr>
          <p:spPr>
            <a:xfrm>
              <a:off x="5348807" y="1688350"/>
              <a:ext cx="169200" cy="1373938"/>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00D628B0-B940-262A-5EAC-F594F181285D}"/>
                </a:ext>
              </a:extLst>
            </p:cNvPr>
            <p:cNvSpPr/>
            <p:nvPr/>
          </p:nvSpPr>
          <p:spPr>
            <a:xfrm>
              <a:off x="6791844" y="1845513"/>
              <a:ext cx="169200" cy="1207250"/>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Rectangle 27">
              <a:extLst>
                <a:ext uri="{FF2B5EF4-FFF2-40B4-BE49-F238E27FC236}">
                  <a16:creationId xmlns:a16="http://schemas.microsoft.com/office/drawing/2014/main" id="{F7BFD928-A845-C4FC-C336-44504B6C6EB7}"/>
                </a:ext>
              </a:extLst>
            </p:cNvPr>
            <p:cNvSpPr/>
            <p:nvPr/>
          </p:nvSpPr>
          <p:spPr>
            <a:xfrm>
              <a:off x="6344169" y="2631325"/>
              <a:ext cx="169200" cy="432000"/>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Rectangle 30">
              <a:extLst>
                <a:ext uri="{FF2B5EF4-FFF2-40B4-BE49-F238E27FC236}">
                  <a16:creationId xmlns:a16="http://schemas.microsoft.com/office/drawing/2014/main" id="{A7FF4C35-7073-8C41-3EA6-7A5E957FDC5F}"/>
                </a:ext>
              </a:extLst>
            </p:cNvPr>
            <p:cNvSpPr/>
            <p:nvPr/>
          </p:nvSpPr>
          <p:spPr>
            <a:xfrm>
              <a:off x="7310957" y="2526550"/>
              <a:ext cx="169200" cy="535738"/>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Rectangle 31">
              <a:extLst>
                <a:ext uri="{FF2B5EF4-FFF2-40B4-BE49-F238E27FC236}">
                  <a16:creationId xmlns:a16="http://schemas.microsoft.com/office/drawing/2014/main" id="{1722824E-2E2C-6F48-0AFD-51C18C3CF0D1}"/>
                </a:ext>
              </a:extLst>
            </p:cNvPr>
            <p:cNvSpPr/>
            <p:nvPr/>
          </p:nvSpPr>
          <p:spPr>
            <a:xfrm>
              <a:off x="10244656" y="2517025"/>
              <a:ext cx="169200" cy="535738"/>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ectangle 32">
              <a:extLst>
                <a:ext uri="{FF2B5EF4-FFF2-40B4-BE49-F238E27FC236}">
                  <a16:creationId xmlns:a16="http://schemas.microsoft.com/office/drawing/2014/main" id="{D0491DFD-2740-24BC-D551-C51ED68D0AAA}"/>
                </a:ext>
              </a:extLst>
            </p:cNvPr>
            <p:cNvSpPr/>
            <p:nvPr/>
          </p:nvSpPr>
          <p:spPr>
            <a:xfrm>
              <a:off x="10768531" y="2083637"/>
              <a:ext cx="169200" cy="969126"/>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Rectangle 33">
              <a:extLst>
                <a:ext uri="{FF2B5EF4-FFF2-40B4-BE49-F238E27FC236}">
                  <a16:creationId xmlns:a16="http://schemas.microsoft.com/office/drawing/2014/main" id="{459D65F5-076E-7E2B-643D-FC4D00D4A2F3}"/>
                </a:ext>
              </a:extLst>
            </p:cNvPr>
            <p:cNvSpPr/>
            <p:nvPr/>
          </p:nvSpPr>
          <p:spPr>
            <a:xfrm>
              <a:off x="11344794" y="2488449"/>
              <a:ext cx="169200" cy="569075"/>
            </a:xfrm>
            <a:prstGeom prst="rect">
              <a:avLst/>
            </a:prstGeom>
            <a:solidFill>
              <a:srgbClr val="66CC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814334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FD3F1F-0A7A-4BE8-B392-7C7D04167C2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8" name="Picture 27">
            <a:extLst>
              <a:ext uri="{FF2B5EF4-FFF2-40B4-BE49-F238E27FC236}">
                <a16:creationId xmlns:a16="http://schemas.microsoft.com/office/drawing/2014/main" id="{4FD47916-B51A-E488-8994-FB8095C8BEC0}"/>
              </a:ext>
            </a:extLst>
          </p:cNvPr>
          <p:cNvPicPr>
            <a:picLocks noChangeAspect="1"/>
          </p:cNvPicPr>
          <p:nvPr/>
        </p:nvPicPr>
        <p:blipFill>
          <a:blip r:embed="rId3"/>
          <a:stretch>
            <a:fillRect/>
          </a:stretch>
        </p:blipFill>
        <p:spPr>
          <a:xfrm>
            <a:off x="0" y="1009177"/>
            <a:ext cx="12192000" cy="5231530"/>
          </a:xfrm>
          <a:prstGeom prst="rect">
            <a:avLst/>
          </a:prstGeom>
        </p:spPr>
      </p:pic>
      <p:sp>
        <p:nvSpPr>
          <p:cNvPr id="10" name="TextBox 9">
            <a:extLst>
              <a:ext uri="{FF2B5EF4-FFF2-40B4-BE49-F238E27FC236}">
                <a16:creationId xmlns:a16="http://schemas.microsoft.com/office/drawing/2014/main" id="{5E430D29-8F26-4C0F-9AB3-9305D1DBC45C}"/>
              </a:ext>
            </a:extLst>
          </p:cNvPr>
          <p:cNvSpPr txBox="1"/>
          <p:nvPr/>
        </p:nvSpPr>
        <p:spPr>
          <a:xfrm>
            <a:off x="284829" y="286843"/>
            <a:ext cx="6226576" cy="584775"/>
          </a:xfrm>
          <a:prstGeom prst="rect">
            <a:avLst/>
          </a:prstGeom>
          <a:noFill/>
        </p:spPr>
        <p:txBody>
          <a:bodyPr wrap="none" rtlCol="0">
            <a:spAutoFit/>
          </a:bodyPr>
          <a:lstStyle/>
          <a:p>
            <a:r>
              <a:rPr lang="en-IE" sz="3200" b="1" dirty="0">
                <a:solidFill>
                  <a:srgbClr val="FFC000"/>
                </a:solidFill>
              </a:rPr>
              <a:t>Local systematic thickness variation</a:t>
            </a:r>
          </a:p>
        </p:txBody>
      </p:sp>
      <p:cxnSp>
        <p:nvCxnSpPr>
          <p:cNvPr id="9" name="Straight Arrow Connector 8">
            <a:extLst>
              <a:ext uri="{FF2B5EF4-FFF2-40B4-BE49-F238E27FC236}">
                <a16:creationId xmlns:a16="http://schemas.microsoft.com/office/drawing/2014/main" id="{1A3288EE-9EF8-4594-9AC4-845AE7AE4CA3}"/>
              </a:ext>
            </a:extLst>
          </p:cNvPr>
          <p:cNvCxnSpPr>
            <a:cxnSpLocks/>
          </p:cNvCxnSpPr>
          <p:nvPr/>
        </p:nvCxnSpPr>
        <p:spPr>
          <a:xfrm>
            <a:off x="551430" y="5964367"/>
            <a:ext cx="1132042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61D340C-1C51-40F8-8E5A-8E30C34166CF}"/>
              </a:ext>
            </a:extLst>
          </p:cNvPr>
          <p:cNvSpPr txBox="1"/>
          <p:nvPr/>
        </p:nvSpPr>
        <p:spPr>
          <a:xfrm>
            <a:off x="6039153" y="5781888"/>
            <a:ext cx="886306" cy="307777"/>
          </a:xfrm>
          <a:prstGeom prst="rect">
            <a:avLst/>
          </a:prstGeom>
          <a:solidFill>
            <a:schemeClr val="bg1"/>
          </a:solidFill>
        </p:spPr>
        <p:txBody>
          <a:bodyPr wrap="square" rtlCol="0">
            <a:spAutoFit/>
          </a:bodyPr>
          <a:lstStyle/>
          <a:p>
            <a:r>
              <a:rPr lang="en-IE" sz="1400" b="1" dirty="0"/>
              <a:t>~40km</a:t>
            </a:r>
          </a:p>
        </p:txBody>
      </p:sp>
      <p:sp>
        <p:nvSpPr>
          <p:cNvPr id="15" name="TextBox 14">
            <a:extLst>
              <a:ext uri="{FF2B5EF4-FFF2-40B4-BE49-F238E27FC236}">
                <a16:creationId xmlns:a16="http://schemas.microsoft.com/office/drawing/2014/main" id="{20E14FE3-EE42-4829-80B5-BC9AF4247087}"/>
              </a:ext>
            </a:extLst>
          </p:cNvPr>
          <p:cNvSpPr txBox="1"/>
          <p:nvPr/>
        </p:nvSpPr>
        <p:spPr>
          <a:xfrm>
            <a:off x="601242" y="4476202"/>
            <a:ext cx="485774" cy="1000274"/>
          </a:xfrm>
          <a:prstGeom prst="rect">
            <a:avLst/>
          </a:prstGeom>
          <a:solidFill>
            <a:schemeClr val="bg1"/>
          </a:solidFill>
        </p:spPr>
        <p:txBody>
          <a:bodyPr wrap="square" rtlCol="0">
            <a:spAutoFit/>
          </a:bodyPr>
          <a:lstStyle/>
          <a:p>
            <a:r>
              <a:rPr lang="en-IE" sz="700" b="1" dirty="0"/>
              <a:t>0 m</a:t>
            </a:r>
          </a:p>
          <a:p>
            <a:endParaRPr lang="en-IE" sz="1050" b="1" dirty="0"/>
          </a:p>
          <a:p>
            <a:r>
              <a:rPr lang="en-IE" sz="700" b="1" dirty="0"/>
              <a:t>25 m</a:t>
            </a:r>
          </a:p>
          <a:p>
            <a:endParaRPr lang="en-IE" sz="1050" b="1" dirty="0"/>
          </a:p>
          <a:p>
            <a:r>
              <a:rPr lang="en-IE" sz="700" b="1" dirty="0"/>
              <a:t>50 m</a:t>
            </a:r>
          </a:p>
          <a:p>
            <a:endParaRPr lang="en-IE" sz="1050" b="1" dirty="0"/>
          </a:p>
          <a:p>
            <a:r>
              <a:rPr lang="en-IE" sz="700" b="1" dirty="0"/>
              <a:t>75 m</a:t>
            </a:r>
          </a:p>
        </p:txBody>
      </p:sp>
      <p:sp>
        <p:nvSpPr>
          <p:cNvPr id="13" name="TextBox 12">
            <a:extLst>
              <a:ext uri="{FF2B5EF4-FFF2-40B4-BE49-F238E27FC236}">
                <a16:creationId xmlns:a16="http://schemas.microsoft.com/office/drawing/2014/main" id="{F945D42B-882B-40F8-8FD8-45B57929E4B0}"/>
              </a:ext>
            </a:extLst>
          </p:cNvPr>
          <p:cNvSpPr txBox="1"/>
          <p:nvPr/>
        </p:nvSpPr>
        <p:spPr>
          <a:xfrm>
            <a:off x="10516889" y="5485895"/>
            <a:ext cx="1465914" cy="276999"/>
          </a:xfrm>
          <a:prstGeom prst="rect">
            <a:avLst/>
          </a:prstGeom>
          <a:noFill/>
        </p:spPr>
        <p:txBody>
          <a:bodyPr wrap="none" rtlCol="0">
            <a:spAutoFit/>
          </a:bodyPr>
          <a:lstStyle/>
          <a:p>
            <a:r>
              <a:rPr lang="en-IE" sz="1200" i="1" dirty="0"/>
              <a:t>From Andrew (1983)</a:t>
            </a:r>
          </a:p>
        </p:txBody>
      </p:sp>
      <p:sp>
        <p:nvSpPr>
          <p:cNvPr id="3" name="TextBox 2">
            <a:extLst>
              <a:ext uri="{FF2B5EF4-FFF2-40B4-BE49-F238E27FC236}">
                <a16:creationId xmlns:a16="http://schemas.microsoft.com/office/drawing/2014/main" id="{6C2633DE-F8FF-4742-AE1C-D3463CF2444C}"/>
              </a:ext>
            </a:extLst>
          </p:cNvPr>
          <p:cNvSpPr txBox="1"/>
          <p:nvPr/>
        </p:nvSpPr>
        <p:spPr>
          <a:xfrm>
            <a:off x="-27998" y="1248907"/>
            <a:ext cx="11887600" cy="646331"/>
          </a:xfrm>
          <a:prstGeom prst="rect">
            <a:avLst/>
          </a:prstGeom>
          <a:solidFill>
            <a:schemeClr val="bg1"/>
          </a:solidFill>
        </p:spPr>
        <p:txBody>
          <a:bodyPr wrap="square" rtlCol="0">
            <a:spAutoFit/>
          </a:bodyPr>
          <a:lstStyle/>
          <a:p>
            <a:r>
              <a:rPr lang="en-IE" sz="600" b="1" dirty="0"/>
              <a:t>1437-64        1437-71   1437-72   BF-219  BF-239  BF-227    BF-255                  1437-75                   BF-401   BF-403       1438-26                                   BF-802                                                                        BF-501                             1440-100         1440-73     1440-60    J-26       L-3                                    EP-16                         EP-20                                                            BG-7              BG-10                BG-2</a:t>
            </a:r>
          </a:p>
          <a:p>
            <a:r>
              <a:rPr lang="en-IE" sz="600" b="1" dirty="0"/>
              <a:t>       |                    |               |               |           |             |              |                              |                              |             |                    |                                             |                                                                                   |                                         |                       |                  |           |           |                                           |                                |                                                                    |                      |                        |    </a:t>
            </a:r>
          </a:p>
          <a:p>
            <a:endParaRPr lang="en-IE" sz="600" b="1" dirty="0"/>
          </a:p>
          <a:p>
            <a:r>
              <a:rPr lang="en-IE" sz="900" b="1" dirty="0"/>
              <a:t>                              </a:t>
            </a:r>
            <a:r>
              <a:rPr lang="en-IE" sz="900" b="1" dirty="0" err="1"/>
              <a:t>Clonabeany</a:t>
            </a:r>
            <a:r>
              <a:rPr lang="en-IE" sz="900" b="1" dirty="0"/>
              <a:t>                                                                                          </a:t>
            </a:r>
            <a:r>
              <a:rPr lang="en-IE" sz="900" b="1" dirty="0" err="1"/>
              <a:t>Kells</a:t>
            </a:r>
            <a:r>
              <a:rPr lang="en-IE" sz="900" b="1" dirty="0"/>
              <a:t>                                                                                                                                 </a:t>
            </a:r>
            <a:r>
              <a:rPr lang="en-IE" sz="900" b="1" dirty="0" err="1"/>
              <a:t>Tatestown</a:t>
            </a:r>
            <a:r>
              <a:rPr lang="en-IE" sz="900" b="1" dirty="0"/>
              <a:t>  </a:t>
            </a:r>
            <a:r>
              <a:rPr lang="en-IE" sz="900" b="1" dirty="0" err="1"/>
              <a:t>Liscarton</a:t>
            </a:r>
            <a:r>
              <a:rPr lang="en-IE" sz="900" b="1" dirty="0"/>
              <a:t>         NAVAN                                                                                                     Slane   </a:t>
            </a:r>
          </a:p>
          <a:p>
            <a:r>
              <a:rPr lang="en-IE" sz="900" b="1" dirty="0"/>
              <a:t>  </a:t>
            </a:r>
          </a:p>
        </p:txBody>
      </p:sp>
      <p:pic>
        <p:nvPicPr>
          <p:cNvPr id="21" name="Picture 20">
            <a:extLst>
              <a:ext uri="{FF2B5EF4-FFF2-40B4-BE49-F238E27FC236}">
                <a16:creationId xmlns:a16="http://schemas.microsoft.com/office/drawing/2014/main" id="{5A2E4DD1-C7D4-2259-8D87-4A40AA13AF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03725" y="4942879"/>
            <a:ext cx="901778" cy="91958"/>
          </a:xfrm>
          <a:prstGeom prst="rect">
            <a:avLst/>
          </a:prstGeom>
        </p:spPr>
      </p:pic>
      <p:sp>
        <p:nvSpPr>
          <p:cNvPr id="12" name="TextBox 11">
            <a:extLst>
              <a:ext uri="{FF2B5EF4-FFF2-40B4-BE49-F238E27FC236}">
                <a16:creationId xmlns:a16="http://schemas.microsoft.com/office/drawing/2014/main" id="{2DDB408F-1D18-49AD-821C-6E11E565F5D5}"/>
              </a:ext>
            </a:extLst>
          </p:cNvPr>
          <p:cNvSpPr txBox="1"/>
          <p:nvPr/>
        </p:nvSpPr>
        <p:spPr>
          <a:xfrm>
            <a:off x="1403957" y="4583601"/>
            <a:ext cx="4129094" cy="1077218"/>
          </a:xfrm>
          <a:prstGeom prst="rect">
            <a:avLst/>
          </a:prstGeom>
          <a:solidFill>
            <a:schemeClr val="bg1"/>
          </a:solidFill>
        </p:spPr>
        <p:txBody>
          <a:bodyPr wrap="square" rtlCol="0">
            <a:spAutoFit/>
          </a:bodyPr>
          <a:lstStyle/>
          <a:p>
            <a:pPr algn="ctr"/>
            <a:r>
              <a:rPr lang="en-IE" sz="1600" dirty="0"/>
              <a:t>Pseudo-section facing north from </a:t>
            </a:r>
            <a:r>
              <a:rPr lang="en-IE" sz="1600" dirty="0" err="1"/>
              <a:t>Clonabreaney</a:t>
            </a:r>
            <a:r>
              <a:rPr lang="en-IE" sz="1600" dirty="0"/>
              <a:t> across to </a:t>
            </a:r>
            <a:r>
              <a:rPr lang="en-IE" sz="1600" dirty="0" err="1"/>
              <a:t>Slane</a:t>
            </a:r>
            <a:r>
              <a:rPr lang="en-IE" sz="1600" dirty="0"/>
              <a:t> through Navan, </a:t>
            </a:r>
          </a:p>
          <a:p>
            <a:pPr algn="ctr"/>
            <a:r>
              <a:rPr lang="en-IE" sz="1600" dirty="0"/>
              <a:t>Stratigraphy ‘hung’ from Brachiopod Marker in Upper </a:t>
            </a:r>
            <a:r>
              <a:rPr lang="en-IE" sz="1600" dirty="0" err="1"/>
              <a:t>Shaley</a:t>
            </a:r>
            <a:r>
              <a:rPr lang="en-IE" sz="1600" dirty="0"/>
              <a:t> Pales (</a:t>
            </a:r>
            <a:r>
              <a:rPr lang="en-IE" sz="1600" i="1" dirty="0"/>
              <a:t>c</a:t>
            </a:r>
            <a:r>
              <a:rPr lang="en-IE" sz="1600" dirty="0"/>
              <a:t>. P. mehli </a:t>
            </a:r>
            <a:r>
              <a:rPr lang="en-IE" sz="1600" dirty="0" err="1"/>
              <a:t>mehli</a:t>
            </a:r>
            <a:r>
              <a:rPr lang="en-IE" sz="1600" dirty="0"/>
              <a:t> biozone)</a:t>
            </a:r>
          </a:p>
        </p:txBody>
      </p:sp>
      <p:sp>
        <p:nvSpPr>
          <p:cNvPr id="24" name="TextBox 23">
            <a:extLst>
              <a:ext uri="{FF2B5EF4-FFF2-40B4-BE49-F238E27FC236}">
                <a16:creationId xmlns:a16="http://schemas.microsoft.com/office/drawing/2014/main" id="{E9BC2EE3-9E08-06AF-962B-1E6A40BBFB0A}"/>
              </a:ext>
            </a:extLst>
          </p:cNvPr>
          <p:cNvSpPr txBox="1"/>
          <p:nvPr/>
        </p:nvSpPr>
        <p:spPr>
          <a:xfrm>
            <a:off x="0" y="1810139"/>
            <a:ext cx="716222" cy="369332"/>
          </a:xfrm>
          <a:prstGeom prst="rect">
            <a:avLst/>
          </a:prstGeom>
          <a:noFill/>
        </p:spPr>
        <p:txBody>
          <a:bodyPr wrap="none" rtlCol="0">
            <a:spAutoFit/>
          </a:bodyPr>
          <a:lstStyle/>
          <a:p>
            <a:r>
              <a:rPr lang="en-GB" dirty="0"/>
              <a:t>WEST</a:t>
            </a:r>
            <a:endParaRPr lang="en-IE" dirty="0"/>
          </a:p>
        </p:txBody>
      </p:sp>
      <p:sp>
        <p:nvSpPr>
          <p:cNvPr id="25" name="TextBox 24">
            <a:extLst>
              <a:ext uri="{FF2B5EF4-FFF2-40B4-BE49-F238E27FC236}">
                <a16:creationId xmlns:a16="http://schemas.microsoft.com/office/drawing/2014/main" id="{13B01977-A11A-60D6-601A-4CA55FCD4909}"/>
              </a:ext>
            </a:extLst>
          </p:cNvPr>
          <p:cNvSpPr txBox="1"/>
          <p:nvPr/>
        </p:nvSpPr>
        <p:spPr>
          <a:xfrm>
            <a:off x="11430000" y="1866123"/>
            <a:ext cx="643831" cy="369332"/>
          </a:xfrm>
          <a:prstGeom prst="rect">
            <a:avLst/>
          </a:prstGeom>
          <a:noFill/>
        </p:spPr>
        <p:txBody>
          <a:bodyPr wrap="none" rtlCol="0">
            <a:spAutoFit/>
          </a:bodyPr>
          <a:lstStyle/>
          <a:p>
            <a:r>
              <a:rPr lang="en-GB" dirty="0"/>
              <a:t>EAST</a:t>
            </a:r>
            <a:endParaRPr lang="en-IE" dirty="0"/>
          </a:p>
        </p:txBody>
      </p:sp>
      <p:sp>
        <p:nvSpPr>
          <p:cNvPr id="26" name="TextBox 25">
            <a:extLst>
              <a:ext uri="{FF2B5EF4-FFF2-40B4-BE49-F238E27FC236}">
                <a16:creationId xmlns:a16="http://schemas.microsoft.com/office/drawing/2014/main" id="{083B7078-586E-0BE8-D92B-3EDB6F195F3A}"/>
              </a:ext>
            </a:extLst>
          </p:cNvPr>
          <p:cNvSpPr txBox="1"/>
          <p:nvPr/>
        </p:nvSpPr>
        <p:spPr>
          <a:xfrm>
            <a:off x="0" y="2267338"/>
            <a:ext cx="1241045" cy="253916"/>
          </a:xfrm>
          <a:prstGeom prst="rect">
            <a:avLst/>
          </a:prstGeom>
          <a:noFill/>
        </p:spPr>
        <p:txBody>
          <a:bodyPr wrap="none" rtlCol="0">
            <a:spAutoFit/>
          </a:bodyPr>
          <a:lstStyle/>
          <a:p>
            <a:r>
              <a:rPr lang="en-GB" sz="1050" dirty="0"/>
              <a:t>Brachiopod Marker</a:t>
            </a:r>
            <a:endParaRPr lang="en-IE" sz="1050" dirty="0"/>
          </a:p>
        </p:txBody>
      </p:sp>
      <p:grpSp>
        <p:nvGrpSpPr>
          <p:cNvPr id="2" name="Group 1">
            <a:extLst>
              <a:ext uri="{FF2B5EF4-FFF2-40B4-BE49-F238E27FC236}">
                <a16:creationId xmlns:a16="http://schemas.microsoft.com/office/drawing/2014/main" id="{BDB0AA20-CAE5-8FEB-B5C4-6886C511E5BE}"/>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CF56C542-8377-14AE-DDC3-916F6759A368}"/>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D5477DA1-7127-FF65-6137-D6FCD7C0995B}"/>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4" name="TextBox 3">
            <a:extLst>
              <a:ext uri="{FF2B5EF4-FFF2-40B4-BE49-F238E27FC236}">
                <a16:creationId xmlns:a16="http://schemas.microsoft.com/office/drawing/2014/main" id="{723A2231-7215-8721-ADD7-F76388EF106B}"/>
              </a:ext>
            </a:extLst>
          </p:cNvPr>
          <p:cNvSpPr txBox="1"/>
          <p:nvPr/>
        </p:nvSpPr>
        <p:spPr>
          <a:xfrm>
            <a:off x="2162175" y="3014445"/>
            <a:ext cx="1017523" cy="338554"/>
          </a:xfrm>
          <a:prstGeom prst="rect">
            <a:avLst/>
          </a:prstGeom>
          <a:noFill/>
        </p:spPr>
        <p:txBody>
          <a:bodyPr wrap="none" rtlCol="0">
            <a:spAutoFit/>
          </a:bodyPr>
          <a:lstStyle/>
          <a:p>
            <a:r>
              <a:rPr lang="en-IE" sz="1600" b="1" dirty="0">
                <a:solidFill>
                  <a:schemeClr val="accent6"/>
                </a:solidFill>
              </a:rPr>
              <a:t>Green Silt</a:t>
            </a:r>
          </a:p>
        </p:txBody>
      </p:sp>
    </p:spTree>
    <p:extLst>
      <p:ext uri="{BB962C8B-B14F-4D97-AF65-F5344CB8AC3E}">
        <p14:creationId xmlns:p14="http://schemas.microsoft.com/office/powerpoint/2010/main" val="68284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lg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8A71FC-429F-0656-97C5-85D411FB335F}"/>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grpSp>
        <p:nvGrpSpPr>
          <p:cNvPr id="5" name="Group 4">
            <a:extLst>
              <a:ext uri="{FF2B5EF4-FFF2-40B4-BE49-F238E27FC236}">
                <a16:creationId xmlns:a16="http://schemas.microsoft.com/office/drawing/2014/main" id="{B7BC36AE-A988-FA8F-6626-E2FC213C8429}"/>
              </a:ext>
            </a:extLst>
          </p:cNvPr>
          <p:cNvGrpSpPr/>
          <p:nvPr/>
        </p:nvGrpSpPr>
        <p:grpSpPr>
          <a:xfrm>
            <a:off x="133194" y="6313361"/>
            <a:ext cx="12910671" cy="466127"/>
            <a:chOff x="133194" y="6313361"/>
            <a:chExt cx="12910671" cy="466127"/>
          </a:xfrm>
        </p:grpSpPr>
        <p:sp>
          <p:nvSpPr>
            <p:cNvPr id="6" name="TextBox 5">
              <a:extLst>
                <a:ext uri="{FF2B5EF4-FFF2-40B4-BE49-F238E27FC236}">
                  <a16:creationId xmlns:a16="http://schemas.microsoft.com/office/drawing/2014/main" id="{FF93AD1B-C961-4A6E-BFFF-DCA8E09B25AD}"/>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7" name="Picture 6">
              <a:extLst>
                <a:ext uri="{FF2B5EF4-FFF2-40B4-BE49-F238E27FC236}">
                  <a16:creationId xmlns:a16="http://schemas.microsoft.com/office/drawing/2014/main" id="{8E195932-B891-C3DC-6945-4518D3DF94F5}"/>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31" name="TextBox 30">
            <a:extLst>
              <a:ext uri="{FF2B5EF4-FFF2-40B4-BE49-F238E27FC236}">
                <a16:creationId xmlns:a16="http://schemas.microsoft.com/office/drawing/2014/main" id="{4D6ABC88-24B7-4BDD-90D8-6F162ACDE7BC}"/>
              </a:ext>
            </a:extLst>
          </p:cNvPr>
          <p:cNvSpPr txBox="1"/>
          <p:nvPr/>
        </p:nvSpPr>
        <p:spPr>
          <a:xfrm>
            <a:off x="246729" y="172543"/>
            <a:ext cx="6226576" cy="584775"/>
          </a:xfrm>
          <a:prstGeom prst="rect">
            <a:avLst/>
          </a:prstGeom>
          <a:noFill/>
        </p:spPr>
        <p:txBody>
          <a:bodyPr wrap="none" rtlCol="0">
            <a:spAutoFit/>
          </a:bodyPr>
          <a:lstStyle/>
          <a:p>
            <a:r>
              <a:rPr lang="en-IE" sz="3200" b="1" dirty="0">
                <a:solidFill>
                  <a:srgbClr val="FFC000"/>
                </a:solidFill>
              </a:rPr>
              <a:t>Local systematic thickness variation</a:t>
            </a:r>
          </a:p>
        </p:txBody>
      </p:sp>
      <p:sp>
        <p:nvSpPr>
          <p:cNvPr id="19" name="Rectangle 18">
            <a:extLst>
              <a:ext uri="{FF2B5EF4-FFF2-40B4-BE49-F238E27FC236}">
                <a16:creationId xmlns:a16="http://schemas.microsoft.com/office/drawing/2014/main" id="{C10C75A4-903D-5FAE-AACD-F36C55E775AE}"/>
              </a:ext>
            </a:extLst>
          </p:cNvPr>
          <p:cNvSpPr/>
          <p:nvPr/>
        </p:nvSpPr>
        <p:spPr>
          <a:xfrm>
            <a:off x="114300" y="847725"/>
            <a:ext cx="11991974" cy="529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4" name="Group 33">
            <a:extLst>
              <a:ext uri="{FF2B5EF4-FFF2-40B4-BE49-F238E27FC236}">
                <a16:creationId xmlns:a16="http://schemas.microsoft.com/office/drawing/2014/main" id="{7B486338-429D-40E7-F0B1-AFE5C88A4318}"/>
              </a:ext>
            </a:extLst>
          </p:cNvPr>
          <p:cNvGrpSpPr/>
          <p:nvPr/>
        </p:nvGrpSpPr>
        <p:grpSpPr>
          <a:xfrm>
            <a:off x="226638" y="970445"/>
            <a:ext cx="11748577" cy="4924516"/>
            <a:chOff x="-1" y="892241"/>
            <a:chExt cx="12211051" cy="5010010"/>
          </a:xfrm>
        </p:grpSpPr>
        <p:pic>
          <p:nvPicPr>
            <p:cNvPr id="33" name="Picture 32">
              <a:extLst>
                <a:ext uri="{FF2B5EF4-FFF2-40B4-BE49-F238E27FC236}">
                  <a16:creationId xmlns:a16="http://schemas.microsoft.com/office/drawing/2014/main" id="{5D72EE18-4099-6CCB-83E4-2BF6B83F05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1"/>
            <a:stretch/>
          </p:blipFill>
          <p:spPr>
            <a:xfrm>
              <a:off x="-1" y="1047751"/>
              <a:ext cx="12211051" cy="4697207"/>
            </a:xfrm>
            <a:prstGeom prst="rect">
              <a:avLst/>
            </a:prstGeom>
          </p:spPr>
        </p:pic>
        <p:grpSp>
          <p:nvGrpSpPr>
            <p:cNvPr id="13" name="Group 12">
              <a:extLst>
                <a:ext uri="{FF2B5EF4-FFF2-40B4-BE49-F238E27FC236}">
                  <a16:creationId xmlns:a16="http://schemas.microsoft.com/office/drawing/2014/main" id="{A3E04630-199D-618C-4BA4-F2694DAC8329}"/>
                </a:ext>
              </a:extLst>
            </p:cNvPr>
            <p:cNvGrpSpPr/>
            <p:nvPr/>
          </p:nvGrpSpPr>
          <p:grpSpPr>
            <a:xfrm>
              <a:off x="10601325" y="4438642"/>
              <a:ext cx="670637" cy="1231106"/>
              <a:chOff x="10693581" y="4670007"/>
              <a:chExt cx="578381" cy="999849"/>
            </a:xfrm>
          </p:grpSpPr>
          <p:sp>
            <p:nvSpPr>
              <p:cNvPr id="11" name="TextBox 10">
                <a:extLst>
                  <a:ext uri="{FF2B5EF4-FFF2-40B4-BE49-F238E27FC236}">
                    <a16:creationId xmlns:a16="http://schemas.microsoft.com/office/drawing/2014/main" id="{84617BD3-7B21-6E99-92DB-CAF4CB4B763E}"/>
                  </a:ext>
                </a:extLst>
              </p:cNvPr>
              <p:cNvSpPr txBox="1"/>
              <p:nvPr/>
            </p:nvSpPr>
            <p:spPr>
              <a:xfrm>
                <a:off x="10786188" y="4670007"/>
                <a:ext cx="485774" cy="999849"/>
              </a:xfrm>
              <a:prstGeom prst="rect">
                <a:avLst/>
              </a:prstGeom>
              <a:solidFill>
                <a:schemeClr val="bg1"/>
              </a:solidFill>
            </p:spPr>
            <p:txBody>
              <a:bodyPr wrap="square" rtlCol="0">
                <a:spAutoFit/>
              </a:bodyPr>
              <a:lstStyle/>
              <a:p>
                <a:r>
                  <a:rPr lang="en-IE" sz="700" b="1" dirty="0"/>
                  <a:t>0 m</a:t>
                </a:r>
              </a:p>
              <a:p>
                <a:endParaRPr lang="en-IE" sz="1600" b="1" dirty="0"/>
              </a:p>
              <a:p>
                <a:r>
                  <a:rPr lang="en-IE" sz="700" b="1" dirty="0"/>
                  <a:t>25 m</a:t>
                </a:r>
              </a:p>
              <a:p>
                <a:endParaRPr lang="en-IE" sz="1400" b="1" dirty="0"/>
              </a:p>
              <a:p>
                <a:r>
                  <a:rPr lang="en-IE" sz="700" b="1" dirty="0"/>
                  <a:t>50 m</a:t>
                </a:r>
              </a:p>
              <a:p>
                <a:endParaRPr lang="en-IE" sz="1600" b="1" dirty="0"/>
              </a:p>
              <a:p>
                <a:r>
                  <a:rPr lang="en-IE" sz="700" b="1" dirty="0"/>
                  <a:t>75 m</a:t>
                </a:r>
              </a:p>
            </p:txBody>
          </p:sp>
          <p:pic>
            <p:nvPicPr>
              <p:cNvPr id="12" name="Picture 11">
                <a:extLst>
                  <a:ext uri="{FF2B5EF4-FFF2-40B4-BE49-F238E27FC236}">
                    <a16:creationId xmlns:a16="http://schemas.microsoft.com/office/drawing/2014/main" id="{0165F20E-7031-371A-FF37-1645D1C1EA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0288671" y="5136684"/>
                <a:ext cx="901778" cy="91958"/>
              </a:xfrm>
              <a:prstGeom prst="rect">
                <a:avLst/>
              </a:prstGeom>
            </p:spPr>
          </p:pic>
        </p:grpSp>
        <p:sp>
          <p:nvSpPr>
            <p:cNvPr id="21" name="Rectangle 20">
              <a:extLst>
                <a:ext uri="{FF2B5EF4-FFF2-40B4-BE49-F238E27FC236}">
                  <a16:creationId xmlns:a16="http://schemas.microsoft.com/office/drawing/2014/main" id="{D5EA1DB9-3822-6ECA-69ED-407C0566C24F}"/>
                </a:ext>
              </a:extLst>
            </p:cNvPr>
            <p:cNvSpPr/>
            <p:nvPr/>
          </p:nvSpPr>
          <p:spPr>
            <a:xfrm>
              <a:off x="8620708" y="4967968"/>
              <a:ext cx="233265" cy="130628"/>
            </a:xfrm>
            <a:prstGeom prst="rect">
              <a:avLst/>
            </a:prstGeom>
            <a:pattFill prst="pct70">
              <a:fgClr>
                <a:srgbClr val="FFFF99"/>
              </a:fgClr>
              <a:bgClr>
                <a:schemeClr val="bg1"/>
              </a:bgClr>
            </a:patt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BC5937E0-5CDA-E858-4182-2CE26A02E960}"/>
                </a:ext>
              </a:extLst>
            </p:cNvPr>
            <p:cNvSpPr/>
            <p:nvPr/>
          </p:nvSpPr>
          <p:spPr>
            <a:xfrm>
              <a:off x="8620708" y="5310868"/>
              <a:ext cx="233265" cy="130628"/>
            </a:xfrm>
            <a:prstGeom prst="rect">
              <a:avLst/>
            </a:prstGeom>
            <a:pattFill prst="pct50">
              <a:fgClr>
                <a:schemeClr val="accent1">
                  <a:lumMod val="20000"/>
                  <a:lumOff val="80000"/>
                </a:schemeClr>
              </a:fgClr>
              <a:bgClr>
                <a:schemeClr val="bg1"/>
              </a:bgClr>
            </a:patt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3871969F-0CAD-9D66-13BB-DEEDD8C72083}"/>
                </a:ext>
              </a:extLst>
            </p:cNvPr>
            <p:cNvSpPr/>
            <p:nvPr/>
          </p:nvSpPr>
          <p:spPr>
            <a:xfrm>
              <a:off x="8620708" y="5139418"/>
              <a:ext cx="233265" cy="130628"/>
            </a:xfrm>
            <a:prstGeom prst="rect">
              <a:avLst/>
            </a:prstGeom>
            <a:gradFill flip="none" rotWithShape="1">
              <a:gsLst>
                <a:gs pos="0">
                  <a:srgbClr val="FF99FF">
                    <a:alpha val="65882"/>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0D63BDE8-7880-B5CE-2BBB-B8350AC93489}"/>
                </a:ext>
              </a:extLst>
            </p:cNvPr>
            <p:cNvSpPr/>
            <p:nvPr/>
          </p:nvSpPr>
          <p:spPr>
            <a:xfrm>
              <a:off x="8720141" y="5486400"/>
              <a:ext cx="45719" cy="108000"/>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TextBox 24">
              <a:extLst>
                <a:ext uri="{FF2B5EF4-FFF2-40B4-BE49-F238E27FC236}">
                  <a16:creationId xmlns:a16="http://schemas.microsoft.com/office/drawing/2014/main" id="{D0FDE190-A210-9FC5-D89B-2B1C154CC731}"/>
                </a:ext>
              </a:extLst>
            </p:cNvPr>
            <p:cNvSpPr txBox="1"/>
            <p:nvPr/>
          </p:nvSpPr>
          <p:spPr>
            <a:xfrm>
              <a:off x="8877300" y="4733925"/>
              <a:ext cx="1263487" cy="913070"/>
            </a:xfrm>
            <a:prstGeom prst="rect">
              <a:avLst/>
            </a:prstGeom>
            <a:noFill/>
          </p:spPr>
          <p:txBody>
            <a:bodyPr wrap="none" rtlCol="0">
              <a:spAutoFit/>
            </a:bodyPr>
            <a:lstStyle/>
            <a:p>
              <a:pPr>
                <a:spcAft>
                  <a:spcPts val="100"/>
                </a:spcAft>
              </a:pPr>
              <a:r>
                <a:rPr lang="en-GB" sz="1000" dirty="0"/>
                <a:t>Lower ABL / ABC</a:t>
              </a:r>
            </a:p>
            <a:p>
              <a:pPr>
                <a:spcAft>
                  <a:spcPts val="100"/>
                </a:spcAft>
              </a:pPr>
              <a:r>
                <a:rPr lang="en-GB" sz="1000" dirty="0"/>
                <a:t>Sandstones (UPB)</a:t>
              </a:r>
            </a:p>
            <a:p>
              <a:pPr>
                <a:spcAft>
                  <a:spcPts val="100"/>
                </a:spcAft>
              </a:pPr>
              <a:r>
                <a:rPr lang="en-GB" sz="1000" dirty="0"/>
                <a:t>Evaporites</a:t>
              </a:r>
            </a:p>
            <a:p>
              <a:pPr>
                <a:spcAft>
                  <a:spcPts val="100"/>
                </a:spcAft>
              </a:pPr>
              <a:r>
                <a:rPr lang="en-GB" sz="1000" dirty="0"/>
                <a:t>Micrites</a:t>
              </a:r>
            </a:p>
            <a:p>
              <a:pPr>
                <a:spcAft>
                  <a:spcPts val="100"/>
                </a:spcAft>
              </a:pPr>
              <a:r>
                <a:rPr lang="en-GB" sz="1000" dirty="0"/>
                <a:t>Zn-Pb Mineralization</a:t>
              </a:r>
              <a:endParaRPr lang="en-IE" sz="1400" dirty="0"/>
            </a:p>
          </p:txBody>
        </p:sp>
        <p:sp>
          <p:nvSpPr>
            <p:cNvPr id="26" name="Rectangle 25">
              <a:extLst>
                <a:ext uri="{FF2B5EF4-FFF2-40B4-BE49-F238E27FC236}">
                  <a16:creationId xmlns:a16="http://schemas.microsoft.com/office/drawing/2014/main" id="{56F39E97-1AE7-9F70-56DB-E68AEB6EBEBF}"/>
                </a:ext>
              </a:extLst>
            </p:cNvPr>
            <p:cNvSpPr/>
            <p:nvPr/>
          </p:nvSpPr>
          <p:spPr>
            <a:xfrm>
              <a:off x="8620708" y="4786993"/>
              <a:ext cx="233265" cy="130628"/>
            </a:xfrm>
            <a:prstGeom prst="rect">
              <a:avLst/>
            </a:prstGeom>
            <a:pattFill prst="horzBrick">
              <a:fgClr>
                <a:schemeClr val="tx1">
                  <a:lumMod val="50000"/>
                  <a:lumOff val="50000"/>
                </a:schemeClr>
              </a:fgClr>
              <a:bgClr>
                <a:srgbClr val="66CCFF"/>
              </a:bgClr>
            </a:patt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344C1228-5FF7-F065-485F-04680331B66C}"/>
                </a:ext>
              </a:extLst>
            </p:cNvPr>
            <p:cNvSpPr/>
            <p:nvPr/>
          </p:nvSpPr>
          <p:spPr>
            <a:xfrm>
              <a:off x="7681916" y="3238500"/>
              <a:ext cx="45719" cy="108000"/>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Rectangle 27">
              <a:extLst>
                <a:ext uri="{FF2B5EF4-FFF2-40B4-BE49-F238E27FC236}">
                  <a16:creationId xmlns:a16="http://schemas.microsoft.com/office/drawing/2014/main" id="{7C1D26FD-ACAB-DDB9-0207-5F67514B75D7}"/>
                </a:ext>
              </a:extLst>
            </p:cNvPr>
            <p:cNvSpPr/>
            <p:nvPr/>
          </p:nvSpPr>
          <p:spPr>
            <a:xfrm>
              <a:off x="3795716" y="3905250"/>
              <a:ext cx="45719" cy="468000"/>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Rectangle 28">
              <a:extLst>
                <a:ext uri="{FF2B5EF4-FFF2-40B4-BE49-F238E27FC236}">
                  <a16:creationId xmlns:a16="http://schemas.microsoft.com/office/drawing/2014/main" id="{988BA4DC-E16F-00C7-C12D-D966DEA77CF7}"/>
                </a:ext>
              </a:extLst>
            </p:cNvPr>
            <p:cNvSpPr/>
            <p:nvPr/>
          </p:nvSpPr>
          <p:spPr>
            <a:xfrm>
              <a:off x="8853491" y="3114675"/>
              <a:ext cx="45719" cy="108000"/>
            </a:xfrm>
            <a:prstGeom prst="rect">
              <a:avLst/>
            </a:prstGeom>
            <a:solidFill>
              <a:srgbClr val="FF66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Box 29">
              <a:extLst>
                <a:ext uri="{FF2B5EF4-FFF2-40B4-BE49-F238E27FC236}">
                  <a16:creationId xmlns:a16="http://schemas.microsoft.com/office/drawing/2014/main" id="{395E7523-3138-7244-6FF3-991A787DCC0E}"/>
                </a:ext>
              </a:extLst>
            </p:cNvPr>
            <p:cNvSpPr txBox="1"/>
            <p:nvPr/>
          </p:nvSpPr>
          <p:spPr>
            <a:xfrm>
              <a:off x="3292802" y="5009699"/>
              <a:ext cx="4129094" cy="892552"/>
            </a:xfrm>
            <a:prstGeom prst="rect">
              <a:avLst/>
            </a:prstGeom>
            <a:solidFill>
              <a:schemeClr val="bg1"/>
            </a:solidFill>
          </p:spPr>
          <p:txBody>
            <a:bodyPr wrap="square" rtlCol="0">
              <a:spAutoFit/>
            </a:bodyPr>
            <a:lstStyle/>
            <a:p>
              <a:pPr algn="ctr"/>
              <a:r>
                <a:rPr lang="en-IE" sz="1400" dirty="0"/>
                <a:t>Pseudo-section facing north from Mount Bellew across to Oldcastle, </a:t>
              </a:r>
            </a:p>
            <a:p>
              <a:pPr algn="ctr"/>
              <a:r>
                <a:rPr lang="en-IE" sz="1200" i="1" dirty="0"/>
                <a:t>Stratigraphy ‘hung’ from base of Shaley Pales </a:t>
              </a:r>
            </a:p>
            <a:p>
              <a:pPr algn="ctr"/>
              <a:r>
                <a:rPr lang="en-IE" sz="1200" i="1" dirty="0"/>
                <a:t>(c. P. mehli </a:t>
              </a:r>
              <a:r>
                <a:rPr lang="en-IE" sz="1200" i="1" dirty="0" err="1"/>
                <a:t>mehli</a:t>
              </a:r>
              <a:r>
                <a:rPr lang="en-IE" sz="1200" i="1" dirty="0"/>
                <a:t> biozone)</a:t>
              </a:r>
            </a:p>
          </p:txBody>
        </p:sp>
        <p:sp>
          <p:nvSpPr>
            <p:cNvPr id="14" name="TextBox 13">
              <a:extLst>
                <a:ext uri="{FF2B5EF4-FFF2-40B4-BE49-F238E27FC236}">
                  <a16:creationId xmlns:a16="http://schemas.microsoft.com/office/drawing/2014/main" id="{00E558F0-4671-28E8-06E8-639BB5F9DD6F}"/>
                </a:ext>
              </a:extLst>
            </p:cNvPr>
            <p:cNvSpPr txBox="1"/>
            <p:nvPr/>
          </p:nvSpPr>
          <p:spPr>
            <a:xfrm>
              <a:off x="121687" y="892241"/>
              <a:ext cx="716222" cy="369332"/>
            </a:xfrm>
            <a:prstGeom prst="rect">
              <a:avLst/>
            </a:prstGeom>
            <a:noFill/>
          </p:spPr>
          <p:txBody>
            <a:bodyPr wrap="none" rtlCol="0">
              <a:spAutoFit/>
            </a:bodyPr>
            <a:lstStyle/>
            <a:p>
              <a:r>
                <a:rPr lang="en-GB" dirty="0"/>
                <a:t>WEST</a:t>
              </a:r>
              <a:endParaRPr lang="en-IE" dirty="0"/>
            </a:p>
          </p:txBody>
        </p:sp>
        <p:sp>
          <p:nvSpPr>
            <p:cNvPr id="15" name="TextBox 14">
              <a:extLst>
                <a:ext uri="{FF2B5EF4-FFF2-40B4-BE49-F238E27FC236}">
                  <a16:creationId xmlns:a16="http://schemas.microsoft.com/office/drawing/2014/main" id="{88E4D36F-CA9A-2C15-284B-D0D949407A29}"/>
                </a:ext>
              </a:extLst>
            </p:cNvPr>
            <p:cNvSpPr txBox="1"/>
            <p:nvPr/>
          </p:nvSpPr>
          <p:spPr>
            <a:xfrm>
              <a:off x="11477042" y="892241"/>
              <a:ext cx="643831" cy="369332"/>
            </a:xfrm>
            <a:prstGeom prst="rect">
              <a:avLst/>
            </a:prstGeom>
            <a:noFill/>
          </p:spPr>
          <p:txBody>
            <a:bodyPr wrap="none" rtlCol="0">
              <a:spAutoFit/>
            </a:bodyPr>
            <a:lstStyle/>
            <a:p>
              <a:r>
                <a:rPr lang="en-GB" dirty="0"/>
                <a:t>EAST</a:t>
              </a:r>
              <a:endParaRPr lang="en-IE" dirty="0"/>
            </a:p>
          </p:txBody>
        </p:sp>
        <p:cxnSp>
          <p:nvCxnSpPr>
            <p:cNvPr id="16" name="Straight Arrow Connector 15">
              <a:extLst>
                <a:ext uri="{FF2B5EF4-FFF2-40B4-BE49-F238E27FC236}">
                  <a16:creationId xmlns:a16="http://schemas.microsoft.com/office/drawing/2014/main" id="{7070DF26-B5BF-C84C-F1CC-B125EEF1F5D9}"/>
                </a:ext>
              </a:extLst>
            </p:cNvPr>
            <p:cNvCxnSpPr/>
            <p:nvPr/>
          </p:nvCxnSpPr>
          <p:spPr>
            <a:xfrm>
              <a:off x="6419850" y="1073150"/>
              <a:ext cx="49953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43DA88-10BB-9573-EFED-B289651A0CD0}"/>
                </a:ext>
              </a:extLst>
            </p:cNvPr>
            <p:cNvCxnSpPr>
              <a:cxnSpLocks/>
              <a:stCxn id="18" idx="1"/>
            </p:cNvCxnSpPr>
            <p:nvPr/>
          </p:nvCxnSpPr>
          <p:spPr>
            <a:xfrm flipH="1">
              <a:off x="830017" y="1065327"/>
              <a:ext cx="47397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623071B-EB9B-C185-8F14-7FDBE15073E4}"/>
                </a:ext>
              </a:extLst>
            </p:cNvPr>
            <p:cNvSpPr txBox="1"/>
            <p:nvPr/>
          </p:nvSpPr>
          <p:spPr>
            <a:xfrm>
              <a:off x="5569795" y="911438"/>
              <a:ext cx="727959" cy="307777"/>
            </a:xfrm>
            <a:prstGeom prst="rect">
              <a:avLst/>
            </a:prstGeom>
            <a:solidFill>
              <a:schemeClr val="bg1"/>
            </a:solidFill>
          </p:spPr>
          <p:txBody>
            <a:bodyPr wrap="square" rtlCol="0">
              <a:spAutoFit/>
            </a:bodyPr>
            <a:lstStyle/>
            <a:p>
              <a:r>
                <a:rPr lang="en-IE" sz="1400" b="1" dirty="0"/>
                <a:t>~50km</a:t>
              </a:r>
            </a:p>
          </p:txBody>
        </p:sp>
      </p:grpSp>
      <p:grpSp>
        <p:nvGrpSpPr>
          <p:cNvPr id="44" name="Group 43">
            <a:extLst>
              <a:ext uri="{FF2B5EF4-FFF2-40B4-BE49-F238E27FC236}">
                <a16:creationId xmlns:a16="http://schemas.microsoft.com/office/drawing/2014/main" id="{B06CEB54-1DDB-A171-A542-70E733136C28}"/>
              </a:ext>
            </a:extLst>
          </p:cNvPr>
          <p:cNvGrpSpPr/>
          <p:nvPr/>
        </p:nvGrpSpPr>
        <p:grpSpPr>
          <a:xfrm>
            <a:off x="510105" y="2131262"/>
            <a:ext cx="10967063" cy="473825"/>
            <a:chOff x="510105" y="2131262"/>
            <a:chExt cx="10967063" cy="473825"/>
          </a:xfrm>
        </p:grpSpPr>
        <p:sp>
          <p:nvSpPr>
            <p:cNvPr id="2" name="Rectangle 1">
              <a:extLst>
                <a:ext uri="{FF2B5EF4-FFF2-40B4-BE49-F238E27FC236}">
                  <a16:creationId xmlns:a16="http://schemas.microsoft.com/office/drawing/2014/main" id="{F18BAA53-7C0C-E9B0-4846-95C0F14B99E7}"/>
                </a:ext>
              </a:extLst>
            </p:cNvPr>
            <p:cNvSpPr/>
            <p:nvPr/>
          </p:nvSpPr>
          <p:spPr>
            <a:xfrm>
              <a:off x="6196530" y="2226513"/>
              <a:ext cx="189981" cy="369050"/>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7A4A1902-FF5B-9E0A-6CD8-2F2193A38720}"/>
                </a:ext>
              </a:extLst>
            </p:cNvPr>
            <p:cNvSpPr/>
            <p:nvPr/>
          </p:nvSpPr>
          <p:spPr>
            <a:xfrm>
              <a:off x="7163318" y="2131262"/>
              <a:ext cx="180000" cy="454775"/>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996C3AC2-E9C0-BB09-3FC9-A64032C75E3D}"/>
                </a:ext>
              </a:extLst>
            </p:cNvPr>
            <p:cNvSpPr/>
            <p:nvPr/>
          </p:nvSpPr>
          <p:spPr>
            <a:xfrm>
              <a:off x="3929581" y="2164600"/>
              <a:ext cx="180000" cy="430964"/>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8FE32845-55AD-996E-682F-13C22E46C628}"/>
                </a:ext>
              </a:extLst>
            </p:cNvPr>
            <p:cNvSpPr/>
            <p:nvPr/>
          </p:nvSpPr>
          <p:spPr>
            <a:xfrm>
              <a:off x="7668143" y="2424113"/>
              <a:ext cx="180000" cy="142874"/>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4B0C0C1E-8C48-0380-D14D-A6F1157FCC53}"/>
                </a:ext>
              </a:extLst>
            </p:cNvPr>
            <p:cNvSpPr/>
            <p:nvPr/>
          </p:nvSpPr>
          <p:spPr>
            <a:xfrm>
              <a:off x="5682180" y="2362200"/>
              <a:ext cx="180000" cy="228599"/>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9813E53E-3454-EB35-3A01-75702CD6A71A}"/>
                </a:ext>
              </a:extLst>
            </p:cNvPr>
            <p:cNvSpPr/>
            <p:nvPr/>
          </p:nvSpPr>
          <p:spPr>
            <a:xfrm>
              <a:off x="5153543" y="2324100"/>
              <a:ext cx="180000" cy="257174"/>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Rectangle 31">
              <a:extLst>
                <a:ext uri="{FF2B5EF4-FFF2-40B4-BE49-F238E27FC236}">
                  <a16:creationId xmlns:a16="http://schemas.microsoft.com/office/drawing/2014/main" id="{AFCB5F60-9421-1C9A-6332-873FA8BF6EC0}"/>
                </a:ext>
              </a:extLst>
            </p:cNvPr>
            <p:cNvSpPr/>
            <p:nvPr/>
          </p:nvSpPr>
          <p:spPr>
            <a:xfrm>
              <a:off x="4682056" y="2495550"/>
              <a:ext cx="180000" cy="95250"/>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26F9991D-C450-E0FA-4C26-AF1872E49F4B}"/>
                </a:ext>
              </a:extLst>
            </p:cNvPr>
            <p:cNvSpPr/>
            <p:nvPr/>
          </p:nvSpPr>
          <p:spPr>
            <a:xfrm>
              <a:off x="8158681" y="2285999"/>
              <a:ext cx="180000" cy="295275"/>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Rectangle 35">
              <a:extLst>
                <a:ext uri="{FF2B5EF4-FFF2-40B4-BE49-F238E27FC236}">
                  <a16:creationId xmlns:a16="http://schemas.microsoft.com/office/drawing/2014/main" id="{C641BE63-07D7-BD61-3109-A9528BD0AC13}"/>
                </a:ext>
              </a:extLst>
            </p:cNvPr>
            <p:cNvSpPr/>
            <p:nvPr/>
          </p:nvSpPr>
          <p:spPr>
            <a:xfrm>
              <a:off x="8787330" y="2352675"/>
              <a:ext cx="180000" cy="209550"/>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ectangle 36">
              <a:extLst>
                <a:ext uri="{FF2B5EF4-FFF2-40B4-BE49-F238E27FC236}">
                  <a16:creationId xmlns:a16="http://schemas.microsoft.com/office/drawing/2014/main" id="{E1358870-0DBF-EFB0-CF35-5DD6BC5956CB}"/>
                </a:ext>
              </a:extLst>
            </p:cNvPr>
            <p:cNvSpPr/>
            <p:nvPr/>
          </p:nvSpPr>
          <p:spPr>
            <a:xfrm>
              <a:off x="9325493" y="2514599"/>
              <a:ext cx="180000" cy="71437"/>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Rectangle 37">
              <a:extLst>
                <a:ext uri="{FF2B5EF4-FFF2-40B4-BE49-F238E27FC236}">
                  <a16:creationId xmlns:a16="http://schemas.microsoft.com/office/drawing/2014/main" id="{087F9D11-DBF3-BC9E-4315-4D578F6C6071}"/>
                </a:ext>
              </a:extLst>
            </p:cNvPr>
            <p:cNvSpPr/>
            <p:nvPr/>
          </p:nvSpPr>
          <p:spPr>
            <a:xfrm>
              <a:off x="2610367" y="2314575"/>
              <a:ext cx="180000" cy="280988"/>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Rectangle 38">
              <a:extLst>
                <a:ext uri="{FF2B5EF4-FFF2-40B4-BE49-F238E27FC236}">
                  <a16:creationId xmlns:a16="http://schemas.microsoft.com/office/drawing/2014/main" id="{5F491304-5A09-96C2-68B4-F5DC2C8CF2A1}"/>
                </a:ext>
              </a:extLst>
            </p:cNvPr>
            <p:cNvSpPr/>
            <p:nvPr/>
          </p:nvSpPr>
          <p:spPr>
            <a:xfrm>
              <a:off x="510105" y="2328863"/>
              <a:ext cx="180000" cy="257174"/>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Rectangle 39">
              <a:extLst>
                <a:ext uri="{FF2B5EF4-FFF2-40B4-BE49-F238E27FC236}">
                  <a16:creationId xmlns:a16="http://schemas.microsoft.com/office/drawing/2014/main" id="{32FB802D-CF17-40F8-097A-6003A8B249D6}"/>
                </a:ext>
              </a:extLst>
            </p:cNvPr>
            <p:cNvSpPr/>
            <p:nvPr/>
          </p:nvSpPr>
          <p:spPr>
            <a:xfrm>
              <a:off x="1195905" y="2405063"/>
              <a:ext cx="180000" cy="200024"/>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Rectangle 40">
              <a:extLst>
                <a:ext uri="{FF2B5EF4-FFF2-40B4-BE49-F238E27FC236}">
                  <a16:creationId xmlns:a16="http://schemas.microsoft.com/office/drawing/2014/main" id="{5F66BA52-EAC2-A93F-7847-A9F6F8DA6D63}"/>
                </a:ext>
              </a:extLst>
            </p:cNvPr>
            <p:cNvSpPr/>
            <p:nvPr/>
          </p:nvSpPr>
          <p:spPr>
            <a:xfrm>
              <a:off x="11297168" y="2285999"/>
              <a:ext cx="180000" cy="280989"/>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Rectangle 41">
              <a:extLst>
                <a:ext uri="{FF2B5EF4-FFF2-40B4-BE49-F238E27FC236}">
                  <a16:creationId xmlns:a16="http://schemas.microsoft.com/office/drawing/2014/main" id="{D8C148C1-A01E-DC31-7340-B3945E65D50D}"/>
                </a:ext>
              </a:extLst>
            </p:cNvPr>
            <p:cNvSpPr/>
            <p:nvPr/>
          </p:nvSpPr>
          <p:spPr>
            <a:xfrm>
              <a:off x="10139881" y="2328861"/>
              <a:ext cx="180000" cy="257177"/>
            </a:xfrm>
            <a:prstGeom prst="rect">
              <a:avLst/>
            </a:prstGeom>
            <a:solidFill>
              <a:srgbClr val="66CC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126140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Rectangle 10">
            <a:extLst>
              <a:ext uri="{FF2B5EF4-FFF2-40B4-BE49-F238E27FC236}">
                <a16:creationId xmlns:a16="http://schemas.microsoft.com/office/drawing/2014/main" id="{D887A88B-95BC-43C7-808C-5D80E5553550}"/>
              </a:ext>
            </a:extLst>
          </p:cNvPr>
          <p:cNvSpPr/>
          <p:nvPr/>
        </p:nvSpPr>
        <p:spPr>
          <a:xfrm>
            <a:off x="1134595" y="833933"/>
            <a:ext cx="9972675" cy="56141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itle 1">
            <a:extLst>
              <a:ext uri="{FF2B5EF4-FFF2-40B4-BE49-F238E27FC236}">
                <a16:creationId xmlns:a16="http://schemas.microsoft.com/office/drawing/2014/main" id="{C0C0D98E-40A1-4764-96B7-D23FAFA79D8D}"/>
              </a:ext>
            </a:extLst>
          </p:cNvPr>
          <p:cNvSpPr txBox="1">
            <a:spLocks/>
          </p:cNvSpPr>
          <p:nvPr/>
        </p:nvSpPr>
        <p:spPr>
          <a:xfrm rot="16200000">
            <a:off x="-1859133" y="1685256"/>
            <a:ext cx="5257802"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Micrite Facies</a:t>
            </a:r>
          </a:p>
        </p:txBody>
      </p:sp>
      <p:pic>
        <p:nvPicPr>
          <p:cNvPr id="19" name="Picture 18">
            <a:extLst>
              <a:ext uri="{FF2B5EF4-FFF2-40B4-BE49-F238E27FC236}">
                <a16:creationId xmlns:a16="http://schemas.microsoft.com/office/drawing/2014/main" id="{A8F062CC-14B0-18A4-F3ED-1F50F5AA1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B0472BDD-3C37-96BE-37DF-80D984F209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1543" y="5471651"/>
            <a:ext cx="2787397" cy="835841"/>
          </a:xfrm>
          <a:prstGeom prst="rect">
            <a:avLst/>
          </a:prstGeom>
          <a:ln>
            <a:solidFill>
              <a:schemeClr val="tx1"/>
            </a:solidFill>
          </a:ln>
        </p:spPr>
      </p:pic>
      <p:grpSp>
        <p:nvGrpSpPr>
          <p:cNvPr id="15" name="Group 14">
            <a:extLst>
              <a:ext uri="{FF2B5EF4-FFF2-40B4-BE49-F238E27FC236}">
                <a16:creationId xmlns:a16="http://schemas.microsoft.com/office/drawing/2014/main" id="{47777F1F-9846-E034-F32A-654726127FF7}"/>
              </a:ext>
            </a:extLst>
          </p:cNvPr>
          <p:cNvGrpSpPr/>
          <p:nvPr/>
        </p:nvGrpSpPr>
        <p:grpSpPr>
          <a:xfrm>
            <a:off x="133194" y="6313361"/>
            <a:ext cx="12910671" cy="466127"/>
            <a:chOff x="133194" y="6313361"/>
            <a:chExt cx="12910671" cy="466127"/>
          </a:xfrm>
        </p:grpSpPr>
        <p:sp>
          <p:nvSpPr>
            <p:cNvPr id="16" name="TextBox 15">
              <a:extLst>
                <a:ext uri="{FF2B5EF4-FFF2-40B4-BE49-F238E27FC236}">
                  <a16:creationId xmlns:a16="http://schemas.microsoft.com/office/drawing/2014/main" id="{808357C6-11F2-0949-2E8C-D4EC7E7BE25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7" name="Picture 16">
              <a:extLst>
                <a:ext uri="{FF2B5EF4-FFF2-40B4-BE49-F238E27FC236}">
                  <a16:creationId xmlns:a16="http://schemas.microsoft.com/office/drawing/2014/main" id="{123060AA-AE00-23B3-423F-2A861E6193B4}"/>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4" name="Picture 3">
            <a:extLst>
              <a:ext uri="{FF2B5EF4-FFF2-40B4-BE49-F238E27FC236}">
                <a16:creationId xmlns:a16="http://schemas.microsoft.com/office/drawing/2014/main" id="{EFA3D883-06FC-4173-7951-8D1085A7BBA5}"/>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4754" b="93134" l="4657" r="94878">
                        <a14:foregroundMark x1="34109" y1="4754" x2="57043" y2="5986"/>
                        <a14:foregroundMark x1="36088" y1="27113" x2="52270" y2="25352"/>
                        <a14:foregroundMark x1="40512" y1="22359" x2="46682" y2="21479"/>
                        <a14:foregroundMark x1="4657" y1="36268" x2="8265" y2="42958"/>
                        <a14:foregroundMark x1="30850" y1="93134" x2="41676" y2="90317"/>
                        <a14:foregroundMark x1="90687" y1="77113" x2="92666" y2="81338"/>
                        <a14:foregroundMark x1="94296" y1="84683" x2="94878" y2="85211"/>
                      </a14:backgroundRemoval>
                    </a14:imgEffect>
                  </a14:imgLayer>
                </a14:imgProps>
              </a:ext>
              <a:ext uri="{28A0092B-C50C-407E-A947-70E740481C1C}">
                <a14:useLocalDpi xmlns:a14="http://schemas.microsoft.com/office/drawing/2010/main"/>
              </a:ext>
            </a:extLst>
          </a:blip>
          <a:stretch>
            <a:fillRect/>
          </a:stretch>
        </p:blipFill>
        <p:spPr>
          <a:xfrm>
            <a:off x="2062064" y="3310556"/>
            <a:ext cx="4603611" cy="3044064"/>
          </a:xfrm>
          <a:prstGeom prst="rect">
            <a:avLst/>
          </a:prstGeom>
        </p:spPr>
      </p:pic>
      <p:sp>
        <p:nvSpPr>
          <p:cNvPr id="14" name="TextBox 13">
            <a:extLst>
              <a:ext uri="{FF2B5EF4-FFF2-40B4-BE49-F238E27FC236}">
                <a16:creationId xmlns:a16="http://schemas.microsoft.com/office/drawing/2014/main" id="{E015D59E-DCE5-4C57-B858-CE3B7B427B48}"/>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spTree>
    <p:extLst>
      <p:ext uri="{BB962C8B-B14F-4D97-AF65-F5344CB8AC3E}">
        <p14:creationId xmlns:p14="http://schemas.microsoft.com/office/powerpoint/2010/main" val="315740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91A12BE0-A313-C704-9231-9EB80A1E7A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grpSp>
        <p:nvGrpSpPr>
          <p:cNvPr id="15" name="Group 14">
            <a:extLst>
              <a:ext uri="{FF2B5EF4-FFF2-40B4-BE49-F238E27FC236}">
                <a16:creationId xmlns:a16="http://schemas.microsoft.com/office/drawing/2014/main" id="{3910EC04-74EA-64E0-1CD3-23E7B8CE1A09}"/>
              </a:ext>
            </a:extLst>
          </p:cNvPr>
          <p:cNvGrpSpPr/>
          <p:nvPr/>
        </p:nvGrpSpPr>
        <p:grpSpPr>
          <a:xfrm>
            <a:off x="133194" y="6313361"/>
            <a:ext cx="12910671" cy="466127"/>
            <a:chOff x="133194" y="6313361"/>
            <a:chExt cx="12910671" cy="466127"/>
          </a:xfrm>
        </p:grpSpPr>
        <p:sp>
          <p:nvSpPr>
            <p:cNvPr id="16" name="TextBox 15">
              <a:extLst>
                <a:ext uri="{FF2B5EF4-FFF2-40B4-BE49-F238E27FC236}">
                  <a16:creationId xmlns:a16="http://schemas.microsoft.com/office/drawing/2014/main" id="{064624B0-A321-CD9F-81E4-DF0555934954}"/>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7" name="Picture 16">
              <a:extLst>
                <a:ext uri="{FF2B5EF4-FFF2-40B4-BE49-F238E27FC236}">
                  <a16:creationId xmlns:a16="http://schemas.microsoft.com/office/drawing/2014/main" id="{7A9D323E-B7EC-15A7-9C4D-FF727AD9F4EC}"/>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13" name="Title 1">
            <a:extLst>
              <a:ext uri="{FF2B5EF4-FFF2-40B4-BE49-F238E27FC236}">
                <a16:creationId xmlns:a16="http://schemas.microsoft.com/office/drawing/2014/main" id="{9D18B278-6EC5-DFD4-C294-795507E6C778}"/>
              </a:ext>
            </a:extLst>
          </p:cNvPr>
          <p:cNvSpPr txBox="1">
            <a:spLocks/>
          </p:cNvSpPr>
          <p:nvPr/>
        </p:nvSpPr>
        <p:spPr>
          <a:xfrm rot="16200000">
            <a:off x="-1859133" y="1685256"/>
            <a:ext cx="5257802"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Micrite Unit (PB)</a:t>
            </a:r>
          </a:p>
        </p:txBody>
      </p:sp>
      <p:sp>
        <p:nvSpPr>
          <p:cNvPr id="19" name="TextBox 18">
            <a:extLst>
              <a:ext uri="{FF2B5EF4-FFF2-40B4-BE49-F238E27FC236}">
                <a16:creationId xmlns:a16="http://schemas.microsoft.com/office/drawing/2014/main" id="{D8CDC449-7D71-37BF-ED8E-12CA694AD98C}"/>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sp>
        <p:nvSpPr>
          <p:cNvPr id="20" name="Rectangle 19">
            <a:extLst>
              <a:ext uri="{FF2B5EF4-FFF2-40B4-BE49-F238E27FC236}">
                <a16:creationId xmlns:a16="http://schemas.microsoft.com/office/drawing/2014/main" id="{00892D2B-13E4-A61C-6CAF-3856E33A7A86}"/>
              </a:ext>
            </a:extLst>
          </p:cNvPr>
          <p:cNvSpPr/>
          <p:nvPr/>
        </p:nvSpPr>
        <p:spPr>
          <a:xfrm>
            <a:off x="11215398" y="3750908"/>
            <a:ext cx="720000" cy="26685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3" name="Picture 22">
            <a:extLst>
              <a:ext uri="{FF2B5EF4-FFF2-40B4-BE49-F238E27FC236}">
                <a16:creationId xmlns:a16="http://schemas.microsoft.com/office/drawing/2014/main" id="{B303B2B6-5371-00F6-3D13-EB3F372A85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0653" y="3853542"/>
            <a:ext cx="490593" cy="2457308"/>
          </a:xfrm>
          <a:prstGeom prst="rect">
            <a:avLst/>
          </a:prstGeom>
        </p:spPr>
      </p:pic>
    </p:spTree>
    <p:extLst>
      <p:ext uri="{BB962C8B-B14F-4D97-AF65-F5344CB8AC3E}">
        <p14:creationId xmlns:p14="http://schemas.microsoft.com/office/powerpoint/2010/main" val="419213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3565"/>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p:txBody>
          <a:bodyPr>
            <a:normAutofit/>
          </a:bodyPr>
          <a:lstStyle/>
          <a:p>
            <a:r>
              <a:rPr lang="en-IE" sz="3200" b="1" dirty="0">
                <a:solidFill>
                  <a:schemeClr val="accent4"/>
                </a:solidFill>
              </a:rPr>
              <a:t>If it's in carbonates - it is an MVT !</a:t>
            </a:r>
          </a:p>
        </p:txBody>
      </p:sp>
      <p:sp>
        <p:nvSpPr>
          <p:cNvPr id="3" name="Content Placeholder 2">
            <a:extLst>
              <a:ext uri="{FF2B5EF4-FFF2-40B4-BE49-F238E27FC236}">
                <a16:creationId xmlns:a16="http://schemas.microsoft.com/office/drawing/2014/main" id="{A6CDD319-FA70-48F7-9857-015969AB90D2}"/>
              </a:ext>
            </a:extLst>
          </p:cNvPr>
          <p:cNvSpPr>
            <a:spLocks noGrp="1"/>
          </p:cNvSpPr>
          <p:nvPr>
            <p:ph idx="1"/>
          </p:nvPr>
        </p:nvSpPr>
        <p:spPr>
          <a:xfrm>
            <a:off x="838200" y="2222885"/>
            <a:ext cx="10515600" cy="4351338"/>
          </a:xfrm>
        </p:spPr>
        <p:txBody>
          <a:bodyPr/>
          <a:lstStyle/>
          <a:p>
            <a:pPr marL="0" indent="0" algn="just">
              <a:buNone/>
            </a:pPr>
            <a:r>
              <a:rPr lang="en-IE" dirty="0">
                <a:solidFill>
                  <a:schemeClr val="bg2"/>
                </a:solidFill>
              </a:rPr>
              <a:t>“There are no significant differences between MVT deposits and the subset that is described in Ireland.  Most features of the Irish deposits are not distinct from the family of MVT deposits.”</a:t>
            </a:r>
          </a:p>
          <a:p>
            <a:pPr marL="0" indent="0" algn="just">
              <a:buNone/>
            </a:pPr>
            <a:endParaRPr lang="en-IE" dirty="0">
              <a:solidFill>
                <a:schemeClr val="bg2"/>
              </a:solidFill>
            </a:endParaRPr>
          </a:p>
          <a:p>
            <a:pPr marL="0" indent="0" algn="just">
              <a:buNone/>
            </a:pPr>
            <a:r>
              <a:rPr lang="en-IE" dirty="0">
                <a:solidFill>
                  <a:schemeClr val="bg2"/>
                </a:solidFill>
              </a:rPr>
              <a:t>Simple - BLACK OR WHITE – MVT or </a:t>
            </a:r>
            <a:r>
              <a:rPr lang="en-IE" dirty="0" err="1">
                <a:solidFill>
                  <a:schemeClr val="bg2"/>
                </a:solidFill>
              </a:rPr>
              <a:t>SedEx</a:t>
            </a:r>
            <a:endParaRPr lang="en-IE" dirty="0">
              <a:solidFill>
                <a:schemeClr val="bg2"/>
              </a:solidFill>
            </a:endParaRPr>
          </a:p>
        </p:txBody>
      </p:sp>
      <p:grpSp>
        <p:nvGrpSpPr>
          <p:cNvPr id="10" name="Group 9">
            <a:extLst>
              <a:ext uri="{FF2B5EF4-FFF2-40B4-BE49-F238E27FC236}">
                <a16:creationId xmlns:a16="http://schemas.microsoft.com/office/drawing/2014/main" id="{598CADC3-B33D-C370-7E39-B03FDA89AD5A}"/>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DEB255FF-2A6E-F9C0-98D8-CF8CA6A623E6}"/>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2" name="Picture 11">
              <a:extLst>
                <a:ext uri="{FF2B5EF4-FFF2-40B4-BE49-F238E27FC236}">
                  <a16:creationId xmlns:a16="http://schemas.microsoft.com/office/drawing/2014/main" id="{5528EBDA-0F46-39DD-134E-522BB8E37942}"/>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3779744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A045D561-B2AC-6533-EA40-2109383E34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12" name="Title 1">
            <a:extLst>
              <a:ext uri="{FF2B5EF4-FFF2-40B4-BE49-F238E27FC236}">
                <a16:creationId xmlns:a16="http://schemas.microsoft.com/office/drawing/2014/main" id="{C0C0D98E-40A1-4764-96B7-D23FAFA79D8D}"/>
              </a:ext>
            </a:extLst>
          </p:cNvPr>
          <p:cNvSpPr txBox="1">
            <a:spLocks/>
          </p:cNvSpPr>
          <p:nvPr/>
        </p:nvSpPr>
        <p:spPr>
          <a:xfrm rot="16200000">
            <a:off x="-1859133" y="1946514"/>
            <a:ext cx="5257802"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MPB Grainstones</a:t>
            </a:r>
          </a:p>
        </p:txBody>
      </p:sp>
      <p:grpSp>
        <p:nvGrpSpPr>
          <p:cNvPr id="3" name="Group 2">
            <a:extLst>
              <a:ext uri="{FF2B5EF4-FFF2-40B4-BE49-F238E27FC236}">
                <a16:creationId xmlns:a16="http://schemas.microsoft.com/office/drawing/2014/main" id="{E8FC9E1F-05E6-48C6-1DA9-52A10142F6C9}"/>
              </a:ext>
            </a:extLst>
          </p:cNvPr>
          <p:cNvGrpSpPr/>
          <p:nvPr/>
        </p:nvGrpSpPr>
        <p:grpSpPr>
          <a:xfrm>
            <a:off x="133194" y="6313361"/>
            <a:ext cx="12910671" cy="466127"/>
            <a:chOff x="133194" y="6313361"/>
            <a:chExt cx="12910671" cy="466127"/>
          </a:xfrm>
        </p:grpSpPr>
        <p:sp>
          <p:nvSpPr>
            <p:cNvPr id="17" name="TextBox 16">
              <a:extLst>
                <a:ext uri="{FF2B5EF4-FFF2-40B4-BE49-F238E27FC236}">
                  <a16:creationId xmlns:a16="http://schemas.microsoft.com/office/drawing/2014/main" id="{EC6F5E38-8EB2-B8D5-3A36-4CD3BC4B0E5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8" name="Picture 17">
              <a:extLst>
                <a:ext uri="{FF2B5EF4-FFF2-40B4-BE49-F238E27FC236}">
                  <a16:creationId xmlns:a16="http://schemas.microsoft.com/office/drawing/2014/main" id="{D38069E4-1776-F0FA-521F-2EF10618863A}"/>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23" name="Rectangle 22">
            <a:extLst>
              <a:ext uri="{FF2B5EF4-FFF2-40B4-BE49-F238E27FC236}">
                <a16:creationId xmlns:a16="http://schemas.microsoft.com/office/drawing/2014/main" id="{9798BAAC-6875-7A32-473C-894D53549CEB}"/>
              </a:ext>
            </a:extLst>
          </p:cNvPr>
          <p:cNvSpPr/>
          <p:nvPr/>
        </p:nvSpPr>
        <p:spPr>
          <a:xfrm>
            <a:off x="11215399" y="3750911"/>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0F0CFD5A-5640-04C4-734C-755AE22F90A6}"/>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8" name="Picture 7">
            <a:extLst>
              <a:ext uri="{FF2B5EF4-FFF2-40B4-BE49-F238E27FC236}">
                <a16:creationId xmlns:a16="http://schemas.microsoft.com/office/drawing/2014/main" id="{94BCEA99-3D8D-EFB6-BA81-86EB83F2C0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02113" y="3937518"/>
            <a:ext cx="520190" cy="2298619"/>
          </a:xfrm>
          <a:prstGeom prst="rect">
            <a:avLst/>
          </a:prstGeom>
        </p:spPr>
      </p:pic>
    </p:spTree>
    <p:extLst>
      <p:ext uri="{BB962C8B-B14F-4D97-AF65-F5344CB8AC3E}">
        <p14:creationId xmlns:p14="http://schemas.microsoft.com/office/powerpoint/2010/main" val="68713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Title 1">
            <a:extLst>
              <a:ext uri="{FF2B5EF4-FFF2-40B4-BE49-F238E27FC236}">
                <a16:creationId xmlns:a16="http://schemas.microsoft.com/office/drawing/2014/main" id="{C0C0D98E-40A1-4764-96B7-D23FAFA79D8D}"/>
              </a:ext>
            </a:extLst>
          </p:cNvPr>
          <p:cNvSpPr txBox="1">
            <a:spLocks/>
          </p:cNvSpPr>
          <p:nvPr/>
        </p:nvSpPr>
        <p:spPr>
          <a:xfrm rot="16200000">
            <a:off x="-1868464" y="1965173"/>
            <a:ext cx="5257802"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UPB Sandstone</a:t>
            </a:r>
          </a:p>
        </p:txBody>
      </p:sp>
      <p:grpSp>
        <p:nvGrpSpPr>
          <p:cNvPr id="15" name="Group 14">
            <a:extLst>
              <a:ext uri="{FF2B5EF4-FFF2-40B4-BE49-F238E27FC236}">
                <a16:creationId xmlns:a16="http://schemas.microsoft.com/office/drawing/2014/main" id="{372A5175-38D8-F435-325E-F57328E4EA5C}"/>
              </a:ext>
            </a:extLst>
          </p:cNvPr>
          <p:cNvGrpSpPr/>
          <p:nvPr/>
        </p:nvGrpSpPr>
        <p:grpSpPr>
          <a:xfrm>
            <a:off x="133194" y="6313361"/>
            <a:ext cx="12910671" cy="466127"/>
            <a:chOff x="133194" y="6313361"/>
            <a:chExt cx="12910671" cy="466127"/>
          </a:xfrm>
        </p:grpSpPr>
        <p:sp>
          <p:nvSpPr>
            <p:cNvPr id="16" name="TextBox 15">
              <a:extLst>
                <a:ext uri="{FF2B5EF4-FFF2-40B4-BE49-F238E27FC236}">
                  <a16:creationId xmlns:a16="http://schemas.microsoft.com/office/drawing/2014/main" id="{E83AC22F-1A28-7BAD-F474-101269F0019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8" name="Picture 17">
              <a:extLst>
                <a:ext uri="{FF2B5EF4-FFF2-40B4-BE49-F238E27FC236}">
                  <a16:creationId xmlns:a16="http://schemas.microsoft.com/office/drawing/2014/main" id="{C8BB24C3-2BFA-C1FA-A122-71E330B1D7F8}"/>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13" name="TextBox 12">
            <a:extLst>
              <a:ext uri="{FF2B5EF4-FFF2-40B4-BE49-F238E27FC236}">
                <a16:creationId xmlns:a16="http://schemas.microsoft.com/office/drawing/2014/main" id="{D8095B64-5DE3-126A-03F4-8461318933A4}"/>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7" name="Picture 6">
            <a:extLst>
              <a:ext uri="{FF2B5EF4-FFF2-40B4-BE49-F238E27FC236}">
                <a16:creationId xmlns:a16="http://schemas.microsoft.com/office/drawing/2014/main" id="{0644419C-F65A-3364-6679-63E9B29B91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grpSp>
        <p:nvGrpSpPr>
          <p:cNvPr id="23" name="Group 22">
            <a:extLst>
              <a:ext uri="{FF2B5EF4-FFF2-40B4-BE49-F238E27FC236}">
                <a16:creationId xmlns:a16="http://schemas.microsoft.com/office/drawing/2014/main" id="{FA572463-0AB5-8B4C-E741-3EA4608B8548}"/>
              </a:ext>
            </a:extLst>
          </p:cNvPr>
          <p:cNvGrpSpPr/>
          <p:nvPr/>
        </p:nvGrpSpPr>
        <p:grpSpPr>
          <a:xfrm>
            <a:off x="11215397" y="3750906"/>
            <a:ext cx="720000" cy="2667600"/>
            <a:chOff x="11131420" y="3620277"/>
            <a:chExt cx="802433" cy="2799184"/>
          </a:xfrm>
        </p:grpSpPr>
        <p:sp>
          <p:nvSpPr>
            <p:cNvPr id="21" name="Rectangle 20">
              <a:extLst>
                <a:ext uri="{FF2B5EF4-FFF2-40B4-BE49-F238E27FC236}">
                  <a16:creationId xmlns:a16="http://schemas.microsoft.com/office/drawing/2014/main" id="{EACAC6A3-7DB1-6249-B7DF-5E7FECD77E0E}"/>
                </a:ext>
              </a:extLst>
            </p:cNvPr>
            <p:cNvSpPr/>
            <p:nvPr/>
          </p:nvSpPr>
          <p:spPr>
            <a:xfrm>
              <a:off x="11131420" y="3620277"/>
              <a:ext cx="802433" cy="27991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871C596F-3A5D-A8B5-6194-7E8AF7402190}"/>
                </a:ext>
              </a:extLst>
            </p:cNvPr>
            <p:cNvSpPr/>
            <p:nvPr/>
          </p:nvSpPr>
          <p:spPr>
            <a:xfrm>
              <a:off x="11150082" y="3704253"/>
              <a:ext cx="139959" cy="2668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3" name="Picture 2">
            <a:extLst>
              <a:ext uri="{FF2B5EF4-FFF2-40B4-BE49-F238E27FC236}">
                <a16:creationId xmlns:a16="http://schemas.microsoft.com/office/drawing/2014/main" id="{794184AE-8629-B9C2-870E-9D303F591F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07132" y="3956180"/>
            <a:ext cx="482998" cy="2185367"/>
          </a:xfrm>
          <a:prstGeom prst="rect">
            <a:avLst/>
          </a:prstGeom>
        </p:spPr>
      </p:pic>
    </p:spTree>
    <p:extLst>
      <p:ext uri="{BB962C8B-B14F-4D97-AF65-F5344CB8AC3E}">
        <p14:creationId xmlns:p14="http://schemas.microsoft.com/office/powerpoint/2010/main" val="3978460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164FEE-48FD-FC3A-B85C-EB322B84F2C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itle 1">
            <a:extLst>
              <a:ext uri="{FF2B5EF4-FFF2-40B4-BE49-F238E27FC236}">
                <a16:creationId xmlns:a16="http://schemas.microsoft.com/office/drawing/2014/main" id="{55070525-FBFD-8A10-F076-FAFF97E4EA1F}"/>
              </a:ext>
            </a:extLst>
          </p:cNvPr>
          <p:cNvSpPr txBox="1">
            <a:spLocks/>
          </p:cNvSpPr>
          <p:nvPr/>
        </p:nvSpPr>
        <p:spPr>
          <a:xfrm rot="16200000">
            <a:off x="-1901655" y="1391286"/>
            <a:ext cx="5339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Shaley Pales</a:t>
            </a:r>
          </a:p>
        </p:txBody>
      </p:sp>
      <p:grpSp>
        <p:nvGrpSpPr>
          <p:cNvPr id="10" name="Group 9">
            <a:extLst>
              <a:ext uri="{FF2B5EF4-FFF2-40B4-BE49-F238E27FC236}">
                <a16:creationId xmlns:a16="http://schemas.microsoft.com/office/drawing/2014/main" id="{46E40F71-0DBC-59D0-CC64-8E4B81F6E975}"/>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235BC604-992E-1706-F94B-34079D530304}"/>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749BA16F-B28C-9803-6F69-29042C6DD206}"/>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13" name="Picture 12">
            <a:extLst>
              <a:ext uri="{FF2B5EF4-FFF2-40B4-BE49-F238E27FC236}">
                <a16:creationId xmlns:a16="http://schemas.microsoft.com/office/drawing/2014/main" id="{1C918440-E8FD-A755-EEED-E08F0E376A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7" name="TextBox 6">
            <a:extLst>
              <a:ext uri="{FF2B5EF4-FFF2-40B4-BE49-F238E27FC236}">
                <a16:creationId xmlns:a16="http://schemas.microsoft.com/office/drawing/2014/main" id="{84B91EFF-111A-96C1-5D0C-E1BF560D1FE5}"/>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sp>
        <p:nvSpPr>
          <p:cNvPr id="8" name="Rectangle 7">
            <a:extLst>
              <a:ext uri="{FF2B5EF4-FFF2-40B4-BE49-F238E27FC236}">
                <a16:creationId xmlns:a16="http://schemas.microsoft.com/office/drawing/2014/main" id="{24AA9270-4D91-FD22-3B81-A1093F3FFD7B}"/>
              </a:ext>
            </a:extLst>
          </p:cNvPr>
          <p:cNvSpPr/>
          <p:nvPr/>
        </p:nvSpPr>
        <p:spPr>
          <a:xfrm>
            <a:off x="11215399" y="3750911"/>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9" name="Picture 18">
            <a:extLst>
              <a:ext uri="{FF2B5EF4-FFF2-40B4-BE49-F238E27FC236}">
                <a16:creationId xmlns:a16="http://schemas.microsoft.com/office/drawing/2014/main" id="{8E482714-0A9F-E245-5E07-EB2D8B7257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8599" y="3894975"/>
            <a:ext cx="511948" cy="2369968"/>
          </a:xfrm>
          <a:prstGeom prst="rect">
            <a:avLst/>
          </a:prstGeom>
        </p:spPr>
      </p:pic>
    </p:spTree>
    <p:extLst>
      <p:ext uri="{BB962C8B-B14F-4D97-AF65-F5344CB8AC3E}">
        <p14:creationId xmlns:p14="http://schemas.microsoft.com/office/powerpoint/2010/main" val="1186109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0BE335-7222-91EE-0F7F-92F468E7BE1E}"/>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pic>
        <p:nvPicPr>
          <p:cNvPr id="14" name="Picture 13">
            <a:extLst>
              <a:ext uri="{FF2B5EF4-FFF2-40B4-BE49-F238E27FC236}">
                <a16:creationId xmlns:a16="http://schemas.microsoft.com/office/drawing/2014/main" id="{31F64CD0-8CC7-8A7B-9BFD-905E9ED2A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00225" y="341496"/>
            <a:ext cx="9344025" cy="2880675"/>
          </a:xfrm>
          <a:prstGeom prst="rect">
            <a:avLst/>
          </a:prstGeom>
        </p:spPr>
      </p:pic>
      <p:pic>
        <p:nvPicPr>
          <p:cNvPr id="16" name="Picture 15">
            <a:extLst>
              <a:ext uri="{FF2B5EF4-FFF2-40B4-BE49-F238E27FC236}">
                <a16:creationId xmlns:a16="http://schemas.microsoft.com/office/drawing/2014/main" id="{476D5CC6-BC63-DC6A-20B5-FA5B8359042B}"/>
              </a:ext>
            </a:extLst>
          </p:cNvPr>
          <p:cNvPicPr>
            <a:picLocks noChangeAspect="1"/>
          </p:cNvPicPr>
          <p:nvPr/>
        </p:nvPicPr>
        <p:blipFill>
          <a:blip r:embed="rId3"/>
          <a:stretch>
            <a:fillRect/>
          </a:stretch>
        </p:blipFill>
        <p:spPr>
          <a:xfrm>
            <a:off x="1781175" y="3308701"/>
            <a:ext cx="9352989" cy="2811792"/>
          </a:xfrm>
          <a:prstGeom prst="rect">
            <a:avLst/>
          </a:prstGeom>
        </p:spPr>
      </p:pic>
      <p:grpSp>
        <p:nvGrpSpPr>
          <p:cNvPr id="2" name="Group 1">
            <a:extLst>
              <a:ext uri="{FF2B5EF4-FFF2-40B4-BE49-F238E27FC236}">
                <a16:creationId xmlns:a16="http://schemas.microsoft.com/office/drawing/2014/main" id="{EBA149D4-8FB5-3AB8-4F0C-41DD2FE48B57}"/>
              </a:ext>
            </a:extLst>
          </p:cNvPr>
          <p:cNvGrpSpPr/>
          <p:nvPr/>
        </p:nvGrpSpPr>
        <p:grpSpPr>
          <a:xfrm>
            <a:off x="133194" y="6313361"/>
            <a:ext cx="12910671" cy="466127"/>
            <a:chOff x="133194" y="6313361"/>
            <a:chExt cx="12910671" cy="466127"/>
          </a:xfrm>
        </p:grpSpPr>
        <p:sp>
          <p:nvSpPr>
            <p:cNvPr id="3" name="TextBox 2">
              <a:extLst>
                <a:ext uri="{FF2B5EF4-FFF2-40B4-BE49-F238E27FC236}">
                  <a16:creationId xmlns:a16="http://schemas.microsoft.com/office/drawing/2014/main" id="{214729F3-4BCD-D9D5-D222-A709B492C0EF}"/>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4" name="Picture 3">
              <a:extLst>
                <a:ext uri="{FF2B5EF4-FFF2-40B4-BE49-F238E27FC236}">
                  <a16:creationId xmlns:a16="http://schemas.microsoft.com/office/drawing/2014/main" id="{CD3E3728-99E5-5B25-5C1D-E2B6CAD70874}"/>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5" name="TextBox 4">
            <a:extLst>
              <a:ext uri="{FF2B5EF4-FFF2-40B4-BE49-F238E27FC236}">
                <a16:creationId xmlns:a16="http://schemas.microsoft.com/office/drawing/2014/main" id="{52F11E6E-EE3E-7FF1-82A6-C8B9A467F7BB}"/>
              </a:ext>
            </a:extLst>
          </p:cNvPr>
          <p:cNvSpPr txBox="1"/>
          <p:nvPr/>
        </p:nvSpPr>
        <p:spPr>
          <a:xfrm>
            <a:off x="1955259" y="457200"/>
            <a:ext cx="734496" cy="369332"/>
          </a:xfrm>
          <a:prstGeom prst="rect">
            <a:avLst/>
          </a:prstGeom>
          <a:noFill/>
        </p:spPr>
        <p:txBody>
          <a:bodyPr wrap="none" rtlCol="0">
            <a:spAutoFit/>
          </a:bodyPr>
          <a:lstStyle/>
          <a:p>
            <a:r>
              <a:rPr lang="en-IE" dirty="0"/>
              <a:t>North</a:t>
            </a:r>
          </a:p>
        </p:txBody>
      </p:sp>
      <p:sp>
        <p:nvSpPr>
          <p:cNvPr id="7" name="TextBox 6">
            <a:extLst>
              <a:ext uri="{FF2B5EF4-FFF2-40B4-BE49-F238E27FC236}">
                <a16:creationId xmlns:a16="http://schemas.microsoft.com/office/drawing/2014/main" id="{37EA2B03-3658-540B-4C13-D27DE0B82BCF}"/>
              </a:ext>
            </a:extLst>
          </p:cNvPr>
          <p:cNvSpPr txBox="1"/>
          <p:nvPr/>
        </p:nvSpPr>
        <p:spPr>
          <a:xfrm>
            <a:off x="1950452" y="3366907"/>
            <a:ext cx="734496" cy="369332"/>
          </a:xfrm>
          <a:prstGeom prst="rect">
            <a:avLst/>
          </a:prstGeom>
          <a:noFill/>
        </p:spPr>
        <p:txBody>
          <a:bodyPr wrap="none" rtlCol="0">
            <a:spAutoFit/>
          </a:bodyPr>
          <a:lstStyle/>
          <a:p>
            <a:r>
              <a:rPr lang="en-IE" dirty="0"/>
              <a:t>North</a:t>
            </a:r>
          </a:p>
        </p:txBody>
      </p:sp>
      <p:sp>
        <p:nvSpPr>
          <p:cNvPr id="8" name="TextBox 7">
            <a:extLst>
              <a:ext uri="{FF2B5EF4-FFF2-40B4-BE49-F238E27FC236}">
                <a16:creationId xmlns:a16="http://schemas.microsoft.com/office/drawing/2014/main" id="{278BE11F-92CB-3FE0-E49B-5DA7DABAB438}"/>
              </a:ext>
            </a:extLst>
          </p:cNvPr>
          <p:cNvSpPr txBox="1"/>
          <p:nvPr/>
        </p:nvSpPr>
        <p:spPr>
          <a:xfrm>
            <a:off x="10227127" y="457200"/>
            <a:ext cx="732893" cy="369332"/>
          </a:xfrm>
          <a:prstGeom prst="rect">
            <a:avLst/>
          </a:prstGeom>
          <a:noFill/>
        </p:spPr>
        <p:txBody>
          <a:bodyPr wrap="none" rtlCol="0">
            <a:spAutoFit/>
          </a:bodyPr>
          <a:lstStyle/>
          <a:p>
            <a:r>
              <a:rPr lang="en-IE" dirty="0"/>
              <a:t>South</a:t>
            </a:r>
          </a:p>
        </p:txBody>
      </p:sp>
      <p:sp>
        <p:nvSpPr>
          <p:cNvPr id="9" name="TextBox 8">
            <a:extLst>
              <a:ext uri="{FF2B5EF4-FFF2-40B4-BE49-F238E27FC236}">
                <a16:creationId xmlns:a16="http://schemas.microsoft.com/office/drawing/2014/main" id="{84198C7B-8F96-A100-12F7-77EB389A03B5}"/>
              </a:ext>
            </a:extLst>
          </p:cNvPr>
          <p:cNvSpPr txBox="1"/>
          <p:nvPr/>
        </p:nvSpPr>
        <p:spPr>
          <a:xfrm>
            <a:off x="10227127" y="3379001"/>
            <a:ext cx="732893" cy="369332"/>
          </a:xfrm>
          <a:prstGeom prst="rect">
            <a:avLst/>
          </a:prstGeom>
          <a:noFill/>
        </p:spPr>
        <p:txBody>
          <a:bodyPr wrap="none" rtlCol="0">
            <a:spAutoFit/>
          </a:bodyPr>
          <a:lstStyle/>
          <a:p>
            <a:r>
              <a:rPr lang="en-IE" dirty="0"/>
              <a:t>South</a:t>
            </a:r>
          </a:p>
        </p:txBody>
      </p:sp>
    </p:spTree>
    <p:extLst>
      <p:ext uri="{BB962C8B-B14F-4D97-AF65-F5344CB8AC3E}">
        <p14:creationId xmlns:p14="http://schemas.microsoft.com/office/powerpoint/2010/main" val="44003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Rectangle 10">
            <a:extLst>
              <a:ext uri="{FF2B5EF4-FFF2-40B4-BE49-F238E27FC236}">
                <a16:creationId xmlns:a16="http://schemas.microsoft.com/office/drawing/2014/main" id="{D887A88B-95BC-43C7-808C-5D80E5553550}"/>
              </a:ext>
            </a:extLst>
          </p:cNvPr>
          <p:cNvSpPr/>
          <p:nvPr/>
        </p:nvSpPr>
        <p:spPr>
          <a:xfrm>
            <a:off x="1134595" y="833933"/>
            <a:ext cx="9972675" cy="56141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itle 1">
            <a:extLst>
              <a:ext uri="{FF2B5EF4-FFF2-40B4-BE49-F238E27FC236}">
                <a16:creationId xmlns:a16="http://schemas.microsoft.com/office/drawing/2014/main" id="{C0C0D98E-40A1-4764-96B7-D23FAFA79D8D}"/>
              </a:ext>
            </a:extLst>
          </p:cNvPr>
          <p:cNvSpPr txBox="1">
            <a:spLocks/>
          </p:cNvSpPr>
          <p:nvPr/>
        </p:nvSpPr>
        <p:spPr>
          <a:xfrm rot="16200000">
            <a:off x="-1877795" y="1358683"/>
            <a:ext cx="5257802"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Lower ABL</a:t>
            </a:r>
          </a:p>
        </p:txBody>
      </p:sp>
      <p:grpSp>
        <p:nvGrpSpPr>
          <p:cNvPr id="15" name="Group 14">
            <a:extLst>
              <a:ext uri="{FF2B5EF4-FFF2-40B4-BE49-F238E27FC236}">
                <a16:creationId xmlns:a16="http://schemas.microsoft.com/office/drawing/2014/main" id="{B2CC8A95-4187-1CEE-5948-16A5F1409864}"/>
              </a:ext>
            </a:extLst>
          </p:cNvPr>
          <p:cNvGrpSpPr/>
          <p:nvPr/>
        </p:nvGrpSpPr>
        <p:grpSpPr>
          <a:xfrm>
            <a:off x="133194" y="6313361"/>
            <a:ext cx="12910671" cy="466127"/>
            <a:chOff x="133194" y="6313361"/>
            <a:chExt cx="12910671" cy="466127"/>
          </a:xfrm>
        </p:grpSpPr>
        <p:sp>
          <p:nvSpPr>
            <p:cNvPr id="17" name="TextBox 16">
              <a:extLst>
                <a:ext uri="{FF2B5EF4-FFF2-40B4-BE49-F238E27FC236}">
                  <a16:creationId xmlns:a16="http://schemas.microsoft.com/office/drawing/2014/main" id="{6A1DEF63-9EDA-90A3-3F2F-C10E6E9CF6F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8" name="Picture 17">
              <a:extLst>
                <a:ext uri="{FF2B5EF4-FFF2-40B4-BE49-F238E27FC236}">
                  <a16:creationId xmlns:a16="http://schemas.microsoft.com/office/drawing/2014/main" id="{1C855852-F337-28DA-F32A-25DB2F0E7361}"/>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4" name="TextBox 3">
            <a:extLst>
              <a:ext uri="{FF2B5EF4-FFF2-40B4-BE49-F238E27FC236}">
                <a16:creationId xmlns:a16="http://schemas.microsoft.com/office/drawing/2014/main" id="{DDD251FA-7DAE-BAEF-A719-53176C79B7A7}"/>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13" name="Picture 12">
            <a:extLst>
              <a:ext uri="{FF2B5EF4-FFF2-40B4-BE49-F238E27FC236}">
                <a16:creationId xmlns:a16="http://schemas.microsoft.com/office/drawing/2014/main" id="{78D4BC6F-B369-10F6-68CD-43E8E9C2EF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8" name="Rectangle 7">
            <a:extLst>
              <a:ext uri="{FF2B5EF4-FFF2-40B4-BE49-F238E27FC236}">
                <a16:creationId xmlns:a16="http://schemas.microsoft.com/office/drawing/2014/main" id="{6AB1E409-9314-2096-32F6-5718FD9BC653}"/>
              </a:ext>
            </a:extLst>
          </p:cNvPr>
          <p:cNvSpPr/>
          <p:nvPr/>
        </p:nvSpPr>
        <p:spPr>
          <a:xfrm>
            <a:off x="11215399" y="3750910"/>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6" name="Picture 15">
            <a:extLst>
              <a:ext uri="{FF2B5EF4-FFF2-40B4-BE49-F238E27FC236}">
                <a16:creationId xmlns:a16="http://schemas.microsoft.com/office/drawing/2014/main" id="{F7959BE8-4DEE-7D88-6FD4-27DFD5F40D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78332" y="3890865"/>
            <a:ext cx="559415" cy="2377514"/>
          </a:xfrm>
          <a:prstGeom prst="rect">
            <a:avLst/>
          </a:prstGeom>
        </p:spPr>
      </p:pic>
    </p:spTree>
    <p:extLst>
      <p:ext uri="{BB962C8B-B14F-4D97-AF65-F5344CB8AC3E}">
        <p14:creationId xmlns:p14="http://schemas.microsoft.com/office/powerpoint/2010/main" val="3628761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a:extLst>
              <a:ext uri="{FF2B5EF4-FFF2-40B4-BE49-F238E27FC236}">
                <a16:creationId xmlns:a16="http://schemas.microsoft.com/office/drawing/2014/main" id="{423A7A8F-1E06-F070-CB30-A2FA191F33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13" name="Title 1">
            <a:extLst>
              <a:ext uri="{FF2B5EF4-FFF2-40B4-BE49-F238E27FC236}">
                <a16:creationId xmlns:a16="http://schemas.microsoft.com/office/drawing/2014/main" id="{A212FA58-ECFF-4531-ACD1-3FE97FC48B19}"/>
              </a:ext>
            </a:extLst>
          </p:cNvPr>
          <p:cNvSpPr txBox="1">
            <a:spLocks/>
          </p:cNvSpPr>
          <p:nvPr/>
        </p:nvSpPr>
        <p:spPr>
          <a:xfrm rot="16200000">
            <a:off x="-1901655" y="2007106"/>
            <a:ext cx="5339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Waulsortian isopach</a:t>
            </a:r>
          </a:p>
        </p:txBody>
      </p:sp>
      <p:grpSp>
        <p:nvGrpSpPr>
          <p:cNvPr id="11" name="Group 10">
            <a:extLst>
              <a:ext uri="{FF2B5EF4-FFF2-40B4-BE49-F238E27FC236}">
                <a16:creationId xmlns:a16="http://schemas.microsoft.com/office/drawing/2014/main" id="{EB3777FF-81EC-D53B-5EA5-74285D3F8F87}"/>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01649881-11BF-DF49-C8EC-2122CABF291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0" name="Picture 19">
              <a:extLst>
                <a:ext uri="{FF2B5EF4-FFF2-40B4-BE49-F238E27FC236}">
                  <a16:creationId xmlns:a16="http://schemas.microsoft.com/office/drawing/2014/main" id="{7962CB91-7A3E-CE26-0F98-16D4A06C5E0C}"/>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7" name="TextBox 6">
            <a:extLst>
              <a:ext uri="{FF2B5EF4-FFF2-40B4-BE49-F238E27FC236}">
                <a16:creationId xmlns:a16="http://schemas.microsoft.com/office/drawing/2014/main" id="{C1A8D591-E716-8F2C-C6D8-0E0A3310039C}"/>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sp>
        <p:nvSpPr>
          <p:cNvPr id="8" name="Rectangle 7">
            <a:extLst>
              <a:ext uri="{FF2B5EF4-FFF2-40B4-BE49-F238E27FC236}">
                <a16:creationId xmlns:a16="http://schemas.microsoft.com/office/drawing/2014/main" id="{1503A144-B461-33B8-31C0-C85FCE164CD4}"/>
              </a:ext>
            </a:extLst>
          </p:cNvPr>
          <p:cNvSpPr/>
          <p:nvPr/>
        </p:nvSpPr>
        <p:spPr>
          <a:xfrm>
            <a:off x="11215399" y="3750911"/>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F4E655A4-CFEC-1B4B-4A8A-B5D2526A3B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7452" y="3834885"/>
            <a:ext cx="556010" cy="2448169"/>
          </a:xfrm>
          <a:prstGeom prst="rect">
            <a:avLst/>
          </a:prstGeom>
        </p:spPr>
      </p:pic>
      <p:sp>
        <p:nvSpPr>
          <p:cNvPr id="2" name="TextBox 1">
            <a:extLst>
              <a:ext uri="{FF2B5EF4-FFF2-40B4-BE49-F238E27FC236}">
                <a16:creationId xmlns:a16="http://schemas.microsoft.com/office/drawing/2014/main" id="{8542A6D5-1C59-4C06-97F4-3E166254BA69}"/>
              </a:ext>
            </a:extLst>
          </p:cNvPr>
          <p:cNvSpPr txBox="1"/>
          <p:nvPr/>
        </p:nvSpPr>
        <p:spPr>
          <a:xfrm>
            <a:off x="2543123" y="3174969"/>
            <a:ext cx="1317335" cy="430887"/>
          </a:xfrm>
          <a:prstGeom prst="rect">
            <a:avLst/>
          </a:prstGeom>
          <a:noFill/>
        </p:spPr>
        <p:txBody>
          <a:bodyPr wrap="square" rtlCol="0">
            <a:spAutoFit/>
          </a:bodyPr>
          <a:lstStyle/>
          <a:p>
            <a:r>
              <a:rPr lang="en-IE" sz="1100" dirty="0">
                <a:solidFill>
                  <a:srgbClr val="FF0000"/>
                </a:solidFill>
              </a:rPr>
              <a:t>Scattered knolls within ABL</a:t>
            </a:r>
          </a:p>
        </p:txBody>
      </p:sp>
      <p:sp>
        <p:nvSpPr>
          <p:cNvPr id="9" name="TextBox 8">
            <a:extLst>
              <a:ext uri="{FF2B5EF4-FFF2-40B4-BE49-F238E27FC236}">
                <a16:creationId xmlns:a16="http://schemas.microsoft.com/office/drawing/2014/main" id="{754184BD-BCB3-4793-A0DD-EB15E9520B94}"/>
              </a:ext>
            </a:extLst>
          </p:cNvPr>
          <p:cNvSpPr txBox="1"/>
          <p:nvPr/>
        </p:nvSpPr>
        <p:spPr>
          <a:xfrm>
            <a:off x="4419648" y="1354405"/>
            <a:ext cx="1317335" cy="430887"/>
          </a:xfrm>
          <a:prstGeom prst="rect">
            <a:avLst/>
          </a:prstGeom>
          <a:noFill/>
        </p:spPr>
        <p:txBody>
          <a:bodyPr wrap="square" rtlCol="0">
            <a:spAutoFit/>
          </a:bodyPr>
          <a:lstStyle/>
          <a:p>
            <a:r>
              <a:rPr lang="en-IE" sz="1100" dirty="0">
                <a:solidFill>
                  <a:srgbClr val="FF0000"/>
                </a:solidFill>
              </a:rPr>
              <a:t>Scattered knolls within ABL</a:t>
            </a:r>
          </a:p>
        </p:txBody>
      </p:sp>
      <p:sp>
        <p:nvSpPr>
          <p:cNvPr id="21" name="TextBox 20">
            <a:extLst>
              <a:ext uri="{FF2B5EF4-FFF2-40B4-BE49-F238E27FC236}">
                <a16:creationId xmlns:a16="http://schemas.microsoft.com/office/drawing/2014/main" id="{C1C8702A-46A1-4FC3-8E06-4D5173D903FE}"/>
              </a:ext>
            </a:extLst>
          </p:cNvPr>
          <p:cNvSpPr txBox="1"/>
          <p:nvPr/>
        </p:nvSpPr>
        <p:spPr>
          <a:xfrm>
            <a:off x="7687810" y="5617402"/>
            <a:ext cx="914327" cy="600164"/>
          </a:xfrm>
          <a:prstGeom prst="rect">
            <a:avLst/>
          </a:prstGeom>
          <a:noFill/>
        </p:spPr>
        <p:txBody>
          <a:bodyPr wrap="square" rtlCol="0">
            <a:spAutoFit/>
          </a:bodyPr>
          <a:lstStyle/>
          <a:p>
            <a:r>
              <a:rPr lang="en-IE" sz="1100" dirty="0">
                <a:solidFill>
                  <a:srgbClr val="FF0000"/>
                </a:solidFill>
              </a:rPr>
              <a:t>Reef Equivalent calcarenites</a:t>
            </a:r>
          </a:p>
        </p:txBody>
      </p:sp>
      <p:sp>
        <p:nvSpPr>
          <p:cNvPr id="28" name="Freeform: Shape 27">
            <a:extLst>
              <a:ext uri="{FF2B5EF4-FFF2-40B4-BE49-F238E27FC236}">
                <a16:creationId xmlns:a16="http://schemas.microsoft.com/office/drawing/2014/main" id="{E671A922-18EB-6C39-912D-16F2EE327B61}"/>
              </a:ext>
            </a:extLst>
          </p:cNvPr>
          <p:cNvSpPr/>
          <p:nvPr/>
        </p:nvSpPr>
        <p:spPr>
          <a:xfrm>
            <a:off x="7515225" y="4298950"/>
            <a:ext cx="69850" cy="85725"/>
          </a:xfrm>
          <a:custGeom>
            <a:avLst/>
            <a:gdLst>
              <a:gd name="connsiteX0" fmla="*/ 0 w 69850"/>
              <a:gd name="connsiteY0" fmla="*/ 69850 h 85725"/>
              <a:gd name="connsiteX1" fmla="*/ 12700 w 69850"/>
              <a:gd name="connsiteY1" fmla="*/ 15875 h 85725"/>
              <a:gd name="connsiteX2" fmla="*/ 41275 w 69850"/>
              <a:gd name="connsiteY2" fmla="*/ 0 h 85725"/>
              <a:gd name="connsiteX3" fmla="*/ 66675 w 69850"/>
              <a:gd name="connsiteY3" fmla="*/ 34925 h 85725"/>
              <a:gd name="connsiteX4" fmla="*/ 69850 w 69850"/>
              <a:gd name="connsiteY4" fmla="*/ 60325 h 85725"/>
              <a:gd name="connsiteX5" fmla="*/ 53975 w 69850"/>
              <a:gd name="connsiteY5" fmla="*/ 85725 h 85725"/>
              <a:gd name="connsiteX6" fmla="*/ 0 w 69850"/>
              <a:gd name="connsiteY6" fmla="*/ 6985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0" h="85725">
                <a:moveTo>
                  <a:pt x="0" y="69850"/>
                </a:moveTo>
                <a:lnTo>
                  <a:pt x="12700" y="15875"/>
                </a:lnTo>
                <a:lnTo>
                  <a:pt x="41275" y="0"/>
                </a:lnTo>
                <a:lnTo>
                  <a:pt x="66675" y="34925"/>
                </a:lnTo>
                <a:lnTo>
                  <a:pt x="69850" y="60325"/>
                </a:lnTo>
                <a:lnTo>
                  <a:pt x="53975" y="85725"/>
                </a:lnTo>
                <a:lnTo>
                  <a:pt x="0" y="698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435770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itle 1">
            <a:extLst>
              <a:ext uri="{FF2B5EF4-FFF2-40B4-BE49-F238E27FC236}">
                <a16:creationId xmlns:a16="http://schemas.microsoft.com/office/drawing/2014/main" id="{A212FA58-ECFF-4531-ACD1-3FE97FC48B19}"/>
              </a:ext>
            </a:extLst>
          </p:cNvPr>
          <p:cNvSpPr txBox="1">
            <a:spLocks/>
          </p:cNvSpPr>
          <p:nvPr/>
        </p:nvSpPr>
        <p:spPr>
          <a:xfrm rot="16200000">
            <a:off x="-1873663" y="971408"/>
            <a:ext cx="5339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Upper ABL</a:t>
            </a:r>
          </a:p>
        </p:txBody>
      </p:sp>
      <p:sp>
        <p:nvSpPr>
          <p:cNvPr id="2" name="TextBox 1">
            <a:extLst>
              <a:ext uri="{FF2B5EF4-FFF2-40B4-BE49-F238E27FC236}">
                <a16:creationId xmlns:a16="http://schemas.microsoft.com/office/drawing/2014/main" id="{8542A6D5-1C59-4C06-97F4-3E166254BA69}"/>
              </a:ext>
            </a:extLst>
          </p:cNvPr>
          <p:cNvSpPr txBox="1"/>
          <p:nvPr/>
        </p:nvSpPr>
        <p:spPr>
          <a:xfrm>
            <a:off x="2543123" y="3174969"/>
            <a:ext cx="1317335" cy="430887"/>
          </a:xfrm>
          <a:prstGeom prst="rect">
            <a:avLst/>
          </a:prstGeom>
          <a:noFill/>
        </p:spPr>
        <p:txBody>
          <a:bodyPr wrap="square" rtlCol="0">
            <a:spAutoFit/>
          </a:bodyPr>
          <a:lstStyle/>
          <a:p>
            <a:r>
              <a:rPr lang="en-IE" sz="1100" dirty="0">
                <a:solidFill>
                  <a:srgbClr val="FF0000"/>
                </a:solidFill>
              </a:rPr>
              <a:t>Scattered knolls within ABL</a:t>
            </a:r>
          </a:p>
        </p:txBody>
      </p:sp>
      <p:sp>
        <p:nvSpPr>
          <p:cNvPr id="9" name="TextBox 8">
            <a:extLst>
              <a:ext uri="{FF2B5EF4-FFF2-40B4-BE49-F238E27FC236}">
                <a16:creationId xmlns:a16="http://schemas.microsoft.com/office/drawing/2014/main" id="{754184BD-BCB3-4793-A0DD-EB15E9520B94}"/>
              </a:ext>
            </a:extLst>
          </p:cNvPr>
          <p:cNvSpPr txBox="1"/>
          <p:nvPr/>
        </p:nvSpPr>
        <p:spPr>
          <a:xfrm>
            <a:off x="6089933" y="2408988"/>
            <a:ext cx="1317335" cy="430887"/>
          </a:xfrm>
          <a:prstGeom prst="rect">
            <a:avLst/>
          </a:prstGeom>
          <a:noFill/>
        </p:spPr>
        <p:txBody>
          <a:bodyPr wrap="square" rtlCol="0">
            <a:spAutoFit/>
          </a:bodyPr>
          <a:lstStyle/>
          <a:p>
            <a:r>
              <a:rPr lang="en-IE" sz="1100" dirty="0">
                <a:solidFill>
                  <a:srgbClr val="FF0000"/>
                </a:solidFill>
              </a:rPr>
              <a:t>Scattered knolls within ABL</a:t>
            </a:r>
          </a:p>
        </p:txBody>
      </p:sp>
      <p:sp>
        <p:nvSpPr>
          <p:cNvPr id="21" name="TextBox 20">
            <a:extLst>
              <a:ext uri="{FF2B5EF4-FFF2-40B4-BE49-F238E27FC236}">
                <a16:creationId xmlns:a16="http://schemas.microsoft.com/office/drawing/2014/main" id="{C1C8702A-46A1-4FC3-8E06-4D5173D903FE}"/>
              </a:ext>
            </a:extLst>
          </p:cNvPr>
          <p:cNvSpPr txBox="1"/>
          <p:nvPr/>
        </p:nvSpPr>
        <p:spPr>
          <a:xfrm>
            <a:off x="7687810" y="5617402"/>
            <a:ext cx="914327" cy="600164"/>
          </a:xfrm>
          <a:prstGeom prst="rect">
            <a:avLst/>
          </a:prstGeom>
          <a:noFill/>
        </p:spPr>
        <p:txBody>
          <a:bodyPr wrap="square" rtlCol="0">
            <a:spAutoFit/>
          </a:bodyPr>
          <a:lstStyle/>
          <a:p>
            <a:r>
              <a:rPr lang="en-IE" sz="1100" dirty="0">
                <a:solidFill>
                  <a:srgbClr val="FF0000"/>
                </a:solidFill>
              </a:rPr>
              <a:t>Reef Equivalent calcarenites</a:t>
            </a:r>
          </a:p>
        </p:txBody>
      </p:sp>
      <p:grpSp>
        <p:nvGrpSpPr>
          <p:cNvPr id="11" name="Group 10">
            <a:extLst>
              <a:ext uri="{FF2B5EF4-FFF2-40B4-BE49-F238E27FC236}">
                <a16:creationId xmlns:a16="http://schemas.microsoft.com/office/drawing/2014/main" id="{EB3777FF-81EC-D53B-5EA5-74285D3F8F87}"/>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01649881-11BF-DF49-C8EC-2122CABF291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0" name="Picture 19">
              <a:extLst>
                <a:ext uri="{FF2B5EF4-FFF2-40B4-BE49-F238E27FC236}">
                  <a16:creationId xmlns:a16="http://schemas.microsoft.com/office/drawing/2014/main" id="{7962CB91-7A3E-CE26-0F98-16D4A06C5E0C}"/>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7" name="TextBox 6">
            <a:extLst>
              <a:ext uri="{FF2B5EF4-FFF2-40B4-BE49-F238E27FC236}">
                <a16:creationId xmlns:a16="http://schemas.microsoft.com/office/drawing/2014/main" id="{C1A8D591-E716-8F2C-C6D8-0E0A3310039C}"/>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14" name="Picture 13">
            <a:extLst>
              <a:ext uri="{FF2B5EF4-FFF2-40B4-BE49-F238E27FC236}">
                <a16:creationId xmlns:a16="http://schemas.microsoft.com/office/drawing/2014/main" id="{23238496-4456-83DC-2402-69F8605EF8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8" name="Rectangle 7">
            <a:extLst>
              <a:ext uri="{FF2B5EF4-FFF2-40B4-BE49-F238E27FC236}">
                <a16:creationId xmlns:a16="http://schemas.microsoft.com/office/drawing/2014/main" id="{1503A144-B461-33B8-31C0-C85FCE164CD4}"/>
              </a:ext>
            </a:extLst>
          </p:cNvPr>
          <p:cNvSpPr/>
          <p:nvPr/>
        </p:nvSpPr>
        <p:spPr>
          <a:xfrm>
            <a:off x="11215399" y="3750911"/>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AB67B7A1-EA57-2770-49DC-2CCD666623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1582" y="3900196"/>
            <a:ext cx="484116" cy="2399062"/>
          </a:xfrm>
          <a:prstGeom prst="rect">
            <a:avLst/>
          </a:prstGeom>
        </p:spPr>
      </p:pic>
      <p:grpSp>
        <p:nvGrpSpPr>
          <p:cNvPr id="79" name="Group 78">
            <a:extLst>
              <a:ext uri="{FF2B5EF4-FFF2-40B4-BE49-F238E27FC236}">
                <a16:creationId xmlns:a16="http://schemas.microsoft.com/office/drawing/2014/main" id="{33A0B0A5-810F-F5D5-F8C8-7D2CC42E9FA6}"/>
              </a:ext>
            </a:extLst>
          </p:cNvPr>
          <p:cNvGrpSpPr/>
          <p:nvPr/>
        </p:nvGrpSpPr>
        <p:grpSpPr>
          <a:xfrm>
            <a:off x="2543123" y="1354405"/>
            <a:ext cx="7626402" cy="4863161"/>
            <a:chOff x="2543123" y="1354405"/>
            <a:chExt cx="7626402" cy="4863161"/>
          </a:xfrm>
        </p:grpSpPr>
        <p:sp>
          <p:nvSpPr>
            <p:cNvPr id="80" name="TextBox 79">
              <a:extLst>
                <a:ext uri="{FF2B5EF4-FFF2-40B4-BE49-F238E27FC236}">
                  <a16:creationId xmlns:a16="http://schemas.microsoft.com/office/drawing/2014/main" id="{2A1107C9-33A7-3902-332F-7DE206529C3C}"/>
                </a:ext>
              </a:extLst>
            </p:cNvPr>
            <p:cNvSpPr txBox="1"/>
            <p:nvPr/>
          </p:nvSpPr>
          <p:spPr>
            <a:xfrm>
              <a:off x="2543123" y="3174969"/>
              <a:ext cx="1317335" cy="430887"/>
            </a:xfrm>
            <a:prstGeom prst="rect">
              <a:avLst/>
            </a:prstGeom>
            <a:noFill/>
          </p:spPr>
          <p:txBody>
            <a:bodyPr wrap="square" rtlCol="0">
              <a:spAutoFit/>
            </a:bodyPr>
            <a:lstStyle/>
            <a:p>
              <a:r>
                <a:rPr lang="en-IE" sz="1100" dirty="0">
                  <a:solidFill>
                    <a:srgbClr val="FF0000"/>
                  </a:solidFill>
                </a:rPr>
                <a:t>Scattered knolls within ABL</a:t>
              </a:r>
            </a:p>
          </p:txBody>
        </p:sp>
        <p:sp>
          <p:nvSpPr>
            <p:cNvPr id="81" name="TextBox 80">
              <a:extLst>
                <a:ext uri="{FF2B5EF4-FFF2-40B4-BE49-F238E27FC236}">
                  <a16:creationId xmlns:a16="http://schemas.microsoft.com/office/drawing/2014/main" id="{35BD2F58-DAE0-B5D9-F25C-62E0B067FFA1}"/>
                </a:ext>
              </a:extLst>
            </p:cNvPr>
            <p:cNvSpPr txBox="1"/>
            <p:nvPr/>
          </p:nvSpPr>
          <p:spPr>
            <a:xfrm>
              <a:off x="4419648" y="1354405"/>
              <a:ext cx="1317335" cy="430887"/>
            </a:xfrm>
            <a:prstGeom prst="rect">
              <a:avLst/>
            </a:prstGeom>
            <a:noFill/>
          </p:spPr>
          <p:txBody>
            <a:bodyPr wrap="square" rtlCol="0">
              <a:spAutoFit/>
            </a:bodyPr>
            <a:lstStyle/>
            <a:p>
              <a:r>
                <a:rPr lang="en-IE" sz="1100" dirty="0">
                  <a:solidFill>
                    <a:srgbClr val="FF0000"/>
                  </a:solidFill>
                </a:rPr>
                <a:t>Scattered knolls within ABL</a:t>
              </a:r>
            </a:p>
          </p:txBody>
        </p:sp>
        <p:sp>
          <p:nvSpPr>
            <p:cNvPr id="82" name="TextBox 81">
              <a:extLst>
                <a:ext uri="{FF2B5EF4-FFF2-40B4-BE49-F238E27FC236}">
                  <a16:creationId xmlns:a16="http://schemas.microsoft.com/office/drawing/2014/main" id="{6A903B12-680B-1B7A-324B-BA4DB5963318}"/>
                </a:ext>
              </a:extLst>
            </p:cNvPr>
            <p:cNvSpPr txBox="1"/>
            <p:nvPr/>
          </p:nvSpPr>
          <p:spPr>
            <a:xfrm>
              <a:off x="7687810" y="5617402"/>
              <a:ext cx="914327" cy="600164"/>
            </a:xfrm>
            <a:prstGeom prst="rect">
              <a:avLst/>
            </a:prstGeom>
            <a:noFill/>
          </p:spPr>
          <p:txBody>
            <a:bodyPr wrap="square" rtlCol="0">
              <a:spAutoFit/>
            </a:bodyPr>
            <a:lstStyle/>
            <a:p>
              <a:r>
                <a:rPr lang="en-IE" sz="1100" dirty="0">
                  <a:solidFill>
                    <a:srgbClr val="FF0000"/>
                  </a:solidFill>
                </a:rPr>
                <a:t>Reef Equivalent calcarenites</a:t>
              </a:r>
            </a:p>
          </p:txBody>
        </p:sp>
        <p:sp>
          <p:nvSpPr>
            <p:cNvPr id="83" name="Freeform: Shape 82">
              <a:extLst>
                <a:ext uri="{FF2B5EF4-FFF2-40B4-BE49-F238E27FC236}">
                  <a16:creationId xmlns:a16="http://schemas.microsoft.com/office/drawing/2014/main" id="{FD9CA015-6BDE-1B17-4179-E2F40C97B16C}"/>
                </a:ext>
              </a:extLst>
            </p:cNvPr>
            <p:cNvSpPr/>
            <p:nvPr/>
          </p:nvSpPr>
          <p:spPr>
            <a:xfrm>
              <a:off x="4749800" y="3482975"/>
              <a:ext cx="396875" cy="352425"/>
            </a:xfrm>
            <a:custGeom>
              <a:avLst/>
              <a:gdLst>
                <a:gd name="connsiteX0" fmla="*/ 47625 w 396875"/>
                <a:gd name="connsiteY0" fmla="*/ 352425 h 352425"/>
                <a:gd name="connsiteX1" fmla="*/ 3175 w 396875"/>
                <a:gd name="connsiteY1" fmla="*/ 292100 h 352425"/>
                <a:gd name="connsiteX2" fmla="*/ 0 w 396875"/>
                <a:gd name="connsiteY2" fmla="*/ 187325 h 352425"/>
                <a:gd name="connsiteX3" fmla="*/ 12700 w 396875"/>
                <a:gd name="connsiteY3" fmla="*/ 101600 h 352425"/>
                <a:gd name="connsiteX4" fmla="*/ 44450 w 396875"/>
                <a:gd name="connsiteY4" fmla="*/ 41275 h 352425"/>
                <a:gd name="connsiteX5" fmla="*/ 117475 w 396875"/>
                <a:gd name="connsiteY5" fmla="*/ 3175 h 352425"/>
                <a:gd name="connsiteX6" fmla="*/ 269875 w 396875"/>
                <a:gd name="connsiteY6" fmla="*/ 0 h 352425"/>
                <a:gd name="connsiteX7" fmla="*/ 342900 w 396875"/>
                <a:gd name="connsiteY7" fmla="*/ 25400 h 352425"/>
                <a:gd name="connsiteX8" fmla="*/ 377825 w 396875"/>
                <a:gd name="connsiteY8" fmla="*/ 69850 h 352425"/>
                <a:gd name="connsiteX9" fmla="*/ 393700 w 396875"/>
                <a:gd name="connsiteY9" fmla="*/ 136525 h 352425"/>
                <a:gd name="connsiteX10" fmla="*/ 396875 w 396875"/>
                <a:gd name="connsiteY10" fmla="*/ 203200 h 352425"/>
                <a:gd name="connsiteX11" fmla="*/ 349250 w 396875"/>
                <a:gd name="connsiteY11" fmla="*/ 295275 h 352425"/>
                <a:gd name="connsiteX12" fmla="*/ 327025 w 396875"/>
                <a:gd name="connsiteY12" fmla="*/ 333375 h 352425"/>
                <a:gd name="connsiteX13" fmla="*/ 298450 w 396875"/>
                <a:gd name="connsiteY13" fmla="*/ 339725 h 352425"/>
                <a:gd name="connsiteX14" fmla="*/ 238125 w 396875"/>
                <a:gd name="connsiteY14" fmla="*/ 333375 h 352425"/>
                <a:gd name="connsiteX15" fmla="*/ 187325 w 396875"/>
                <a:gd name="connsiteY15" fmla="*/ 317500 h 352425"/>
                <a:gd name="connsiteX16" fmla="*/ 133350 w 396875"/>
                <a:gd name="connsiteY16" fmla="*/ 301625 h 352425"/>
                <a:gd name="connsiteX17" fmla="*/ 98425 w 396875"/>
                <a:gd name="connsiteY17" fmla="*/ 304800 h 352425"/>
                <a:gd name="connsiteX18" fmla="*/ 47625 w 396875"/>
                <a:gd name="connsiteY18"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875" h="352425">
                  <a:moveTo>
                    <a:pt x="47625" y="352425"/>
                  </a:moveTo>
                  <a:lnTo>
                    <a:pt x="3175" y="292100"/>
                  </a:lnTo>
                  <a:cubicBezTo>
                    <a:pt x="2117" y="257175"/>
                    <a:pt x="1058" y="222250"/>
                    <a:pt x="0" y="187325"/>
                  </a:cubicBezTo>
                  <a:lnTo>
                    <a:pt x="12700" y="101600"/>
                  </a:lnTo>
                  <a:lnTo>
                    <a:pt x="44450" y="41275"/>
                  </a:lnTo>
                  <a:lnTo>
                    <a:pt x="117475" y="3175"/>
                  </a:lnTo>
                  <a:lnTo>
                    <a:pt x="269875" y="0"/>
                  </a:lnTo>
                  <a:lnTo>
                    <a:pt x="342900" y="25400"/>
                  </a:lnTo>
                  <a:lnTo>
                    <a:pt x="377825" y="69850"/>
                  </a:lnTo>
                  <a:lnTo>
                    <a:pt x="393700" y="136525"/>
                  </a:lnTo>
                  <a:lnTo>
                    <a:pt x="396875" y="203200"/>
                  </a:lnTo>
                  <a:lnTo>
                    <a:pt x="349250" y="295275"/>
                  </a:lnTo>
                  <a:lnTo>
                    <a:pt x="327025" y="333375"/>
                  </a:lnTo>
                  <a:lnTo>
                    <a:pt x="298450" y="339725"/>
                  </a:lnTo>
                  <a:lnTo>
                    <a:pt x="238125" y="333375"/>
                  </a:lnTo>
                  <a:lnTo>
                    <a:pt x="187325" y="317500"/>
                  </a:lnTo>
                  <a:lnTo>
                    <a:pt x="133350" y="301625"/>
                  </a:lnTo>
                  <a:lnTo>
                    <a:pt x="98425" y="304800"/>
                  </a:lnTo>
                  <a:lnTo>
                    <a:pt x="47625" y="3524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4" name="Freeform: Shape 83">
              <a:extLst>
                <a:ext uri="{FF2B5EF4-FFF2-40B4-BE49-F238E27FC236}">
                  <a16:creationId xmlns:a16="http://schemas.microsoft.com/office/drawing/2014/main" id="{87E33016-1CCB-C563-4785-B4E4A97A7DB8}"/>
                </a:ext>
              </a:extLst>
            </p:cNvPr>
            <p:cNvSpPr/>
            <p:nvPr/>
          </p:nvSpPr>
          <p:spPr>
            <a:xfrm>
              <a:off x="4676775" y="3327400"/>
              <a:ext cx="1730375" cy="2028825"/>
            </a:xfrm>
            <a:custGeom>
              <a:avLst/>
              <a:gdLst>
                <a:gd name="connsiteX0" fmla="*/ 180975 w 1730375"/>
                <a:gd name="connsiteY0" fmla="*/ 501650 h 2028825"/>
                <a:gd name="connsiteX1" fmla="*/ 228600 w 1730375"/>
                <a:gd name="connsiteY1" fmla="*/ 555625 h 2028825"/>
                <a:gd name="connsiteX2" fmla="*/ 219075 w 1730375"/>
                <a:gd name="connsiteY2" fmla="*/ 587375 h 2028825"/>
                <a:gd name="connsiteX3" fmla="*/ 200025 w 1730375"/>
                <a:gd name="connsiteY3" fmla="*/ 615950 h 2028825"/>
                <a:gd name="connsiteX4" fmla="*/ 158750 w 1730375"/>
                <a:gd name="connsiteY4" fmla="*/ 615950 h 2028825"/>
                <a:gd name="connsiteX5" fmla="*/ 130175 w 1730375"/>
                <a:gd name="connsiteY5" fmla="*/ 619125 h 2028825"/>
                <a:gd name="connsiteX6" fmla="*/ 79375 w 1730375"/>
                <a:gd name="connsiteY6" fmla="*/ 568325 h 2028825"/>
                <a:gd name="connsiteX7" fmla="*/ 34925 w 1730375"/>
                <a:gd name="connsiteY7" fmla="*/ 492125 h 2028825"/>
                <a:gd name="connsiteX8" fmla="*/ 0 w 1730375"/>
                <a:gd name="connsiteY8" fmla="*/ 406400 h 2028825"/>
                <a:gd name="connsiteX9" fmla="*/ 0 w 1730375"/>
                <a:gd name="connsiteY9" fmla="*/ 276225 h 2028825"/>
                <a:gd name="connsiteX10" fmla="*/ 31750 w 1730375"/>
                <a:gd name="connsiteY10" fmla="*/ 187325 h 2028825"/>
                <a:gd name="connsiteX11" fmla="*/ 57150 w 1730375"/>
                <a:gd name="connsiteY11" fmla="*/ 158750 h 2028825"/>
                <a:gd name="connsiteX12" fmla="*/ 66675 w 1730375"/>
                <a:gd name="connsiteY12" fmla="*/ 146050 h 2028825"/>
                <a:gd name="connsiteX13" fmla="*/ 92075 w 1730375"/>
                <a:gd name="connsiteY13" fmla="*/ 123825 h 2028825"/>
                <a:gd name="connsiteX14" fmla="*/ 155575 w 1730375"/>
                <a:gd name="connsiteY14" fmla="*/ 85725 h 2028825"/>
                <a:gd name="connsiteX15" fmla="*/ 238125 w 1730375"/>
                <a:gd name="connsiteY15" fmla="*/ 76200 h 2028825"/>
                <a:gd name="connsiteX16" fmla="*/ 371475 w 1730375"/>
                <a:gd name="connsiteY16" fmla="*/ 82550 h 2028825"/>
                <a:gd name="connsiteX17" fmla="*/ 469900 w 1730375"/>
                <a:gd name="connsiteY17" fmla="*/ 117475 h 2028825"/>
                <a:gd name="connsiteX18" fmla="*/ 508000 w 1730375"/>
                <a:gd name="connsiteY18" fmla="*/ 171450 h 2028825"/>
                <a:gd name="connsiteX19" fmla="*/ 533400 w 1730375"/>
                <a:gd name="connsiteY19" fmla="*/ 222250 h 2028825"/>
                <a:gd name="connsiteX20" fmla="*/ 533400 w 1730375"/>
                <a:gd name="connsiteY20" fmla="*/ 260350 h 2028825"/>
                <a:gd name="connsiteX21" fmla="*/ 523875 w 1730375"/>
                <a:gd name="connsiteY21" fmla="*/ 311150 h 2028825"/>
                <a:gd name="connsiteX22" fmla="*/ 517525 w 1730375"/>
                <a:gd name="connsiteY22" fmla="*/ 358775 h 2028825"/>
                <a:gd name="connsiteX23" fmla="*/ 546100 w 1730375"/>
                <a:gd name="connsiteY23" fmla="*/ 387350 h 2028825"/>
                <a:gd name="connsiteX24" fmla="*/ 584200 w 1730375"/>
                <a:gd name="connsiteY24" fmla="*/ 400050 h 2028825"/>
                <a:gd name="connsiteX25" fmla="*/ 631825 w 1730375"/>
                <a:gd name="connsiteY25" fmla="*/ 374650 h 2028825"/>
                <a:gd name="connsiteX26" fmla="*/ 663575 w 1730375"/>
                <a:gd name="connsiteY26" fmla="*/ 358775 h 2028825"/>
                <a:gd name="connsiteX27" fmla="*/ 698500 w 1730375"/>
                <a:gd name="connsiteY27" fmla="*/ 371475 h 2028825"/>
                <a:gd name="connsiteX28" fmla="*/ 736600 w 1730375"/>
                <a:gd name="connsiteY28" fmla="*/ 422275 h 2028825"/>
                <a:gd name="connsiteX29" fmla="*/ 806450 w 1730375"/>
                <a:gd name="connsiteY29" fmla="*/ 425450 h 2028825"/>
                <a:gd name="connsiteX30" fmla="*/ 844550 w 1730375"/>
                <a:gd name="connsiteY30" fmla="*/ 406400 h 2028825"/>
                <a:gd name="connsiteX31" fmla="*/ 879475 w 1730375"/>
                <a:gd name="connsiteY31" fmla="*/ 301625 h 2028825"/>
                <a:gd name="connsiteX32" fmla="*/ 898525 w 1730375"/>
                <a:gd name="connsiteY32" fmla="*/ 244475 h 2028825"/>
                <a:gd name="connsiteX33" fmla="*/ 920750 w 1730375"/>
                <a:gd name="connsiteY33" fmla="*/ 212725 h 2028825"/>
                <a:gd name="connsiteX34" fmla="*/ 933450 w 1730375"/>
                <a:gd name="connsiteY34" fmla="*/ 200025 h 2028825"/>
                <a:gd name="connsiteX35" fmla="*/ 933450 w 1730375"/>
                <a:gd name="connsiteY35" fmla="*/ 200025 h 2028825"/>
                <a:gd name="connsiteX36" fmla="*/ 911225 w 1730375"/>
                <a:gd name="connsiteY36" fmla="*/ 142875 h 2028825"/>
                <a:gd name="connsiteX37" fmla="*/ 923925 w 1730375"/>
                <a:gd name="connsiteY37" fmla="*/ 101600 h 2028825"/>
                <a:gd name="connsiteX38" fmla="*/ 971550 w 1730375"/>
                <a:gd name="connsiteY38" fmla="*/ 34925 h 2028825"/>
                <a:gd name="connsiteX39" fmla="*/ 987425 w 1730375"/>
                <a:gd name="connsiteY39" fmla="*/ 6350 h 2028825"/>
                <a:gd name="connsiteX40" fmla="*/ 1025525 w 1730375"/>
                <a:gd name="connsiteY40" fmla="*/ 0 h 2028825"/>
                <a:gd name="connsiteX41" fmla="*/ 1050925 w 1730375"/>
                <a:gd name="connsiteY41" fmla="*/ 9525 h 2028825"/>
                <a:gd name="connsiteX42" fmla="*/ 1047750 w 1730375"/>
                <a:gd name="connsiteY42" fmla="*/ 47625 h 2028825"/>
                <a:gd name="connsiteX43" fmla="*/ 1047750 w 1730375"/>
                <a:gd name="connsiteY43" fmla="*/ 69850 h 2028825"/>
                <a:gd name="connsiteX44" fmla="*/ 1066800 w 1730375"/>
                <a:gd name="connsiteY44" fmla="*/ 88900 h 2028825"/>
                <a:gd name="connsiteX45" fmla="*/ 1082675 w 1730375"/>
                <a:gd name="connsiteY45" fmla="*/ 69850 h 2028825"/>
                <a:gd name="connsiteX46" fmla="*/ 1123950 w 1730375"/>
                <a:gd name="connsiteY46" fmla="*/ 38100 h 2028825"/>
                <a:gd name="connsiteX47" fmla="*/ 1149350 w 1730375"/>
                <a:gd name="connsiteY47" fmla="*/ 15875 h 2028825"/>
                <a:gd name="connsiteX48" fmla="*/ 1196975 w 1730375"/>
                <a:gd name="connsiteY48" fmla="*/ 28575 h 2028825"/>
                <a:gd name="connsiteX49" fmla="*/ 1235075 w 1730375"/>
                <a:gd name="connsiteY49" fmla="*/ 66675 h 2028825"/>
                <a:gd name="connsiteX50" fmla="*/ 1235075 w 1730375"/>
                <a:gd name="connsiteY50" fmla="*/ 88900 h 2028825"/>
                <a:gd name="connsiteX51" fmla="*/ 1190625 w 1730375"/>
                <a:gd name="connsiteY51" fmla="*/ 155575 h 2028825"/>
                <a:gd name="connsiteX52" fmla="*/ 1162050 w 1730375"/>
                <a:gd name="connsiteY52" fmla="*/ 190500 h 2028825"/>
                <a:gd name="connsiteX53" fmla="*/ 1120775 w 1730375"/>
                <a:gd name="connsiteY53" fmla="*/ 215900 h 2028825"/>
                <a:gd name="connsiteX54" fmla="*/ 1073150 w 1730375"/>
                <a:gd name="connsiteY54" fmla="*/ 282575 h 2028825"/>
                <a:gd name="connsiteX55" fmla="*/ 1041400 w 1730375"/>
                <a:gd name="connsiteY55" fmla="*/ 346075 h 2028825"/>
                <a:gd name="connsiteX56" fmla="*/ 1003300 w 1730375"/>
                <a:gd name="connsiteY56" fmla="*/ 400050 h 2028825"/>
                <a:gd name="connsiteX57" fmla="*/ 984250 w 1730375"/>
                <a:gd name="connsiteY57" fmla="*/ 441325 h 2028825"/>
                <a:gd name="connsiteX58" fmla="*/ 971550 w 1730375"/>
                <a:gd name="connsiteY58" fmla="*/ 482600 h 2028825"/>
                <a:gd name="connsiteX59" fmla="*/ 971550 w 1730375"/>
                <a:gd name="connsiteY59" fmla="*/ 482600 h 2028825"/>
                <a:gd name="connsiteX60" fmla="*/ 1016000 w 1730375"/>
                <a:gd name="connsiteY60" fmla="*/ 549275 h 2028825"/>
                <a:gd name="connsiteX61" fmla="*/ 1047750 w 1730375"/>
                <a:gd name="connsiteY61" fmla="*/ 619125 h 2028825"/>
                <a:gd name="connsiteX62" fmla="*/ 1069975 w 1730375"/>
                <a:gd name="connsiteY62" fmla="*/ 657225 h 2028825"/>
                <a:gd name="connsiteX63" fmla="*/ 1076325 w 1730375"/>
                <a:gd name="connsiteY63" fmla="*/ 692150 h 2028825"/>
                <a:gd name="connsiteX64" fmla="*/ 1120775 w 1730375"/>
                <a:gd name="connsiteY64" fmla="*/ 714375 h 2028825"/>
                <a:gd name="connsiteX65" fmla="*/ 1162050 w 1730375"/>
                <a:gd name="connsiteY65" fmla="*/ 727075 h 2028825"/>
                <a:gd name="connsiteX66" fmla="*/ 1216025 w 1730375"/>
                <a:gd name="connsiteY66" fmla="*/ 727075 h 2028825"/>
                <a:gd name="connsiteX67" fmla="*/ 1250950 w 1730375"/>
                <a:gd name="connsiteY67" fmla="*/ 736600 h 2028825"/>
                <a:gd name="connsiteX68" fmla="*/ 1279525 w 1730375"/>
                <a:gd name="connsiteY68" fmla="*/ 758825 h 2028825"/>
                <a:gd name="connsiteX69" fmla="*/ 1282700 w 1730375"/>
                <a:gd name="connsiteY69" fmla="*/ 806450 h 2028825"/>
                <a:gd name="connsiteX70" fmla="*/ 1279525 w 1730375"/>
                <a:gd name="connsiteY70" fmla="*/ 841375 h 2028825"/>
                <a:gd name="connsiteX71" fmla="*/ 1244600 w 1730375"/>
                <a:gd name="connsiteY71" fmla="*/ 879475 h 2028825"/>
                <a:gd name="connsiteX72" fmla="*/ 1225550 w 1730375"/>
                <a:gd name="connsiteY72" fmla="*/ 914400 h 2028825"/>
                <a:gd name="connsiteX73" fmla="*/ 1203325 w 1730375"/>
                <a:gd name="connsiteY73" fmla="*/ 949325 h 2028825"/>
                <a:gd name="connsiteX74" fmla="*/ 1203325 w 1730375"/>
                <a:gd name="connsiteY74" fmla="*/ 977900 h 2028825"/>
                <a:gd name="connsiteX75" fmla="*/ 1244600 w 1730375"/>
                <a:gd name="connsiteY75" fmla="*/ 1006475 h 2028825"/>
                <a:gd name="connsiteX76" fmla="*/ 1289050 w 1730375"/>
                <a:gd name="connsiteY76" fmla="*/ 1012825 h 2028825"/>
                <a:gd name="connsiteX77" fmla="*/ 1346200 w 1730375"/>
                <a:gd name="connsiteY77" fmla="*/ 981075 h 2028825"/>
                <a:gd name="connsiteX78" fmla="*/ 1374775 w 1730375"/>
                <a:gd name="connsiteY78" fmla="*/ 958850 h 2028825"/>
                <a:gd name="connsiteX79" fmla="*/ 1384300 w 1730375"/>
                <a:gd name="connsiteY79" fmla="*/ 908050 h 2028825"/>
                <a:gd name="connsiteX80" fmla="*/ 1368425 w 1730375"/>
                <a:gd name="connsiteY80" fmla="*/ 857250 h 2028825"/>
                <a:gd name="connsiteX81" fmla="*/ 1336675 w 1730375"/>
                <a:gd name="connsiteY81" fmla="*/ 796925 h 2028825"/>
                <a:gd name="connsiteX82" fmla="*/ 1333500 w 1730375"/>
                <a:gd name="connsiteY82" fmla="*/ 739775 h 2028825"/>
                <a:gd name="connsiteX83" fmla="*/ 1336675 w 1730375"/>
                <a:gd name="connsiteY83" fmla="*/ 701675 h 2028825"/>
                <a:gd name="connsiteX84" fmla="*/ 1336675 w 1730375"/>
                <a:gd name="connsiteY84" fmla="*/ 669925 h 2028825"/>
                <a:gd name="connsiteX85" fmla="*/ 1317625 w 1730375"/>
                <a:gd name="connsiteY85" fmla="*/ 647700 h 2028825"/>
                <a:gd name="connsiteX86" fmla="*/ 1301750 w 1730375"/>
                <a:gd name="connsiteY86" fmla="*/ 625475 h 2028825"/>
                <a:gd name="connsiteX87" fmla="*/ 1314450 w 1730375"/>
                <a:gd name="connsiteY87" fmla="*/ 593725 h 2028825"/>
                <a:gd name="connsiteX88" fmla="*/ 1384300 w 1730375"/>
                <a:gd name="connsiteY88" fmla="*/ 533400 h 2028825"/>
                <a:gd name="connsiteX89" fmla="*/ 1393825 w 1730375"/>
                <a:gd name="connsiteY89" fmla="*/ 492125 h 2028825"/>
                <a:gd name="connsiteX90" fmla="*/ 1406525 w 1730375"/>
                <a:gd name="connsiteY90" fmla="*/ 469900 h 2028825"/>
                <a:gd name="connsiteX91" fmla="*/ 1435100 w 1730375"/>
                <a:gd name="connsiteY91" fmla="*/ 444500 h 2028825"/>
                <a:gd name="connsiteX92" fmla="*/ 1463675 w 1730375"/>
                <a:gd name="connsiteY92" fmla="*/ 434975 h 2028825"/>
                <a:gd name="connsiteX93" fmla="*/ 1508125 w 1730375"/>
                <a:gd name="connsiteY93" fmla="*/ 463550 h 2028825"/>
                <a:gd name="connsiteX94" fmla="*/ 1530350 w 1730375"/>
                <a:gd name="connsiteY94" fmla="*/ 485775 h 2028825"/>
                <a:gd name="connsiteX95" fmla="*/ 1530350 w 1730375"/>
                <a:gd name="connsiteY95" fmla="*/ 485775 h 2028825"/>
                <a:gd name="connsiteX96" fmla="*/ 1555750 w 1730375"/>
                <a:gd name="connsiteY96" fmla="*/ 479425 h 2028825"/>
                <a:gd name="connsiteX97" fmla="*/ 1581150 w 1730375"/>
                <a:gd name="connsiteY97" fmla="*/ 441325 h 2028825"/>
                <a:gd name="connsiteX98" fmla="*/ 1609725 w 1730375"/>
                <a:gd name="connsiteY98" fmla="*/ 400050 h 2028825"/>
                <a:gd name="connsiteX99" fmla="*/ 1657350 w 1730375"/>
                <a:gd name="connsiteY99" fmla="*/ 403225 h 2028825"/>
                <a:gd name="connsiteX100" fmla="*/ 1695450 w 1730375"/>
                <a:gd name="connsiteY100" fmla="*/ 412750 h 2028825"/>
                <a:gd name="connsiteX101" fmla="*/ 1720850 w 1730375"/>
                <a:gd name="connsiteY101" fmla="*/ 454025 h 2028825"/>
                <a:gd name="connsiteX102" fmla="*/ 1730375 w 1730375"/>
                <a:gd name="connsiteY102" fmla="*/ 479425 h 2028825"/>
                <a:gd name="connsiteX103" fmla="*/ 1701800 w 1730375"/>
                <a:gd name="connsiteY103" fmla="*/ 508000 h 2028825"/>
                <a:gd name="connsiteX104" fmla="*/ 1657350 w 1730375"/>
                <a:gd name="connsiteY104" fmla="*/ 555625 h 2028825"/>
                <a:gd name="connsiteX105" fmla="*/ 1593850 w 1730375"/>
                <a:gd name="connsiteY105" fmla="*/ 606425 h 2028825"/>
                <a:gd name="connsiteX106" fmla="*/ 1565275 w 1730375"/>
                <a:gd name="connsiteY106" fmla="*/ 628650 h 2028825"/>
                <a:gd name="connsiteX107" fmla="*/ 1533525 w 1730375"/>
                <a:gd name="connsiteY107" fmla="*/ 650875 h 2028825"/>
                <a:gd name="connsiteX108" fmla="*/ 1517650 w 1730375"/>
                <a:gd name="connsiteY108" fmla="*/ 701675 h 2028825"/>
                <a:gd name="connsiteX109" fmla="*/ 1508125 w 1730375"/>
                <a:gd name="connsiteY109" fmla="*/ 765175 h 2028825"/>
                <a:gd name="connsiteX110" fmla="*/ 1501775 w 1730375"/>
                <a:gd name="connsiteY110" fmla="*/ 841375 h 2028825"/>
                <a:gd name="connsiteX111" fmla="*/ 1511300 w 1730375"/>
                <a:gd name="connsiteY111" fmla="*/ 901700 h 2028825"/>
                <a:gd name="connsiteX112" fmla="*/ 1533525 w 1730375"/>
                <a:gd name="connsiteY112" fmla="*/ 974725 h 2028825"/>
                <a:gd name="connsiteX113" fmla="*/ 1549400 w 1730375"/>
                <a:gd name="connsiteY113" fmla="*/ 1000125 h 2028825"/>
                <a:gd name="connsiteX114" fmla="*/ 1552575 w 1730375"/>
                <a:gd name="connsiteY114" fmla="*/ 1035050 h 2028825"/>
                <a:gd name="connsiteX115" fmla="*/ 1524000 w 1730375"/>
                <a:gd name="connsiteY115" fmla="*/ 1050925 h 2028825"/>
                <a:gd name="connsiteX116" fmla="*/ 1450975 w 1730375"/>
                <a:gd name="connsiteY116" fmla="*/ 1050925 h 2028825"/>
                <a:gd name="connsiteX117" fmla="*/ 1397000 w 1730375"/>
                <a:gd name="connsiteY117" fmla="*/ 1050925 h 2028825"/>
                <a:gd name="connsiteX118" fmla="*/ 1358900 w 1730375"/>
                <a:gd name="connsiteY118" fmla="*/ 1069975 h 2028825"/>
                <a:gd name="connsiteX119" fmla="*/ 1308100 w 1730375"/>
                <a:gd name="connsiteY119" fmla="*/ 1101725 h 2028825"/>
                <a:gd name="connsiteX120" fmla="*/ 1263650 w 1730375"/>
                <a:gd name="connsiteY120" fmla="*/ 1136650 h 2028825"/>
                <a:gd name="connsiteX121" fmla="*/ 1250950 w 1730375"/>
                <a:gd name="connsiteY121" fmla="*/ 1168400 h 2028825"/>
                <a:gd name="connsiteX122" fmla="*/ 1241425 w 1730375"/>
                <a:gd name="connsiteY122" fmla="*/ 1196975 h 2028825"/>
                <a:gd name="connsiteX123" fmla="*/ 1209675 w 1730375"/>
                <a:gd name="connsiteY123" fmla="*/ 1190625 h 2028825"/>
                <a:gd name="connsiteX124" fmla="*/ 1196975 w 1730375"/>
                <a:gd name="connsiteY124" fmla="*/ 1130300 h 2028825"/>
                <a:gd name="connsiteX125" fmla="*/ 1174750 w 1730375"/>
                <a:gd name="connsiteY125" fmla="*/ 1089025 h 2028825"/>
                <a:gd name="connsiteX126" fmla="*/ 1155700 w 1730375"/>
                <a:gd name="connsiteY126" fmla="*/ 1066800 h 2028825"/>
                <a:gd name="connsiteX127" fmla="*/ 1101725 w 1730375"/>
                <a:gd name="connsiteY127" fmla="*/ 1060450 h 2028825"/>
                <a:gd name="connsiteX128" fmla="*/ 1054100 w 1730375"/>
                <a:gd name="connsiteY128" fmla="*/ 1066800 h 2028825"/>
                <a:gd name="connsiteX129" fmla="*/ 1006475 w 1730375"/>
                <a:gd name="connsiteY129" fmla="*/ 1082675 h 2028825"/>
                <a:gd name="connsiteX130" fmla="*/ 1006475 w 1730375"/>
                <a:gd name="connsiteY130" fmla="*/ 1082675 h 2028825"/>
                <a:gd name="connsiteX131" fmla="*/ 1012825 w 1730375"/>
                <a:gd name="connsiteY131" fmla="*/ 1136650 h 2028825"/>
                <a:gd name="connsiteX132" fmla="*/ 1035050 w 1730375"/>
                <a:gd name="connsiteY132" fmla="*/ 1171575 h 2028825"/>
                <a:gd name="connsiteX133" fmla="*/ 1066800 w 1730375"/>
                <a:gd name="connsiteY133" fmla="*/ 1193800 h 2028825"/>
                <a:gd name="connsiteX134" fmla="*/ 1111250 w 1730375"/>
                <a:gd name="connsiteY134" fmla="*/ 1196975 h 2028825"/>
                <a:gd name="connsiteX135" fmla="*/ 1152525 w 1730375"/>
                <a:gd name="connsiteY135" fmla="*/ 1203325 h 2028825"/>
                <a:gd name="connsiteX136" fmla="*/ 1187450 w 1730375"/>
                <a:gd name="connsiteY136" fmla="*/ 1225550 h 2028825"/>
                <a:gd name="connsiteX137" fmla="*/ 1187450 w 1730375"/>
                <a:gd name="connsiteY137" fmla="*/ 1266825 h 2028825"/>
                <a:gd name="connsiteX138" fmla="*/ 1203325 w 1730375"/>
                <a:gd name="connsiteY138" fmla="*/ 1400175 h 2028825"/>
                <a:gd name="connsiteX139" fmla="*/ 1231900 w 1730375"/>
                <a:gd name="connsiteY139" fmla="*/ 1485900 h 2028825"/>
                <a:gd name="connsiteX140" fmla="*/ 1238250 w 1730375"/>
                <a:gd name="connsiteY140" fmla="*/ 1590675 h 2028825"/>
                <a:gd name="connsiteX141" fmla="*/ 1257300 w 1730375"/>
                <a:gd name="connsiteY141" fmla="*/ 1714500 h 2028825"/>
                <a:gd name="connsiteX142" fmla="*/ 1292225 w 1730375"/>
                <a:gd name="connsiteY142" fmla="*/ 1838325 h 2028825"/>
                <a:gd name="connsiteX143" fmla="*/ 1320800 w 1730375"/>
                <a:gd name="connsiteY143" fmla="*/ 1930400 h 2028825"/>
                <a:gd name="connsiteX144" fmla="*/ 1355725 w 1730375"/>
                <a:gd name="connsiteY144" fmla="*/ 2028825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730375" h="2028825">
                  <a:moveTo>
                    <a:pt x="180975" y="501650"/>
                  </a:moveTo>
                  <a:lnTo>
                    <a:pt x="228600" y="555625"/>
                  </a:lnTo>
                  <a:lnTo>
                    <a:pt x="219075" y="587375"/>
                  </a:lnTo>
                  <a:lnTo>
                    <a:pt x="200025" y="615950"/>
                  </a:lnTo>
                  <a:lnTo>
                    <a:pt x="158750" y="615950"/>
                  </a:lnTo>
                  <a:lnTo>
                    <a:pt x="130175" y="619125"/>
                  </a:lnTo>
                  <a:lnTo>
                    <a:pt x="79375" y="568325"/>
                  </a:lnTo>
                  <a:lnTo>
                    <a:pt x="34925" y="492125"/>
                  </a:lnTo>
                  <a:lnTo>
                    <a:pt x="0" y="406400"/>
                  </a:lnTo>
                  <a:lnTo>
                    <a:pt x="0" y="276225"/>
                  </a:lnTo>
                  <a:lnTo>
                    <a:pt x="31750" y="187325"/>
                  </a:lnTo>
                  <a:cubicBezTo>
                    <a:pt x="40217" y="177800"/>
                    <a:pt x="48918" y="168479"/>
                    <a:pt x="57150" y="158750"/>
                  </a:cubicBezTo>
                  <a:cubicBezTo>
                    <a:pt x="60568" y="154710"/>
                    <a:pt x="66675" y="146050"/>
                    <a:pt x="66675" y="146050"/>
                  </a:cubicBezTo>
                  <a:lnTo>
                    <a:pt x="92075" y="123825"/>
                  </a:lnTo>
                  <a:lnTo>
                    <a:pt x="155575" y="85725"/>
                  </a:lnTo>
                  <a:lnTo>
                    <a:pt x="238125" y="76200"/>
                  </a:lnTo>
                  <a:lnTo>
                    <a:pt x="371475" y="82550"/>
                  </a:lnTo>
                  <a:lnTo>
                    <a:pt x="469900" y="117475"/>
                  </a:lnTo>
                  <a:lnTo>
                    <a:pt x="508000" y="171450"/>
                  </a:lnTo>
                  <a:lnTo>
                    <a:pt x="533400" y="222250"/>
                  </a:lnTo>
                  <a:lnTo>
                    <a:pt x="533400" y="260350"/>
                  </a:lnTo>
                  <a:lnTo>
                    <a:pt x="523875" y="311150"/>
                  </a:lnTo>
                  <a:lnTo>
                    <a:pt x="517525" y="358775"/>
                  </a:lnTo>
                  <a:lnTo>
                    <a:pt x="546100" y="387350"/>
                  </a:lnTo>
                  <a:lnTo>
                    <a:pt x="584200" y="400050"/>
                  </a:lnTo>
                  <a:lnTo>
                    <a:pt x="631825" y="374650"/>
                  </a:lnTo>
                  <a:lnTo>
                    <a:pt x="663575" y="358775"/>
                  </a:lnTo>
                  <a:lnTo>
                    <a:pt x="698500" y="371475"/>
                  </a:lnTo>
                  <a:lnTo>
                    <a:pt x="736600" y="422275"/>
                  </a:lnTo>
                  <a:lnTo>
                    <a:pt x="806450" y="425450"/>
                  </a:lnTo>
                  <a:lnTo>
                    <a:pt x="844550" y="406400"/>
                  </a:lnTo>
                  <a:lnTo>
                    <a:pt x="879475" y="301625"/>
                  </a:lnTo>
                  <a:lnTo>
                    <a:pt x="898525" y="244475"/>
                  </a:lnTo>
                  <a:lnTo>
                    <a:pt x="920750" y="212725"/>
                  </a:lnTo>
                  <a:lnTo>
                    <a:pt x="933450" y="200025"/>
                  </a:lnTo>
                  <a:lnTo>
                    <a:pt x="933450" y="200025"/>
                  </a:lnTo>
                  <a:lnTo>
                    <a:pt x="911225" y="142875"/>
                  </a:lnTo>
                  <a:lnTo>
                    <a:pt x="923925" y="101600"/>
                  </a:lnTo>
                  <a:lnTo>
                    <a:pt x="971550" y="34925"/>
                  </a:lnTo>
                  <a:lnTo>
                    <a:pt x="987425" y="6350"/>
                  </a:lnTo>
                  <a:lnTo>
                    <a:pt x="1025525" y="0"/>
                  </a:lnTo>
                  <a:lnTo>
                    <a:pt x="1050925" y="9525"/>
                  </a:lnTo>
                  <a:lnTo>
                    <a:pt x="1047750" y="47625"/>
                  </a:lnTo>
                  <a:lnTo>
                    <a:pt x="1047750" y="69850"/>
                  </a:lnTo>
                  <a:lnTo>
                    <a:pt x="1066800" y="88900"/>
                  </a:lnTo>
                  <a:lnTo>
                    <a:pt x="1082675" y="69850"/>
                  </a:lnTo>
                  <a:lnTo>
                    <a:pt x="1123950" y="38100"/>
                  </a:lnTo>
                  <a:lnTo>
                    <a:pt x="1149350" y="15875"/>
                  </a:lnTo>
                  <a:lnTo>
                    <a:pt x="1196975" y="28575"/>
                  </a:lnTo>
                  <a:lnTo>
                    <a:pt x="1235075" y="66675"/>
                  </a:lnTo>
                  <a:lnTo>
                    <a:pt x="1235075" y="88900"/>
                  </a:lnTo>
                  <a:lnTo>
                    <a:pt x="1190625" y="155575"/>
                  </a:lnTo>
                  <a:lnTo>
                    <a:pt x="1162050" y="190500"/>
                  </a:lnTo>
                  <a:lnTo>
                    <a:pt x="1120775" y="215900"/>
                  </a:lnTo>
                  <a:lnTo>
                    <a:pt x="1073150" y="282575"/>
                  </a:lnTo>
                  <a:lnTo>
                    <a:pt x="1041400" y="346075"/>
                  </a:lnTo>
                  <a:lnTo>
                    <a:pt x="1003300" y="400050"/>
                  </a:lnTo>
                  <a:lnTo>
                    <a:pt x="984250" y="441325"/>
                  </a:lnTo>
                  <a:lnTo>
                    <a:pt x="971550" y="482600"/>
                  </a:lnTo>
                  <a:lnTo>
                    <a:pt x="971550" y="482600"/>
                  </a:lnTo>
                  <a:lnTo>
                    <a:pt x="1016000" y="549275"/>
                  </a:lnTo>
                  <a:lnTo>
                    <a:pt x="1047750" y="619125"/>
                  </a:lnTo>
                  <a:lnTo>
                    <a:pt x="1069975" y="657225"/>
                  </a:lnTo>
                  <a:lnTo>
                    <a:pt x="1076325" y="692150"/>
                  </a:lnTo>
                  <a:lnTo>
                    <a:pt x="1120775" y="714375"/>
                  </a:lnTo>
                  <a:lnTo>
                    <a:pt x="1162050" y="727075"/>
                  </a:lnTo>
                  <a:lnTo>
                    <a:pt x="1216025" y="727075"/>
                  </a:lnTo>
                  <a:lnTo>
                    <a:pt x="1250950" y="736600"/>
                  </a:lnTo>
                  <a:lnTo>
                    <a:pt x="1279525" y="758825"/>
                  </a:lnTo>
                  <a:lnTo>
                    <a:pt x="1282700" y="806450"/>
                  </a:lnTo>
                  <a:lnTo>
                    <a:pt x="1279525" y="841375"/>
                  </a:lnTo>
                  <a:lnTo>
                    <a:pt x="1244600" y="879475"/>
                  </a:lnTo>
                  <a:lnTo>
                    <a:pt x="1225550" y="914400"/>
                  </a:lnTo>
                  <a:lnTo>
                    <a:pt x="1203325" y="949325"/>
                  </a:lnTo>
                  <a:lnTo>
                    <a:pt x="1203325" y="977900"/>
                  </a:lnTo>
                  <a:lnTo>
                    <a:pt x="1244600" y="1006475"/>
                  </a:lnTo>
                  <a:lnTo>
                    <a:pt x="1289050" y="1012825"/>
                  </a:lnTo>
                  <a:lnTo>
                    <a:pt x="1346200" y="981075"/>
                  </a:lnTo>
                  <a:lnTo>
                    <a:pt x="1374775" y="958850"/>
                  </a:lnTo>
                  <a:lnTo>
                    <a:pt x="1384300" y="908050"/>
                  </a:lnTo>
                  <a:lnTo>
                    <a:pt x="1368425" y="857250"/>
                  </a:lnTo>
                  <a:lnTo>
                    <a:pt x="1336675" y="796925"/>
                  </a:lnTo>
                  <a:lnTo>
                    <a:pt x="1333500" y="739775"/>
                  </a:lnTo>
                  <a:lnTo>
                    <a:pt x="1336675" y="701675"/>
                  </a:lnTo>
                  <a:lnTo>
                    <a:pt x="1336675" y="669925"/>
                  </a:lnTo>
                  <a:lnTo>
                    <a:pt x="1317625" y="647700"/>
                  </a:lnTo>
                  <a:lnTo>
                    <a:pt x="1301750" y="625475"/>
                  </a:lnTo>
                  <a:lnTo>
                    <a:pt x="1314450" y="593725"/>
                  </a:lnTo>
                  <a:lnTo>
                    <a:pt x="1384300" y="533400"/>
                  </a:lnTo>
                  <a:lnTo>
                    <a:pt x="1393825" y="492125"/>
                  </a:lnTo>
                  <a:lnTo>
                    <a:pt x="1406525" y="469900"/>
                  </a:lnTo>
                  <a:lnTo>
                    <a:pt x="1435100" y="444500"/>
                  </a:lnTo>
                  <a:lnTo>
                    <a:pt x="1463675" y="434975"/>
                  </a:lnTo>
                  <a:lnTo>
                    <a:pt x="1508125" y="463550"/>
                  </a:lnTo>
                  <a:cubicBezTo>
                    <a:pt x="1531154" y="483289"/>
                    <a:pt x="1530350" y="472843"/>
                    <a:pt x="1530350" y="485775"/>
                  </a:cubicBezTo>
                  <a:lnTo>
                    <a:pt x="1530350" y="485775"/>
                  </a:lnTo>
                  <a:lnTo>
                    <a:pt x="1555750" y="479425"/>
                  </a:lnTo>
                  <a:lnTo>
                    <a:pt x="1581150" y="441325"/>
                  </a:lnTo>
                  <a:lnTo>
                    <a:pt x="1609725" y="400050"/>
                  </a:lnTo>
                  <a:lnTo>
                    <a:pt x="1657350" y="403225"/>
                  </a:lnTo>
                  <a:lnTo>
                    <a:pt x="1695450" y="412750"/>
                  </a:lnTo>
                  <a:lnTo>
                    <a:pt x="1720850" y="454025"/>
                  </a:lnTo>
                  <a:lnTo>
                    <a:pt x="1730375" y="479425"/>
                  </a:lnTo>
                  <a:lnTo>
                    <a:pt x="1701800" y="508000"/>
                  </a:lnTo>
                  <a:lnTo>
                    <a:pt x="1657350" y="555625"/>
                  </a:lnTo>
                  <a:lnTo>
                    <a:pt x="1593850" y="606425"/>
                  </a:lnTo>
                  <a:lnTo>
                    <a:pt x="1565275" y="628650"/>
                  </a:lnTo>
                  <a:lnTo>
                    <a:pt x="1533525" y="650875"/>
                  </a:lnTo>
                  <a:lnTo>
                    <a:pt x="1517650" y="701675"/>
                  </a:lnTo>
                  <a:lnTo>
                    <a:pt x="1508125" y="765175"/>
                  </a:lnTo>
                  <a:lnTo>
                    <a:pt x="1501775" y="841375"/>
                  </a:lnTo>
                  <a:lnTo>
                    <a:pt x="1511300" y="901700"/>
                  </a:lnTo>
                  <a:lnTo>
                    <a:pt x="1533525" y="974725"/>
                  </a:lnTo>
                  <a:lnTo>
                    <a:pt x="1549400" y="1000125"/>
                  </a:lnTo>
                  <a:lnTo>
                    <a:pt x="1552575" y="1035050"/>
                  </a:lnTo>
                  <a:lnTo>
                    <a:pt x="1524000" y="1050925"/>
                  </a:lnTo>
                  <a:lnTo>
                    <a:pt x="1450975" y="1050925"/>
                  </a:lnTo>
                  <a:lnTo>
                    <a:pt x="1397000" y="1050925"/>
                  </a:lnTo>
                  <a:lnTo>
                    <a:pt x="1358900" y="1069975"/>
                  </a:lnTo>
                  <a:lnTo>
                    <a:pt x="1308100" y="1101725"/>
                  </a:lnTo>
                  <a:lnTo>
                    <a:pt x="1263650" y="1136650"/>
                  </a:lnTo>
                  <a:lnTo>
                    <a:pt x="1250950" y="1168400"/>
                  </a:lnTo>
                  <a:lnTo>
                    <a:pt x="1241425" y="1196975"/>
                  </a:lnTo>
                  <a:lnTo>
                    <a:pt x="1209675" y="1190625"/>
                  </a:lnTo>
                  <a:lnTo>
                    <a:pt x="1196975" y="1130300"/>
                  </a:lnTo>
                  <a:lnTo>
                    <a:pt x="1174750" y="1089025"/>
                  </a:lnTo>
                  <a:lnTo>
                    <a:pt x="1155700" y="1066800"/>
                  </a:lnTo>
                  <a:lnTo>
                    <a:pt x="1101725" y="1060450"/>
                  </a:lnTo>
                  <a:lnTo>
                    <a:pt x="1054100" y="1066800"/>
                  </a:lnTo>
                  <a:lnTo>
                    <a:pt x="1006475" y="1082675"/>
                  </a:lnTo>
                  <a:lnTo>
                    <a:pt x="1006475" y="1082675"/>
                  </a:lnTo>
                  <a:lnTo>
                    <a:pt x="1012825" y="1136650"/>
                  </a:lnTo>
                  <a:lnTo>
                    <a:pt x="1035050" y="1171575"/>
                  </a:lnTo>
                  <a:lnTo>
                    <a:pt x="1066800" y="1193800"/>
                  </a:lnTo>
                  <a:lnTo>
                    <a:pt x="1111250" y="1196975"/>
                  </a:lnTo>
                  <a:lnTo>
                    <a:pt x="1152525" y="1203325"/>
                  </a:lnTo>
                  <a:lnTo>
                    <a:pt x="1187450" y="1225550"/>
                  </a:lnTo>
                  <a:lnTo>
                    <a:pt x="1187450" y="1266825"/>
                  </a:lnTo>
                  <a:lnTo>
                    <a:pt x="1203325" y="1400175"/>
                  </a:lnTo>
                  <a:lnTo>
                    <a:pt x="1231900" y="1485900"/>
                  </a:lnTo>
                  <a:lnTo>
                    <a:pt x="1238250" y="1590675"/>
                  </a:lnTo>
                  <a:lnTo>
                    <a:pt x="1257300" y="1714500"/>
                  </a:lnTo>
                  <a:lnTo>
                    <a:pt x="1292225" y="1838325"/>
                  </a:lnTo>
                  <a:lnTo>
                    <a:pt x="1320800" y="1930400"/>
                  </a:lnTo>
                  <a:lnTo>
                    <a:pt x="1355725" y="2028825"/>
                  </a:lnTo>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5" name="Freeform: Shape 84">
              <a:extLst>
                <a:ext uri="{FF2B5EF4-FFF2-40B4-BE49-F238E27FC236}">
                  <a16:creationId xmlns:a16="http://schemas.microsoft.com/office/drawing/2014/main" id="{517A69B0-BC4A-5F85-FA73-17AB88573B14}"/>
                </a:ext>
              </a:extLst>
            </p:cNvPr>
            <p:cNvSpPr/>
            <p:nvPr/>
          </p:nvSpPr>
          <p:spPr>
            <a:xfrm>
              <a:off x="4222750" y="3797300"/>
              <a:ext cx="1330325" cy="1711325"/>
            </a:xfrm>
            <a:custGeom>
              <a:avLst/>
              <a:gdLst>
                <a:gd name="connsiteX0" fmla="*/ 0 w 1330325"/>
                <a:gd name="connsiteY0" fmla="*/ 1711325 h 1711325"/>
                <a:gd name="connsiteX1" fmla="*/ 196850 w 1330325"/>
                <a:gd name="connsiteY1" fmla="*/ 1606550 h 1711325"/>
                <a:gd name="connsiteX2" fmla="*/ 330200 w 1330325"/>
                <a:gd name="connsiteY2" fmla="*/ 1511300 h 1711325"/>
                <a:gd name="connsiteX3" fmla="*/ 447675 w 1330325"/>
                <a:gd name="connsiteY3" fmla="*/ 1450975 h 1711325"/>
                <a:gd name="connsiteX4" fmla="*/ 590550 w 1330325"/>
                <a:gd name="connsiteY4" fmla="*/ 1333500 h 1711325"/>
                <a:gd name="connsiteX5" fmla="*/ 682625 w 1330325"/>
                <a:gd name="connsiteY5" fmla="*/ 1212850 h 1711325"/>
                <a:gd name="connsiteX6" fmla="*/ 752475 w 1330325"/>
                <a:gd name="connsiteY6" fmla="*/ 1098550 h 1711325"/>
                <a:gd name="connsiteX7" fmla="*/ 857250 w 1330325"/>
                <a:gd name="connsiteY7" fmla="*/ 968375 h 1711325"/>
                <a:gd name="connsiteX8" fmla="*/ 958850 w 1330325"/>
                <a:gd name="connsiteY8" fmla="*/ 869950 h 1711325"/>
                <a:gd name="connsiteX9" fmla="*/ 1063625 w 1330325"/>
                <a:gd name="connsiteY9" fmla="*/ 777875 h 1711325"/>
                <a:gd name="connsiteX10" fmla="*/ 1130300 w 1330325"/>
                <a:gd name="connsiteY10" fmla="*/ 742950 h 1711325"/>
                <a:gd name="connsiteX11" fmla="*/ 1190625 w 1330325"/>
                <a:gd name="connsiteY11" fmla="*/ 704850 h 1711325"/>
                <a:gd name="connsiteX12" fmla="*/ 1260475 w 1330325"/>
                <a:gd name="connsiteY12" fmla="*/ 638175 h 1711325"/>
                <a:gd name="connsiteX13" fmla="*/ 1308100 w 1330325"/>
                <a:gd name="connsiteY13" fmla="*/ 590550 h 1711325"/>
                <a:gd name="connsiteX14" fmla="*/ 1330325 w 1330325"/>
                <a:gd name="connsiteY14" fmla="*/ 558800 h 1711325"/>
                <a:gd name="connsiteX15" fmla="*/ 1308100 w 1330325"/>
                <a:gd name="connsiteY15" fmla="*/ 495300 h 1711325"/>
                <a:gd name="connsiteX16" fmla="*/ 1276350 w 1330325"/>
                <a:gd name="connsiteY16" fmla="*/ 450850 h 1711325"/>
                <a:gd name="connsiteX17" fmla="*/ 1231900 w 1330325"/>
                <a:gd name="connsiteY17" fmla="*/ 387350 h 1711325"/>
                <a:gd name="connsiteX18" fmla="*/ 1216025 w 1330325"/>
                <a:gd name="connsiteY18" fmla="*/ 336550 h 1711325"/>
                <a:gd name="connsiteX19" fmla="*/ 1162050 w 1330325"/>
                <a:gd name="connsiteY19" fmla="*/ 241300 h 1711325"/>
                <a:gd name="connsiteX20" fmla="*/ 1098550 w 1330325"/>
                <a:gd name="connsiteY20" fmla="*/ 193675 h 1711325"/>
                <a:gd name="connsiteX21" fmla="*/ 1038225 w 1330325"/>
                <a:gd name="connsiteY21" fmla="*/ 171450 h 1711325"/>
                <a:gd name="connsiteX22" fmla="*/ 996950 w 1330325"/>
                <a:gd name="connsiteY22" fmla="*/ 146050 h 1711325"/>
                <a:gd name="connsiteX23" fmla="*/ 958850 w 1330325"/>
                <a:gd name="connsiteY23" fmla="*/ 107950 h 1711325"/>
                <a:gd name="connsiteX24" fmla="*/ 930275 w 1330325"/>
                <a:gd name="connsiteY24" fmla="*/ 82550 h 1711325"/>
                <a:gd name="connsiteX25" fmla="*/ 904875 w 1330325"/>
                <a:gd name="connsiteY25" fmla="*/ 57150 h 1711325"/>
                <a:gd name="connsiteX26" fmla="*/ 838200 w 1330325"/>
                <a:gd name="connsiteY26" fmla="*/ 69850 h 1711325"/>
                <a:gd name="connsiteX27" fmla="*/ 803275 w 1330325"/>
                <a:gd name="connsiteY27" fmla="*/ 69850 h 1711325"/>
                <a:gd name="connsiteX28" fmla="*/ 746125 w 1330325"/>
                <a:gd name="connsiteY28" fmla="*/ 47625 h 1711325"/>
                <a:gd name="connsiteX29" fmla="*/ 701675 w 1330325"/>
                <a:gd name="connsiteY29" fmla="*/ 15875 h 1711325"/>
                <a:gd name="connsiteX30" fmla="*/ 663575 w 1330325"/>
                <a:gd name="connsiteY30" fmla="*/ 0 h 1711325"/>
                <a:gd name="connsiteX31" fmla="*/ 631825 w 1330325"/>
                <a:gd name="connsiteY31" fmla="*/ 12700 h 1711325"/>
                <a:gd name="connsiteX32" fmla="*/ 631825 w 1330325"/>
                <a:gd name="connsiteY32" fmla="*/ 28575 h 171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30325" h="1711325">
                  <a:moveTo>
                    <a:pt x="0" y="1711325"/>
                  </a:moveTo>
                  <a:lnTo>
                    <a:pt x="196850" y="1606550"/>
                  </a:lnTo>
                  <a:lnTo>
                    <a:pt x="330200" y="1511300"/>
                  </a:lnTo>
                  <a:lnTo>
                    <a:pt x="447675" y="1450975"/>
                  </a:lnTo>
                  <a:lnTo>
                    <a:pt x="590550" y="1333500"/>
                  </a:lnTo>
                  <a:lnTo>
                    <a:pt x="682625" y="1212850"/>
                  </a:lnTo>
                  <a:lnTo>
                    <a:pt x="752475" y="1098550"/>
                  </a:lnTo>
                  <a:lnTo>
                    <a:pt x="857250" y="968375"/>
                  </a:lnTo>
                  <a:lnTo>
                    <a:pt x="958850" y="869950"/>
                  </a:lnTo>
                  <a:lnTo>
                    <a:pt x="1063625" y="777875"/>
                  </a:lnTo>
                  <a:lnTo>
                    <a:pt x="1130300" y="742950"/>
                  </a:lnTo>
                  <a:lnTo>
                    <a:pt x="1190625" y="704850"/>
                  </a:lnTo>
                  <a:lnTo>
                    <a:pt x="1260475" y="638175"/>
                  </a:lnTo>
                  <a:lnTo>
                    <a:pt x="1308100" y="590550"/>
                  </a:lnTo>
                  <a:lnTo>
                    <a:pt x="1330325" y="558800"/>
                  </a:lnTo>
                  <a:lnTo>
                    <a:pt x="1308100" y="495300"/>
                  </a:lnTo>
                  <a:lnTo>
                    <a:pt x="1276350" y="450850"/>
                  </a:lnTo>
                  <a:lnTo>
                    <a:pt x="1231900" y="387350"/>
                  </a:lnTo>
                  <a:lnTo>
                    <a:pt x="1216025" y="336550"/>
                  </a:lnTo>
                  <a:lnTo>
                    <a:pt x="1162050" y="241300"/>
                  </a:lnTo>
                  <a:lnTo>
                    <a:pt x="1098550" y="193675"/>
                  </a:lnTo>
                  <a:lnTo>
                    <a:pt x="1038225" y="171450"/>
                  </a:lnTo>
                  <a:lnTo>
                    <a:pt x="996950" y="146050"/>
                  </a:lnTo>
                  <a:lnTo>
                    <a:pt x="958850" y="107950"/>
                  </a:lnTo>
                  <a:lnTo>
                    <a:pt x="930275" y="82550"/>
                  </a:lnTo>
                  <a:lnTo>
                    <a:pt x="904875" y="57150"/>
                  </a:lnTo>
                  <a:lnTo>
                    <a:pt x="838200" y="69850"/>
                  </a:lnTo>
                  <a:lnTo>
                    <a:pt x="803275" y="69850"/>
                  </a:lnTo>
                  <a:lnTo>
                    <a:pt x="746125" y="47625"/>
                  </a:lnTo>
                  <a:lnTo>
                    <a:pt x="701675" y="15875"/>
                  </a:lnTo>
                  <a:lnTo>
                    <a:pt x="663575" y="0"/>
                  </a:lnTo>
                  <a:lnTo>
                    <a:pt x="631825" y="12700"/>
                  </a:lnTo>
                  <a:lnTo>
                    <a:pt x="631825" y="28575"/>
                  </a:lnTo>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6" name="Freeform: Shape 85">
              <a:extLst>
                <a:ext uri="{FF2B5EF4-FFF2-40B4-BE49-F238E27FC236}">
                  <a16:creationId xmlns:a16="http://schemas.microsoft.com/office/drawing/2014/main" id="{696D190D-F197-6208-35BE-4617D6B7D684}"/>
                </a:ext>
              </a:extLst>
            </p:cNvPr>
            <p:cNvSpPr/>
            <p:nvPr/>
          </p:nvSpPr>
          <p:spPr>
            <a:xfrm>
              <a:off x="4121150" y="4038600"/>
              <a:ext cx="174625" cy="247650"/>
            </a:xfrm>
            <a:custGeom>
              <a:avLst/>
              <a:gdLst>
                <a:gd name="connsiteX0" fmla="*/ 0 w 174625"/>
                <a:gd name="connsiteY0" fmla="*/ 190500 h 247650"/>
                <a:gd name="connsiteX1" fmla="*/ 0 w 174625"/>
                <a:gd name="connsiteY1" fmla="*/ 117475 h 247650"/>
                <a:gd name="connsiteX2" fmla="*/ 9525 w 174625"/>
                <a:gd name="connsiteY2" fmla="*/ 73025 h 247650"/>
                <a:gd name="connsiteX3" fmla="*/ 28575 w 174625"/>
                <a:gd name="connsiteY3" fmla="*/ 31750 h 247650"/>
                <a:gd name="connsiteX4" fmla="*/ 57150 w 174625"/>
                <a:gd name="connsiteY4" fmla="*/ 0 h 247650"/>
                <a:gd name="connsiteX5" fmla="*/ 123825 w 174625"/>
                <a:gd name="connsiteY5" fmla="*/ 9525 h 247650"/>
                <a:gd name="connsiteX6" fmla="*/ 146050 w 174625"/>
                <a:gd name="connsiteY6" fmla="*/ 34925 h 247650"/>
                <a:gd name="connsiteX7" fmla="*/ 155575 w 174625"/>
                <a:gd name="connsiteY7" fmla="*/ 98425 h 247650"/>
                <a:gd name="connsiteX8" fmla="*/ 168275 w 174625"/>
                <a:gd name="connsiteY8" fmla="*/ 152400 h 247650"/>
                <a:gd name="connsiteX9" fmla="*/ 174625 w 174625"/>
                <a:gd name="connsiteY9" fmla="*/ 184150 h 247650"/>
                <a:gd name="connsiteX10" fmla="*/ 155575 w 174625"/>
                <a:gd name="connsiteY10" fmla="*/ 212725 h 247650"/>
                <a:gd name="connsiteX11" fmla="*/ 127000 w 174625"/>
                <a:gd name="connsiteY11" fmla="*/ 247650 h 247650"/>
                <a:gd name="connsiteX12" fmla="*/ 69850 w 174625"/>
                <a:gd name="connsiteY12" fmla="*/ 231775 h 247650"/>
                <a:gd name="connsiteX13" fmla="*/ 0 w 174625"/>
                <a:gd name="connsiteY13"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25" h="247650">
                  <a:moveTo>
                    <a:pt x="0" y="190500"/>
                  </a:moveTo>
                  <a:lnTo>
                    <a:pt x="0" y="117475"/>
                  </a:lnTo>
                  <a:lnTo>
                    <a:pt x="9525" y="73025"/>
                  </a:lnTo>
                  <a:lnTo>
                    <a:pt x="28575" y="31750"/>
                  </a:lnTo>
                  <a:lnTo>
                    <a:pt x="57150" y="0"/>
                  </a:lnTo>
                  <a:lnTo>
                    <a:pt x="123825" y="9525"/>
                  </a:lnTo>
                  <a:lnTo>
                    <a:pt x="146050" y="34925"/>
                  </a:lnTo>
                  <a:lnTo>
                    <a:pt x="155575" y="98425"/>
                  </a:lnTo>
                  <a:lnTo>
                    <a:pt x="168275" y="152400"/>
                  </a:lnTo>
                  <a:lnTo>
                    <a:pt x="174625" y="184150"/>
                  </a:lnTo>
                  <a:lnTo>
                    <a:pt x="155575" y="212725"/>
                  </a:lnTo>
                  <a:lnTo>
                    <a:pt x="127000" y="247650"/>
                  </a:lnTo>
                  <a:lnTo>
                    <a:pt x="69850" y="231775"/>
                  </a:lnTo>
                  <a:lnTo>
                    <a:pt x="0" y="1905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7" name="Freeform: Shape 86">
              <a:extLst>
                <a:ext uri="{FF2B5EF4-FFF2-40B4-BE49-F238E27FC236}">
                  <a16:creationId xmlns:a16="http://schemas.microsoft.com/office/drawing/2014/main" id="{87F77E51-0043-8070-021A-25B7FDDC6162}"/>
                </a:ext>
              </a:extLst>
            </p:cNvPr>
            <p:cNvSpPr/>
            <p:nvPr/>
          </p:nvSpPr>
          <p:spPr>
            <a:xfrm>
              <a:off x="4159250" y="4086225"/>
              <a:ext cx="111125" cy="158750"/>
            </a:xfrm>
            <a:custGeom>
              <a:avLst/>
              <a:gdLst>
                <a:gd name="connsiteX0" fmla="*/ 15875 w 111125"/>
                <a:gd name="connsiteY0" fmla="*/ 0 h 158750"/>
                <a:gd name="connsiteX1" fmla="*/ 63500 w 111125"/>
                <a:gd name="connsiteY1" fmla="*/ 15875 h 158750"/>
                <a:gd name="connsiteX2" fmla="*/ 92075 w 111125"/>
                <a:gd name="connsiteY2" fmla="*/ 38100 h 158750"/>
                <a:gd name="connsiteX3" fmla="*/ 101600 w 111125"/>
                <a:gd name="connsiteY3" fmla="*/ 85725 h 158750"/>
                <a:gd name="connsiteX4" fmla="*/ 111125 w 111125"/>
                <a:gd name="connsiteY4" fmla="*/ 130175 h 158750"/>
                <a:gd name="connsiteX5" fmla="*/ 95250 w 111125"/>
                <a:gd name="connsiteY5" fmla="*/ 152400 h 158750"/>
                <a:gd name="connsiteX6" fmla="*/ 85725 w 111125"/>
                <a:gd name="connsiteY6" fmla="*/ 158750 h 158750"/>
                <a:gd name="connsiteX7" fmla="*/ 34925 w 111125"/>
                <a:gd name="connsiteY7" fmla="*/ 146050 h 158750"/>
                <a:gd name="connsiteX8" fmla="*/ 9525 w 111125"/>
                <a:gd name="connsiteY8" fmla="*/ 136525 h 158750"/>
                <a:gd name="connsiteX9" fmla="*/ 0 w 111125"/>
                <a:gd name="connsiteY9" fmla="*/ 69850 h 158750"/>
                <a:gd name="connsiteX10" fmla="*/ 15875 w 111125"/>
                <a:gd name="connsiteY10" fmla="*/ 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25" h="158750">
                  <a:moveTo>
                    <a:pt x="15875" y="0"/>
                  </a:moveTo>
                  <a:lnTo>
                    <a:pt x="63500" y="15875"/>
                  </a:lnTo>
                  <a:lnTo>
                    <a:pt x="92075" y="38100"/>
                  </a:lnTo>
                  <a:lnTo>
                    <a:pt x="101600" y="85725"/>
                  </a:lnTo>
                  <a:lnTo>
                    <a:pt x="111125" y="130175"/>
                  </a:lnTo>
                  <a:lnTo>
                    <a:pt x="95250" y="152400"/>
                  </a:lnTo>
                  <a:lnTo>
                    <a:pt x="85725" y="158750"/>
                  </a:lnTo>
                  <a:lnTo>
                    <a:pt x="34925" y="146050"/>
                  </a:lnTo>
                  <a:lnTo>
                    <a:pt x="9525" y="136525"/>
                  </a:lnTo>
                  <a:lnTo>
                    <a:pt x="0" y="69850"/>
                  </a:lnTo>
                  <a:lnTo>
                    <a:pt x="15875" y="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8" name="Freeform: Shape 87">
              <a:extLst>
                <a:ext uri="{FF2B5EF4-FFF2-40B4-BE49-F238E27FC236}">
                  <a16:creationId xmlns:a16="http://schemas.microsoft.com/office/drawing/2014/main" id="{8816C505-2844-1445-C306-4C214F3F629A}"/>
                </a:ext>
              </a:extLst>
            </p:cNvPr>
            <p:cNvSpPr/>
            <p:nvPr/>
          </p:nvSpPr>
          <p:spPr>
            <a:xfrm>
              <a:off x="5908675" y="5353050"/>
              <a:ext cx="241300" cy="704850"/>
            </a:xfrm>
            <a:custGeom>
              <a:avLst/>
              <a:gdLst>
                <a:gd name="connsiteX0" fmla="*/ 38100 w 155575"/>
                <a:gd name="connsiteY0" fmla="*/ 0 h 615950"/>
                <a:gd name="connsiteX1" fmla="*/ 79375 w 155575"/>
                <a:gd name="connsiteY1" fmla="*/ 130175 h 615950"/>
                <a:gd name="connsiteX2" fmla="*/ 111125 w 155575"/>
                <a:gd name="connsiteY2" fmla="*/ 222250 h 615950"/>
                <a:gd name="connsiteX3" fmla="*/ 136525 w 155575"/>
                <a:gd name="connsiteY3" fmla="*/ 301625 h 615950"/>
                <a:gd name="connsiteX4" fmla="*/ 155575 w 155575"/>
                <a:gd name="connsiteY4" fmla="*/ 368300 h 615950"/>
                <a:gd name="connsiteX5" fmla="*/ 155575 w 155575"/>
                <a:gd name="connsiteY5" fmla="*/ 425450 h 615950"/>
                <a:gd name="connsiteX6" fmla="*/ 142875 w 155575"/>
                <a:gd name="connsiteY6" fmla="*/ 457200 h 615950"/>
                <a:gd name="connsiteX7" fmla="*/ 95250 w 155575"/>
                <a:gd name="connsiteY7" fmla="*/ 514350 h 615950"/>
                <a:gd name="connsiteX8" fmla="*/ 41275 w 155575"/>
                <a:gd name="connsiteY8" fmla="*/ 565150 h 615950"/>
                <a:gd name="connsiteX9" fmla="*/ 0 w 155575"/>
                <a:gd name="connsiteY9" fmla="*/ 615950 h 615950"/>
                <a:gd name="connsiteX0" fmla="*/ 123825 w 241300"/>
                <a:gd name="connsiteY0" fmla="*/ 0 h 704850"/>
                <a:gd name="connsiteX1" fmla="*/ 165100 w 241300"/>
                <a:gd name="connsiteY1" fmla="*/ 130175 h 704850"/>
                <a:gd name="connsiteX2" fmla="*/ 196850 w 241300"/>
                <a:gd name="connsiteY2" fmla="*/ 222250 h 704850"/>
                <a:gd name="connsiteX3" fmla="*/ 222250 w 241300"/>
                <a:gd name="connsiteY3" fmla="*/ 301625 h 704850"/>
                <a:gd name="connsiteX4" fmla="*/ 241300 w 241300"/>
                <a:gd name="connsiteY4" fmla="*/ 368300 h 704850"/>
                <a:gd name="connsiteX5" fmla="*/ 241300 w 241300"/>
                <a:gd name="connsiteY5" fmla="*/ 425450 h 704850"/>
                <a:gd name="connsiteX6" fmla="*/ 228600 w 241300"/>
                <a:gd name="connsiteY6" fmla="*/ 457200 h 704850"/>
                <a:gd name="connsiteX7" fmla="*/ 180975 w 241300"/>
                <a:gd name="connsiteY7" fmla="*/ 514350 h 704850"/>
                <a:gd name="connsiteX8" fmla="*/ 127000 w 241300"/>
                <a:gd name="connsiteY8" fmla="*/ 565150 h 704850"/>
                <a:gd name="connsiteX9" fmla="*/ 0 w 241300"/>
                <a:gd name="connsiteY9" fmla="*/ 704850 h 704850"/>
                <a:gd name="connsiteX0" fmla="*/ 123825 w 241300"/>
                <a:gd name="connsiteY0" fmla="*/ 0 h 704850"/>
                <a:gd name="connsiteX1" fmla="*/ 165100 w 241300"/>
                <a:gd name="connsiteY1" fmla="*/ 130175 h 704850"/>
                <a:gd name="connsiteX2" fmla="*/ 196850 w 241300"/>
                <a:gd name="connsiteY2" fmla="*/ 222250 h 704850"/>
                <a:gd name="connsiteX3" fmla="*/ 222250 w 241300"/>
                <a:gd name="connsiteY3" fmla="*/ 301625 h 704850"/>
                <a:gd name="connsiteX4" fmla="*/ 241300 w 241300"/>
                <a:gd name="connsiteY4" fmla="*/ 368300 h 704850"/>
                <a:gd name="connsiteX5" fmla="*/ 241300 w 241300"/>
                <a:gd name="connsiteY5" fmla="*/ 425450 h 704850"/>
                <a:gd name="connsiteX6" fmla="*/ 228600 w 241300"/>
                <a:gd name="connsiteY6" fmla="*/ 457200 h 704850"/>
                <a:gd name="connsiteX7" fmla="*/ 180975 w 241300"/>
                <a:gd name="connsiteY7" fmla="*/ 514350 h 704850"/>
                <a:gd name="connsiteX8" fmla="*/ 88900 w 241300"/>
                <a:gd name="connsiteY8" fmla="*/ 612775 h 704850"/>
                <a:gd name="connsiteX9" fmla="*/ 0 w 241300"/>
                <a:gd name="connsiteY9"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300" h="704850">
                  <a:moveTo>
                    <a:pt x="123825" y="0"/>
                  </a:moveTo>
                  <a:lnTo>
                    <a:pt x="165100" y="130175"/>
                  </a:lnTo>
                  <a:lnTo>
                    <a:pt x="196850" y="222250"/>
                  </a:lnTo>
                  <a:lnTo>
                    <a:pt x="222250" y="301625"/>
                  </a:lnTo>
                  <a:lnTo>
                    <a:pt x="241300" y="368300"/>
                  </a:lnTo>
                  <a:lnTo>
                    <a:pt x="241300" y="425450"/>
                  </a:lnTo>
                  <a:lnTo>
                    <a:pt x="228600" y="457200"/>
                  </a:lnTo>
                  <a:lnTo>
                    <a:pt x="180975" y="514350"/>
                  </a:lnTo>
                  <a:lnTo>
                    <a:pt x="88900" y="612775"/>
                  </a:lnTo>
                  <a:cubicBezTo>
                    <a:pt x="75142" y="629708"/>
                    <a:pt x="13758" y="687917"/>
                    <a:pt x="0" y="704850"/>
                  </a:cubicBezTo>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9" name="Freeform: Shape 88">
              <a:extLst>
                <a:ext uri="{FF2B5EF4-FFF2-40B4-BE49-F238E27FC236}">
                  <a16:creationId xmlns:a16="http://schemas.microsoft.com/office/drawing/2014/main" id="{3307116B-415D-8C44-CB84-3F66A10B24E8}"/>
                </a:ext>
              </a:extLst>
            </p:cNvPr>
            <p:cNvSpPr/>
            <p:nvPr/>
          </p:nvSpPr>
          <p:spPr>
            <a:xfrm>
              <a:off x="4464050" y="4438650"/>
              <a:ext cx="1387475" cy="1574800"/>
            </a:xfrm>
            <a:custGeom>
              <a:avLst/>
              <a:gdLst>
                <a:gd name="connsiteX0" fmla="*/ 0 w 1387475"/>
                <a:gd name="connsiteY0" fmla="*/ 1273175 h 1574800"/>
                <a:gd name="connsiteX1" fmla="*/ 101600 w 1387475"/>
                <a:gd name="connsiteY1" fmla="*/ 1155700 h 1574800"/>
                <a:gd name="connsiteX2" fmla="*/ 180975 w 1387475"/>
                <a:gd name="connsiteY2" fmla="*/ 1085850 h 1574800"/>
                <a:gd name="connsiteX3" fmla="*/ 292100 w 1387475"/>
                <a:gd name="connsiteY3" fmla="*/ 968375 h 1574800"/>
                <a:gd name="connsiteX4" fmla="*/ 387350 w 1387475"/>
                <a:gd name="connsiteY4" fmla="*/ 869950 h 1574800"/>
                <a:gd name="connsiteX5" fmla="*/ 444500 w 1387475"/>
                <a:gd name="connsiteY5" fmla="*/ 765175 h 1574800"/>
                <a:gd name="connsiteX6" fmla="*/ 492125 w 1387475"/>
                <a:gd name="connsiteY6" fmla="*/ 650875 h 1574800"/>
                <a:gd name="connsiteX7" fmla="*/ 527050 w 1387475"/>
                <a:gd name="connsiteY7" fmla="*/ 533400 h 1574800"/>
                <a:gd name="connsiteX8" fmla="*/ 596900 w 1387475"/>
                <a:gd name="connsiteY8" fmla="*/ 419100 h 1574800"/>
                <a:gd name="connsiteX9" fmla="*/ 669925 w 1387475"/>
                <a:gd name="connsiteY9" fmla="*/ 333375 h 1574800"/>
                <a:gd name="connsiteX10" fmla="*/ 739775 w 1387475"/>
                <a:gd name="connsiteY10" fmla="*/ 254000 h 1574800"/>
                <a:gd name="connsiteX11" fmla="*/ 828675 w 1387475"/>
                <a:gd name="connsiteY11" fmla="*/ 203200 h 1574800"/>
                <a:gd name="connsiteX12" fmla="*/ 898525 w 1387475"/>
                <a:gd name="connsiteY12" fmla="*/ 146050 h 1574800"/>
                <a:gd name="connsiteX13" fmla="*/ 962025 w 1387475"/>
                <a:gd name="connsiteY13" fmla="*/ 98425 h 1574800"/>
                <a:gd name="connsiteX14" fmla="*/ 1054100 w 1387475"/>
                <a:gd name="connsiteY14" fmla="*/ 34925 h 1574800"/>
                <a:gd name="connsiteX15" fmla="*/ 1098550 w 1387475"/>
                <a:gd name="connsiteY15" fmla="*/ 9525 h 1574800"/>
                <a:gd name="connsiteX16" fmla="*/ 1133475 w 1387475"/>
                <a:gd name="connsiteY16" fmla="*/ 0 h 1574800"/>
                <a:gd name="connsiteX17" fmla="*/ 1219200 w 1387475"/>
                <a:gd name="connsiteY17" fmla="*/ 60325 h 1574800"/>
                <a:gd name="connsiteX18" fmla="*/ 1273175 w 1387475"/>
                <a:gd name="connsiteY18" fmla="*/ 107950 h 1574800"/>
                <a:gd name="connsiteX19" fmla="*/ 1339850 w 1387475"/>
                <a:gd name="connsiteY19" fmla="*/ 120650 h 1574800"/>
                <a:gd name="connsiteX20" fmla="*/ 1355725 w 1387475"/>
                <a:gd name="connsiteY20" fmla="*/ 174625 h 1574800"/>
                <a:gd name="connsiteX21" fmla="*/ 1377950 w 1387475"/>
                <a:gd name="connsiteY21" fmla="*/ 311150 h 1574800"/>
                <a:gd name="connsiteX22" fmla="*/ 1387475 w 1387475"/>
                <a:gd name="connsiteY22" fmla="*/ 403225 h 1574800"/>
                <a:gd name="connsiteX23" fmla="*/ 1365250 w 1387475"/>
                <a:gd name="connsiteY23" fmla="*/ 495300 h 1574800"/>
                <a:gd name="connsiteX24" fmla="*/ 1368425 w 1387475"/>
                <a:gd name="connsiteY24" fmla="*/ 615950 h 1574800"/>
                <a:gd name="connsiteX25" fmla="*/ 1365250 w 1387475"/>
                <a:gd name="connsiteY25" fmla="*/ 739775 h 1574800"/>
                <a:gd name="connsiteX26" fmla="*/ 1333500 w 1387475"/>
                <a:gd name="connsiteY26" fmla="*/ 831850 h 1574800"/>
                <a:gd name="connsiteX27" fmla="*/ 1270000 w 1387475"/>
                <a:gd name="connsiteY27" fmla="*/ 901700 h 1574800"/>
                <a:gd name="connsiteX28" fmla="*/ 1206500 w 1387475"/>
                <a:gd name="connsiteY28" fmla="*/ 949325 h 1574800"/>
                <a:gd name="connsiteX29" fmla="*/ 1127125 w 1387475"/>
                <a:gd name="connsiteY29" fmla="*/ 971550 h 1574800"/>
                <a:gd name="connsiteX30" fmla="*/ 1057275 w 1387475"/>
                <a:gd name="connsiteY30" fmla="*/ 984250 h 1574800"/>
                <a:gd name="connsiteX31" fmla="*/ 1009650 w 1387475"/>
                <a:gd name="connsiteY31" fmla="*/ 1003300 h 1574800"/>
                <a:gd name="connsiteX32" fmla="*/ 942975 w 1387475"/>
                <a:gd name="connsiteY32" fmla="*/ 1095375 h 1574800"/>
                <a:gd name="connsiteX33" fmla="*/ 876300 w 1387475"/>
                <a:gd name="connsiteY33" fmla="*/ 1162050 h 1574800"/>
                <a:gd name="connsiteX34" fmla="*/ 844550 w 1387475"/>
                <a:gd name="connsiteY34" fmla="*/ 1219200 h 1574800"/>
                <a:gd name="connsiteX35" fmla="*/ 822325 w 1387475"/>
                <a:gd name="connsiteY35" fmla="*/ 1257300 h 1574800"/>
                <a:gd name="connsiteX36" fmla="*/ 819150 w 1387475"/>
                <a:gd name="connsiteY36" fmla="*/ 1289050 h 1574800"/>
                <a:gd name="connsiteX37" fmla="*/ 835025 w 1387475"/>
                <a:gd name="connsiteY37" fmla="*/ 1327150 h 1574800"/>
                <a:gd name="connsiteX38" fmla="*/ 854075 w 1387475"/>
                <a:gd name="connsiteY38" fmla="*/ 1352550 h 1574800"/>
                <a:gd name="connsiteX39" fmla="*/ 835025 w 1387475"/>
                <a:gd name="connsiteY39" fmla="*/ 1387475 h 1574800"/>
                <a:gd name="connsiteX40" fmla="*/ 803275 w 1387475"/>
                <a:gd name="connsiteY40" fmla="*/ 1438275 h 1574800"/>
                <a:gd name="connsiteX41" fmla="*/ 784225 w 1387475"/>
                <a:gd name="connsiteY41" fmla="*/ 1482725 h 1574800"/>
                <a:gd name="connsiteX42" fmla="*/ 739775 w 1387475"/>
                <a:gd name="connsiteY42" fmla="*/ 1527175 h 1574800"/>
                <a:gd name="connsiteX43" fmla="*/ 714375 w 1387475"/>
                <a:gd name="connsiteY43" fmla="*/ 157480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87475" h="1574800">
                  <a:moveTo>
                    <a:pt x="0" y="1273175"/>
                  </a:moveTo>
                  <a:lnTo>
                    <a:pt x="101600" y="1155700"/>
                  </a:lnTo>
                  <a:lnTo>
                    <a:pt x="180975" y="1085850"/>
                  </a:lnTo>
                  <a:lnTo>
                    <a:pt x="292100" y="968375"/>
                  </a:lnTo>
                  <a:lnTo>
                    <a:pt x="387350" y="869950"/>
                  </a:lnTo>
                  <a:lnTo>
                    <a:pt x="444500" y="765175"/>
                  </a:lnTo>
                  <a:lnTo>
                    <a:pt x="492125" y="650875"/>
                  </a:lnTo>
                  <a:lnTo>
                    <a:pt x="527050" y="533400"/>
                  </a:lnTo>
                  <a:lnTo>
                    <a:pt x="596900" y="419100"/>
                  </a:lnTo>
                  <a:lnTo>
                    <a:pt x="669925" y="333375"/>
                  </a:lnTo>
                  <a:lnTo>
                    <a:pt x="739775" y="254000"/>
                  </a:lnTo>
                  <a:lnTo>
                    <a:pt x="828675" y="203200"/>
                  </a:lnTo>
                  <a:lnTo>
                    <a:pt x="898525" y="146050"/>
                  </a:lnTo>
                  <a:lnTo>
                    <a:pt x="962025" y="98425"/>
                  </a:lnTo>
                  <a:lnTo>
                    <a:pt x="1054100" y="34925"/>
                  </a:lnTo>
                  <a:lnTo>
                    <a:pt x="1098550" y="9525"/>
                  </a:lnTo>
                  <a:lnTo>
                    <a:pt x="1133475" y="0"/>
                  </a:lnTo>
                  <a:lnTo>
                    <a:pt x="1219200" y="60325"/>
                  </a:lnTo>
                  <a:lnTo>
                    <a:pt x="1273175" y="107950"/>
                  </a:lnTo>
                  <a:lnTo>
                    <a:pt x="1339850" y="120650"/>
                  </a:lnTo>
                  <a:lnTo>
                    <a:pt x="1355725" y="174625"/>
                  </a:lnTo>
                  <a:lnTo>
                    <a:pt x="1377950" y="311150"/>
                  </a:lnTo>
                  <a:lnTo>
                    <a:pt x="1387475" y="403225"/>
                  </a:lnTo>
                  <a:lnTo>
                    <a:pt x="1365250" y="495300"/>
                  </a:lnTo>
                  <a:cubicBezTo>
                    <a:pt x="1366308" y="535517"/>
                    <a:pt x="1367367" y="575733"/>
                    <a:pt x="1368425" y="615950"/>
                  </a:cubicBezTo>
                  <a:cubicBezTo>
                    <a:pt x="1367367" y="657225"/>
                    <a:pt x="1366308" y="698500"/>
                    <a:pt x="1365250" y="739775"/>
                  </a:cubicBezTo>
                  <a:lnTo>
                    <a:pt x="1333500" y="831850"/>
                  </a:lnTo>
                  <a:lnTo>
                    <a:pt x="1270000" y="901700"/>
                  </a:lnTo>
                  <a:lnTo>
                    <a:pt x="1206500" y="949325"/>
                  </a:lnTo>
                  <a:lnTo>
                    <a:pt x="1127125" y="971550"/>
                  </a:lnTo>
                  <a:lnTo>
                    <a:pt x="1057275" y="984250"/>
                  </a:lnTo>
                  <a:lnTo>
                    <a:pt x="1009650" y="1003300"/>
                  </a:lnTo>
                  <a:lnTo>
                    <a:pt x="942975" y="1095375"/>
                  </a:lnTo>
                  <a:lnTo>
                    <a:pt x="876300" y="1162050"/>
                  </a:lnTo>
                  <a:lnTo>
                    <a:pt x="844550" y="1219200"/>
                  </a:lnTo>
                  <a:lnTo>
                    <a:pt x="822325" y="1257300"/>
                  </a:lnTo>
                  <a:lnTo>
                    <a:pt x="819150" y="1289050"/>
                  </a:lnTo>
                  <a:lnTo>
                    <a:pt x="835025" y="1327150"/>
                  </a:lnTo>
                  <a:lnTo>
                    <a:pt x="854075" y="1352550"/>
                  </a:lnTo>
                  <a:lnTo>
                    <a:pt x="835025" y="1387475"/>
                  </a:lnTo>
                  <a:lnTo>
                    <a:pt x="803275" y="1438275"/>
                  </a:lnTo>
                  <a:lnTo>
                    <a:pt x="784225" y="1482725"/>
                  </a:lnTo>
                  <a:lnTo>
                    <a:pt x="739775" y="1527175"/>
                  </a:lnTo>
                  <a:lnTo>
                    <a:pt x="714375" y="1574800"/>
                  </a:lnTo>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0" name="Freeform: Shape 89">
              <a:extLst>
                <a:ext uri="{FF2B5EF4-FFF2-40B4-BE49-F238E27FC236}">
                  <a16:creationId xmlns:a16="http://schemas.microsoft.com/office/drawing/2014/main" id="{2AAE9A44-67CD-B93E-6BBF-10FF1F3F37CC}"/>
                </a:ext>
              </a:extLst>
            </p:cNvPr>
            <p:cNvSpPr/>
            <p:nvPr/>
          </p:nvSpPr>
          <p:spPr>
            <a:xfrm>
              <a:off x="5356225" y="5664200"/>
              <a:ext cx="190500" cy="196850"/>
            </a:xfrm>
            <a:custGeom>
              <a:avLst/>
              <a:gdLst>
                <a:gd name="connsiteX0" fmla="*/ 0 w 190500"/>
                <a:gd name="connsiteY0" fmla="*/ 127000 h 196850"/>
                <a:gd name="connsiteX1" fmla="*/ 44450 w 190500"/>
                <a:gd name="connsiteY1" fmla="*/ 34925 h 196850"/>
                <a:gd name="connsiteX2" fmla="*/ 85725 w 190500"/>
                <a:gd name="connsiteY2" fmla="*/ 6350 h 196850"/>
                <a:gd name="connsiteX3" fmla="*/ 142875 w 190500"/>
                <a:gd name="connsiteY3" fmla="*/ 0 h 196850"/>
                <a:gd name="connsiteX4" fmla="*/ 180975 w 190500"/>
                <a:gd name="connsiteY4" fmla="*/ 15875 h 196850"/>
                <a:gd name="connsiteX5" fmla="*/ 190500 w 190500"/>
                <a:gd name="connsiteY5" fmla="*/ 60325 h 196850"/>
                <a:gd name="connsiteX6" fmla="*/ 171450 w 190500"/>
                <a:gd name="connsiteY6" fmla="*/ 111125 h 196850"/>
                <a:gd name="connsiteX7" fmla="*/ 142875 w 190500"/>
                <a:gd name="connsiteY7" fmla="*/ 152400 h 196850"/>
                <a:gd name="connsiteX8" fmla="*/ 95250 w 190500"/>
                <a:gd name="connsiteY8" fmla="*/ 184150 h 196850"/>
                <a:gd name="connsiteX9" fmla="*/ 73025 w 190500"/>
                <a:gd name="connsiteY9" fmla="*/ 196850 h 196850"/>
                <a:gd name="connsiteX10" fmla="*/ 25400 w 190500"/>
                <a:gd name="connsiteY10" fmla="*/ 171450 h 196850"/>
                <a:gd name="connsiteX11" fmla="*/ 0 w 190500"/>
                <a:gd name="connsiteY11" fmla="*/ 12700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6850">
                  <a:moveTo>
                    <a:pt x="0" y="127000"/>
                  </a:moveTo>
                  <a:lnTo>
                    <a:pt x="44450" y="34925"/>
                  </a:lnTo>
                  <a:lnTo>
                    <a:pt x="85725" y="6350"/>
                  </a:lnTo>
                  <a:lnTo>
                    <a:pt x="142875" y="0"/>
                  </a:lnTo>
                  <a:lnTo>
                    <a:pt x="180975" y="15875"/>
                  </a:lnTo>
                  <a:lnTo>
                    <a:pt x="190500" y="60325"/>
                  </a:lnTo>
                  <a:lnTo>
                    <a:pt x="171450" y="111125"/>
                  </a:lnTo>
                  <a:lnTo>
                    <a:pt x="142875" y="152400"/>
                  </a:lnTo>
                  <a:lnTo>
                    <a:pt x="95250" y="184150"/>
                  </a:lnTo>
                  <a:lnTo>
                    <a:pt x="73025" y="196850"/>
                  </a:lnTo>
                  <a:lnTo>
                    <a:pt x="25400" y="171450"/>
                  </a:lnTo>
                  <a:lnTo>
                    <a:pt x="0" y="1270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1" name="Freeform: Shape 90">
              <a:extLst>
                <a:ext uri="{FF2B5EF4-FFF2-40B4-BE49-F238E27FC236}">
                  <a16:creationId xmlns:a16="http://schemas.microsoft.com/office/drawing/2014/main" id="{E3F2E2A3-8475-C078-80BB-8467885FCD05}"/>
                </a:ext>
              </a:extLst>
            </p:cNvPr>
            <p:cNvSpPr/>
            <p:nvPr/>
          </p:nvSpPr>
          <p:spPr>
            <a:xfrm>
              <a:off x="4810125" y="4511675"/>
              <a:ext cx="958850" cy="1485900"/>
            </a:xfrm>
            <a:custGeom>
              <a:avLst/>
              <a:gdLst>
                <a:gd name="connsiteX0" fmla="*/ 0 w 958850"/>
                <a:gd name="connsiteY0" fmla="*/ 1174750 h 1485900"/>
                <a:gd name="connsiteX1" fmla="*/ 111125 w 958850"/>
                <a:gd name="connsiteY1" fmla="*/ 1073150 h 1485900"/>
                <a:gd name="connsiteX2" fmla="*/ 171450 w 958850"/>
                <a:gd name="connsiteY2" fmla="*/ 993775 h 1485900"/>
                <a:gd name="connsiteX3" fmla="*/ 228600 w 958850"/>
                <a:gd name="connsiteY3" fmla="*/ 889000 h 1485900"/>
                <a:gd name="connsiteX4" fmla="*/ 269875 w 958850"/>
                <a:gd name="connsiteY4" fmla="*/ 812800 h 1485900"/>
                <a:gd name="connsiteX5" fmla="*/ 288925 w 958850"/>
                <a:gd name="connsiteY5" fmla="*/ 733425 h 1485900"/>
                <a:gd name="connsiteX6" fmla="*/ 288925 w 958850"/>
                <a:gd name="connsiteY6" fmla="*/ 669925 h 1485900"/>
                <a:gd name="connsiteX7" fmla="*/ 263525 w 958850"/>
                <a:gd name="connsiteY7" fmla="*/ 590550 h 1485900"/>
                <a:gd name="connsiteX8" fmla="*/ 247650 w 958850"/>
                <a:gd name="connsiteY8" fmla="*/ 514350 h 1485900"/>
                <a:gd name="connsiteX9" fmla="*/ 247650 w 958850"/>
                <a:gd name="connsiteY9" fmla="*/ 457200 h 1485900"/>
                <a:gd name="connsiteX10" fmla="*/ 266700 w 958850"/>
                <a:gd name="connsiteY10" fmla="*/ 393700 h 1485900"/>
                <a:gd name="connsiteX11" fmla="*/ 342900 w 958850"/>
                <a:gd name="connsiteY11" fmla="*/ 317500 h 1485900"/>
                <a:gd name="connsiteX12" fmla="*/ 422275 w 958850"/>
                <a:gd name="connsiteY12" fmla="*/ 247650 h 1485900"/>
                <a:gd name="connsiteX13" fmla="*/ 517525 w 958850"/>
                <a:gd name="connsiteY13" fmla="*/ 193675 h 1485900"/>
                <a:gd name="connsiteX14" fmla="*/ 558800 w 958850"/>
                <a:gd name="connsiteY14" fmla="*/ 161925 h 1485900"/>
                <a:gd name="connsiteX15" fmla="*/ 603250 w 958850"/>
                <a:gd name="connsiteY15" fmla="*/ 101600 h 1485900"/>
                <a:gd name="connsiteX16" fmla="*/ 654050 w 958850"/>
                <a:gd name="connsiteY16" fmla="*/ 44450 h 1485900"/>
                <a:gd name="connsiteX17" fmla="*/ 720725 w 958850"/>
                <a:gd name="connsiteY17" fmla="*/ 12700 h 1485900"/>
                <a:gd name="connsiteX18" fmla="*/ 777875 w 958850"/>
                <a:gd name="connsiteY18" fmla="*/ 0 h 1485900"/>
                <a:gd name="connsiteX19" fmla="*/ 857250 w 958850"/>
                <a:gd name="connsiteY19" fmla="*/ 22225 h 1485900"/>
                <a:gd name="connsiteX20" fmla="*/ 927100 w 958850"/>
                <a:gd name="connsiteY20" fmla="*/ 73025 h 1485900"/>
                <a:gd name="connsiteX21" fmla="*/ 958850 w 958850"/>
                <a:gd name="connsiteY21" fmla="*/ 111125 h 1485900"/>
                <a:gd name="connsiteX22" fmla="*/ 952500 w 958850"/>
                <a:gd name="connsiteY22" fmla="*/ 215900 h 1485900"/>
                <a:gd name="connsiteX23" fmla="*/ 958850 w 958850"/>
                <a:gd name="connsiteY23" fmla="*/ 311150 h 1485900"/>
                <a:gd name="connsiteX24" fmla="*/ 939800 w 958850"/>
                <a:gd name="connsiteY24" fmla="*/ 396875 h 1485900"/>
                <a:gd name="connsiteX25" fmla="*/ 911225 w 958850"/>
                <a:gd name="connsiteY25" fmla="*/ 536575 h 1485900"/>
                <a:gd name="connsiteX26" fmla="*/ 882650 w 958850"/>
                <a:gd name="connsiteY26" fmla="*/ 625475 h 1485900"/>
                <a:gd name="connsiteX27" fmla="*/ 796925 w 958850"/>
                <a:gd name="connsiteY27" fmla="*/ 688975 h 1485900"/>
                <a:gd name="connsiteX28" fmla="*/ 708025 w 958850"/>
                <a:gd name="connsiteY28" fmla="*/ 720725 h 1485900"/>
                <a:gd name="connsiteX29" fmla="*/ 549275 w 958850"/>
                <a:gd name="connsiteY29" fmla="*/ 762000 h 1485900"/>
                <a:gd name="connsiteX30" fmla="*/ 460375 w 958850"/>
                <a:gd name="connsiteY30" fmla="*/ 844550 h 1485900"/>
                <a:gd name="connsiteX31" fmla="*/ 377825 w 958850"/>
                <a:gd name="connsiteY31" fmla="*/ 974725 h 1485900"/>
                <a:gd name="connsiteX32" fmla="*/ 330200 w 958850"/>
                <a:gd name="connsiteY32" fmla="*/ 1060450 h 1485900"/>
                <a:gd name="connsiteX33" fmla="*/ 295275 w 958850"/>
                <a:gd name="connsiteY33" fmla="*/ 1174750 h 1485900"/>
                <a:gd name="connsiteX34" fmla="*/ 292100 w 958850"/>
                <a:gd name="connsiteY34" fmla="*/ 1254125 h 1485900"/>
                <a:gd name="connsiteX35" fmla="*/ 288925 w 958850"/>
                <a:gd name="connsiteY35" fmla="*/ 1323975 h 1485900"/>
                <a:gd name="connsiteX36" fmla="*/ 257175 w 958850"/>
                <a:gd name="connsiteY36" fmla="*/ 1387475 h 1485900"/>
                <a:gd name="connsiteX37" fmla="*/ 241300 w 958850"/>
                <a:gd name="connsiteY37" fmla="*/ 1428750 h 1485900"/>
                <a:gd name="connsiteX38" fmla="*/ 244475 w 958850"/>
                <a:gd name="connsiteY38" fmla="*/ 1463675 h 1485900"/>
                <a:gd name="connsiteX39" fmla="*/ 238125 w 958850"/>
                <a:gd name="connsiteY39" fmla="*/ 148590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8850" h="1485900">
                  <a:moveTo>
                    <a:pt x="0" y="1174750"/>
                  </a:moveTo>
                  <a:lnTo>
                    <a:pt x="111125" y="1073150"/>
                  </a:lnTo>
                  <a:lnTo>
                    <a:pt x="171450" y="993775"/>
                  </a:lnTo>
                  <a:lnTo>
                    <a:pt x="228600" y="889000"/>
                  </a:lnTo>
                  <a:lnTo>
                    <a:pt x="269875" y="812800"/>
                  </a:lnTo>
                  <a:lnTo>
                    <a:pt x="288925" y="733425"/>
                  </a:lnTo>
                  <a:lnTo>
                    <a:pt x="288925" y="669925"/>
                  </a:lnTo>
                  <a:lnTo>
                    <a:pt x="263525" y="590550"/>
                  </a:lnTo>
                  <a:lnTo>
                    <a:pt x="247650" y="514350"/>
                  </a:lnTo>
                  <a:lnTo>
                    <a:pt x="247650" y="457200"/>
                  </a:lnTo>
                  <a:lnTo>
                    <a:pt x="266700" y="393700"/>
                  </a:lnTo>
                  <a:lnTo>
                    <a:pt x="342900" y="317500"/>
                  </a:lnTo>
                  <a:lnTo>
                    <a:pt x="422275" y="247650"/>
                  </a:lnTo>
                  <a:lnTo>
                    <a:pt x="517525" y="193675"/>
                  </a:lnTo>
                  <a:lnTo>
                    <a:pt x="558800" y="161925"/>
                  </a:lnTo>
                  <a:lnTo>
                    <a:pt x="603250" y="101600"/>
                  </a:lnTo>
                  <a:lnTo>
                    <a:pt x="654050" y="44450"/>
                  </a:lnTo>
                  <a:lnTo>
                    <a:pt x="720725" y="12700"/>
                  </a:lnTo>
                  <a:lnTo>
                    <a:pt x="777875" y="0"/>
                  </a:lnTo>
                  <a:lnTo>
                    <a:pt x="857250" y="22225"/>
                  </a:lnTo>
                  <a:lnTo>
                    <a:pt x="927100" y="73025"/>
                  </a:lnTo>
                  <a:lnTo>
                    <a:pt x="958850" y="111125"/>
                  </a:lnTo>
                  <a:lnTo>
                    <a:pt x="952500" y="215900"/>
                  </a:lnTo>
                  <a:lnTo>
                    <a:pt x="958850" y="311150"/>
                  </a:lnTo>
                  <a:lnTo>
                    <a:pt x="939800" y="396875"/>
                  </a:lnTo>
                  <a:lnTo>
                    <a:pt x="911225" y="536575"/>
                  </a:lnTo>
                  <a:lnTo>
                    <a:pt x="882650" y="625475"/>
                  </a:lnTo>
                  <a:lnTo>
                    <a:pt x="796925" y="688975"/>
                  </a:lnTo>
                  <a:lnTo>
                    <a:pt x="708025" y="720725"/>
                  </a:lnTo>
                  <a:lnTo>
                    <a:pt x="549275" y="762000"/>
                  </a:lnTo>
                  <a:lnTo>
                    <a:pt x="460375" y="844550"/>
                  </a:lnTo>
                  <a:lnTo>
                    <a:pt x="377825" y="974725"/>
                  </a:lnTo>
                  <a:lnTo>
                    <a:pt x="330200" y="1060450"/>
                  </a:lnTo>
                  <a:lnTo>
                    <a:pt x="295275" y="1174750"/>
                  </a:lnTo>
                  <a:lnTo>
                    <a:pt x="292100" y="1254125"/>
                  </a:lnTo>
                  <a:lnTo>
                    <a:pt x="288925" y="1323975"/>
                  </a:lnTo>
                  <a:lnTo>
                    <a:pt x="257175" y="1387475"/>
                  </a:lnTo>
                  <a:lnTo>
                    <a:pt x="241300" y="1428750"/>
                  </a:lnTo>
                  <a:cubicBezTo>
                    <a:pt x="244580" y="1461553"/>
                    <a:pt x="244475" y="1449864"/>
                    <a:pt x="244475" y="1463675"/>
                  </a:cubicBezTo>
                  <a:lnTo>
                    <a:pt x="238125" y="1485900"/>
                  </a:lnTo>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2" name="Freeform: Shape 91">
              <a:extLst>
                <a:ext uri="{FF2B5EF4-FFF2-40B4-BE49-F238E27FC236}">
                  <a16:creationId xmlns:a16="http://schemas.microsoft.com/office/drawing/2014/main" id="{5B7A947F-1DC7-B461-6F92-FA5418434DEF}"/>
                </a:ext>
              </a:extLst>
            </p:cNvPr>
            <p:cNvSpPr/>
            <p:nvPr/>
          </p:nvSpPr>
          <p:spPr>
            <a:xfrm>
              <a:off x="7232650" y="2724150"/>
              <a:ext cx="1025525" cy="1968500"/>
            </a:xfrm>
            <a:custGeom>
              <a:avLst/>
              <a:gdLst>
                <a:gd name="connsiteX0" fmla="*/ 403225 w 1025525"/>
                <a:gd name="connsiteY0" fmla="*/ 1289050 h 1968500"/>
                <a:gd name="connsiteX1" fmla="*/ 511175 w 1025525"/>
                <a:gd name="connsiteY1" fmla="*/ 1454150 h 1968500"/>
                <a:gd name="connsiteX2" fmla="*/ 558800 w 1025525"/>
                <a:gd name="connsiteY2" fmla="*/ 1524000 h 1968500"/>
                <a:gd name="connsiteX3" fmla="*/ 606425 w 1025525"/>
                <a:gd name="connsiteY3" fmla="*/ 1603375 h 1968500"/>
                <a:gd name="connsiteX4" fmla="*/ 612775 w 1025525"/>
                <a:gd name="connsiteY4" fmla="*/ 1663700 h 1968500"/>
                <a:gd name="connsiteX5" fmla="*/ 625475 w 1025525"/>
                <a:gd name="connsiteY5" fmla="*/ 1739900 h 1968500"/>
                <a:gd name="connsiteX6" fmla="*/ 628650 w 1025525"/>
                <a:gd name="connsiteY6" fmla="*/ 1809750 h 1968500"/>
                <a:gd name="connsiteX7" fmla="*/ 619125 w 1025525"/>
                <a:gd name="connsiteY7" fmla="*/ 1860550 h 1968500"/>
                <a:gd name="connsiteX8" fmla="*/ 593725 w 1025525"/>
                <a:gd name="connsiteY8" fmla="*/ 1898650 h 1968500"/>
                <a:gd name="connsiteX9" fmla="*/ 565150 w 1025525"/>
                <a:gd name="connsiteY9" fmla="*/ 1933575 h 1968500"/>
                <a:gd name="connsiteX10" fmla="*/ 498475 w 1025525"/>
                <a:gd name="connsiteY10" fmla="*/ 1955800 h 1968500"/>
                <a:gd name="connsiteX11" fmla="*/ 450850 w 1025525"/>
                <a:gd name="connsiteY11" fmla="*/ 1962150 h 1968500"/>
                <a:gd name="connsiteX12" fmla="*/ 390525 w 1025525"/>
                <a:gd name="connsiteY12" fmla="*/ 1968500 h 1968500"/>
                <a:gd name="connsiteX13" fmla="*/ 342900 w 1025525"/>
                <a:gd name="connsiteY13" fmla="*/ 1958975 h 1968500"/>
                <a:gd name="connsiteX14" fmla="*/ 317500 w 1025525"/>
                <a:gd name="connsiteY14" fmla="*/ 1943100 h 1968500"/>
                <a:gd name="connsiteX15" fmla="*/ 285750 w 1025525"/>
                <a:gd name="connsiteY15" fmla="*/ 1908175 h 1968500"/>
                <a:gd name="connsiteX16" fmla="*/ 238125 w 1025525"/>
                <a:gd name="connsiteY16" fmla="*/ 1870075 h 1968500"/>
                <a:gd name="connsiteX17" fmla="*/ 127000 w 1025525"/>
                <a:gd name="connsiteY17" fmla="*/ 1787525 h 1968500"/>
                <a:gd name="connsiteX18" fmla="*/ 66675 w 1025525"/>
                <a:gd name="connsiteY18" fmla="*/ 1689100 h 1968500"/>
                <a:gd name="connsiteX19" fmla="*/ 38100 w 1025525"/>
                <a:gd name="connsiteY19" fmla="*/ 1625600 h 1968500"/>
                <a:gd name="connsiteX20" fmla="*/ 15875 w 1025525"/>
                <a:gd name="connsiteY20" fmla="*/ 1520825 h 1968500"/>
                <a:gd name="connsiteX21" fmla="*/ 0 w 1025525"/>
                <a:gd name="connsiteY21" fmla="*/ 1419225 h 1968500"/>
                <a:gd name="connsiteX22" fmla="*/ 38100 w 1025525"/>
                <a:gd name="connsiteY22" fmla="*/ 1308100 h 1968500"/>
                <a:gd name="connsiteX23" fmla="*/ 88900 w 1025525"/>
                <a:gd name="connsiteY23" fmla="*/ 1238250 h 1968500"/>
                <a:gd name="connsiteX24" fmla="*/ 152400 w 1025525"/>
                <a:gd name="connsiteY24" fmla="*/ 1196975 h 1968500"/>
                <a:gd name="connsiteX25" fmla="*/ 238125 w 1025525"/>
                <a:gd name="connsiteY25" fmla="*/ 1174750 h 1968500"/>
                <a:gd name="connsiteX26" fmla="*/ 317500 w 1025525"/>
                <a:gd name="connsiteY26" fmla="*/ 1092200 h 1968500"/>
                <a:gd name="connsiteX27" fmla="*/ 374650 w 1025525"/>
                <a:gd name="connsiteY27" fmla="*/ 1073150 h 1968500"/>
                <a:gd name="connsiteX28" fmla="*/ 460375 w 1025525"/>
                <a:gd name="connsiteY28" fmla="*/ 1047750 h 1968500"/>
                <a:gd name="connsiteX29" fmla="*/ 533400 w 1025525"/>
                <a:gd name="connsiteY29" fmla="*/ 1009650 h 1968500"/>
                <a:gd name="connsiteX30" fmla="*/ 533400 w 1025525"/>
                <a:gd name="connsiteY30" fmla="*/ 962025 h 1968500"/>
                <a:gd name="connsiteX31" fmla="*/ 508000 w 1025525"/>
                <a:gd name="connsiteY31" fmla="*/ 923925 h 1968500"/>
                <a:gd name="connsiteX32" fmla="*/ 444500 w 1025525"/>
                <a:gd name="connsiteY32" fmla="*/ 879475 h 1968500"/>
                <a:gd name="connsiteX33" fmla="*/ 406400 w 1025525"/>
                <a:gd name="connsiteY33" fmla="*/ 866775 h 1968500"/>
                <a:gd name="connsiteX34" fmla="*/ 352425 w 1025525"/>
                <a:gd name="connsiteY34" fmla="*/ 803275 h 1968500"/>
                <a:gd name="connsiteX35" fmla="*/ 342900 w 1025525"/>
                <a:gd name="connsiteY35" fmla="*/ 695325 h 1968500"/>
                <a:gd name="connsiteX36" fmla="*/ 336550 w 1025525"/>
                <a:gd name="connsiteY36" fmla="*/ 596900 h 1968500"/>
                <a:gd name="connsiteX37" fmla="*/ 355600 w 1025525"/>
                <a:gd name="connsiteY37" fmla="*/ 536575 h 1968500"/>
                <a:gd name="connsiteX38" fmla="*/ 390525 w 1025525"/>
                <a:gd name="connsiteY38" fmla="*/ 476250 h 1968500"/>
                <a:gd name="connsiteX39" fmla="*/ 473075 w 1025525"/>
                <a:gd name="connsiteY39" fmla="*/ 400050 h 1968500"/>
                <a:gd name="connsiteX40" fmla="*/ 558800 w 1025525"/>
                <a:gd name="connsiteY40" fmla="*/ 327025 h 1968500"/>
                <a:gd name="connsiteX41" fmla="*/ 669925 w 1025525"/>
                <a:gd name="connsiteY41" fmla="*/ 260350 h 1968500"/>
                <a:gd name="connsiteX42" fmla="*/ 793750 w 1025525"/>
                <a:gd name="connsiteY42" fmla="*/ 212725 h 1968500"/>
                <a:gd name="connsiteX43" fmla="*/ 857250 w 1025525"/>
                <a:gd name="connsiteY43" fmla="*/ 174625 h 1968500"/>
                <a:gd name="connsiteX44" fmla="*/ 965200 w 1025525"/>
                <a:gd name="connsiteY44" fmla="*/ 60325 h 1968500"/>
                <a:gd name="connsiteX45" fmla="*/ 1025525 w 1025525"/>
                <a:gd name="connsiteY45" fmla="*/ 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25525" h="1968500">
                  <a:moveTo>
                    <a:pt x="403225" y="1289050"/>
                  </a:moveTo>
                  <a:lnTo>
                    <a:pt x="511175" y="1454150"/>
                  </a:lnTo>
                  <a:lnTo>
                    <a:pt x="558800" y="1524000"/>
                  </a:lnTo>
                  <a:lnTo>
                    <a:pt x="606425" y="1603375"/>
                  </a:lnTo>
                  <a:lnTo>
                    <a:pt x="612775" y="1663700"/>
                  </a:lnTo>
                  <a:lnTo>
                    <a:pt x="625475" y="1739900"/>
                  </a:lnTo>
                  <a:lnTo>
                    <a:pt x="628650" y="1809750"/>
                  </a:lnTo>
                  <a:lnTo>
                    <a:pt x="619125" y="1860550"/>
                  </a:lnTo>
                  <a:lnTo>
                    <a:pt x="593725" y="1898650"/>
                  </a:lnTo>
                  <a:lnTo>
                    <a:pt x="565150" y="1933575"/>
                  </a:lnTo>
                  <a:lnTo>
                    <a:pt x="498475" y="1955800"/>
                  </a:lnTo>
                  <a:lnTo>
                    <a:pt x="450850" y="1962150"/>
                  </a:lnTo>
                  <a:lnTo>
                    <a:pt x="390525" y="1968500"/>
                  </a:lnTo>
                  <a:lnTo>
                    <a:pt x="342900" y="1958975"/>
                  </a:lnTo>
                  <a:lnTo>
                    <a:pt x="317500" y="1943100"/>
                  </a:lnTo>
                  <a:lnTo>
                    <a:pt x="285750" y="1908175"/>
                  </a:lnTo>
                  <a:lnTo>
                    <a:pt x="238125" y="1870075"/>
                  </a:lnTo>
                  <a:lnTo>
                    <a:pt x="127000" y="1787525"/>
                  </a:lnTo>
                  <a:lnTo>
                    <a:pt x="66675" y="1689100"/>
                  </a:lnTo>
                  <a:lnTo>
                    <a:pt x="38100" y="1625600"/>
                  </a:lnTo>
                  <a:lnTo>
                    <a:pt x="15875" y="1520825"/>
                  </a:lnTo>
                  <a:lnTo>
                    <a:pt x="0" y="1419225"/>
                  </a:lnTo>
                  <a:lnTo>
                    <a:pt x="38100" y="1308100"/>
                  </a:lnTo>
                  <a:lnTo>
                    <a:pt x="88900" y="1238250"/>
                  </a:lnTo>
                  <a:lnTo>
                    <a:pt x="152400" y="1196975"/>
                  </a:lnTo>
                  <a:lnTo>
                    <a:pt x="238125" y="1174750"/>
                  </a:lnTo>
                  <a:lnTo>
                    <a:pt x="317500" y="1092200"/>
                  </a:lnTo>
                  <a:lnTo>
                    <a:pt x="374650" y="1073150"/>
                  </a:lnTo>
                  <a:lnTo>
                    <a:pt x="460375" y="1047750"/>
                  </a:lnTo>
                  <a:lnTo>
                    <a:pt x="533400" y="1009650"/>
                  </a:lnTo>
                  <a:lnTo>
                    <a:pt x="533400" y="962025"/>
                  </a:lnTo>
                  <a:lnTo>
                    <a:pt x="508000" y="923925"/>
                  </a:lnTo>
                  <a:lnTo>
                    <a:pt x="444500" y="879475"/>
                  </a:lnTo>
                  <a:lnTo>
                    <a:pt x="406400" y="866775"/>
                  </a:lnTo>
                  <a:lnTo>
                    <a:pt x="352425" y="803275"/>
                  </a:lnTo>
                  <a:lnTo>
                    <a:pt x="342900" y="695325"/>
                  </a:lnTo>
                  <a:lnTo>
                    <a:pt x="336550" y="596900"/>
                  </a:lnTo>
                  <a:lnTo>
                    <a:pt x="355600" y="536575"/>
                  </a:lnTo>
                  <a:lnTo>
                    <a:pt x="390525" y="476250"/>
                  </a:lnTo>
                  <a:lnTo>
                    <a:pt x="473075" y="400050"/>
                  </a:lnTo>
                  <a:lnTo>
                    <a:pt x="558800" y="327025"/>
                  </a:lnTo>
                  <a:lnTo>
                    <a:pt x="669925" y="260350"/>
                  </a:lnTo>
                  <a:lnTo>
                    <a:pt x="793750" y="212725"/>
                  </a:lnTo>
                  <a:lnTo>
                    <a:pt x="857250" y="174625"/>
                  </a:lnTo>
                  <a:lnTo>
                    <a:pt x="965200" y="60325"/>
                  </a:lnTo>
                  <a:lnTo>
                    <a:pt x="1025525" y="0"/>
                  </a:lnTo>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3" name="Freeform: Shape 92">
              <a:extLst>
                <a:ext uri="{FF2B5EF4-FFF2-40B4-BE49-F238E27FC236}">
                  <a16:creationId xmlns:a16="http://schemas.microsoft.com/office/drawing/2014/main" id="{17D7EBC9-890B-4085-A794-620F595A4E27}"/>
                </a:ext>
              </a:extLst>
            </p:cNvPr>
            <p:cNvSpPr/>
            <p:nvPr/>
          </p:nvSpPr>
          <p:spPr>
            <a:xfrm>
              <a:off x="7413625" y="4137025"/>
              <a:ext cx="381000" cy="431800"/>
            </a:xfrm>
            <a:custGeom>
              <a:avLst/>
              <a:gdLst>
                <a:gd name="connsiteX0" fmla="*/ 139700 w 381000"/>
                <a:gd name="connsiteY0" fmla="*/ 0 h 431800"/>
                <a:gd name="connsiteX1" fmla="*/ 50800 w 381000"/>
                <a:gd name="connsiteY1" fmla="*/ 60325 h 431800"/>
                <a:gd name="connsiteX2" fmla="*/ 12700 w 381000"/>
                <a:gd name="connsiteY2" fmla="*/ 133350 h 431800"/>
                <a:gd name="connsiteX3" fmla="*/ 0 w 381000"/>
                <a:gd name="connsiteY3" fmla="*/ 212725 h 431800"/>
                <a:gd name="connsiteX4" fmla="*/ 15875 w 381000"/>
                <a:gd name="connsiteY4" fmla="*/ 273050 h 431800"/>
                <a:gd name="connsiteX5" fmla="*/ 44450 w 381000"/>
                <a:gd name="connsiteY5" fmla="*/ 323850 h 431800"/>
                <a:gd name="connsiteX6" fmla="*/ 104775 w 381000"/>
                <a:gd name="connsiteY6" fmla="*/ 346075 h 431800"/>
                <a:gd name="connsiteX7" fmla="*/ 165100 w 381000"/>
                <a:gd name="connsiteY7" fmla="*/ 355600 h 431800"/>
                <a:gd name="connsiteX8" fmla="*/ 212725 w 381000"/>
                <a:gd name="connsiteY8" fmla="*/ 406400 h 431800"/>
                <a:gd name="connsiteX9" fmla="*/ 257175 w 381000"/>
                <a:gd name="connsiteY9" fmla="*/ 431800 h 431800"/>
                <a:gd name="connsiteX10" fmla="*/ 336550 w 381000"/>
                <a:gd name="connsiteY10" fmla="*/ 419100 h 431800"/>
                <a:gd name="connsiteX11" fmla="*/ 381000 w 381000"/>
                <a:gd name="connsiteY11" fmla="*/ 333375 h 431800"/>
                <a:gd name="connsiteX12" fmla="*/ 365125 w 381000"/>
                <a:gd name="connsiteY12" fmla="*/ 273050 h 431800"/>
                <a:gd name="connsiteX13" fmla="*/ 320675 w 381000"/>
                <a:gd name="connsiteY13" fmla="*/ 222250 h 431800"/>
                <a:gd name="connsiteX14" fmla="*/ 285750 w 381000"/>
                <a:gd name="connsiteY14" fmla="*/ 215900 h 431800"/>
                <a:gd name="connsiteX15" fmla="*/ 266700 w 381000"/>
                <a:gd name="connsiteY15" fmla="*/ 206375 h 431800"/>
                <a:gd name="connsiteX16" fmla="*/ 244475 w 381000"/>
                <a:gd name="connsiteY16" fmla="*/ 117475 h 431800"/>
                <a:gd name="connsiteX17" fmla="*/ 209550 w 381000"/>
                <a:gd name="connsiteY17" fmla="*/ 53975 h 431800"/>
                <a:gd name="connsiteX18" fmla="*/ 139700 w 381000"/>
                <a:gd name="connsiteY18"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00" h="431800">
                  <a:moveTo>
                    <a:pt x="139700" y="0"/>
                  </a:moveTo>
                  <a:lnTo>
                    <a:pt x="50800" y="60325"/>
                  </a:lnTo>
                  <a:lnTo>
                    <a:pt x="12700" y="133350"/>
                  </a:lnTo>
                  <a:lnTo>
                    <a:pt x="0" y="212725"/>
                  </a:lnTo>
                  <a:lnTo>
                    <a:pt x="15875" y="273050"/>
                  </a:lnTo>
                  <a:lnTo>
                    <a:pt x="44450" y="323850"/>
                  </a:lnTo>
                  <a:lnTo>
                    <a:pt x="104775" y="346075"/>
                  </a:lnTo>
                  <a:lnTo>
                    <a:pt x="165100" y="355600"/>
                  </a:lnTo>
                  <a:lnTo>
                    <a:pt x="212725" y="406400"/>
                  </a:lnTo>
                  <a:lnTo>
                    <a:pt x="257175" y="431800"/>
                  </a:lnTo>
                  <a:lnTo>
                    <a:pt x="336550" y="419100"/>
                  </a:lnTo>
                  <a:lnTo>
                    <a:pt x="381000" y="333375"/>
                  </a:lnTo>
                  <a:lnTo>
                    <a:pt x="365125" y="273050"/>
                  </a:lnTo>
                  <a:lnTo>
                    <a:pt x="320675" y="222250"/>
                  </a:lnTo>
                  <a:lnTo>
                    <a:pt x="285750" y="215900"/>
                  </a:lnTo>
                  <a:lnTo>
                    <a:pt x="266700" y="206375"/>
                  </a:lnTo>
                  <a:lnTo>
                    <a:pt x="244475" y="117475"/>
                  </a:lnTo>
                  <a:lnTo>
                    <a:pt x="209550" y="53975"/>
                  </a:lnTo>
                  <a:lnTo>
                    <a:pt x="139700" y="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4" name="Freeform: Shape 93">
              <a:extLst>
                <a:ext uri="{FF2B5EF4-FFF2-40B4-BE49-F238E27FC236}">
                  <a16:creationId xmlns:a16="http://schemas.microsoft.com/office/drawing/2014/main" id="{3A7F8076-8E1A-299C-CDA4-8E6A2E9CBA1D}"/>
                </a:ext>
              </a:extLst>
            </p:cNvPr>
            <p:cNvSpPr/>
            <p:nvPr/>
          </p:nvSpPr>
          <p:spPr>
            <a:xfrm>
              <a:off x="7515225" y="4298950"/>
              <a:ext cx="69850" cy="85725"/>
            </a:xfrm>
            <a:custGeom>
              <a:avLst/>
              <a:gdLst>
                <a:gd name="connsiteX0" fmla="*/ 0 w 69850"/>
                <a:gd name="connsiteY0" fmla="*/ 69850 h 85725"/>
                <a:gd name="connsiteX1" fmla="*/ 12700 w 69850"/>
                <a:gd name="connsiteY1" fmla="*/ 15875 h 85725"/>
                <a:gd name="connsiteX2" fmla="*/ 41275 w 69850"/>
                <a:gd name="connsiteY2" fmla="*/ 0 h 85725"/>
                <a:gd name="connsiteX3" fmla="*/ 66675 w 69850"/>
                <a:gd name="connsiteY3" fmla="*/ 34925 h 85725"/>
                <a:gd name="connsiteX4" fmla="*/ 69850 w 69850"/>
                <a:gd name="connsiteY4" fmla="*/ 60325 h 85725"/>
                <a:gd name="connsiteX5" fmla="*/ 53975 w 69850"/>
                <a:gd name="connsiteY5" fmla="*/ 85725 h 85725"/>
                <a:gd name="connsiteX6" fmla="*/ 0 w 69850"/>
                <a:gd name="connsiteY6" fmla="*/ 6985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0" h="85725">
                  <a:moveTo>
                    <a:pt x="0" y="69850"/>
                  </a:moveTo>
                  <a:lnTo>
                    <a:pt x="12700" y="15875"/>
                  </a:lnTo>
                  <a:lnTo>
                    <a:pt x="41275" y="0"/>
                  </a:lnTo>
                  <a:lnTo>
                    <a:pt x="66675" y="34925"/>
                  </a:lnTo>
                  <a:lnTo>
                    <a:pt x="69850" y="60325"/>
                  </a:lnTo>
                  <a:lnTo>
                    <a:pt x="53975" y="85725"/>
                  </a:lnTo>
                  <a:lnTo>
                    <a:pt x="0" y="698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5" name="Freeform: Shape 94">
              <a:extLst>
                <a:ext uri="{FF2B5EF4-FFF2-40B4-BE49-F238E27FC236}">
                  <a16:creationId xmlns:a16="http://schemas.microsoft.com/office/drawing/2014/main" id="{DBC766A6-5909-3963-3D6B-70134A6B43C8}"/>
                </a:ext>
              </a:extLst>
            </p:cNvPr>
            <p:cNvSpPr/>
            <p:nvPr/>
          </p:nvSpPr>
          <p:spPr>
            <a:xfrm>
              <a:off x="7632700" y="2508250"/>
              <a:ext cx="2536825" cy="1508125"/>
            </a:xfrm>
            <a:custGeom>
              <a:avLst/>
              <a:gdLst>
                <a:gd name="connsiteX0" fmla="*/ 628650 w 2536825"/>
                <a:gd name="connsiteY0" fmla="*/ 212725 h 1508125"/>
                <a:gd name="connsiteX1" fmla="*/ 600075 w 2536825"/>
                <a:gd name="connsiteY1" fmla="*/ 161925 h 1508125"/>
                <a:gd name="connsiteX2" fmla="*/ 565150 w 2536825"/>
                <a:gd name="connsiteY2" fmla="*/ 139700 h 1508125"/>
                <a:gd name="connsiteX3" fmla="*/ 568325 w 2536825"/>
                <a:gd name="connsiteY3" fmla="*/ 95250 h 1508125"/>
                <a:gd name="connsiteX4" fmla="*/ 587375 w 2536825"/>
                <a:gd name="connsiteY4" fmla="*/ 57150 h 1508125"/>
                <a:gd name="connsiteX5" fmla="*/ 619125 w 2536825"/>
                <a:gd name="connsiteY5" fmla="*/ 19050 h 1508125"/>
                <a:gd name="connsiteX6" fmla="*/ 644525 w 2536825"/>
                <a:gd name="connsiteY6" fmla="*/ 0 h 1508125"/>
                <a:gd name="connsiteX7" fmla="*/ 841375 w 2536825"/>
                <a:gd name="connsiteY7" fmla="*/ 28575 h 1508125"/>
                <a:gd name="connsiteX8" fmla="*/ 1066800 w 2536825"/>
                <a:gd name="connsiteY8" fmla="*/ 31750 h 1508125"/>
                <a:gd name="connsiteX9" fmla="*/ 1228725 w 2536825"/>
                <a:gd name="connsiteY9" fmla="*/ 41275 h 1508125"/>
                <a:gd name="connsiteX10" fmla="*/ 1397000 w 2536825"/>
                <a:gd name="connsiteY10" fmla="*/ 79375 h 1508125"/>
                <a:gd name="connsiteX11" fmla="*/ 1609725 w 2536825"/>
                <a:gd name="connsiteY11" fmla="*/ 146050 h 1508125"/>
                <a:gd name="connsiteX12" fmla="*/ 1797050 w 2536825"/>
                <a:gd name="connsiteY12" fmla="*/ 193675 h 1508125"/>
                <a:gd name="connsiteX13" fmla="*/ 1955800 w 2536825"/>
                <a:gd name="connsiteY13" fmla="*/ 209550 h 1508125"/>
                <a:gd name="connsiteX14" fmla="*/ 2082800 w 2536825"/>
                <a:gd name="connsiteY14" fmla="*/ 212725 h 1508125"/>
                <a:gd name="connsiteX15" fmla="*/ 2222500 w 2536825"/>
                <a:gd name="connsiteY15" fmla="*/ 184150 h 1508125"/>
                <a:gd name="connsiteX16" fmla="*/ 2346325 w 2536825"/>
                <a:gd name="connsiteY16" fmla="*/ 174625 h 1508125"/>
                <a:gd name="connsiteX17" fmla="*/ 2466975 w 2536825"/>
                <a:gd name="connsiteY17" fmla="*/ 209550 h 1508125"/>
                <a:gd name="connsiteX18" fmla="*/ 2530475 w 2536825"/>
                <a:gd name="connsiteY18" fmla="*/ 260350 h 1508125"/>
                <a:gd name="connsiteX19" fmla="*/ 2536825 w 2536825"/>
                <a:gd name="connsiteY19" fmla="*/ 285750 h 1508125"/>
                <a:gd name="connsiteX20" fmla="*/ 2495550 w 2536825"/>
                <a:gd name="connsiteY20" fmla="*/ 339725 h 1508125"/>
                <a:gd name="connsiteX21" fmla="*/ 2438400 w 2536825"/>
                <a:gd name="connsiteY21" fmla="*/ 371475 h 1508125"/>
                <a:gd name="connsiteX22" fmla="*/ 2343150 w 2536825"/>
                <a:gd name="connsiteY22" fmla="*/ 444500 h 1508125"/>
                <a:gd name="connsiteX23" fmla="*/ 2289175 w 2536825"/>
                <a:gd name="connsiteY23" fmla="*/ 485775 h 1508125"/>
                <a:gd name="connsiteX24" fmla="*/ 2184400 w 2536825"/>
                <a:gd name="connsiteY24" fmla="*/ 523875 h 1508125"/>
                <a:gd name="connsiteX25" fmla="*/ 2111375 w 2536825"/>
                <a:gd name="connsiteY25" fmla="*/ 574675 h 1508125"/>
                <a:gd name="connsiteX26" fmla="*/ 2057400 w 2536825"/>
                <a:gd name="connsiteY26" fmla="*/ 673100 h 1508125"/>
                <a:gd name="connsiteX27" fmla="*/ 2025650 w 2536825"/>
                <a:gd name="connsiteY27" fmla="*/ 708025 h 1508125"/>
                <a:gd name="connsiteX28" fmla="*/ 1958975 w 2536825"/>
                <a:gd name="connsiteY28" fmla="*/ 765175 h 1508125"/>
                <a:gd name="connsiteX29" fmla="*/ 1930400 w 2536825"/>
                <a:gd name="connsiteY29" fmla="*/ 831850 h 1508125"/>
                <a:gd name="connsiteX30" fmla="*/ 1924050 w 2536825"/>
                <a:gd name="connsiteY30" fmla="*/ 876300 h 1508125"/>
                <a:gd name="connsiteX31" fmla="*/ 1911350 w 2536825"/>
                <a:gd name="connsiteY31" fmla="*/ 942975 h 1508125"/>
                <a:gd name="connsiteX32" fmla="*/ 1882775 w 2536825"/>
                <a:gd name="connsiteY32" fmla="*/ 974725 h 1508125"/>
                <a:gd name="connsiteX33" fmla="*/ 1822450 w 2536825"/>
                <a:gd name="connsiteY33" fmla="*/ 990600 h 1508125"/>
                <a:gd name="connsiteX34" fmla="*/ 1758950 w 2536825"/>
                <a:gd name="connsiteY34" fmla="*/ 971550 h 1508125"/>
                <a:gd name="connsiteX35" fmla="*/ 1733550 w 2536825"/>
                <a:gd name="connsiteY35" fmla="*/ 949325 h 1508125"/>
                <a:gd name="connsiteX36" fmla="*/ 1695450 w 2536825"/>
                <a:gd name="connsiteY36" fmla="*/ 930275 h 1508125"/>
                <a:gd name="connsiteX37" fmla="*/ 1651000 w 2536825"/>
                <a:gd name="connsiteY37" fmla="*/ 920750 h 1508125"/>
                <a:gd name="connsiteX38" fmla="*/ 1562100 w 2536825"/>
                <a:gd name="connsiteY38" fmla="*/ 939800 h 1508125"/>
                <a:gd name="connsiteX39" fmla="*/ 1527175 w 2536825"/>
                <a:gd name="connsiteY39" fmla="*/ 1000125 h 1508125"/>
                <a:gd name="connsiteX40" fmla="*/ 1511300 w 2536825"/>
                <a:gd name="connsiteY40" fmla="*/ 1089025 h 1508125"/>
                <a:gd name="connsiteX41" fmla="*/ 1533525 w 2536825"/>
                <a:gd name="connsiteY41" fmla="*/ 1165225 h 1508125"/>
                <a:gd name="connsiteX42" fmla="*/ 1552575 w 2536825"/>
                <a:gd name="connsiteY42" fmla="*/ 1235075 h 1508125"/>
                <a:gd name="connsiteX43" fmla="*/ 1552575 w 2536825"/>
                <a:gd name="connsiteY43" fmla="*/ 1270000 h 1508125"/>
                <a:gd name="connsiteX44" fmla="*/ 1536700 w 2536825"/>
                <a:gd name="connsiteY44" fmla="*/ 1311275 h 1508125"/>
                <a:gd name="connsiteX45" fmla="*/ 1511300 w 2536825"/>
                <a:gd name="connsiteY45" fmla="*/ 1339850 h 1508125"/>
                <a:gd name="connsiteX46" fmla="*/ 1390650 w 2536825"/>
                <a:gd name="connsiteY46" fmla="*/ 1381125 h 1508125"/>
                <a:gd name="connsiteX47" fmla="*/ 1235075 w 2536825"/>
                <a:gd name="connsiteY47" fmla="*/ 1416050 h 1508125"/>
                <a:gd name="connsiteX48" fmla="*/ 1158875 w 2536825"/>
                <a:gd name="connsiteY48" fmla="*/ 1419225 h 1508125"/>
                <a:gd name="connsiteX49" fmla="*/ 1117600 w 2536825"/>
                <a:gd name="connsiteY49" fmla="*/ 1416050 h 1508125"/>
                <a:gd name="connsiteX50" fmla="*/ 1073150 w 2536825"/>
                <a:gd name="connsiteY50" fmla="*/ 1371600 h 1508125"/>
                <a:gd name="connsiteX51" fmla="*/ 1050925 w 2536825"/>
                <a:gd name="connsiteY51" fmla="*/ 1327150 h 1508125"/>
                <a:gd name="connsiteX52" fmla="*/ 1035050 w 2536825"/>
                <a:gd name="connsiteY52" fmla="*/ 1295400 h 1508125"/>
                <a:gd name="connsiteX53" fmla="*/ 1035050 w 2536825"/>
                <a:gd name="connsiteY53" fmla="*/ 1295400 h 1508125"/>
                <a:gd name="connsiteX54" fmla="*/ 962025 w 2536825"/>
                <a:gd name="connsiteY54" fmla="*/ 1333500 h 1508125"/>
                <a:gd name="connsiteX55" fmla="*/ 920750 w 2536825"/>
                <a:gd name="connsiteY55" fmla="*/ 1336675 h 1508125"/>
                <a:gd name="connsiteX56" fmla="*/ 879475 w 2536825"/>
                <a:gd name="connsiteY56" fmla="*/ 1346200 h 1508125"/>
                <a:gd name="connsiteX57" fmla="*/ 854075 w 2536825"/>
                <a:gd name="connsiteY57" fmla="*/ 1362075 h 1508125"/>
                <a:gd name="connsiteX58" fmla="*/ 854075 w 2536825"/>
                <a:gd name="connsiteY58" fmla="*/ 1384300 h 1508125"/>
                <a:gd name="connsiteX59" fmla="*/ 904875 w 2536825"/>
                <a:gd name="connsiteY59" fmla="*/ 1435100 h 1508125"/>
                <a:gd name="connsiteX60" fmla="*/ 904875 w 2536825"/>
                <a:gd name="connsiteY60" fmla="*/ 1460500 h 1508125"/>
                <a:gd name="connsiteX61" fmla="*/ 879475 w 2536825"/>
                <a:gd name="connsiteY61" fmla="*/ 1498600 h 1508125"/>
                <a:gd name="connsiteX62" fmla="*/ 784225 w 2536825"/>
                <a:gd name="connsiteY62" fmla="*/ 1498600 h 1508125"/>
                <a:gd name="connsiteX63" fmla="*/ 606425 w 2536825"/>
                <a:gd name="connsiteY63" fmla="*/ 1463675 h 1508125"/>
                <a:gd name="connsiteX64" fmla="*/ 400050 w 2536825"/>
                <a:gd name="connsiteY64" fmla="*/ 1441450 h 1508125"/>
                <a:gd name="connsiteX65" fmla="*/ 266700 w 2536825"/>
                <a:gd name="connsiteY65" fmla="*/ 1425575 h 1508125"/>
                <a:gd name="connsiteX66" fmla="*/ 149225 w 2536825"/>
                <a:gd name="connsiteY66" fmla="*/ 1428750 h 1508125"/>
                <a:gd name="connsiteX67" fmla="*/ 60325 w 2536825"/>
                <a:gd name="connsiteY67" fmla="*/ 1473200 h 1508125"/>
                <a:gd name="connsiteX68" fmla="*/ 0 w 2536825"/>
                <a:gd name="connsiteY68" fmla="*/ 1508125 h 150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536825" h="1508125">
                  <a:moveTo>
                    <a:pt x="628650" y="212725"/>
                  </a:moveTo>
                  <a:lnTo>
                    <a:pt x="600075" y="161925"/>
                  </a:lnTo>
                  <a:lnTo>
                    <a:pt x="565150" y="139700"/>
                  </a:lnTo>
                  <a:lnTo>
                    <a:pt x="568325" y="95250"/>
                  </a:lnTo>
                  <a:lnTo>
                    <a:pt x="587375" y="57150"/>
                  </a:lnTo>
                  <a:lnTo>
                    <a:pt x="619125" y="19050"/>
                  </a:lnTo>
                  <a:lnTo>
                    <a:pt x="644525" y="0"/>
                  </a:lnTo>
                  <a:lnTo>
                    <a:pt x="841375" y="28575"/>
                  </a:lnTo>
                  <a:lnTo>
                    <a:pt x="1066800" y="31750"/>
                  </a:lnTo>
                  <a:lnTo>
                    <a:pt x="1228725" y="41275"/>
                  </a:lnTo>
                  <a:lnTo>
                    <a:pt x="1397000" y="79375"/>
                  </a:lnTo>
                  <a:lnTo>
                    <a:pt x="1609725" y="146050"/>
                  </a:lnTo>
                  <a:lnTo>
                    <a:pt x="1797050" y="193675"/>
                  </a:lnTo>
                  <a:lnTo>
                    <a:pt x="1955800" y="209550"/>
                  </a:lnTo>
                  <a:lnTo>
                    <a:pt x="2082800" y="212725"/>
                  </a:lnTo>
                  <a:lnTo>
                    <a:pt x="2222500" y="184150"/>
                  </a:lnTo>
                  <a:lnTo>
                    <a:pt x="2346325" y="174625"/>
                  </a:lnTo>
                  <a:lnTo>
                    <a:pt x="2466975" y="209550"/>
                  </a:lnTo>
                  <a:lnTo>
                    <a:pt x="2530475" y="260350"/>
                  </a:lnTo>
                  <a:lnTo>
                    <a:pt x="2536825" y="285750"/>
                  </a:lnTo>
                  <a:lnTo>
                    <a:pt x="2495550" y="339725"/>
                  </a:lnTo>
                  <a:lnTo>
                    <a:pt x="2438400" y="371475"/>
                  </a:lnTo>
                  <a:lnTo>
                    <a:pt x="2343150" y="444500"/>
                  </a:lnTo>
                  <a:lnTo>
                    <a:pt x="2289175" y="485775"/>
                  </a:lnTo>
                  <a:lnTo>
                    <a:pt x="2184400" y="523875"/>
                  </a:lnTo>
                  <a:lnTo>
                    <a:pt x="2111375" y="574675"/>
                  </a:lnTo>
                  <a:lnTo>
                    <a:pt x="2057400" y="673100"/>
                  </a:lnTo>
                  <a:lnTo>
                    <a:pt x="2025650" y="708025"/>
                  </a:lnTo>
                  <a:lnTo>
                    <a:pt x="1958975" y="765175"/>
                  </a:lnTo>
                  <a:lnTo>
                    <a:pt x="1930400" y="831850"/>
                  </a:lnTo>
                  <a:lnTo>
                    <a:pt x="1924050" y="876300"/>
                  </a:lnTo>
                  <a:lnTo>
                    <a:pt x="1911350" y="942975"/>
                  </a:lnTo>
                  <a:lnTo>
                    <a:pt x="1882775" y="974725"/>
                  </a:lnTo>
                  <a:lnTo>
                    <a:pt x="1822450" y="990600"/>
                  </a:lnTo>
                  <a:lnTo>
                    <a:pt x="1758950" y="971550"/>
                  </a:lnTo>
                  <a:cubicBezTo>
                    <a:pt x="1735977" y="948577"/>
                    <a:pt x="1747202" y="949325"/>
                    <a:pt x="1733550" y="949325"/>
                  </a:cubicBezTo>
                  <a:lnTo>
                    <a:pt x="1695450" y="930275"/>
                  </a:lnTo>
                  <a:lnTo>
                    <a:pt x="1651000" y="920750"/>
                  </a:lnTo>
                  <a:lnTo>
                    <a:pt x="1562100" y="939800"/>
                  </a:lnTo>
                  <a:lnTo>
                    <a:pt x="1527175" y="1000125"/>
                  </a:lnTo>
                  <a:lnTo>
                    <a:pt x="1511300" y="1089025"/>
                  </a:lnTo>
                  <a:lnTo>
                    <a:pt x="1533525" y="1165225"/>
                  </a:lnTo>
                  <a:lnTo>
                    <a:pt x="1552575" y="1235075"/>
                  </a:lnTo>
                  <a:lnTo>
                    <a:pt x="1552575" y="1270000"/>
                  </a:lnTo>
                  <a:lnTo>
                    <a:pt x="1536700" y="1311275"/>
                  </a:lnTo>
                  <a:lnTo>
                    <a:pt x="1511300" y="1339850"/>
                  </a:lnTo>
                  <a:lnTo>
                    <a:pt x="1390650" y="1381125"/>
                  </a:lnTo>
                  <a:lnTo>
                    <a:pt x="1235075" y="1416050"/>
                  </a:lnTo>
                  <a:lnTo>
                    <a:pt x="1158875" y="1419225"/>
                  </a:lnTo>
                  <a:lnTo>
                    <a:pt x="1117600" y="1416050"/>
                  </a:lnTo>
                  <a:lnTo>
                    <a:pt x="1073150" y="1371600"/>
                  </a:lnTo>
                  <a:lnTo>
                    <a:pt x="1050925" y="1327150"/>
                  </a:lnTo>
                  <a:lnTo>
                    <a:pt x="1035050" y="1295400"/>
                  </a:lnTo>
                  <a:lnTo>
                    <a:pt x="1035050" y="1295400"/>
                  </a:lnTo>
                  <a:lnTo>
                    <a:pt x="962025" y="1333500"/>
                  </a:lnTo>
                  <a:lnTo>
                    <a:pt x="920750" y="1336675"/>
                  </a:lnTo>
                  <a:lnTo>
                    <a:pt x="879475" y="1346200"/>
                  </a:lnTo>
                  <a:lnTo>
                    <a:pt x="854075" y="1362075"/>
                  </a:lnTo>
                  <a:lnTo>
                    <a:pt x="854075" y="1384300"/>
                  </a:lnTo>
                  <a:lnTo>
                    <a:pt x="904875" y="1435100"/>
                  </a:lnTo>
                  <a:lnTo>
                    <a:pt x="904875" y="1460500"/>
                  </a:lnTo>
                  <a:lnTo>
                    <a:pt x="879475" y="1498600"/>
                  </a:lnTo>
                  <a:lnTo>
                    <a:pt x="784225" y="1498600"/>
                  </a:lnTo>
                  <a:lnTo>
                    <a:pt x="606425" y="1463675"/>
                  </a:lnTo>
                  <a:lnTo>
                    <a:pt x="400050" y="1441450"/>
                  </a:lnTo>
                  <a:lnTo>
                    <a:pt x="266700" y="1425575"/>
                  </a:lnTo>
                  <a:lnTo>
                    <a:pt x="149225" y="1428750"/>
                  </a:lnTo>
                  <a:lnTo>
                    <a:pt x="60325" y="1473200"/>
                  </a:lnTo>
                  <a:lnTo>
                    <a:pt x="0" y="1508125"/>
                  </a:lnTo>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6" name="Freeform: Shape 95">
              <a:extLst>
                <a:ext uri="{FF2B5EF4-FFF2-40B4-BE49-F238E27FC236}">
                  <a16:creationId xmlns:a16="http://schemas.microsoft.com/office/drawing/2014/main" id="{04AE40F8-24A8-9753-CCDB-F8C34A2E40F0}"/>
                </a:ext>
              </a:extLst>
            </p:cNvPr>
            <p:cNvSpPr/>
            <p:nvPr/>
          </p:nvSpPr>
          <p:spPr>
            <a:xfrm>
              <a:off x="7594600" y="2628900"/>
              <a:ext cx="1949450" cy="1362075"/>
            </a:xfrm>
            <a:custGeom>
              <a:avLst/>
              <a:gdLst>
                <a:gd name="connsiteX0" fmla="*/ 730250 w 1949450"/>
                <a:gd name="connsiteY0" fmla="*/ 9525 h 1362075"/>
                <a:gd name="connsiteX1" fmla="*/ 831850 w 1949450"/>
                <a:gd name="connsiteY1" fmla="*/ 0 h 1362075"/>
                <a:gd name="connsiteX2" fmla="*/ 1089025 w 1949450"/>
                <a:gd name="connsiteY2" fmla="*/ 3175 h 1362075"/>
                <a:gd name="connsiteX3" fmla="*/ 1190625 w 1949450"/>
                <a:gd name="connsiteY3" fmla="*/ 0 h 1362075"/>
                <a:gd name="connsiteX4" fmla="*/ 1343025 w 1949450"/>
                <a:gd name="connsiteY4" fmla="*/ 38100 h 1362075"/>
                <a:gd name="connsiteX5" fmla="*/ 1558925 w 1949450"/>
                <a:gd name="connsiteY5" fmla="*/ 127000 h 1362075"/>
                <a:gd name="connsiteX6" fmla="*/ 1746250 w 1949450"/>
                <a:gd name="connsiteY6" fmla="*/ 219075 h 1362075"/>
                <a:gd name="connsiteX7" fmla="*/ 1885950 w 1949450"/>
                <a:gd name="connsiteY7" fmla="*/ 295275 h 1362075"/>
                <a:gd name="connsiteX8" fmla="*/ 1933575 w 1949450"/>
                <a:gd name="connsiteY8" fmla="*/ 342900 h 1362075"/>
                <a:gd name="connsiteX9" fmla="*/ 1949450 w 1949450"/>
                <a:gd name="connsiteY9" fmla="*/ 428625 h 1362075"/>
                <a:gd name="connsiteX10" fmla="*/ 1949450 w 1949450"/>
                <a:gd name="connsiteY10" fmla="*/ 539750 h 1362075"/>
                <a:gd name="connsiteX11" fmla="*/ 1943100 w 1949450"/>
                <a:gd name="connsiteY11" fmla="*/ 593725 h 1362075"/>
                <a:gd name="connsiteX12" fmla="*/ 1908175 w 1949450"/>
                <a:gd name="connsiteY12" fmla="*/ 698500 h 1362075"/>
                <a:gd name="connsiteX13" fmla="*/ 1870075 w 1949450"/>
                <a:gd name="connsiteY13" fmla="*/ 723900 h 1362075"/>
                <a:gd name="connsiteX14" fmla="*/ 1835150 w 1949450"/>
                <a:gd name="connsiteY14" fmla="*/ 765175 h 1362075"/>
                <a:gd name="connsiteX15" fmla="*/ 1797050 w 1949450"/>
                <a:gd name="connsiteY15" fmla="*/ 790575 h 1362075"/>
                <a:gd name="connsiteX16" fmla="*/ 1765300 w 1949450"/>
                <a:gd name="connsiteY16" fmla="*/ 793750 h 1362075"/>
                <a:gd name="connsiteX17" fmla="*/ 1711325 w 1949450"/>
                <a:gd name="connsiteY17" fmla="*/ 771525 h 1362075"/>
                <a:gd name="connsiteX18" fmla="*/ 1682750 w 1949450"/>
                <a:gd name="connsiteY18" fmla="*/ 746125 h 1362075"/>
                <a:gd name="connsiteX19" fmla="*/ 1577975 w 1949450"/>
                <a:gd name="connsiteY19" fmla="*/ 777875 h 1362075"/>
                <a:gd name="connsiteX20" fmla="*/ 1524000 w 1949450"/>
                <a:gd name="connsiteY20" fmla="*/ 860425 h 1362075"/>
                <a:gd name="connsiteX21" fmla="*/ 1498600 w 1949450"/>
                <a:gd name="connsiteY21" fmla="*/ 930275 h 1362075"/>
                <a:gd name="connsiteX22" fmla="*/ 1501775 w 1949450"/>
                <a:gd name="connsiteY22" fmla="*/ 1000125 h 1362075"/>
                <a:gd name="connsiteX23" fmla="*/ 1543050 w 1949450"/>
                <a:gd name="connsiteY23" fmla="*/ 1054100 h 1362075"/>
                <a:gd name="connsiteX24" fmla="*/ 1562100 w 1949450"/>
                <a:gd name="connsiteY24" fmla="*/ 1092200 h 1362075"/>
                <a:gd name="connsiteX25" fmla="*/ 1552575 w 1949450"/>
                <a:gd name="connsiteY25" fmla="*/ 1162050 h 1362075"/>
                <a:gd name="connsiteX26" fmla="*/ 1530350 w 1949450"/>
                <a:gd name="connsiteY26" fmla="*/ 1193800 h 1362075"/>
                <a:gd name="connsiteX27" fmla="*/ 1311275 w 1949450"/>
                <a:gd name="connsiteY27" fmla="*/ 1244600 h 1362075"/>
                <a:gd name="connsiteX28" fmla="*/ 1225550 w 1949450"/>
                <a:gd name="connsiteY28" fmla="*/ 1266825 h 1362075"/>
                <a:gd name="connsiteX29" fmla="*/ 1143000 w 1949450"/>
                <a:gd name="connsiteY29" fmla="*/ 1244600 h 1362075"/>
                <a:gd name="connsiteX30" fmla="*/ 1111250 w 1949450"/>
                <a:gd name="connsiteY30" fmla="*/ 1196975 h 1362075"/>
                <a:gd name="connsiteX31" fmla="*/ 1063625 w 1949450"/>
                <a:gd name="connsiteY31" fmla="*/ 1155700 h 1362075"/>
                <a:gd name="connsiteX32" fmla="*/ 1000125 w 1949450"/>
                <a:gd name="connsiteY32" fmla="*/ 1190625 h 1362075"/>
                <a:gd name="connsiteX33" fmla="*/ 939800 w 1949450"/>
                <a:gd name="connsiteY33" fmla="*/ 1203325 h 1362075"/>
                <a:gd name="connsiteX34" fmla="*/ 892175 w 1949450"/>
                <a:gd name="connsiteY34" fmla="*/ 1228725 h 1362075"/>
                <a:gd name="connsiteX35" fmla="*/ 879475 w 1949450"/>
                <a:gd name="connsiteY35" fmla="*/ 1260475 h 1362075"/>
                <a:gd name="connsiteX36" fmla="*/ 917575 w 1949450"/>
                <a:gd name="connsiteY36" fmla="*/ 1304925 h 1362075"/>
                <a:gd name="connsiteX37" fmla="*/ 920750 w 1949450"/>
                <a:gd name="connsiteY37" fmla="*/ 1336675 h 1362075"/>
                <a:gd name="connsiteX38" fmla="*/ 895350 w 1949450"/>
                <a:gd name="connsiteY38" fmla="*/ 1362075 h 1362075"/>
                <a:gd name="connsiteX39" fmla="*/ 806450 w 1949450"/>
                <a:gd name="connsiteY39" fmla="*/ 1352550 h 1362075"/>
                <a:gd name="connsiteX40" fmla="*/ 574675 w 1949450"/>
                <a:gd name="connsiteY40" fmla="*/ 1301750 h 1362075"/>
                <a:gd name="connsiteX41" fmla="*/ 365125 w 1949450"/>
                <a:gd name="connsiteY41" fmla="*/ 1250950 h 1362075"/>
                <a:gd name="connsiteX42" fmla="*/ 282575 w 1949450"/>
                <a:gd name="connsiteY42" fmla="*/ 1231900 h 1362075"/>
                <a:gd name="connsiteX43" fmla="*/ 219075 w 1949450"/>
                <a:gd name="connsiteY43" fmla="*/ 1250950 h 1362075"/>
                <a:gd name="connsiteX44" fmla="*/ 152400 w 1949450"/>
                <a:gd name="connsiteY44" fmla="*/ 1285875 h 1362075"/>
                <a:gd name="connsiteX45" fmla="*/ 120650 w 1949450"/>
                <a:gd name="connsiteY45" fmla="*/ 1289050 h 1362075"/>
                <a:gd name="connsiteX46" fmla="*/ 57150 w 1949450"/>
                <a:gd name="connsiteY46" fmla="*/ 1276350 h 1362075"/>
                <a:gd name="connsiteX47" fmla="*/ 22225 w 1949450"/>
                <a:gd name="connsiteY47" fmla="*/ 1257300 h 1362075"/>
                <a:gd name="connsiteX48" fmla="*/ 34925 w 1949450"/>
                <a:gd name="connsiteY48" fmla="*/ 1193800 h 1362075"/>
                <a:gd name="connsiteX49" fmla="*/ 47625 w 1949450"/>
                <a:gd name="connsiteY49" fmla="*/ 1177925 h 1362075"/>
                <a:gd name="connsiteX50" fmla="*/ 133350 w 1949450"/>
                <a:gd name="connsiteY50" fmla="*/ 1136650 h 1362075"/>
                <a:gd name="connsiteX51" fmla="*/ 196850 w 1949450"/>
                <a:gd name="connsiteY51" fmla="*/ 1117600 h 1362075"/>
                <a:gd name="connsiteX52" fmla="*/ 184150 w 1949450"/>
                <a:gd name="connsiteY52" fmla="*/ 1047750 h 1362075"/>
                <a:gd name="connsiteX53" fmla="*/ 146050 w 1949450"/>
                <a:gd name="connsiteY53" fmla="*/ 981075 h 1362075"/>
                <a:gd name="connsiteX54" fmla="*/ 92075 w 1949450"/>
                <a:gd name="connsiteY54" fmla="*/ 939800 h 1362075"/>
                <a:gd name="connsiteX55" fmla="*/ 47625 w 1949450"/>
                <a:gd name="connsiteY55" fmla="*/ 904875 h 1362075"/>
                <a:gd name="connsiteX56" fmla="*/ 6350 w 1949450"/>
                <a:gd name="connsiteY56" fmla="*/ 806450 h 1362075"/>
                <a:gd name="connsiteX57" fmla="*/ 0 w 1949450"/>
                <a:gd name="connsiteY57" fmla="*/ 708025 h 1362075"/>
                <a:gd name="connsiteX58" fmla="*/ 9525 w 1949450"/>
                <a:gd name="connsiteY58" fmla="*/ 644525 h 1362075"/>
                <a:gd name="connsiteX59" fmla="*/ 22225 w 1949450"/>
                <a:gd name="connsiteY59" fmla="*/ 609600 h 1362075"/>
                <a:gd name="connsiteX60" fmla="*/ 127000 w 1949450"/>
                <a:gd name="connsiteY60" fmla="*/ 539750 h 1362075"/>
                <a:gd name="connsiteX61" fmla="*/ 222250 w 1949450"/>
                <a:gd name="connsiteY61" fmla="*/ 466725 h 1362075"/>
                <a:gd name="connsiteX62" fmla="*/ 330200 w 1949450"/>
                <a:gd name="connsiteY62" fmla="*/ 400050 h 1362075"/>
                <a:gd name="connsiteX63" fmla="*/ 463550 w 1949450"/>
                <a:gd name="connsiteY63" fmla="*/ 336550 h 1362075"/>
                <a:gd name="connsiteX64" fmla="*/ 565150 w 1949450"/>
                <a:gd name="connsiteY64" fmla="*/ 266700 h 1362075"/>
                <a:gd name="connsiteX65" fmla="*/ 660400 w 1949450"/>
                <a:gd name="connsiteY65" fmla="*/ 165100 h 1362075"/>
                <a:gd name="connsiteX66" fmla="*/ 701675 w 1949450"/>
                <a:gd name="connsiteY66" fmla="*/ 104775 h 1362075"/>
                <a:gd name="connsiteX67" fmla="*/ 717550 w 1949450"/>
                <a:gd name="connsiteY67" fmla="*/ 73025 h 1362075"/>
                <a:gd name="connsiteX68" fmla="*/ 730250 w 1949450"/>
                <a:gd name="connsiteY68" fmla="*/ 952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49450" h="1362075">
                  <a:moveTo>
                    <a:pt x="730250" y="9525"/>
                  </a:moveTo>
                  <a:lnTo>
                    <a:pt x="831850" y="0"/>
                  </a:lnTo>
                  <a:lnTo>
                    <a:pt x="1089025" y="3175"/>
                  </a:lnTo>
                  <a:lnTo>
                    <a:pt x="1190625" y="0"/>
                  </a:lnTo>
                  <a:lnTo>
                    <a:pt x="1343025" y="38100"/>
                  </a:lnTo>
                  <a:lnTo>
                    <a:pt x="1558925" y="127000"/>
                  </a:lnTo>
                  <a:lnTo>
                    <a:pt x="1746250" y="219075"/>
                  </a:lnTo>
                  <a:lnTo>
                    <a:pt x="1885950" y="295275"/>
                  </a:lnTo>
                  <a:lnTo>
                    <a:pt x="1933575" y="342900"/>
                  </a:lnTo>
                  <a:lnTo>
                    <a:pt x="1949450" y="428625"/>
                  </a:lnTo>
                  <a:lnTo>
                    <a:pt x="1949450" y="539750"/>
                  </a:lnTo>
                  <a:lnTo>
                    <a:pt x="1943100" y="593725"/>
                  </a:lnTo>
                  <a:lnTo>
                    <a:pt x="1908175" y="698500"/>
                  </a:lnTo>
                  <a:lnTo>
                    <a:pt x="1870075" y="723900"/>
                  </a:lnTo>
                  <a:lnTo>
                    <a:pt x="1835150" y="765175"/>
                  </a:lnTo>
                  <a:lnTo>
                    <a:pt x="1797050" y="790575"/>
                  </a:lnTo>
                  <a:lnTo>
                    <a:pt x="1765300" y="793750"/>
                  </a:lnTo>
                  <a:lnTo>
                    <a:pt x="1711325" y="771525"/>
                  </a:lnTo>
                  <a:lnTo>
                    <a:pt x="1682750" y="746125"/>
                  </a:lnTo>
                  <a:lnTo>
                    <a:pt x="1577975" y="777875"/>
                  </a:lnTo>
                  <a:lnTo>
                    <a:pt x="1524000" y="860425"/>
                  </a:lnTo>
                  <a:lnTo>
                    <a:pt x="1498600" y="930275"/>
                  </a:lnTo>
                  <a:lnTo>
                    <a:pt x="1501775" y="1000125"/>
                  </a:lnTo>
                  <a:lnTo>
                    <a:pt x="1543050" y="1054100"/>
                  </a:lnTo>
                  <a:lnTo>
                    <a:pt x="1562100" y="1092200"/>
                  </a:lnTo>
                  <a:lnTo>
                    <a:pt x="1552575" y="1162050"/>
                  </a:lnTo>
                  <a:lnTo>
                    <a:pt x="1530350" y="1193800"/>
                  </a:lnTo>
                  <a:lnTo>
                    <a:pt x="1311275" y="1244600"/>
                  </a:lnTo>
                  <a:lnTo>
                    <a:pt x="1225550" y="1266825"/>
                  </a:lnTo>
                  <a:lnTo>
                    <a:pt x="1143000" y="1244600"/>
                  </a:lnTo>
                  <a:lnTo>
                    <a:pt x="1111250" y="1196975"/>
                  </a:lnTo>
                  <a:lnTo>
                    <a:pt x="1063625" y="1155700"/>
                  </a:lnTo>
                  <a:lnTo>
                    <a:pt x="1000125" y="1190625"/>
                  </a:lnTo>
                  <a:lnTo>
                    <a:pt x="939800" y="1203325"/>
                  </a:lnTo>
                  <a:lnTo>
                    <a:pt x="892175" y="1228725"/>
                  </a:lnTo>
                  <a:lnTo>
                    <a:pt x="879475" y="1260475"/>
                  </a:lnTo>
                  <a:lnTo>
                    <a:pt x="917575" y="1304925"/>
                  </a:lnTo>
                  <a:lnTo>
                    <a:pt x="920750" y="1336675"/>
                  </a:lnTo>
                  <a:lnTo>
                    <a:pt x="895350" y="1362075"/>
                  </a:lnTo>
                  <a:lnTo>
                    <a:pt x="806450" y="1352550"/>
                  </a:lnTo>
                  <a:lnTo>
                    <a:pt x="574675" y="1301750"/>
                  </a:lnTo>
                  <a:lnTo>
                    <a:pt x="365125" y="1250950"/>
                  </a:lnTo>
                  <a:lnTo>
                    <a:pt x="282575" y="1231900"/>
                  </a:lnTo>
                  <a:lnTo>
                    <a:pt x="219075" y="1250950"/>
                  </a:lnTo>
                  <a:lnTo>
                    <a:pt x="152400" y="1285875"/>
                  </a:lnTo>
                  <a:lnTo>
                    <a:pt x="120650" y="1289050"/>
                  </a:lnTo>
                  <a:lnTo>
                    <a:pt x="57150" y="1276350"/>
                  </a:lnTo>
                  <a:lnTo>
                    <a:pt x="22225" y="1257300"/>
                  </a:lnTo>
                  <a:lnTo>
                    <a:pt x="34925" y="1193800"/>
                  </a:lnTo>
                  <a:lnTo>
                    <a:pt x="47625" y="1177925"/>
                  </a:lnTo>
                  <a:lnTo>
                    <a:pt x="133350" y="1136650"/>
                  </a:lnTo>
                  <a:lnTo>
                    <a:pt x="196850" y="1117600"/>
                  </a:lnTo>
                  <a:lnTo>
                    <a:pt x="184150" y="1047750"/>
                  </a:lnTo>
                  <a:lnTo>
                    <a:pt x="146050" y="981075"/>
                  </a:lnTo>
                  <a:lnTo>
                    <a:pt x="92075" y="939800"/>
                  </a:lnTo>
                  <a:lnTo>
                    <a:pt x="47625" y="904875"/>
                  </a:lnTo>
                  <a:lnTo>
                    <a:pt x="6350" y="806450"/>
                  </a:lnTo>
                  <a:lnTo>
                    <a:pt x="0" y="708025"/>
                  </a:lnTo>
                  <a:lnTo>
                    <a:pt x="9525" y="644525"/>
                  </a:lnTo>
                  <a:lnTo>
                    <a:pt x="22225" y="609600"/>
                  </a:lnTo>
                  <a:lnTo>
                    <a:pt x="127000" y="539750"/>
                  </a:lnTo>
                  <a:lnTo>
                    <a:pt x="222250" y="466725"/>
                  </a:lnTo>
                  <a:lnTo>
                    <a:pt x="330200" y="400050"/>
                  </a:lnTo>
                  <a:lnTo>
                    <a:pt x="463550" y="336550"/>
                  </a:lnTo>
                  <a:lnTo>
                    <a:pt x="565150" y="266700"/>
                  </a:lnTo>
                  <a:lnTo>
                    <a:pt x="660400" y="165100"/>
                  </a:lnTo>
                  <a:lnTo>
                    <a:pt x="701675" y="104775"/>
                  </a:lnTo>
                  <a:lnTo>
                    <a:pt x="717550" y="73025"/>
                  </a:lnTo>
                  <a:lnTo>
                    <a:pt x="730250" y="95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7" name="Freeform: Shape 96">
              <a:extLst>
                <a:ext uri="{FF2B5EF4-FFF2-40B4-BE49-F238E27FC236}">
                  <a16:creationId xmlns:a16="http://schemas.microsoft.com/office/drawing/2014/main" id="{5363859C-C383-6C08-313F-62ACC4478058}"/>
                </a:ext>
              </a:extLst>
            </p:cNvPr>
            <p:cNvSpPr/>
            <p:nvPr/>
          </p:nvSpPr>
          <p:spPr>
            <a:xfrm>
              <a:off x="9867900" y="2743200"/>
              <a:ext cx="247650" cy="146050"/>
            </a:xfrm>
            <a:custGeom>
              <a:avLst/>
              <a:gdLst>
                <a:gd name="connsiteX0" fmla="*/ 0 w 247650"/>
                <a:gd name="connsiteY0" fmla="*/ 38100 h 146050"/>
                <a:gd name="connsiteX1" fmla="*/ 95250 w 247650"/>
                <a:gd name="connsiteY1" fmla="*/ 3175 h 146050"/>
                <a:gd name="connsiteX2" fmla="*/ 165100 w 247650"/>
                <a:gd name="connsiteY2" fmla="*/ 0 h 146050"/>
                <a:gd name="connsiteX3" fmla="*/ 206375 w 247650"/>
                <a:gd name="connsiteY3" fmla="*/ 15875 h 146050"/>
                <a:gd name="connsiteX4" fmla="*/ 247650 w 247650"/>
                <a:gd name="connsiteY4" fmla="*/ 41275 h 146050"/>
                <a:gd name="connsiteX5" fmla="*/ 212725 w 247650"/>
                <a:gd name="connsiteY5" fmla="*/ 92075 h 146050"/>
                <a:gd name="connsiteX6" fmla="*/ 165100 w 247650"/>
                <a:gd name="connsiteY6" fmla="*/ 133350 h 146050"/>
                <a:gd name="connsiteX7" fmla="*/ 130175 w 247650"/>
                <a:gd name="connsiteY7" fmla="*/ 142875 h 146050"/>
                <a:gd name="connsiteX8" fmla="*/ 66675 w 247650"/>
                <a:gd name="connsiteY8" fmla="*/ 146050 h 146050"/>
                <a:gd name="connsiteX9" fmla="*/ 25400 w 247650"/>
                <a:gd name="connsiteY9" fmla="*/ 133350 h 146050"/>
                <a:gd name="connsiteX10" fmla="*/ 6350 w 247650"/>
                <a:gd name="connsiteY10" fmla="*/ 114300 h 146050"/>
                <a:gd name="connsiteX11" fmla="*/ 0 w 247650"/>
                <a:gd name="connsiteY11" fmla="*/ 3810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146050">
                  <a:moveTo>
                    <a:pt x="0" y="38100"/>
                  </a:moveTo>
                  <a:lnTo>
                    <a:pt x="95250" y="3175"/>
                  </a:lnTo>
                  <a:lnTo>
                    <a:pt x="165100" y="0"/>
                  </a:lnTo>
                  <a:lnTo>
                    <a:pt x="206375" y="15875"/>
                  </a:lnTo>
                  <a:lnTo>
                    <a:pt x="247650" y="41275"/>
                  </a:lnTo>
                  <a:lnTo>
                    <a:pt x="212725" y="92075"/>
                  </a:lnTo>
                  <a:lnTo>
                    <a:pt x="165100" y="133350"/>
                  </a:lnTo>
                  <a:lnTo>
                    <a:pt x="130175" y="142875"/>
                  </a:lnTo>
                  <a:lnTo>
                    <a:pt x="66675" y="146050"/>
                  </a:lnTo>
                  <a:lnTo>
                    <a:pt x="25400" y="133350"/>
                  </a:lnTo>
                  <a:lnTo>
                    <a:pt x="6350" y="114300"/>
                  </a:lnTo>
                  <a:lnTo>
                    <a:pt x="0" y="381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8" name="Freeform: Shape 97">
              <a:extLst>
                <a:ext uri="{FF2B5EF4-FFF2-40B4-BE49-F238E27FC236}">
                  <a16:creationId xmlns:a16="http://schemas.microsoft.com/office/drawing/2014/main" id="{25D2B05F-F502-2F28-43AB-D65CBB9B7334}"/>
                </a:ext>
              </a:extLst>
            </p:cNvPr>
            <p:cNvSpPr/>
            <p:nvPr/>
          </p:nvSpPr>
          <p:spPr>
            <a:xfrm>
              <a:off x="7616825" y="2711450"/>
              <a:ext cx="1692275" cy="1254125"/>
            </a:xfrm>
            <a:custGeom>
              <a:avLst/>
              <a:gdLst>
                <a:gd name="connsiteX0" fmla="*/ 12700 w 1692275"/>
                <a:gd name="connsiteY0" fmla="*/ 546100 h 1254125"/>
                <a:gd name="connsiteX1" fmla="*/ 82550 w 1692275"/>
                <a:gd name="connsiteY1" fmla="*/ 504825 h 1254125"/>
                <a:gd name="connsiteX2" fmla="*/ 196850 w 1692275"/>
                <a:gd name="connsiteY2" fmla="*/ 473075 h 1254125"/>
                <a:gd name="connsiteX3" fmla="*/ 276225 w 1692275"/>
                <a:gd name="connsiteY3" fmla="*/ 396875 h 1254125"/>
                <a:gd name="connsiteX4" fmla="*/ 403225 w 1692275"/>
                <a:gd name="connsiteY4" fmla="*/ 333375 h 1254125"/>
                <a:gd name="connsiteX5" fmla="*/ 546100 w 1692275"/>
                <a:gd name="connsiteY5" fmla="*/ 257175 h 1254125"/>
                <a:gd name="connsiteX6" fmla="*/ 641350 w 1692275"/>
                <a:gd name="connsiteY6" fmla="*/ 146050 h 1254125"/>
                <a:gd name="connsiteX7" fmla="*/ 698500 w 1692275"/>
                <a:gd name="connsiteY7" fmla="*/ 82550 h 1254125"/>
                <a:gd name="connsiteX8" fmla="*/ 736600 w 1692275"/>
                <a:gd name="connsiteY8" fmla="*/ 25400 h 1254125"/>
                <a:gd name="connsiteX9" fmla="*/ 800100 w 1692275"/>
                <a:gd name="connsiteY9" fmla="*/ 0 h 1254125"/>
                <a:gd name="connsiteX10" fmla="*/ 1050925 w 1692275"/>
                <a:gd name="connsiteY10" fmla="*/ 9525 h 1254125"/>
                <a:gd name="connsiteX11" fmla="*/ 1282700 w 1692275"/>
                <a:gd name="connsiteY11" fmla="*/ 60325 h 1254125"/>
                <a:gd name="connsiteX12" fmla="*/ 1457325 w 1692275"/>
                <a:gd name="connsiteY12" fmla="*/ 158750 h 1254125"/>
                <a:gd name="connsiteX13" fmla="*/ 1571625 w 1692275"/>
                <a:gd name="connsiteY13" fmla="*/ 250825 h 1254125"/>
                <a:gd name="connsiteX14" fmla="*/ 1628775 w 1692275"/>
                <a:gd name="connsiteY14" fmla="*/ 301625 h 1254125"/>
                <a:gd name="connsiteX15" fmla="*/ 1654175 w 1692275"/>
                <a:gd name="connsiteY15" fmla="*/ 374650 h 1254125"/>
                <a:gd name="connsiteX16" fmla="*/ 1689100 w 1692275"/>
                <a:gd name="connsiteY16" fmla="*/ 438150 h 1254125"/>
                <a:gd name="connsiteX17" fmla="*/ 1692275 w 1692275"/>
                <a:gd name="connsiteY17" fmla="*/ 485775 h 1254125"/>
                <a:gd name="connsiteX18" fmla="*/ 1644650 w 1692275"/>
                <a:gd name="connsiteY18" fmla="*/ 523875 h 1254125"/>
                <a:gd name="connsiteX19" fmla="*/ 1565275 w 1692275"/>
                <a:gd name="connsiteY19" fmla="*/ 587375 h 1254125"/>
                <a:gd name="connsiteX20" fmla="*/ 1501775 w 1692275"/>
                <a:gd name="connsiteY20" fmla="*/ 615950 h 1254125"/>
                <a:gd name="connsiteX21" fmla="*/ 1441450 w 1692275"/>
                <a:gd name="connsiteY21" fmla="*/ 742950 h 1254125"/>
                <a:gd name="connsiteX22" fmla="*/ 1397000 w 1692275"/>
                <a:gd name="connsiteY22" fmla="*/ 835025 h 1254125"/>
                <a:gd name="connsiteX23" fmla="*/ 1400175 w 1692275"/>
                <a:gd name="connsiteY23" fmla="*/ 914400 h 1254125"/>
                <a:gd name="connsiteX24" fmla="*/ 1425575 w 1692275"/>
                <a:gd name="connsiteY24" fmla="*/ 981075 h 1254125"/>
                <a:gd name="connsiteX25" fmla="*/ 1470025 w 1692275"/>
                <a:gd name="connsiteY25" fmla="*/ 1028700 h 1254125"/>
                <a:gd name="connsiteX26" fmla="*/ 1419225 w 1692275"/>
                <a:gd name="connsiteY26" fmla="*/ 1069975 h 1254125"/>
                <a:gd name="connsiteX27" fmla="*/ 1374775 w 1692275"/>
                <a:gd name="connsiteY27" fmla="*/ 1098550 h 1254125"/>
                <a:gd name="connsiteX28" fmla="*/ 1298575 w 1692275"/>
                <a:gd name="connsiteY28" fmla="*/ 1120775 h 1254125"/>
                <a:gd name="connsiteX29" fmla="*/ 1184275 w 1692275"/>
                <a:gd name="connsiteY29" fmla="*/ 1155700 h 1254125"/>
                <a:gd name="connsiteX30" fmla="*/ 1123950 w 1692275"/>
                <a:gd name="connsiteY30" fmla="*/ 1133475 h 1254125"/>
                <a:gd name="connsiteX31" fmla="*/ 1092200 w 1692275"/>
                <a:gd name="connsiteY31" fmla="*/ 1104900 h 1254125"/>
                <a:gd name="connsiteX32" fmla="*/ 1050925 w 1692275"/>
                <a:gd name="connsiteY32" fmla="*/ 1057275 h 1254125"/>
                <a:gd name="connsiteX33" fmla="*/ 996950 w 1692275"/>
                <a:gd name="connsiteY33" fmla="*/ 1076325 h 1254125"/>
                <a:gd name="connsiteX34" fmla="*/ 923925 w 1692275"/>
                <a:gd name="connsiteY34" fmla="*/ 1104900 h 1254125"/>
                <a:gd name="connsiteX35" fmla="*/ 882650 w 1692275"/>
                <a:gd name="connsiteY35" fmla="*/ 1117600 h 1254125"/>
                <a:gd name="connsiteX36" fmla="*/ 844550 w 1692275"/>
                <a:gd name="connsiteY36" fmla="*/ 1146175 h 1254125"/>
                <a:gd name="connsiteX37" fmla="*/ 838200 w 1692275"/>
                <a:gd name="connsiteY37" fmla="*/ 1165225 h 1254125"/>
                <a:gd name="connsiteX38" fmla="*/ 863600 w 1692275"/>
                <a:gd name="connsiteY38" fmla="*/ 1206500 h 1254125"/>
                <a:gd name="connsiteX39" fmla="*/ 885825 w 1692275"/>
                <a:gd name="connsiteY39" fmla="*/ 1228725 h 1254125"/>
                <a:gd name="connsiteX40" fmla="*/ 879475 w 1692275"/>
                <a:gd name="connsiteY40" fmla="*/ 1254125 h 1254125"/>
                <a:gd name="connsiteX41" fmla="*/ 825500 w 1692275"/>
                <a:gd name="connsiteY41" fmla="*/ 1254125 h 1254125"/>
                <a:gd name="connsiteX42" fmla="*/ 641350 w 1692275"/>
                <a:gd name="connsiteY42" fmla="*/ 1209675 h 1254125"/>
                <a:gd name="connsiteX43" fmla="*/ 403225 w 1692275"/>
                <a:gd name="connsiteY43" fmla="*/ 1123950 h 1254125"/>
                <a:gd name="connsiteX44" fmla="*/ 254000 w 1692275"/>
                <a:gd name="connsiteY44" fmla="*/ 1054100 h 1254125"/>
                <a:gd name="connsiteX45" fmla="*/ 209550 w 1692275"/>
                <a:gd name="connsiteY45" fmla="*/ 977900 h 1254125"/>
                <a:gd name="connsiteX46" fmla="*/ 174625 w 1692275"/>
                <a:gd name="connsiteY46" fmla="*/ 895350 h 1254125"/>
                <a:gd name="connsiteX47" fmla="*/ 63500 w 1692275"/>
                <a:gd name="connsiteY47" fmla="*/ 828675 h 1254125"/>
                <a:gd name="connsiteX48" fmla="*/ 12700 w 1692275"/>
                <a:gd name="connsiteY48" fmla="*/ 714375 h 1254125"/>
                <a:gd name="connsiteX49" fmla="*/ 0 w 1692275"/>
                <a:gd name="connsiteY49" fmla="*/ 609600 h 1254125"/>
                <a:gd name="connsiteX50" fmla="*/ 12700 w 1692275"/>
                <a:gd name="connsiteY50" fmla="*/ 546100 h 125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92275" h="1254125">
                  <a:moveTo>
                    <a:pt x="12700" y="546100"/>
                  </a:moveTo>
                  <a:lnTo>
                    <a:pt x="82550" y="504825"/>
                  </a:lnTo>
                  <a:lnTo>
                    <a:pt x="196850" y="473075"/>
                  </a:lnTo>
                  <a:lnTo>
                    <a:pt x="276225" y="396875"/>
                  </a:lnTo>
                  <a:lnTo>
                    <a:pt x="403225" y="333375"/>
                  </a:lnTo>
                  <a:lnTo>
                    <a:pt x="546100" y="257175"/>
                  </a:lnTo>
                  <a:lnTo>
                    <a:pt x="641350" y="146050"/>
                  </a:lnTo>
                  <a:lnTo>
                    <a:pt x="698500" y="82550"/>
                  </a:lnTo>
                  <a:lnTo>
                    <a:pt x="736600" y="25400"/>
                  </a:lnTo>
                  <a:lnTo>
                    <a:pt x="800100" y="0"/>
                  </a:lnTo>
                  <a:lnTo>
                    <a:pt x="1050925" y="9525"/>
                  </a:lnTo>
                  <a:lnTo>
                    <a:pt x="1282700" y="60325"/>
                  </a:lnTo>
                  <a:lnTo>
                    <a:pt x="1457325" y="158750"/>
                  </a:lnTo>
                  <a:lnTo>
                    <a:pt x="1571625" y="250825"/>
                  </a:lnTo>
                  <a:lnTo>
                    <a:pt x="1628775" y="301625"/>
                  </a:lnTo>
                  <a:lnTo>
                    <a:pt x="1654175" y="374650"/>
                  </a:lnTo>
                  <a:lnTo>
                    <a:pt x="1689100" y="438150"/>
                  </a:lnTo>
                  <a:lnTo>
                    <a:pt x="1692275" y="485775"/>
                  </a:lnTo>
                  <a:lnTo>
                    <a:pt x="1644650" y="523875"/>
                  </a:lnTo>
                  <a:lnTo>
                    <a:pt x="1565275" y="587375"/>
                  </a:lnTo>
                  <a:lnTo>
                    <a:pt x="1501775" y="615950"/>
                  </a:lnTo>
                  <a:lnTo>
                    <a:pt x="1441450" y="742950"/>
                  </a:lnTo>
                  <a:lnTo>
                    <a:pt x="1397000" y="835025"/>
                  </a:lnTo>
                  <a:lnTo>
                    <a:pt x="1400175" y="914400"/>
                  </a:lnTo>
                  <a:lnTo>
                    <a:pt x="1425575" y="981075"/>
                  </a:lnTo>
                  <a:lnTo>
                    <a:pt x="1470025" y="1028700"/>
                  </a:lnTo>
                  <a:lnTo>
                    <a:pt x="1419225" y="1069975"/>
                  </a:lnTo>
                  <a:lnTo>
                    <a:pt x="1374775" y="1098550"/>
                  </a:lnTo>
                  <a:lnTo>
                    <a:pt x="1298575" y="1120775"/>
                  </a:lnTo>
                  <a:lnTo>
                    <a:pt x="1184275" y="1155700"/>
                  </a:lnTo>
                  <a:lnTo>
                    <a:pt x="1123950" y="1133475"/>
                  </a:lnTo>
                  <a:lnTo>
                    <a:pt x="1092200" y="1104900"/>
                  </a:lnTo>
                  <a:lnTo>
                    <a:pt x="1050925" y="1057275"/>
                  </a:lnTo>
                  <a:lnTo>
                    <a:pt x="996950" y="1076325"/>
                  </a:lnTo>
                  <a:lnTo>
                    <a:pt x="923925" y="1104900"/>
                  </a:lnTo>
                  <a:lnTo>
                    <a:pt x="882650" y="1117600"/>
                  </a:lnTo>
                  <a:lnTo>
                    <a:pt x="844550" y="1146175"/>
                  </a:lnTo>
                  <a:lnTo>
                    <a:pt x="838200" y="1165225"/>
                  </a:lnTo>
                  <a:lnTo>
                    <a:pt x="863600" y="1206500"/>
                  </a:lnTo>
                  <a:lnTo>
                    <a:pt x="885825" y="1228725"/>
                  </a:lnTo>
                  <a:lnTo>
                    <a:pt x="879475" y="1254125"/>
                  </a:lnTo>
                  <a:lnTo>
                    <a:pt x="825500" y="1254125"/>
                  </a:lnTo>
                  <a:lnTo>
                    <a:pt x="641350" y="1209675"/>
                  </a:lnTo>
                  <a:lnTo>
                    <a:pt x="403225" y="1123950"/>
                  </a:lnTo>
                  <a:lnTo>
                    <a:pt x="254000" y="1054100"/>
                  </a:lnTo>
                  <a:lnTo>
                    <a:pt x="209550" y="977900"/>
                  </a:lnTo>
                  <a:lnTo>
                    <a:pt x="174625" y="895350"/>
                  </a:lnTo>
                  <a:lnTo>
                    <a:pt x="63500" y="828675"/>
                  </a:lnTo>
                  <a:lnTo>
                    <a:pt x="12700" y="714375"/>
                  </a:lnTo>
                  <a:lnTo>
                    <a:pt x="0" y="609600"/>
                  </a:lnTo>
                  <a:lnTo>
                    <a:pt x="12700" y="5461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9" name="Freeform: Shape 98">
              <a:extLst>
                <a:ext uri="{FF2B5EF4-FFF2-40B4-BE49-F238E27FC236}">
                  <a16:creationId xmlns:a16="http://schemas.microsoft.com/office/drawing/2014/main" id="{24F8F791-E135-A0A9-045D-29C65BB91335}"/>
                </a:ext>
              </a:extLst>
            </p:cNvPr>
            <p:cNvSpPr/>
            <p:nvPr/>
          </p:nvSpPr>
          <p:spPr>
            <a:xfrm>
              <a:off x="7635875" y="2790825"/>
              <a:ext cx="1444625" cy="1155700"/>
            </a:xfrm>
            <a:custGeom>
              <a:avLst/>
              <a:gdLst>
                <a:gd name="connsiteX0" fmla="*/ 708025 w 1444625"/>
                <a:gd name="connsiteY0" fmla="*/ 34925 h 1155700"/>
                <a:gd name="connsiteX1" fmla="*/ 863600 w 1444625"/>
                <a:gd name="connsiteY1" fmla="*/ 0 h 1155700"/>
                <a:gd name="connsiteX2" fmla="*/ 1066800 w 1444625"/>
                <a:gd name="connsiteY2" fmla="*/ 25400 h 1155700"/>
                <a:gd name="connsiteX3" fmla="*/ 1238250 w 1444625"/>
                <a:gd name="connsiteY3" fmla="*/ 85725 h 1155700"/>
                <a:gd name="connsiteX4" fmla="*/ 1339850 w 1444625"/>
                <a:gd name="connsiteY4" fmla="*/ 152400 h 1155700"/>
                <a:gd name="connsiteX5" fmla="*/ 1397000 w 1444625"/>
                <a:gd name="connsiteY5" fmla="*/ 193675 h 1155700"/>
                <a:gd name="connsiteX6" fmla="*/ 1431925 w 1444625"/>
                <a:gd name="connsiteY6" fmla="*/ 295275 h 1155700"/>
                <a:gd name="connsiteX7" fmla="*/ 1444625 w 1444625"/>
                <a:gd name="connsiteY7" fmla="*/ 352425 h 1155700"/>
                <a:gd name="connsiteX8" fmla="*/ 1438275 w 1444625"/>
                <a:gd name="connsiteY8" fmla="*/ 415925 h 1155700"/>
                <a:gd name="connsiteX9" fmla="*/ 1355725 w 1444625"/>
                <a:gd name="connsiteY9" fmla="*/ 587375 h 1155700"/>
                <a:gd name="connsiteX10" fmla="*/ 1314450 w 1444625"/>
                <a:gd name="connsiteY10" fmla="*/ 711200 h 1155700"/>
                <a:gd name="connsiteX11" fmla="*/ 1308100 w 1444625"/>
                <a:gd name="connsiteY11" fmla="*/ 844550 h 1155700"/>
                <a:gd name="connsiteX12" fmla="*/ 1317625 w 1444625"/>
                <a:gd name="connsiteY12" fmla="*/ 911225 h 1155700"/>
                <a:gd name="connsiteX13" fmla="*/ 1323975 w 1444625"/>
                <a:gd name="connsiteY13" fmla="*/ 955675 h 1155700"/>
                <a:gd name="connsiteX14" fmla="*/ 1250950 w 1444625"/>
                <a:gd name="connsiteY14" fmla="*/ 1003300 h 1155700"/>
                <a:gd name="connsiteX15" fmla="*/ 1184275 w 1444625"/>
                <a:gd name="connsiteY15" fmla="*/ 1028700 h 1155700"/>
                <a:gd name="connsiteX16" fmla="*/ 1127125 w 1444625"/>
                <a:gd name="connsiteY16" fmla="*/ 1019175 h 1155700"/>
                <a:gd name="connsiteX17" fmla="*/ 1098550 w 1444625"/>
                <a:gd name="connsiteY17" fmla="*/ 1003300 h 1155700"/>
                <a:gd name="connsiteX18" fmla="*/ 1025525 w 1444625"/>
                <a:gd name="connsiteY18" fmla="*/ 962025 h 1155700"/>
                <a:gd name="connsiteX19" fmla="*/ 968375 w 1444625"/>
                <a:gd name="connsiteY19" fmla="*/ 987425 h 1155700"/>
                <a:gd name="connsiteX20" fmla="*/ 876300 w 1444625"/>
                <a:gd name="connsiteY20" fmla="*/ 1016000 h 1155700"/>
                <a:gd name="connsiteX21" fmla="*/ 831850 w 1444625"/>
                <a:gd name="connsiteY21" fmla="*/ 1041400 h 1155700"/>
                <a:gd name="connsiteX22" fmla="*/ 800100 w 1444625"/>
                <a:gd name="connsiteY22" fmla="*/ 1079500 h 1155700"/>
                <a:gd name="connsiteX23" fmla="*/ 819150 w 1444625"/>
                <a:gd name="connsiteY23" fmla="*/ 1127125 h 1155700"/>
                <a:gd name="connsiteX24" fmla="*/ 838200 w 1444625"/>
                <a:gd name="connsiteY24" fmla="*/ 1152525 h 1155700"/>
                <a:gd name="connsiteX25" fmla="*/ 803275 w 1444625"/>
                <a:gd name="connsiteY25" fmla="*/ 1155700 h 1155700"/>
                <a:gd name="connsiteX26" fmla="*/ 663575 w 1444625"/>
                <a:gd name="connsiteY26" fmla="*/ 1098550 h 1155700"/>
                <a:gd name="connsiteX27" fmla="*/ 431800 w 1444625"/>
                <a:gd name="connsiteY27" fmla="*/ 1009650 h 1155700"/>
                <a:gd name="connsiteX28" fmla="*/ 403225 w 1444625"/>
                <a:gd name="connsiteY28" fmla="*/ 990600 h 1155700"/>
                <a:gd name="connsiteX29" fmla="*/ 314325 w 1444625"/>
                <a:gd name="connsiteY29" fmla="*/ 949325 h 1155700"/>
                <a:gd name="connsiteX30" fmla="*/ 238125 w 1444625"/>
                <a:gd name="connsiteY30" fmla="*/ 876300 h 1155700"/>
                <a:gd name="connsiteX31" fmla="*/ 228600 w 1444625"/>
                <a:gd name="connsiteY31" fmla="*/ 847725 h 1155700"/>
                <a:gd name="connsiteX32" fmla="*/ 206375 w 1444625"/>
                <a:gd name="connsiteY32" fmla="*/ 815975 h 1155700"/>
                <a:gd name="connsiteX33" fmla="*/ 107950 w 1444625"/>
                <a:gd name="connsiteY33" fmla="*/ 762000 h 1155700"/>
                <a:gd name="connsiteX34" fmla="*/ 69850 w 1444625"/>
                <a:gd name="connsiteY34" fmla="*/ 720725 h 1155700"/>
                <a:gd name="connsiteX35" fmla="*/ 15875 w 1444625"/>
                <a:gd name="connsiteY35" fmla="*/ 622300 h 1155700"/>
                <a:gd name="connsiteX36" fmla="*/ 0 w 1444625"/>
                <a:gd name="connsiteY36" fmla="*/ 552450 h 1155700"/>
                <a:gd name="connsiteX37" fmla="*/ 3175 w 1444625"/>
                <a:gd name="connsiteY37" fmla="*/ 514350 h 1155700"/>
                <a:gd name="connsiteX38" fmla="*/ 28575 w 1444625"/>
                <a:gd name="connsiteY38" fmla="*/ 473075 h 1155700"/>
                <a:gd name="connsiteX39" fmla="*/ 88900 w 1444625"/>
                <a:gd name="connsiteY39" fmla="*/ 441325 h 1155700"/>
                <a:gd name="connsiteX40" fmla="*/ 142875 w 1444625"/>
                <a:gd name="connsiteY40" fmla="*/ 466725 h 1155700"/>
                <a:gd name="connsiteX41" fmla="*/ 171450 w 1444625"/>
                <a:gd name="connsiteY41" fmla="*/ 463550 h 1155700"/>
                <a:gd name="connsiteX42" fmla="*/ 219075 w 1444625"/>
                <a:gd name="connsiteY42" fmla="*/ 384175 h 1155700"/>
                <a:gd name="connsiteX43" fmla="*/ 342900 w 1444625"/>
                <a:gd name="connsiteY43" fmla="*/ 323850 h 1155700"/>
                <a:gd name="connsiteX44" fmla="*/ 479425 w 1444625"/>
                <a:gd name="connsiteY44" fmla="*/ 276225 h 1155700"/>
                <a:gd name="connsiteX45" fmla="*/ 584200 w 1444625"/>
                <a:gd name="connsiteY45" fmla="*/ 168275 h 1155700"/>
                <a:gd name="connsiteX46" fmla="*/ 650875 w 1444625"/>
                <a:gd name="connsiteY46" fmla="*/ 107950 h 1155700"/>
                <a:gd name="connsiteX47" fmla="*/ 708025 w 1444625"/>
                <a:gd name="connsiteY47" fmla="*/ 34925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44625" h="1155700">
                  <a:moveTo>
                    <a:pt x="708025" y="34925"/>
                  </a:moveTo>
                  <a:lnTo>
                    <a:pt x="863600" y="0"/>
                  </a:lnTo>
                  <a:lnTo>
                    <a:pt x="1066800" y="25400"/>
                  </a:lnTo>
                  <a:lnTo>
                    <a:pt x="1238250" y="85725"/>
                  </a:lnTo>
                  <a:lnTo>
                    <a:pt x="1339850" y="152400"/>
                  </a:lnTo>
                  <a:lnTo>
                    <a:pt x="1397000" y="193675"/>
                  </a:lnTo>
                  <a:lnTo>
                    <a:pt x="1431925" y="295275"/>
                  </a:lnTo>
                  <a:lnTo>
                    <a:pt x="1444625" y="352425"/>
                  </a:lnTo>
                  <a:lnTo>
                    <a:pt x="1438275" y="415925"/>
                  </a:lnTo>
                  <a:lnTo>
                    <a:pt x="1355725" y="587375"/>
                  </a:lnTo>
                  <a:lnTo>
                    <a:pt x="1314450" y="711200"/>
                  </a:lnTo>
                  <a:lnTo>
                    <a:pt x="1308100" y="844550"/>
                  </a:lnTo>
                  <a:lnTo>
                    <a:pt x="1317625" y="911225"/>
                  </a:lnTo>
                  <a:lnTo>
                    <a:pt x="1323975" y="955675"/>
                  </a:lnTo>
                  <a:lnTo>
                    <a:pt x="1250950" y="1003300"/>
                  </a:lnTo>
                  <a:lnTo>
                    <a:pt x="1184275" y="1028700"/>
                  </a:lnTo>
                  <a:lnTo>
                    <a:pt x="1127125" y="1019175"/>
                  </a:lnTo>
                  <a:lnTo>
                    <a:pt x="1098550" y="1003300"/>
                  </a:lnTo>
                  <a:lnTo>
                    <a:pt x="1025525" y="962025"/>
                  </a:lnTo>
                  <a:lnTo>
                    <a:pt x="968375" y="987425"/>
                  </a:lnTo>
                  <a:lnTo>
                    <a:pt x="876300" y="1016000"/>
                  </a:lnTo>
                  <a:lnTo>
                    <a:pt x="831850" y="1041400"/>
                  </a:lnTo>
                  <a:lnTo>
                    <a:pt x="800100" y="1079500"/>
                  </a:lnTo>
                  <a:lnTo>
                    <a:pt x="819150" y="1127125"/>
                  </a:lnTo>
                  <a:lnTo>
                    <a:pt x="838200" y="1152525"/>
                  </a:lnTo>
                  <a:lnTo>
                    <a:pt x="803275" y="1155700"/>
                  </a:lnTo>
                  <a:lnTo>
                    <a:pt x="663575" y="1098550"/>
                  </a:lnTo>
                  <a:lnTo>
                    <a:pt x="431800" y="1009650"/>
                  </a:lnTo>
                  <a:lnTo>
                    <a:pt x="403225" y="990600"/>
                  </a:lnTo>
                  <a:lnTo>
                    <a:pt x="314325" y="949325"/>
                  </a:lnTo>
                  <a:lnTo>
                    <a:pt x="238125" y="876300"/>
                  </a:lnTo>
                  <a:lnTo>
                    <a:pt x="228600" y="847725"/>
                  </a:lnTo>
                  <a:lnTo>
                    <a:pt x="206375" y="815975"/>
                  </a:lnTo>
                  <a:lnTo>
                    <a:pt x="107950" y="762000"/>
                  </a:lnTo>
                  <a:lnTo>
                    <a:pt x="69850" y="720725"/>
                  </a:lnTo>
                  <a:lnTo>
                    <a:pt x="15875" y="622300"/>
                  </a:lnTo>
                  <a:lnTo>
                    <a:pt x="0" y="552450"/>
                  </a:lnTo>
                  <a:lnTo>
                    <a:pt x="3175" y="514350"/>
                  </a:lnTo>
                  <a:lnTo>
                    <a:pt x="28575" y="473075"/>
                  </a:lnTo>
                  <a:lnTo>
                    <a:pt x="88900" y="441325"/>
                  </a:lnTo>
                  <a:lnTo>
                    <a:pt x="142875" y="466725"/>
                  </a:lnTo>
                  <a:lnTo>
                    <a:pt x="171450" y="463550"/>
                  </a:lnTo>
                  <a:lnTo>
                    <a:pt x="219075" y="384175"/>
                  </a:lnTo>
                  <a:lnTo>
                    <a:pt x="342900" y="323850"/>
                  </a:lnTo>
                  <a:lnTo>
                    <a:pt x="479425" y="276225"/>
                  </a:lnTo>
                  <a:lnTo>
                    <a:pt x="584200" y="168275"/>
                  </a:lnTo>
                  <a:lnTo>
                    <a:pt x="650875" y="107950"/>
                  </a:lnTo>
                  <a:lnTo>
                    <a:pt x="708025" y="349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0" name="Freeform: Shape 99">
              <a:extLst>
                <a:ext uri="{FF2B5EF4-FFF2-40B4-BE49-F238E27FC236}">
                  <a16:creationId xmlns:a16="http://schemas.microsoft.com/office/drawing/2014/main" id="{05C0405D-1554-DE52-471C-F0075B781179}"/>
                </a:ext>
              </a:extLst>
            </p:cNvPr>
            <p:cNvSpPr/>
            <p:nvPr/>
          </p:nvSpPr>
          <p:spPr>
            <a:xfrm>
              <a:off x="8029575" y="3019425"/>
              <a:ext cx="676275" cy="755650"/>
            </a:xfrm>
            <a:custGeom>
              <a:avLst/>
              <a:gdLst>
                <a:gd name="connsiteX0" fmla="*/ 0 w 676275"/>
                <a:gd name="connsiteY0" fmla="*/ 374650 h 755650"/>
                <a:gd name="connsiteX1" fmla="*/ 95250 w 676275"/>
                <a:gd name="connsiteY1" fmla="*/ 336550 h 755650"/>
                <a:gd name="connsiteX2" fmla="*/ 155575 w 676275"/>
                <a:gd name="connsiteY2" fmla="*/ 352425 h 755650"/>
                <a:gd name="connsiteX3" fmla="*/ 212725 w 676275"/>
                <a:gd name="connsiteY3" fmla="*/ 260350 h 755650"/>
                <a:gd name="connsiteX4" fmla="*/ 279400 w 676275"/>
                <a:gd name="connsiteY4" fmla="*/ 161925 h 755650"/>
                <a:gd name="connsiteX5" fmla="*/ 320675 w 676275"/>
                <a:gd name="connsiteY5" fmla="*/ 79375 h 755650"/>
                <a:gd name="connsiteX6" fmla="*/ 336550 w 676275"/>
                <a:gd name="connsiteY6" fmla="*/ 47625 h 755650"/>
                <a:gd name="connsiteX7" fmla="*/ 371475 w 676275"/>
                <a:gd name="connsiteY7" fmla="*/ 9525 h 755650"/>
                <a:gd name="connsiteX8" fmla="*/ 406400 w 676275"/>
                <a:gd name="connsiteY8" fmla="*/ 0 h 755650"/>
                <a:gd name="connsiteX9" fmla="*/ 488950 w 676275"/>
                <a:gd name="connsiteY9" fmla="*/ 28575 h 755650"/>
                <a:gd name="connsiteX10" fmla="*/ 542925 w 676275"/>
                <a:gd name="connsiteY10" fmla="*/ 104775 h 755650"/>
                <a:gd name="connsiteX11" fmla="*/ 628650 w 676275"/>
                <a:gd name="connsiteY11" fmla="*/ 244475 h 755650"/>
                <a:gd name="connsiteX12" fmla="*/ 663575 w 676275"/>
                <a:gd name="connsiteY12" fmla="*/ 400050 h 755650"/>
                <a:gd name="connsiteX13" fmla="*/ 673100 w 676275"/>
                <a:gd name="connsiteY13" fmla="*/ 476250 h 755650"/>
                <a:gd name="connsiteX14" fmla="*/ 676275 w 676275"/>
                <a:gd name="connsiteY14" fmla="*/ 517525 h 755650"/>
                <a:gd name="connsiteX15" fmla="*/ 657225 w 676275"/>
                <a:gd name="connsiteY15" fmla="*/ 590550 h 755650"/>
                <a:gd name="connsiteX16" fmla="*/ 590550 w 676275"/>
                <a:gd name="connsiteY16" fmla="*/ 641350 h 755650"/>
                <a:gd name="connsiteX17" fmla="*/ 485775 w 676275"/>
                <a:gd name="connsiteY17" fmla="*/ 714375 h 755650"/>
                <a:gd name="connsiteX18" fmla="*/ 355600 w 676275"/>
                <a:gd name="connsiteY18" fmla="*/ 749300 h 755650"/>
                <a:gd name="connsiteX19" fmla="*/ 323850 w 676275"/>
                <a:gd name="connsiteY19" fmla="*/ 755650 h 755650"/>
                <a:gd name="connsiteX20" fmla="*/ 254000 w 676275"/>
                <a:gd name="connsiteY20" fmla="*/ 727075 h 755650"/>
                <a:gd name="connsiteX21" fmla="*/ 171450 w 676275"/>
                <a:gd name="connsiteY21" fmla="*/ 625475 h 755650"/>
                <a:gd name="connsiteX22" fmla="*/ 139700 w 676275"/>
                <a:gd name="connsiteY22" fmla="*/ 568325 h 755650"/>
                <a:gd name="connsiteX23" fmla="*/ 107950 w 676275"/>
                <a:gd name="connsiteY23" fmla="*/ 485775 h 755650"/>
                <a:gd name="connsiteX24" fmla="*/ 79375 w 676275"/>
                <a:gd name="connsiteY24" fmla="*/ 415925 h 755650"/>
                <a:gd name="connsiteX25" fmla="*/ 0 w 676275"/>
                <a:gd name="connsiteY25" fmla="*/ 37465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6275" h="755650">
                  <a:moveTo>
                    <a:pt x="0" y="374650"/>
                  </a:moveTo>
                  <a:lnTo>
                    <a:pt x="95250" y="336550"/>
                  </a:lnTo>
                  <a:lnTo>
                    <a:pt x="155575" y="352425"/>
                  </a:lnTo>
                  <a:lnTo>
                    <a:pt x="212725" y="260350"/>
                  </a:lnTo>
                  <a:lnTo>
                    <a:pt x="279400" y="161925"/>
                  </a:lnTo>
                  <a:lnTo>
                    <a:pt x="320675" y="79375"/>
                  </a:lnTo>
                  <a:lnTo>
                    <a:pt x="336550" y="47625"/>
                  </a:lnTo>
                  <a:lnTo>
                    <a:pt x="371475" y="9525"/>
                  </a:lnTo>
                  <a:lnTo>
                    <a:pt x="406400" y="0"/>
                  </a:lnTo>
                  <a:lnTo>
                    <a:pt x="488950" y="28575"/>
                  </a:lnTo>
                  <a:lnTo>
                    <a:pt x="542925" y="104775"/>
                  </a:lnTo>
                  <a:lnTo>
                    <a:pt x="628650" y="244475"/>
                  </a:lnTo>
                  <a:lnTo>
                    <a:pt x="663575" y="400050"/>
                  </a:lnTo>
                  <a:lnTo>
                    <a:pt x="673100" y="476250"/>
                  </a:lnTo>
                  <a:lnTo>
                    <a:pt x="676275" y="517525"/>
                  </a:lnTo>
                  <a:lnTo>
                    <a:pt x="657225" y="590550"/>
                  </a:lnTo>
                  <a:lnTo>
                    <a:pt x="590550" y="641350"/>
                  </a:lnTo>
                  <a:lnTo>
                    <a:pt x="485775" y="714375"/>
                  </a:lnTo>
                  <a:lnTo>
                    <a:pt x="355600" y="749300"/>
                  </a:lnTo>
                  <a:lnTo>
                    <a:pt x="323850" y="755650"/>
                  </a:lnTo>
                  <a:lnTo>
                    <a:pt x="254000" y="727075"/>
                  </a:lnTo>
                  <a:lnTo>
                    <a:pt x="171450" y="625475"/>
                  </a:lnTo>
                  <a:lnTo>
                    <a:pt x="139700" y="568325"/>
                  </a:lnTo>
                  <a:lnTo>
                    <a:pt x="107950" y="485775"/>
                  </a:lnTo>
                  <a:lnTo>
                    <a:pt x="79375" y="415925"/>
                  </a:lnTo>
                  <a:lnTo>
                    <a:pt x="0" y="374650"/>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1" name="Freeform: Shape 100">
              <a:extLst>
                <a:ext uri="{FF2B5EF4-FFF2-40B4-BE49-F238E27FC236}">
                  <a16:creationId xmlns:a16="http://schemas.microsoft.com/office/drawing/2014/main" id="{F358301C-5F25-47AC-485D-F71237A5538A}"/>
                </a:ext>
              </a:extLst>
            </p:cNvPr>
            <p:cNvSpPr/>
            <p:nvPr/>
          </p:nvSpPr>
          <p:spPr>
            <a:xfrm>
              <a:off x="8210550" y="3225800"/>
              <a:ext cx="450850" cy="523875"/>
            </a:xfrm>
            <a:custGeom>
              <a:avLst/>
              <a:gdLst>
                <a:gd name="connsiteX0" fmla="*/ 133350 w 450850"/>
                <a:gd name="connsiteY0" fmla="*/ 31750 h 523875"/>
                <a:gd name="connsiteX1" fmla="*/ 212725 w 450850"/>
                <a:gd name="connsiteY1" fmla="*/ 0 h 523875"/>
                <a:gd name="connsiteX2" fmla="*/ 317500 w 450850"/>
                <a:gd name="connsiteY2" fmla="*/ 38100 h 523875"/>
                <a:gd name="connsiteX3" fmla="*/ 374650 w 450850"/>
                <a:gd name="connsiteY3" fmla="*/ 101600 h 523875"/>
                <a:gd name="connsiteX4" fmla="*/ 419100 w 450850"/>
                <a:gd name="connsiteY4" fmla="*/ 193675 h 523875"/>
                <a:gd name="connsiteX5" fmla="*/ 447675 w 450850"/>
                <a:gd name="connsiteY5" fmla="*/ 279400 h 523875"/>
                <a:gd name="connsiteX6" fmla="*/ 450850 w 450850"/>
                <a:gd name="connsiteY6" fmla="*/ 317500 h 523875"/>
                <a:gd name="connsiteX7" fmla="*/ 431800 w 450850"/>
                <a:gd name="connsiteY7" fmla="*/ 387350 h 523875"/>
                <a:gd name="connsiteX8" fmla="*/ 349250 w 450850"/>
                <a:gd name="connsiteY8" fmla="*/ 454025 h 523875"/>
                <a:gd name="connsiteX9" fmla="*/ 295275 w 450850"/>
                <a:gd name="connsiteY9" fmla="*/ 492125 h 523875"/>
                <a:gd name="connsiteX10" fmla="*/ 174625 w 450850"/>
                <a:gd name="connsiteY10" fmla="*/ 514350 h 523875"/>
                <a:gd name="connsiteX11" fmla="*/ 130175 w 450850"/>
                <a:gd name="connsiteY11" fmla="*/ 523875 h 523875"/>
                <a:gd name="connsiteX12" fmla="*/ 53975 w 450850"/>
                <a:gd name="connsiteY12" fmla="*/ 447675 h 523875"/>
                <a:gd name="connsiteX13" fmla="*/ 15875 w 450850"/>
                <a:gd name="connsiteY13" fmla="*/ 384175 h 523875"/>
                <a:gd name="connsiteX14" fmla="*/ 0 w 450850"/>
                <a:gd name="connsiteY14" fmla="*/ 285750 h 523875"/>
                <a:gd name="connsiteX15" fmla="*/ 50800 w 450850"/>
                <a:gd name="connsiteY15" fmla="*/ 165100 h 523875"/>
                <a:gd name="connsiteX16" fmla="*/ 95250 w 450850"/>
                <a:gd name="connsiteY16" fmla="*/ 88900 h 523875"/>
                <a:gd name="connsiteX17" fmla="*/ 133350 w 450850"/>
                <a:gd name="connsiteY17" fmla="*/ 317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0850" h="523875">
                  <a:moveTo>
                    <a:pt x="133350" y="31750"/>
                  </a:moveTo>
                  <a:lnTo>
                    <a:pt x="212725" y="0"/>
                  </a:lnTo>
                  <a:lnTo>
                    <a:pt x="317500" y="38100"/>
                  </a:lnTo>
                  <a:lnTo>
                    <a:pt x="374650" y="101600"/>
                  </a:lnTo>
                  <a:lnTo>
                    <a:pt x="419100" y="193675"/>
                  </a:lnTo>
                  <a:lnTo>
                    <a:pt x="447675" y="279400"/>
                  </a:lnTo>
                  <a:lnTo>
                    <a:pt x="450850" y="317500"/>
                  </a:lnTo>
                  <a:lnTo>
                    <a:pt x="431800" y="387350"/>
                  </a:lnTo>
                  <a:lnTo>
                    <a:pt x="349250" y="454025"/>
                  </a:lnTo>
                  <a:lnTo>
                    <a:pt x="295275" y="492125"/>
                  </a:lnTo>
                  <a:lnTo>
                    <a:pt x="174625" y="514350"/>
                  </a:lnTo>
                  <a:lnTo>
                    <a:pt x="130175" y="523875"/>
                  </a:lnTo>
                  <a:lnTo>
                    <a:pt x="53975" y="447675"/>
                  </a:lnTo>
                  <a:lnTo>
                    <a:pt x="15875" y="384175"/>
                  </a:lnTo>
                  <a:lnTo>
                    <a:pt x="0" y="285750"/>
                  </a:lnTo>
                  <a:lnTo>
                    <a:pt x="50800" y="165100"/>
                  </a:lnTo>
                  <a:lnTo>
                    <a:pt x="95250" y="88900"/>
                  </a:lnTo>
                  <a:lnTo>
                    <a:pt x="133350" y="317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2" name="Freeform: Shape 101">
              <a:extLst>
                <a:ext uri="{FF2B5EF4-FFF2-40B4-BE49-F238E27FC236}">
                  <a16:creationId xmlns:a16="http://schemas.microsoft.com/office/drawing/2014/main" id="{CFBC6E45-DD98-ADAF-8D7D-440FB842CE20}"/>
                </a:ext>
              </a:extLst>
            </p:cNvPr>
            <p:cNvSpPr/>
            <p:nvPr/>
          </p:nvSpPr>
          <p:spPr>
            <a:xfrm>
              <a:off x="8270875" y="3381375"/>
              <a:ext cx="349250" cy="333375"/>
            </a:xfrm>
            <a:custGeom>
              <a:avLst/>
              <a:gdLst>
                <a:gd name="connsiteX0" fmla="*/ 57150 w 349250"/>
                <a:gd name="connsiteY0" fmla="*/ 25400 h 333375"/>
                <a:gd name="connsiteX1" fmla="*/ 142875 w 349250"/>
                <a:gd name="connsiteY1" fmla="*/ 0 h 333375"/>
                <a:gd name="connsiteX2" fmla="*/ 244475 w 349250"/>
                <a:gd name="connsiteY2" fmla="*/ 15875 h 333375"/>
                <a:gd name="connsiteX3" fmla="*/ 295275 w 349250"/>
                <a:gd name="connsiteY3" fmla="*/ 57150 h 333375"/>
                <a:gd name="connsiteX4" fmla="*/ 333375 w 349250"/>
                <a:gd name="connsiteY4" fmla="*/ 117475 h 333375"/>
                <a:gd name="connsiteX5" fmla="*/ 349250 w 349250"/>
                <a:gd name="connsiteY5" fmla="*/ 161925 h 333375"/>
                <a:gd name="connsiteX6" fmla="*/ 330200 w 349250"/>
                <a:gd name="connsiteY6" fmla="*/ 228600 h 333375"/>
                <a:gd name="connsiteX7" fmla="*/ 282575 w 349250"/>
                <a:gd name="connsiteY7" fmla="*/ 273050 h 333375"/>
                <a:gd name="connsiteX8" fmla="*/ 231775 w 349250"/>
                <a:gd name="connsiteY8" fmla="*/ 307975 h 333375"/>
                <a:gd name="connsiteX9" fmla="*/ 139700 w 349250"/>
                <a:gd name="connsiteY9" fmla="*/ 320675 h 333375"/>
                <a:gd name="connsiteX10" fmla="*/ 82550 w 349250"/>
                <a:gd name="connsiteY10" fmla="*/ 333375 h 333375"/>
                <a:gd name="connsiteX11" fmla="*/ 19050 w 349250"/>
                <a:gd name="connsiteY11" fmla="*/ 269875 h 333375"/>
                <a:gd name="connsiteX12" fmla="*/ 0 w 349250"/>
                <a:gd name="connsiteY12" fmla="*/ 196850 h 333375"/>
                <a:gd name="connsiteX13" fmla="*/ 0 w 349250"/>
                <a:gd name="connsiteY13" fmla="*/ 142875 h 333375"/>
                <a:gd name="connsiteX14" fmla="*/ 57150 w 349250"/>
                <a:gd name="connsiteY14" fmla="*/ 2540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250" h="333375">
                  <a:moveTo>
                    <a:pt x="57150" y="25400"/>
                  </a:moveTo>
                  <a:lnTo>
                    <a:pt x="142875" y="0"/>
                  </a:lnTo>
                  <a:lnTo>
                    <a:pt x="244475" y="15875"/>
                  </a:lnTo>
                  <a:lnTo>
                    <a:pt x="295275" y="57150"/>
                  </a:lnTo>
                  <a:lnTo>
                    <a:pt x="333375" y="117475"/>
                  </a:lnTo>
                  <a:lnTo>
                    <a:pt x="349250" y="161925"/>
                  </a:lnTo>
                  <a:lnTo>
                    <a:pt x="330200" y="228600"/>
                  </a:lnTo>
                  <a:lnTo>
                    <a:pt x="282575" y="273050"/>
                  </a:lnTo>
                  <a:lnTo>
                    <a:pt x="231775" y="307975"/>
                  </a:lnTo>
                  <a:lnTo>
                    <a:pt x="139700" y="320675"/>
                  </a:lnTo>
                  <a:lnTo>
                    <a:pt x="82550" y="333375"/>
                  </a:lnTo>
                  <a:lnTo>
                    <a:pt x="19050" y="269875"/>
                  </a:lnTo>
                  <a:lnTo>
                    <a:pt x="0" y="196850"/>
                  </a:lnTo>
                  <a:lnTo>
                    <a:pt x="0" y="142875"/>
                  </a:lnTo>
                  <a:lnTo>
                    <a:pt x="57150" y="254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3" name="Freeform: Shape 102">
              <a:extLst>
                <a:ext uri="{FF2B5EF4-FFF2-40B4-BE49-F238E27FC236}">
                  <a16:creationId xmlns:a16="http://schemas.microsoft.com/office/drawing/2014/main" id="{1A654D32-2B76-511F-B476-D08F66F23B6F}"/>
                </a:ext>
              </a:extLst>
            </p:cNvPr>
            <p:cNvSpPr/>
            <p:nvPr/>
          </p:nvSpPr>
          <p:spPr>
            <a:xfrm>
              <a:off x="8318500" y="3473450"/>
              <a:ext cx="250825" cy="203200"/>
            </a:xfrm>
            <a:custGeom>
              <a:avLst/>
              <a:gdLst>
                <a:gd name="connsiteX0" fmla="*/ 22225 w 250825"/>
                <a:gd name="connsiteY0" fmla="*/ 50800 h 203200"/>
                <a:gd name="connsiteX1" fmla="*/ 85725 w 250825"/>
                <a:gd name="connsiteY1" fmla="*/ 0 h 203200"/>
                <a:gd name="connsiteX2" fmla="*/ 149225 w 250825"/>
                <a:gd name="connsiteY2" fmla="*/ 0 h 203200"/>
                <a:gd name="connsiteX3" fmla="*/ 200025 w 250825"/>
                <a:gd name="connsiteY3" fmla="*/ 19050 h 203200"/>
                <a:gd name="connsiteX4" fmla="*/ 250825 w 250825"/>
                <a:gd name="connsiteY4" fmla="*/ 60325 h 203200"/>
                <a:gd name="connsiteX5" fmla="*/ 244475 w 250825"/>
                <a:gd name="connsiteY5" fmla="*/ 139700 h 203200"/>
                <a:gd name="connsiteX6" fmla="*/ 200025 w 250825"/>
                <a:gd name="connsiteY6" fmla="*/ 165100 h 203200"/>
                <a:gd name="connsiteX7" fmla="*/ 155575 w 250825"/>
                <a:gd name="connsiteY7" fmla="*/ 190500 h 203200"/>
                <a:gd name="connsiteX8" fmla="*/ 104775 w 250825"/>
                <a:gd name="connsiteY8" fmla="*/ 203200 h 203200"/>
                <a:gd name="connsiteX9" fmla="*/ 38100 w 250825"/>
                <a:gd name="connsiteY9" fmla="*/ 196850 h 203200"/>
                <a:gd name="connsiteX10" fmla="*/ 0 w 250825"/>
                <a:gd name="connsiteY10" fmla="*/ 130175 h 203200"/>
                <a:gd name="connsiteX11" fmla="*/ 22225 w 250825"/>
                <a:gd name="connsiteY11" fmla="*/ 508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825" h="203200">
                  <a:moveTo>
                    <a:pt x="22225" y="50800"/>
                  </a:moveTo>
                  <a:lnTo>
                    <a:pt x="85725" y="0"/>
                  </a:lnTo>
                  <a:lnTo>
                    <a:pt x="149225" y="0"/>
                  </a:lnTo>
                  <a:lnTo>
                    <a:pt x="200025" y="19050"/>
                  </a:lnTo>
                  <a:lnTo>
                    <a:pt x="250825" y="60325"/>
                  </a:lnTo>
                  <a:lnTo>
                    <a:pt x="244475" y="139700"/>
                  </a:lnTo>
                  <a:lnTo>
                    <a:pt x="200025" y="165100"/>
                  </a:lnTo>
                  <a:lnTo>
                    <a:pt x="155575" y="190500"/>
                  </a:lnTo>
                  <a:lnTo>
                    <a:pt x="104775" y="203200"/>
                  </a:lnTo>
                  <a:lnTo>
                    <a:pt x="38100" y="196850"/>
                  </a:lnTo>
                  <a:lnTo>
                    <a:pt x="0" y="130175"/>
                  </a:lnTo>
                  <a:lnTo>
                    <a:pt x="22225" y="50800"/>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4" name="Freeform: Shape 103">
              <a:extLst>
                <a:ext uri="{FF2B5EF4-FFF2-40B4-BE49-F238E27FC236}">
                  <a16:creationId xmlns:a16="http://schemas.microsoft.com/office/drawing/2014/main" id="{350F66E1-F66C-5084-AD98-FC0ABA4BD24A}"/>
                </a:ext>
              </a:extLst>
            </p:cNvPr>
            <p:cNvSpPr/>
            <p:nvPr/>
          </p:nvSpPr>
          <p:spPr>
            <a:xfrm>
              <a:off x="8391525" y="3546475"/>
              <a:ext cx="130175" cy="82550"/>
            </a:xfrm>
            <a:custGeom>
              <a:avLst/>
              <a:gdLst>
                <a:gd name="connsiteX0" fmla="*/ 0 w 130175"/>
                <a:gd name="connsiteY0" fmla="*/ 57150 h 82550"/>
                <a:gd name="connsiteX1" fmla="*/ 38100 w 130175"/>
                <a:gd name="connsiteY1" fmla="*/ 0 h 82550"/>
                <a:gd name="connsiteX2" fmla="*/ 101600 w 130175"/>
                <a:gd name="connsiteY2" fmla="*/ 6350 h 82550"/>
                <a:gd name="connsiteX3" fmla="*/ 123825 w 130175"/>
                <a:gd name="connsiteY3" fmla="*/ 19050 h 82550"/>
                <a:gd name="connsiteX4" fmla="*/ 130175 w 130175"/>
                <a:gd name="connsiteY4" fmla="*/ 57150 h 82550"/>
                <a:gd name="connsiteX5" fmla="*/ 104775 w 130175"/>
                <a:gd name="connsiteY5" fmla="*/ 82550 h 82550"/>
                <a:gd name="connsiteX6" fmla="*/ 0 w 130175"/>
                <a:gd name="connsiteY6" fmla="*/ 57150 h 8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75" h="82550">
                  <a:moveTo>
                    <a:pt x="0" y="57150"/>
                  </a:moveTo>
                  <a:lnTo>
                    <a:pt x="38100" y="0"/>
                  </a:lnTo>
                  <a:lnTo>
                    <a:pt x="101600" y="6350"/>
                  </a:lnTo>
                  <a:lnTo>
                    <a:pt x="123825" y="19050"/>
                  </a:lnTo>
                  <a:lnTo>
                    <a:pt x="130175" y="57150"/>
                  </a:lnTo>
                  <a:lnTo>
                    <a:pt x="104775" y="82550"/>
                  </a:lnTo>
                  <a:lnTo>
                    <a:pt x="0" y="571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5" name="Freeform: Shape 104">
              <a:extLst>
                <a:ext uri="{FF2B5EF4-FFF2-40B4-BE49-F238E27FC236}">
                  <a16:creationId xmlns:a16="http://schemas.microsoft.com/office/drawing/2014/main" id="{0EC1049B-076B-923D-6D84-82231FE79E6B}"/>
                </a:ext>
              </a:extLst>
            </p:cNvPr>
            <p:cNvSpPr/>
            <p:nvPr/>
          </p:nvSpPr>
          <p:spPr>
            <a:xfrm>
              <a:off x="7778750" y="3270250"/>
              <a:ext cx="158750" cy="215900"/>
            </a:xfrm>
            <a:custGeom>
              <a:avLst/>
              <a:gdLst>
                <a:gd name="connsiteX0" fmla="*/ 101600 w 158750"/>
                <a:gd name="connsiteY0" fmla="*/ 0 h 215900"/>
                <a:gd name="connsiteX1" fmla="*/ 158750 w 158750"/>
                <a:gd name="connsiteY1" fmla="*/ 120650 h 215900"/>
                <a:gd name="connsiteX2" fmla="*/ 123825 w 158750"/>
                <a:gd name="connsiteY2" fmla="*/ 187325 h 215900"/>
                <a:gd name="connsiteX3" fmla="*/ 85725 w 158750"/>
                <a:gd name="connsiteY3" fmla="*/ 203200 h 215900"/>
                <a:gd name="connsiteX4" fmla="*/ 28575 w 158750"/>
                <a:gd name="connsiteY4" fmla="*/ 215900 h 215900"/>
                <a:gd name="connsiteX5" fmla="*/ 0 w 158750"/>
                <a:gd name="connsiteY5" fmla="*/ 190500 h 215900"/>
                <a:gd name="connsiteX6" fmla="*/ 15875 w 158750"/>
                <a:gd name="connsiteY6" fmla="*/ 142875 h 215900"/>
                <a:gd name="connsiteX7" fmla="*/ 63500 w 158750"/>
                <a:gd name="connsiteY7" fmla="*/ 127000 h 215900"/>
                <a:gd name="connsiteX8" fmla="*/ 76200 w 158750"/>
                <a:gd name="connsiteY8" fmla="*/ 69850 h 215900"/>
                <a:gd name="connsiteX9" fmla="*/ 101600 w 158750"/>
                <a:gd name="connsiteY9"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50" h="215900">
                  <a:moveTo>
                    <a:pt x="101600" y="0"/>
                  </a:moveTo>
                  <a:lnTo>
                    <a:pt x="158750" y="120650"/>
                  </a:lnTo>
                  <a:lnTo>
                    <a:pt x="123825" y="187325"/>
                  </a:lnTo>
                  <a:lnTo>
                    <a:pt x="85725" y="203200"/>
                  </a:lnTo>
                  <a:lnTo>
                    <a:pt x="28575" y="215900"/>
                  </a:lnTo>
                  <a:lnTo>
                    <a:pt x="0" y="190500"/>
                  </a:lnTo>
                  <a:lnTo>
                    <a:pt x="15875" y="142875"/>
                  </a:lnTo>
                  <a:lnTo>
                    <a:pt x="63500" y="127000"/>
                  </a:lnTo>
                  <a:lnTo>
                    <a:pt x="76200" y="69850"/>
                  </a:lnTo>
                  <a:lnTo>
                    <a:pt x="101600" y="0"/>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6" name="Freeform: Shape 105">
              <a:extLst>
                <a:ext uri="{FF2B5EF4-FFF2-40B4-BE49-F238E27FC236}">
                  <a16:creationId xmlns:a16="http://schemas.microsoft.com/office/drawing/2014/main" id="{472FC865-4080-2253-05E8-5F68A818F8CB}"/>
                </a:ext>
              </a:extLst>
            </p:cNvPr>
            <p:cNvSpPr/>
            <p:nvPr/>
          </p:nvSpPr>
          <p:spPr>
            <a:xfrm>
              <a:off x="7683500" y="2968625"/>
              <a:ext cx="1073150" cy="835025"/>
            </a:xfrm>
            <a:custGeom>
              <a:avLst/>
              <a:gdLst>
                <a:gd name="connsiteX0" fmla="*/ 501650 w 1073150"/>
                <a:gd name="connsiteY0" fmla="*/ 285750 h 835025"/>
                <a:gd name="connsiteX1" fmla="*/ 596900 w 1073150"/>
                <a:gd name="connsiteY1" fmla="*/ 155575 h 835025"/>
                <a:gd name="connsiteX2" fmla="*/ 647700 w 1073150"/>
                <a:gd name="connsiteY2" fmla="*/ 88900 h 835025"/>
                <a:gd name="connsiteX3" fmla="*/ 695325 w 1073150"/>
                <a:gd name="connsiteY3" fmla="*/ 34925 h 835025"/>
                <a:gd name="connsiteX4" fmla="*/ 730250 w 1073150"/>
                <a:gd name="connsiteY4" fmla="*/ 9525 h 835025"/>
                <a:gd name="connsiteX5" fmla="*/ 822325 w 1073150"/>
                <a:gd name="connsiteY5" fmla="*/ 0 h 835025"/>
                <a:gd name="connsiteX6" fmla="*/ 876300 w 1073150"/>
                <a:gd name="connsiteY6" fmla="*/ 28575 h 835025"/>
                <a:gd name="connsiteX7" fmla="*/ 974725 w 1073150"/>
                <a:gd name="connsiteY7" fmla="*/ 98425 h 835025"/>
                <a:gd name="connsiteX8" fmla="*/ 1028700 w 1073150"/>
                <a:gd name="connsiteY8" fmla="*/ 184150 h 835025"/>
                <a:gd name="connsiteX9" fmla="*/ 1060450 w 1073150"/>
                <a:gd name="connsiteY9" fmla="*/ 311150 h 835025"/>
                <a:gd name="connsiteX10" fmla="*/ 1073150 w 1073150"/>
                <a:gd name="connsiteY10" fmla="*/ 447675 h 835025"/>
                <a:gd name="connsiteX11" fmla="*/ 1069975 w 1073150"/>
                <a:gd name="connsiteY11" fmla="*/ 555625 h 835025"/>
                <a:gd name="connsiteX12" fmla="*/ 1047750 w 1073150"/>
                <a:gd name="connsiteY12" fmla="*/ 631825 h 835025"/>
                <a:gd name="connsiteX13" fmla="*/ 1025525 w 1073150"/>
                <a:gd name="connsiteY13" fmla="*/ 660400 h 835025"/>
                <a:gd name="connsiteX14" fmla="*/ 869950 w 1073150"/>
                <a:gd name="connsiteY14" fmla="*/ 762000 h 835025"/>
                <a:gd name="connsiteX15" fmla="*/ 828675 w 1073150"/>
                <a:gd name="connsiteY15" fmla="*/ 787400 h 835025"/>
                <a:gd name="connsiteX16" fmla="*/ 739775 w 1073150"/>
                <a:gd name="connsiteY16" fmla="*/ 809625 h 835025"/>
                <a:gd name="connsiteX17" fmla="*/ 663575 w 1073150"/>
                <a:gd name="connsiteY17" fmla="*/ 835025 h 835025"/>
                <a:gd name="connsiteX18" fmla="*/ 574675 w 1073150"/>
                <a:gd name="connsiteY18" fmla="*/ 793750 h 835025"/>
                <a:gd name="connsiteX19" fmla="*/ 520700 w 1073150"/>
                <a:gd name="connsiteY19" fmla="*/ 749300 h 835025"/>
                <a:gd name="connsiteX20" fmla="*/ 419100 w 1073150"/>
                <a:gd name="connsiteY20" fmla="*/ 635000 h 835025"/>
                <a:gd name="connsiteX21" fmla="*/ 377825 w 1073150"/>
                <a:gd name="connsiteY21" fmla="*/ 587375 h 835025"/>
                <a:gd name="connsiteX22" fmla="*/ 323850 w 1073150"/>
                <a:gd name="connsiteY22" fmla="*/ 552450 h 835025"/>
                <a:gd name="connsiteX23" fmla="*/ 266700 w 1073150"/>
                <a:gd name="connsiteY23" fmla="*/ 539750 h 835025"/>
                <a:gd name="connsiteX24" fmla="*/ 155575 w 1073150"/>
                <a:gd name="connsiteY24" fmla="*/ 536575 h 835025"/>
                <a:gd name="connsiteX25" fmla="*/ 117475 w 1073150"/>
                <a:gd name="connsiteY25" fmla="*/ 536575 h 835025"/>
                <a:gd name="connsiteX26" fmla="*/ 79375 w 1073150"/>
                <a:gd name="connsiteY26" fmla="*/ 501650 h 835025"/>
                <a:gd name="connsiteX27" fmla="*/ 60325 w 1073150"/>
                <a:gd name="connsiteY27" fmla="*/ 454025 h 835025"/>
                <a:gd name="connsiteX28" fmla="*/ 50800 w 1073150"/>
                <a:gd name="connsiteY28" fmla="*/ 422275 h 835025"/>
                <a:gd name="connsiteX29" fmla="*/ 22225 w 1073150"/>
                <a:gd name="connsiteY29" fmla="*/ 409575 h 835025"/>
                <a:gd name="connsiteX30" fmla="*/ 0 w 1073150"/>
                <a:gd name="connsiteY30" fmla="*/ 355600 h 835025"/>
                <a:gd name="connsiteX31" fmla="*/ 28575 w 1073150"/>
                <a:gd name="connsiteY31" fmla="*/ 311150 h 835025"/>
                <a:gd name="connsiteX32" fmla="*/ 73025 w 1073150"/>
                <a:gd name="connsiteY32" fmla="*/ 342900 h 835025"/>
                <a:gd name="connsiteX33" fmla="*/ 98425 w 1073150"/>
                <a:gd name="connsiteY33" fmla="*/ 361950 h 835025"/>
                <a:gd name="connsiteX34" fmla="*/ 117475 w 1073150"/>
                <a:gd name="connsiteY34" fmla="*/ 409575 h 835025"/>
                <a:gd name="connsiteX35" fmla="*/ 155575 w 1073150"/>
                <a:gd name="connsiteY35" fmla="*/ 339725 h 835025"/>
                <a:gd name="connsiteX36" fmla="*/ 184150 w 1073150"/>
                <a:gd name="connsiteY36" fmla="*/ 273050 h 835025"/>
                <a:gd name="connsiteX37" fmla="*/ 250825 w 1073150"/>
                <a:gd name="connsiteY37" fmla="*/ 279400 h 835025"/>
                <a:gd name="connsiteX38" fmla="*/ 339725 w 1073150"/>
                <a:gd name="connsiteY38" fmla="*/ 266700 h 835025"/>
                <a:gd name="connsiteX39" fmla="*/ 425450 w 1073150"/>
                <a:gd name="connsiteY39" fmla="*/ 279400 h 835025"/>
                <a:gd name="connsiteX40" fmla="*/ 501650 w 1073150"/>
                <a:gd name="connsiteY40" fmla="*/ 285750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3150" h="835025">
                  <a:moveTo>
                    <a:pt x="501650" y="285750"/>
                  </a:moveTo>
                  <a:lnTo>
                    <a:pt x="596900" y="155575"/>
                  </a:lnTo>
                  <a:lnTo>
                    <a:pt x="647700" y="88900"/>
                  </a:lnTo>
                  <a:lnTo>
                    <a:pt x="695325" y="34925"/>
                  </a:lnTo>
                  <a:lnTo>
                    <a:pt x="730250" y="9525"/>
                  </a:lnTo>
                  <a:lnTo>
                    <a:pt x="822325" y="0"/>
                  </a:lnTo>
                  <a:lnTo>
                    <a:pt x="876300" y="28575"/>
                  </a:lnTo>
                  <a:lnTo>
                    <a:pt x="974725" y="98425"/>
                  </a:lnTo>
                  <a:lnTo>
                    <a:pt x="1028700" y="184150"/>
                  </a:lnTo>
                  <a:lnTo>
                    <a:pt x="1060450" y="311150"/>
                  </a:lnTo>
                  <a:lnTo>
                    <a:pt x="1073150" y="447675"/>
                  </a:lnTo>
                  <a:cubicBezTo>
                    <a:pt x="1072092" y="483658"/>
                    <a:pt x="1071033" y="519642"/>
                    <a:pt x="1069975" y="555625"/>
                  </a:cubicBezTo>
                  <a:lnTo>
                    <a:pt x="1047750" y="631825"/>
                  </a:lnTo>
                  <a:lnTo>
                    <a:pt x="1025525" y="660400"/>
                  </a:lnTo>
                  <a:lnTo>
                    <a:pt x="869950" y="762000"/>
                  </a:lnTo>
                  <a:lnTo>
                    <a:pt x="828675" y="787400"/>
                  </a:lnTo>
                  <a:lnTo>
                    <a:pt x="739775" y="809625"/>
                  </a:lnTo>
                  <a:lnTo>
                    <a:pt x="663575" y="835025"/>
                  </a:lnTo>
                  <a:lnTo>
                    <a:pt x="574675" y="793750"/>
                  </a:lnTo>
                  <a:lnTo>
                    <a:pt x="520700" y="749300"/>
                  </a:lnTo>
                  <a:lnTo>
                    <a:pt x="419100" y="635000"/>
                  </a:lnTo>
                  <a:lnTo>
                    <a:pt x="377825" y="587375"/>
                  </a:lnTo>
                  <a:lnTo>
                    <a:pt x="323850" y="552450"/>
                  </a:lnTo>
                  <a:lnTo>
                    <a:pt x="266700" y="539750"/>
                  </a:lnTo>
                  <a:lnTo>
                    <a:pt x="155575" y="536575"/>
                  </a:lnTo>
                  <a:lnTo>
                    <a:pt x="117475" y="536575"/>
                  </a:lnTo>
                  <a:lnTo>
                    <a:pt x="79375" y="501650"/>
                  </a:lnTo>
                  <a:lnTo>
                    <a:pt x="60325" y="454025"/>
                  </a:lnTo>
                  <a:lnTo>
                    <a:pt x="50800" y="422275"/>
                  </a:lnTo>
                  <a:lnTo>
                    <a:pt x="22225" y="409575"/>
                  </a:lnTo>
                  <a:lnTo>
                    <a:pt x="0" y="355600"/>
                  </a:lnTo>
                  <a:lnTo>
                    <a:pt x="28575" y="311150"/>
                  </a:lnTo>
                  <a:lnTo>
                    <a:pt x="73025" y="342900"/>
                  </a:lnTo>
                  <a:lnTo>
                    <a:pt x="98425" y="361950"/>
                  </a:lnTo>
                  <a:lnTo>
                    <a:pt x="117475" y="409575"/>
                  </a:lnTo>
                  <a:lnTo>
                    <a:pt x="155575" y="339725"/>
                  </a:lnTo>
                  <a:lnTo>
                    <a:pt x="184150" y="273050"/>
                  </a:lnTo>
                  <a:lnTo>
                    <a:pt x="250825" y="279400"/>
                  </a:lnTo>
                  <a:lnTo>
                    <a:pt x="339725" y="266700"/>
                  </a:lnTo>
                  <a:lnTo>
                    <a:pt x="425450" y="279400"/>
                  </a:lnTo>
                  <a:lnTo>
                    <a:pt x="501650" y="2857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7" name="Freeform: Shape 106">
              <a:extLst>
                <a:ext uri="{FF2B5EF4-FFF2-40B4-BE49-F238E27FC236}">
                  <a16:creationId xmlns:a16="http://schemas.microsoft.com/office/drawing/2014/main" id="{21076225-3026-CE7C-EE83-B59CC34AC223}"/>
                </a:ext>
              </a:extLst>
            </p:cNvPr>
            <p:cNvSpPr/>
            <p:nvPr/>
          </p:nvSpPr>
          <p:spPr>
            <a:xfrm>
              <a:off x="7661275" y="2927350"/>
              <a:ext cx="1171575" cy="904875"/>
            </a:xfrm>
            <a:custGeom>
              <a:avLst/>
              <a:gdLst>
                <a:gd name="connsiteX0" fmla="*/ 517525 w 1171575"/>
                <a:gd name="connsiteY0" fmla="*/ 254000 h 904875"/>
                <a:gd name="connsiteX1" fmla="*/ 603250 w 1171575"/>
                <a:gd name="connsiteY1" fmla="*/ 136525 h 904875"/>
                <a:gd name="connsiteX2" fmla="*/ 669925 w 1171575"/>
                <a:gd name="connsiteY2" fmla="*/ 57150 h 904875"/>
                <a:gd name="connsiteX3" fmla="*/ 714375 w 1171575"/>
                <a:gd name="connsiteY3" fmla="*/ 31750 h 904875"/>
                <a:gd name="connsiteX4" fmla="*/ 806450 w 1171575"/>
                <a:gd name="connsiteY4" fmla="*/ 0 h 904875"/>
                <a:gd name="connsiteX5" fmla="*/ 911225 w 1171575"/>
                <a:gd name="connsiteY5" fmla="*/ 3175 h 904875"/>
                <a:gd name="connsiteX6" fmla="*/ 1054100 w 1171575"/>
                <a:gd name="connsiteY6" fmla="*/ 53975 h 904875"/>
                <a:gd name="connsiteX7" fmla="*/ 1143000 w 1171575"/>
                <a:gd name="connsiteY7" fmla="*/ 101600 h 904875"/>
                <a:gd name="connsiteX8" fmla="*/ 1162050 w 1171575"/>
                <a:gd name="connsiteY8" fmla="*/ 158750 h 904875"/>
                <a:gd name="connsiteX9" fmla="*/ 1171575 w 1171575"/>
                <a:gd name="connsiteY9" fmla="*/ 304800 h 904875"/>
                <a:gd name="connsiteX10" fmla="*/ 1162050 w 1171575"/>
                <a:gd name="connsiteY10" fmla="*/ 501650 h 904875"/>
                <a:gd name="connsiteX11" fmla="*/ 1149350 w 1171575"/>
                <a:gd name="connsiteY11" fmla="*/ 593725 h 904875"/>
                <a:gd name="connsiteX12" fmla="*/ 1139825 w 1171575"/>
                <a:gd name="connsiteY12" fmla="*/ 641350 h 904875"/>
                <a:gd name="connsiteX13" fmla="*/ 1127125 w 1171575"/>
                <a:gd name="connsiteY13" fmla="*/ 692150 h 904875"/>
                <a:gd name="connsiteX14" fmla="*/ 1092200 w 1171575"/>
                <a:gd name="connsiteY14" fmla="*/ 739775 h 904875"/>
                <a:gd name="connsiteX15" fmla="*/ 1031875 w 1171575"/>
                <a:gd name="connsiteY15" fmla="*/ 755650 h 904875"/>
                <a:gd name="connsiteX16" fmla="*/ 974725 w 1171575"/>
                <a:gd name="connsiteY16" fmla="*/ 774700 h 904875"/>
                <a:gd name="connsiteX17" fmla="*/ 908050 w 1171575"/>
                <a:gd name="connsiteY17" fmla="*/ 815975 h 904875"/>
                <a:gd name="connsiteX18" fmla="*/ 828675 w 1171575"/>
                <a:gd name="connsiteY18" fmla="*/ 850900 h 904875"/>
                <a:gd name="connsiteX19" fmla="*/ 762000 w 1171575"/>
                <a:gd name="connsiteY19" fmla="*/ 866775 h 904875"/>
                <a:gd name="connsiteX20" fmla="*/ 704850 w 1171575"/>
                <a:gd name="connsiteY20" fmla="*/ 889000 h 904875"/>
                <a:gd name="connsiteX21" fmla="*/ 673100 w 1171575"/>
                <a:gd name="connsiteY21" fmla="*/ 904875 h 904875"/>
                <a:gd name="connsiteX22" fmla="*/ 552450 w 1171575"/>
                <a:gd name="connsiteY22" fmla="*/ 850900 h 904875"/>
                <a:gd name="connsiteX23" fmla="*/ 476250 w 1171575"/>
                <a:gd name="connsiteY23" fmla="*/ 781050 h 904875"/>
                <a:gd name="connsiteX24" fmla="*/ 361950 w 1171575"/>
                <a:gd name="connsiteY24" fmla="*/ 701675 h 904875"/>
                <a:gd name="connsiteX25" fmla="*/ 317500 w 1171575"/>
                <a:gd name="connsiteY25" fmla="*/ 660400 h 904875"/>
                <a:gd name="connsiteX26" fmla="*/ 269875 w 1171575"/>
                <a:gd name="connsiteY26" fmla="*/ 631825 h 904875"/>
                <a:gd name="connsiteX27" fmla="*/ 193675 w 1171575"/>
                <a:gd name="connsiteY27" fmla="*/ 612775 h 904875"/>
                <a:gd name="connsiteX28" fmla="*/ 142875 w 1171575"/>
                <a:gd name="connsiteY28" fmla="*/ 596900 h 904875"/>
                <a:gd name="connsiteX29" fmla="*/ 85725 w 1171575"/>
                <a:gd name="connsiteY29" fmla="*/ 549275 h 904875"/>
                <a:gd name="connsiteX30" fmla="*/ 57150 w 1171575"/>
                <a:gd name="connsiteY30" fmla="*/ 517525 h 904875"/>
                <a:gd name="connsiteX31" fmla="*/ 28575 w 1171575"/>
                <a:gd name="connsiteY31" fmla="*/ 450850 h 904875"/>
                <a:gd name="connsiteX32" fmla="*/ 0 w 1171575"/>
                <a:gd name="connsiteY32" fmla="*/ 393700 h 904875"/>
                <a:gd name="connsiteX33" fmla="*/ 47625 w 1171575"/>
                <a:gd name="connsiteY33" fmla="*/ 342900 h 904875"/>
                <a:gd name="connsiteX34" fmla="*/ 73025 w 1171575"/>
                <a:gd name="connsiteY34" fmla="*/ 349250 h 904875"/>
                <a:gd name="connsiteX35" fmla="*/ 136525 w 1171575"/>
                <a:gd name="connsiteY35" fmla="*/ 403225 h 904875"/>
                <a:gd name="connsiteX36" fmla="*/ 158750 w 1171575"/>
                <a:gd name="connsiteY36" fmla="*/ 371475 h 904875"/>
                <a:gd name="connsiteX37" fmla="*/ 203200 w 1171575"/>
                <a:gd name="connsiteY37" fmla="*/ 301625 h 904875"/>
                <a:gd name="connsiteX38" fmla="*/ 288925 w 1171575"/>
                <a:gd name="connsiteY38" fmla="*/ 285750 h 904875"/>
                <a:gd name="connsiteX39" fmla="*/ 387350 w 1171575"/>
                <a:gd name="connsiteY39" fmla="*/ 257175 h 904875"/>
                <a:gd name="connsiteX40" fmla="*/ 517525 w 1171575"/>
                <a:gd name="connsiteY40" fmla="*/ 25400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1575" h="904875">
                  <a:moveTo>
                    <a:pt x="517525" y="254000"/>
                  </a:moveTo>
                  <a:lnTo>
                    <a:pt x="603250" y="136525"/>
                  </a:lnTo>
                  <a:lnTo>
                    <a:pt x="669925" y="57150"/>
                  </a:lnTo>
                  <a:lnTo>
                    <a:pt x="714375" y="31750"/>
                  </a:lnTo>
                  <a:lnTo>
                    <a:pt x="806450" y="0"/>
                  </a:lnTo>
                  <a:lnTo>
                    <a:pt x="911225" y="3175"/>
                  </a:lnTo>
                  <a:lnTo>
                    <a:pt x="1054100" y="53975"/>
                  </a:lnTo>
                  <a:lnTo>
                    <a:pt x="1143000" y="101600"/>
                  </a:lnTo>
                  <a:lnTo>
                    <a:pt x="1162050" y="158750"/>
                  </a:lnTo>
                  <a:lnTo>
                    <a:pt x="1171575" y="304800"/>
                  </a:lnTo>
                  <a:lnTo>
                    <a:pt x="1162050" y="501650"/>
                  </a:lnTo>
                  <a:lnTo>
                    <a:pt x="1149350" y="593725"/>
                  </a:lnTo>
                  <a:lnTo>
                    <a:pt x="1139825" y="641350"/>
                  </a:lnTo>
                  <a:lnTo>
                    <a:pt x="1127125" y="692150"/>
                  </a:lnTo>
                  <a:lnTo>
                    <a:pt x="1092200" y="739775"/>
                  </a:lnTo>
                  <a:lnTo>
                    <a:pt x="1031875" y="755650"/>
                  </a:lnTo>
                  <a:lnTo>
                    <a:pt x="974725" y="774700"/>
                  </a:lnTo>
                  <a:lnTo>
                    <a:pt x="908050" y="815975"/>
                  </a:lnTo>
                  <a:lnTo>
                    <a:pt x="828675" y="850900"/>
                  </a:lnTo>
                  <a:lnTo>
                    <a:pt x="762000" y="866775"/>
                  </a:lnTo>
                  <a:lnTo>
                    <a:pt x="704850" y="889000"/>
                  </a:lnTo>
                  <a:lnTo>
                    <a:pt x="673100" y="904875"/>
                  </a:lnTo>
                  <a:lnTo>
                    <a:pt x="552450" y="850900"/>
                  </a:lnTo>
                  <a:lnTo>
                    <a:pt x="476250" y="781050"/>
                  </a:lnTo>
                  <a:lnTo>
                    <a:pt x="361950" y="701675"/>
                  </a:lnTo>
                  <a:lnTo>
                    <a:pt x="317500" y="660400"/>
                  </a:lnTo>
                  <a:lnTo>
                    <a:pt x="269875" y="631825"/>
                  </a:lnTo>
                  <a:lnTo>
                    <a:pt x="193675" y="612775"/>
                  </a:lnTo>
                  <a:lnTo>
                    <a:pt x="142875" y="596900"/>
                  </a:lnTo>
                  <a:lnTo>
                    <a:pt x="85725" y="549275"/>
                  </a:lnTo>
                  <a:lnTo>
                    <a:pt x="57150" y="517525"/>
                  </a:lnTo>
                  <a:lnTo>
                    <a:pt x="28575" y="450850"/>
                  </a:lnTo>
                  <a:lnTo>
                    <a:pt x="0" y="393700"/>
                  </a:lnTo>
                  <a:lnTo>
                    <a:pt x="47625" y="342900"/>
                  </a:lnTo>
                  <a:lnTo>
                    <a:pt x="73025" y="349250"/>
                  </a:lnTo>
                  <a:lnTo>
                    <a:pt x="136525" y="403225"/>
                  </a:lnTo>
                  <a:lnTo>
                    <a:pt x="158750" y="371475"/>
                  </a:lnTo>
                  <a:lnTo>
                    <a:pt x="203200" y="301625"/>
                  </a:lnTo>
                  <a:lnTo>
                    <a:pt x="288925" y="285750"/>
                  </a:lnTo>
                  <a:lnTo>
                    <a:pt x="387350" y="257175"/>
                  </a:lnTo>
                  <a:lnTo>
                    <a:pt x="517525" y="2540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8" name="Freeform: Shape 107">
              <a:extLst>
                <a:ext uri="{FF2B5EF4-FFF2-40B4-BE49-F238E27FC236}">
                  <a16:creationId xmlns:a16="http://schemas.microsoft.com/office/drawing/2014/main" id="{A4740A7D-B210-673D-D0AD-39C7C97984F6}"/>
                </a:ext>
              </a:extLst>
            </p:cNvPr>
            <p:cNvSpPr/>
            <p:nvPr/>
          </p:nvSpPr>
          <p:spPr>
            <a:xfrm>
              <a:off x="7645400" y="2851150"/>
              <a:ext cx="1304925" cy="1012825"/>
            </a:xfrm>
            <a:custGeom>
              <a:avLst/>
              <a:gdLst>
                <a:gd name="connsiteX0" fmla="*/ 225425 w 1304925"/>
                <a:gd name="connsiteY0" fmla="*/ 355600 h 1012825"/>
                <a:gd name="connsiteX1" fmla="*/ 358775 w 1304925"/>
                <a:gd name="connsiteY1" fmla="*/ 301625 h 1012825"/>
                <a:gd name="connsiteX2" fmla="*/ 476250 w 1304925"/>
                <a:gd name="connsiteY2" fmla="*/ 276225 h 1012825"/>
                <a:gd name="connsiteX3" fmla="*/ 530225 w 1304925"/>
                <a:gd name="connsiteY3" fmla="*/ 238125 h 1012825"/>
                <a:gd name="connsiteX4" fmla="*/ 609600 w 1304925"/>
                <a:gd name="connsiteY4" fmla="*/ 155575 h 1012825"/>
                <a:gd name="connsiteX5" fmla="*/ 723900 w 1304925"/>
                <a:gd name="connsiteY5" fmla="*/ 38100 h 1012825"/>
                <a:gd name="connsiteX6" fmla="*/ 844550 w 1304925"/>
                <a:gd name="connsiteY6" fmla="*/ 0 h 1012825"/>
                <a:gd name="connsiteX7" fmla="*/ 993775 w 1304925"/>
                <a:gd name="connsiteY7" fmla="*/ 19050 h 1012825"/>
                <a:gd name="connsiteX8" fmla="*/ 1057275 w 1304925"/>
                <a:gd name="connsiteY8" fmla="*/ 38100 h 1012825"/>
                <a:gd name="connsiteX9" fmla="*/ 1085850 w 1304925"/>
                <a:gd name="connsiteY9" fmla="*/ 47625 h 1012825"/>
                <a:gd name="connsiteX10" fmla="*/ 1098550 w 1304925"/>
                <a:gd name="connsiteY10" fmla="*/ 57150 h 1012825"/>
                <a:gd name="connsiteX11" fmla="*/ 1184275 w 1304925"/>
                <a:gd name="connsiteY11" fmla="*/ 95250 h 1012825"/>
                <a:gd name="connsiteX12" fmla="*/ 1250950 w 1304925"/>
                <a:gd name="connsiteY12" fmla="*/ 136525 h 1012825"/>
                <a:gd name="connsiteX13" fmla="*/ 1292225 w 1304925"/>
                <a:gd name="connsiteY13" fmla="*/ 250825 h 1012825"/>
                <a:gd name="connsiteX14" fmla="*/ 1304925 w 1304925"/>
                <a:gd name="connsiteY14" fmla="*/ 327025 h 1012825"/>
                <a:gd name="connsiteX15" fmla="*/ 1282700 w 1304925"/>
                <a:gd name="connsiteY15" fmla="*/ 454025 h 1012825"/>
                <a:gd name="connsiteX16" fmla="*/ 1250950 w 1304925"/>
                <a:gd name="connsiteY16" fmla="*/ 596900 h 1012825"/>
                <a:gd name="connsiteX17" fmla="*/ 1235075 w 1304925"/>
                <a:gd name="connsiteY17" fmla="*/ 708025 h 1012825"/>
                <a:gd name="connsiteX18" fmla="*/ 1228725 w 1304925"/>
                <a:gd name="connsiteY18" fmla="*/ 787400 h 1012825"/>
                <a:gd name="connsiteX19" fmla="*/ 1225550 w 1304925"/>
                <a:gd name="connsiteY19" fmla="*/ 815975 h 1012825"/>
                <a:gd name="connsiteX20" fmla="*/ 1244600 w 1304925"/>
                <a:gd name="connsiteY20" fmla="*/ 889000 h 1012825"/>
                <a:gd name="connsiteX21" fmla="*/ 1228725 w 1304925"/>
                <a:gd name="connsiteY21" fmla="*/ 898525 h 1012825"/>
                <a:gd name="connsiteX22" fmla="*/ 1155700 w 1304925"/>
                <a:gd name="connsiteY22" fmla="*/ 904875 h 1012825"/>
                <a:gd name="connsiteX23" fmla="*/ 1101725 w 1304925"/>
                <a:gd name="connsiteY23" fmla="*/ 908050 h 1012825"/>
                <a:gd name="connsiteX24" fmla="*/ 1016000 w 1304925"/>
                <a:gd name="connsiteY24" fmla="*/ 869950 h 1012825"/>
                <a:gd name="connsiteX25" fmla="*/ 965200 w 1304925"/>
                <a:gd name="connsiteY25" fmla="*/ 898525 h 1012825"/>
                <a:gd name="connsiteX26" fmla="*/ 882650 w 1304925"/>
                <a:gd name="connsiteY26" fmla="*/ 933450 h 1012825"/>
                <a:gd name="connsiteX27" fmla="*/ 806450 w 1304925"/>
                <a:gd name="connsiteY27" fmla="*/ 962025 h 1012825"/>
                <a:gd name="connsiteX28" fmla="*/ 787400 w 1304925"/>
                <a:gd name="connsiteY28" fmla="*/ 987425 h 1012825"/>
                <a:gd name="connsiteX29" fmla="*/ 739775 w 1304925"/>
                <a:gd name="connsiteY29" fmla="*/ 1012825 h 1012825"/>
                <a:gd name="connsiteX30" fmla="*/ 692150 w 1304925"/>
                <a:gd name="connsiteY30" fmla="*/ 1012825 h 1012825"/>
                <a:gd name="connsiteX31" fmla="*/ 520700 w 1304925"/>
                <a:gd name="connsiteY31" fmla="*/ 942975 h 1012825"/>
                <a:gd name="connsiteX32" fmla="*/ 428625 w 1304925"/>
                <a:gd name="connsiteY32" fmla="*/ 895350 h 1012825"/>
                <a:gd name="connsiteX33" fmla="*/ 358775 w 1304925"/>
                <a:gd name="connsiteY33" fmla="*/ 841375 h 1012825"/>
                <a:gd name="connsiteX34" fmla="*/ 273050 w 1304925"/>
                <a:gd name="connsiteY34" fmla="*/ 765175 h 1012825"/>
                <a:gd name="connsiteX35" fmla="*/ 196850 w 1304925"/>
                <a:gd name="connsiteY35" fmla="*/ 723900 h 1012825"/>
                <a:gd name="connsiteX36" fmla="*/ 123825 w 1304925"/>
                <a:gd name="connsiteY36" fmla="*/ 676275 h 1012825"/>
                <a:gd name="connsiteX37" fmla="*/ 73025 w 1304925"/>
                <a:gd name="connsiteY37" fmla="*/ 625475 h 1012825"/>
                <a:gd name="connsiteX38" fmla="*/ 25400 w 1304925"/>
                <a:gd name="connsiteY38" fmla="*/ 546100 h 1012825"/>
                <a:gd name="connsiteX39" fmla="*/ 0 w 1304925"/>
                <a:gd name="connsiteY39" fmla="*/ 473075 h 1012825"/>
                <a:gd name="connsiteX40" fmla="*/ 19050 w 1304925"/>
                <a:gd name="connsiteY40" fmla="*/ 444500 h 1012825"/>
                <a:gd name="connsiteX41" fmla="*/ 57150 w 1304925"/>
                <a:gd name="connsiteY41" fmla="*/ 400050 h 1012825"/>
                <a:gd name="connsiteX42" fmla="*/ 101600 w 1304925"/>
                <a:gd name="connsiteY42" fmla="*/ 412750 h 1012825"/>
                <a:gd name="connsiteX43" fmla="*/ 149225 w 1304925"/>
                <a:gd name="connsiteY43" fmla="*/ 438150 h 1012825"/>
                <a:gd name="connsiteX44" fmla="*/ 225425 w 1304925"/>
                <a:gd name="connsiteY44" fmla="*/ 355600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4925" h="1012825">
                  <a:moveTo>
                    <a:pt x="225425" y="355600"/>
                  </a:moveTo>
                  <a:lnTo>
                    <a:pt x="358775" y="301625"/>
                  </a:lnTo>
                  <a:lnTo>
                    <a:pt x="476250" y="276225"/>
                  </a:lnTo>
                  <a:lnTo>
                    <a:pt x="530225" y="238125"/>
                  </a:lnTo>
                  <a:lnTo>
                    <a:pt x="609600" y="155575"/>
                  </a:lnTo>
                  <a:lnTo>
                    <a:pt x="723900" y="38100"/>
                  </a:lnTo>
                  <a:lnTo>
                    <a:pt x="844550" y="0"/>
                  </a:lnTo>
                  <a:lnTo>
                    <a:pt x="993775" y="19050"/>
                  </a:lnTo>
                  <a:cubicBezTo>
                    <a:pt x="1014942" y="25400"/>
                    <a:pt x="1036310" y="31112"/>
                    <a:pt x="1057275" y="38100"/>
                  </a:cubicBezTo>
                  <a:cubicBezTo>
                    <a:pt x="1066800" y="41275"/>
                    <a:pt x="1076734" y="43418"/>
                    <a:pt x="1085850" y="47625"/>
                  </a:cubicBezTo>
                  <a:cubicBezTo>
                    <a:pt x="1090655" y="49843"/>
                    <a:pt x="1094317" y="53975"/>
                    <a:pt x="1098550" y="57150"/>
                  </a:cubicBezTo>
                  <a:lnTo>
                    <a:pt x="1184275" y="95250"/>
                  </a:lnTo>
                  <a:lnTo>
                    <a:pt x="1250950" y="136525"/>
                  </a:lnTo>
                  <a:lnTo>
                    <a:pt x="1292225" y="250825"/>
                  </a:lnTo>
                  <a:lnTo>
                    <a:pt x="1304925" y="327025"/>
                  </a:lnTo>
                  <a:lnTo>
                    <a:pt x="1282700" y="454025"/>
                  </a:lnTo>
                  <a:lnTo>
                    <a:pt x="1250950" y="596900"/>
                  </a:lnTo>
                  <a:lnTo>
                    <a:pt x="1235075" y="708025"/>
                  </a:lnTo>
                  <a:lnTo>
                    <a:pt x="1228725" y="787400"/>
                  </a:lnTo>
                  <a:lnTo>
                    <a:pt x="1225550" y="815975"/>
                  </a:lnTo>
                  <a:lnTo>
                    <a:pt x="1244600" y="889000"/>
                  </a:lnTo>
                  <a:lnTo>
                    <a:pt x="1228725" y="898525"/>
                  </a:lnTo>
                  <a:lnTo>
                    <a:pt x="1155700" y="904875"/>
                  </a:lnTo>
                  <a:lnTo>
                    <a:pt x="1101725" y="908050"/>
                  </a:lnTo>
                  <a:lnTo>
                    <a:pt x="1016000" y="869950"/>
                  </a:lnTo>
                  <a:lnTo>
                    <a:pt x="965200" y="898525"/>
                  </a:lnTo>
                  <a:lnTo>
                    <a:pt x="882650" y="933450"/>
                  </a:lnTo>
                  <a:lnTo>
                    <a:pt x="806450" y="962025"/>
                  </a:lnTo>
                  <a:lnTo>
                    <a:pt x="787400" y="987425"/>
                  </a:lnTo>
                  <a:lnTo>
                    <a:pt x="739775" y="1012825"/>
                  </a:lnTo>
                  <a:lnTo>
                    <a:pt x="692150" y="1012825"/>
                  </a:lnTo>
                  <a:lnTo>
                    <a:pt x="520700" y="942975"/>
                  </a:lnTo>
                  <a:lnTo>
                    <a:pt x="428625" y="895350"/>
                  </a:lnTo>
                  <a:lnTo>
                    <a:pt x="358775" y="841375"/>
                  </a:lnTo>
                  <a:lnTo>
                    <a:pt x="273050" y="765175"/>
                  </a:lnTo>
                  <a:lnTo>
                    <a:pt x="196850" y="723900"/>
                  </a:lnTo>
                  <a:lnTo>
                    <a:pt x="123825" y="676275"/>
                  </a:lnTo>
                  <a:lnTo>
                    <a:pt x="73025" y="625475"/>
                  </a:lnTo>
                  <a:lnTo>
                    <a:pt x="25400" y="546100"/>
                  </a:lnTo>
                  <a:lnTo>
                    <a:pt x="0" y="473075"/>
                  </a:lnTo>
                  <a:lnTo>
                    <a:pt x="19050" y="444500"/>
                  </a:lnTo>
                  <a:lnTo>
                    <a:pt x="57150" y="400050"/>
                  </a:lnTo>
                  <a:lnTo>
                    <a:pt x="101600" y="412750"/>
                  </a:lnTo>
                  <a:lnTo>
                    <a:pt x="149225" y="438150"/>
                  </a:lnTo>
                  <a:lnTo>
                    <a:pt x="225425" y="3556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9" name="Freeform: Shape 108">
              <a:extLst>
                <a:ext uri="{FF2B5EF4-FFF2-40B4-BE49-F238E27FC236}">
                  <a16:creationId xmlns:a16="http://schemas.microsoft.com/office/drawing/2014/main" id="{2118D45C-7D82-11BD-D564-0AB9E56616AC}"/>
                </a:ext>
              </a:extLst>
            </p:cNvPr>
            <p:cNvSpPr/>
            <p:nvPr/>
          </p:nvSpPr>
          <p:spPr>
            <a:xfrm>
              <a:off x="5092700" y="4556125"/>
              <a:ext cx="635000" cy="533400"/>
            </a:xfrm>
            <a:custGeom>
              <a:avLst/>
              <a:gdLst>
                <a:gd name="connsiteX0" fmla="*/ 0 w 635000"/>
                <a:gd name="connsiteY0" fmla="*/ 412750 h 533400"/>
                <a:gd name="connsiteX1" fmla="*/ 34925 w 635000"/>
                <a:gd name="connsiteY1" fmla="*/ 361950 h 533400"/>
                <a:gd name="connsiteX2" fmla="*/ 212725 w 635000"/>
                <a:gd name="connsiteY2" fmla="*/ 285750 h 533400"/>
                <a:gd name="connsiteX3" fmla="*/ 323850 w 635000"/>
                <a:gd name="connsiteY3" fmla="*/ 228600 h 533400"/>
                <a:gd name="connsiteX4" fmla="*/ 349250 w 635000"/>
                <a:gd name="connsiteY4" fmla="*/ 193675 h 533400"/>
                <a:gd name="connsiteX5" fmla="*/ 393700 w 635000"/>
                <a:gd name="connsiteY5" fmla="*/ 79375 h 533400"/>
                <a:gd name="connsiteX6" fmla="*/ 438150 w 635000"/>
                <a:gd name="connsiteY6" fmla="*/ 28575 h 533400"/>
                <a:gd name="connsiteX7" fmla="*/ 488950 w 635000"/>
                <a:gd name="connsiteY7" fmla="*/ 0 h 533400"/>
                <a:gd name="connsiteX8" fmla="*/ 546100 w 635000"/>
                <a:gd name="connsiteY8" fmla="*/ 12700 h 533400"/>
                <a:gd name="connsiteX9" fmla="*/ 587375 w 635000"/>
                <a:gd name="connsiteY9" fmla="*/ 25400 h 533400"/>
                <a:gd name="connsiteX10" fmla="*/ 635000 w 635000"/>
                <a:gd name="connsiteY10" fmla="*/ 69850 h 533400"/>
                <a:gd name="connsiteX11" fmla="*/ 619125 w 635000"/>
                <a:gd name="connsiteY11" fmla="*/ 165100 h 533400"/>
                <a:gd name="connsiteX12" fmla="*/ 584200 w 635000"/>
                <a:gd name="connsiteY12" fmla="*/ 209550 h 533400"/>
                <a:gd name="connsiteX13" fmla="*/ 568325 w 635000"/>
                <a:gd name="connsiteY13" fmla="*/ 336550 h 533400"/>
                <a:gd name="connsiteX14" fmla="*/ 530225 w 635000"/>
                <a:gd name="connsiteY14" fmla="*/ 457200 h 533400"/>
                <a:gd name="connsiteX15" fmla="*/ 504825 w 635000"/>
                <a:gd name="connsiteY15" fmla="*/ 508000 h 533400"/>
                <a:gd name="connsiteX16" fmla="*/ 377825 w 635000"/>
                <a:gd name="connsiteY16" fmla="*/ 533400 h 533400"/>
                <a:gd name="connsiteX17" fmla="*/ 269875 w 635000"/>
                <a:gd name="connsiteY17" fmla="*/ 533400 h 533400"/>
                <a:gd name="connsiteX18" fmla="*/ 200025 w 635000"/>
                <a:gd name="connsiteY18" fmla="*/ 523875 h 533400"/>
                <a:gd name="connsiteX19" fmla="*/ 161925 w 635000"/>
                <a:gd name="connsiteY19" fmla="*/ 514350 h 533400"/>
                <a:gd name="connsiteX20" fmla="*/ 117475 w 635000"/>
                <a:gd name="connsiteY20" fmla="*/ 492125 h 533400"/>
                <a:gd name="connsiteX21" fmla="*/ 47625 w 635000"/>
                <a:gd name="connsiteY21" fmla="*/ 476250 h 533400"/>
                <a:gd name="connsiteX22" fmla="*/ 28575 w 635000"/>
                <a:gd name="connsiteY22" fmla="*/ 466725 h 533400"/>
                <a:gd name="connsiteX23" fmla="*/ 0 w 635000"/>
                <a:gd name="connsiteY23" fmla="*/ 4127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5000" h="533400">
                  <a:moveTo>
                    <a:pt x="0" y="412750"/>
                  </a:moveTo>
                  <a:lnTo>
                    <a:pt x="34925" y="361950"/>
                  </a:lnTo>
                  <a:lnTo>
                    <a:pt x="212725" y="285750"/>
                  </a:lnTo>
                  <a:lnTo>
                    <a:pt x="323850" y="228600"/>
                  </a:lnTo>
                  <a:lnTo>
                    <a:pt x="349250" y="193675"/>
                  </a:lnTo>
                  <a:lnTo>
                    <a:pt x="393700" y="79375"/>
                  </a:lnTo>
                  <a:lnTo>
                    <a:pt x="438150" y="28575"/>
                  </a:lnTo>
                  <a:lnTo>
                    <a:pt x="488950" y="0"/>
                  </a:lnTo>
                  <a:lnTo>
                    <a:pt x="546100" y="12700"/>
                  </a:lnTo>
                  <a:lnTo>
                    <a:pt x="587375" y="25400"/>
                  </a:lnTo>
                  <a:lnTo>
                    <a:pt x="635000" y="69850"/>
                  </a:lnTo>
                  <a:lnTo>
                    <a:pt x="619125" y="165100"/>
                  </a:lnTo>
                  <a:lnTo>
                    <a:pt x="584200" y="209550"/>
                  </a:lnTo>
                  <a:lnTo>
                    <a:pt x="568325" y="336550"/>
                  </a:lnTo>
                  <a:lnTo>
                    <a:pt x="530225" y="457200"/>
                  </a:lnTo>
                  <a:lnTo>
                    <a:pt x="504825" y="508000"/>
                  </a:lnTo>
                  <a:lnTo>
                    <a:pt x="377825" y="533400"/>
                  </a:lnTo>
                  <a:lnTo>
                    <a:pt x="269875" y="533400"/>
                  </a:lnTo>
                  <a:lnTo>
                    <a:pt x="200025" y="523875"/>
                  </a:lnTo>
                  <a:cubicBezTo>
                    <a:pt x="168183" y="516799"/>
                    <a:pt x="180707" y="520611"/>
                    <a:pt x="161925" y="514350"/>
                  </a:cubicBezTo>
                  <a:lnTo>
                    <a:pt x="117475" y="492125"/>
                  </a:lnTo>
                  <a:lnTo>
                    <a:pt x="47625" y="476250"/>
                  </a:lnTo>
                  <a:lnTo>
                    <a:pt x="28575" y="466725"/>
                  </a:lnTo>
                  <a:lnTo>
                    <a:pt x="0" y="4127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0" name="Freeform: Shape 109">
              <a:extLst>
                <a:ext uri="{FF2B5EF4-FFF2-40B4-BE49-F238E27FC236}">
                  <a16:creationId xmlns:a16="http://schemas.microsoft.com/office/drawing/2014/main" id="{F333F13E-7DCB-CAF5-B4AA-3F5B7C70AAB5}"/>
                </a:ext>
              </a:extLst>
            </p:cNvPr>
            <p:cNvSpPr/>
            <p:nvPr/>
          </p:nvSpPr>
          <p:spPr>
            <a:xfrm>
              <a:off x="5534025" y="4600575"/>
              <a:ext cx="146050" cy="149225"/>
            </a:xfrm>
            <a:custGeom>
              <a:avLst/>
              <a:gdLst>
                <a:gd name="connsiteX0" fmla="*/ 0 w 146050"/>
                <a:gd name="connsiteY0" fmla="*/ 92075 h 149225"/>
                <a:gd name="connsiteX1" fmla="*/ 25400 w 146050"/>
                <a:gd name="connsiteY1" fmla="*/ 31750 h 149225"/>
                <a:gd name="connsiteX2" fmla="*/ 66675 w 146050"/>
                <a:gd name="connsiteY2" fmla="*/ 0 h 149225"/>
                <a:gd name="connsiteX3" fmla="*/ 146050 w 146050"/>
                <a:gd name="connsiteY3" fmla="*/ 25400 h 149225"/>
                <a:gd name="connsiteX4" fmla="*/ 133350 w 146050"/>
                <a:gd name="connsiteY4" fmla="*/ 88900 h 149225"/>
                <a:gd name="connsiteX5" fmla="*/ 101600 w 146050"/>
                <a:gd name="connsiteY5" fmla="*/ 117475 h 149225"/>
                <a:gd name="connsiteX6" fmla="*/ 73025 w 146050"/>
                <a:gd name="connsiteY6" fmla="*/ 146050 h 149225"/>
                <a:gd name="connsiteX7" fmla="*/ 73025 w 146050"/>
                <a:gd name="connsiteY7" fmla="*/ 146050 h 149225"/>
                <a:gd name="connsiteX8" fmla="*/ 44450 w 146050"/>
                <a:gd name="connsiteY8" fmla="*/ 149225 h 149225"/>
                <a:gd name="connsiteX9" fmla="*/ 0 w 146050"/>
                <a:gd name="connsiteY9" fmla="*/ 9207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050" h="149225">
                  <a:moveTo>
                    <a:pt x="0" y="92075"/>
                  </a:moveTo>
                  <a:lnTo>
                    <a:pt x="25400" y="31750"/>
                  </a:lnTo>
                  <a:lnTo>
                    <a:pt x="66675" y="0"/>
                  </a:lnTo>
                  <a:lnTo>
                    <a:pt x="146050" y="25400"/>
                  </a:lnTo>
                  <a:lnTo>
                    <a:pt x="133350" y="88900"/>
                  </a:lnTo>
                  <a:lnTo>
                    <a:pt x="101600" y="117475"/>
                  </a:lnTo>
                  <a:lnTo>
                    <a:pt x="73025" y="146050"/>
                  </a:lnTo>
                  <a:lnTo>
                    <a:pt x="73025" y="146050"/>
                  </a:lnTo>
                  <a:lnTo>
                    <a:pt x="44450" y="149225"/>
                  </a:lnTo>
                  <a:lnTo>
                    <a:pt x="0" y="92075"/>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1" name="Freeform: Shape 110">
              <a:extLst>
                <a:ext uri="{FF2B5EF4-FFF2-40B4-BE49-F238E27FC236}">
                  <a16:creationId xmlns:a16="http://schemas.microsoft.com/office/drawing/2014/main" id="{CBD32E3B-792D-81FD-83CD-E766C9432BFD}"/>
                </a:ext>
              </a:extLst>
            </p:cNvPr>
            <p:cNvSpPr/>
            <p:nvPr/>
          </p:nvSpPr>
          <p:spPr>
            <a:xfrm>
              <a:off x="5238750" y="3784600"/>
              <a:ext cx="282575" cy="146050"/>
            </a:xfrm>
            <a:custGeom>
              <a:avLst/>
              <a:gdLst>
                <a:gd name="connsiteX0" fmla="*/ 0 w 282575"/>
                <a:gd name="connsiteY0" fmla="*/ 38100 h 146050"/>
                <a:gd name="connsiteX1" fmla="*/ 50800 w 282575"/>
                <a:gd name="connsiteY1" fmla="*/ 0 h 146050"/>
                <a:gd name="connsiteX2" fmla="*/ 127000 w 282575"/>
                <a:gd name="connsiteY2" fmla="*/ 15875 h 146050"/>
                <a:gd name="connsiteX3" fmla="*/ 177800 w 282575"/>
                <a:gd name="connsiteY3" fmla="*/ 63500 h 146050"/>
                <a:gd name="connsiteX4" fmla="*/ 231775 w 282575"/>
                <a:gd name="connsiteY4" fmla="*/ 85725 h 146050"/>
                <a:gd name="connsiteX5" fmla="*/ 282575 w 282575"/>
                <a:gd name="connsiteY5" fmla="*/ 95250 h 146050"/>
                <a:gd name="connsiteX6" fmla="*/ 266700 w 282575"/>
                <a:gd name="connsiteY6" fmla="*/ 146050 h 146050"/>
                <a:gd name="connsiteX7" fmla="*/ 219075 w 282575"/>
                <a:gd name="connsiteY7" fmla="*/ 120650 h 146050"/>
                <a:gd name="connsiteX8" fmla="*/ 177800 w 282575"/>
                <a:gd name="connsiteY8" fmla="*/ 114300 h 146050"/>
                <a:gd name="connsiteX9" fmla="*/ 120650 w 282575"/>
                <a:gd name="connsiteY9" fmla="*/ 123825 h 146050"/>
                <a:gd name="connsiteX10" fmla="*/ 69850 w 282575"/>
                <a:gd name="connsiteY10" fmla="*/ 123825 h 146050"/>
                <a:gd name="connsiteX11" fmla="*/ 41275 w 282575"/>
                <a:gd name="connsiteY11" fmla="*/ 120650 h 146050"/>
                <a:gd name="connsiteX12" fmla="*/ 12700 w 282575"/>
                <a:gd name="connsiteY12" fmla="*/ 95250 h 146050"/>
                <a:gd name="connsiteX13" fmla="*/ 0 w 282575"/>
                <a:gd name="connsiteY13" fmla="*/ 3810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75" h="146050">
                  <a:moveTo>
                    <a:pt x="0" y="38100"/>
                  </a:moveTo>
                  <a:lnTo>
                    <a:pt x="50800" y="0"/>
                  </a:lnTo>
                  <a:lnTo>
                    <a:pt x="127000" y="15875"/>
                  </a:lnTo>
                  <a:lnTo>
                    <a:pt x="177800" y="63500"/>
                  </a:lnTo>
                  <a:lnTo>
                    <a:pt x="231775" y="85725"/>
                  </a:lnTo>
                  <a:lnTo>
                    <a:pt x="282575" y="95250"/>
                  </a:lnTo>
                  <a:lnTo>
                    <a:pt x="266700" y="146050"/>
                  </a:lnTo>
                  <a:lnTo>
                    <a:pt x="219075" y="120650"/>
                  </a:lnTo>
                  <a:lnTo>
                    <a:pt x="177800" y="114300"/>
                  </a:lnTo>
                  <a:lnTo>
                    <a:pt x="120650" y="123825"/>
                  </a:lnTo>
                  <a:lnTo>
                    <a:pt x="69850" y="123825"/>
                  </a:lnTo>
                  <a:lnTo>
                    <a:pt x="41275" y="120650"/>
                  </a:lnTo>
                  <a:lnTo>
                    <a:pt x="12700" y="95250"/>
                  </a:lnTo>
                  <a:lnTo>
                    <a:pt x="0" y="381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2" name="Freeform: Shape 111">
              <a:extLst>
                <a:ext uri="{FF2B5EF4-FFF2-40B4-BE49-F238E27FC236}">
                  <a16:creationId xmlns:a16="http://schemas.microsoft.com/office/drawing/2014/main" id="{151D1F25-16BA-5920-6555-39A501E1616E}"/>
                </a:ext>
              </a:extLst>
            </p:cNvPr>
            <p:cNvSpPr/>
            <p:nvPr/>
          </p:nvSpPr>
          <p:spPr>
            <a:xfrm>
              <a:off x="5568950" y="3994150"/>
              <a:ext cx="323850" cy="327025"/>
            </a:xfrm>
            <a:custGeom>
              <a:avLst/>
              <a:gdLst>
                <a:gd name="connsiteX0" fmla="*/ 19050 w 323850"/>
                <a:gd name="connsiteY0" fmla="*/ 22225 h 327025"/>
                <a:gd name="connsiteX1" fmla="*/ 98425 w 323850"/>
                <a:gd name="connsiteY1" fmla="*/ 0 h 327025"/>
                <a:gd name="connsiteX2" fmla="*/ 136525 w 323850"/>
                <a:gd name="connsiteY2" fmla="*/ 34925 h 327025"/>
                <a:gd name="connsiteX3" fmla="*/ 219075 w 323850"/>
                <a:gd name="connsiteY3" fmla="*/ 79375 h 327025"/>
                <a:gd name="connsiteX4" fmla="*/ 269875 w 323850"/>
                <a:gd name="connsiteY4" fmla="*/ 123825 h 327025"/>
                <a:gd name="connsiteX5" fmla="*/ 323850 w 323850"/>
                <a:gd name="connsiteY5" fmla="*/ 158750 h 327025"/>
                <a:gd name="connsiteX6" fmla="*/ 288925 w 323850"/>
                <a:gd name="connsiteY6" fmla="*/ 203200 h 327025"/>
                <a:gd name="connsiteX7" fmla="*/ 260350 w 323850"/>
                <a:gd name="connsiteY7" fmla="*/ 266700 h 327025"/>
                <a:gd name="connsiteX8" fmla="*/ 222250 w 323850"/>
                <a:gd name="connsiteY8" fmla="*/ 298450 h 327025"/>
                <a:gd name="connsiteX9" fmla="*/ 180975 w 323850"/>
                <a:gd name="connsiteY9" fmla="*/ 327025 h 327025"/>
                <a:gd name="connsiteX10" fmla="*/ 101600 w 323850"/>
                <a:gd name="connsiteY10" fmla="*/ 317500 h 327025"/>
                <a:gd name="connsiteX11" fmla="*/ 44450 w 323850"/>
                <a:gd name="connsiteY11" fmla="*/ 247650 h 327025"/>
                <a:gd name="connsiteX12" fmla="*/ 12700 w 323850"/>
                <a:gd name="connsiteY12" fmla="*/ 155575 h 327025"/>
                <a:gd name="connsiteX13" fmla="*/ 0 w 323850"/>
                <a:gd name="connsiteY13" fmla="*/ 107950 h 327025"/>
                <a:gd name="connsiteX14" fmla="*/ 19050 w 323850"/>
                <a:gd name="connsiteY14" fmla="*/ 2222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327025">
                  <a:moveTo>
                    <a:pt x="19050" y="22225"/>
                  </a:moveTo>
                  <a:lnTo>
                    <a:pt x="98425" y="0"/>
                  </a:lnTo>
                  <a:lnTo>
                    <a:pt x="136525" y="34925"/>
                  </a:lnTo>
                  <a:lnTo>
                    <a:pt x="219075" y="79375"/>
                  </a:lnTo>
                  <a:lnTo>
                    <a:pt x="269875" y="123825"/>
                  </a:lnTo>
                  <a:lnTo>
                    <a:pt x="323850" y="158750"/>
                  </a:lnTo>
                  <a:lnTo>
                    <a:pt x="288925" y="203200"/>
                  </a:lnTo>
                  <a:lnTo>
                    <a:pt x="260350" y="266700"/>
                  </a:lnTo>
                  <a:lnTo>
                    <a:pt x="222250" y="298450"/>
                  </a:lnTo>
                  <a:lnTo>
                    <a:pt x="180975" y="327025"/>
                  </a:lnTo>
                  <a:lnTo>
                    <a:pt x="101600" y="317500"/>
                  </a:lnTo>
                  <a:lnTo>
                    <a:pt x="44450" y="247650"/>
                  </a:lnTo>
                  <a:lnTo>
                    <a:pt x="12700" y="155575"/>
                  </a:lnTo>
                  <a:lnTo>
                    <a:pt x="0" y="107950"/>
                  </a:lnTo>
                  <a:lnTo>
                    <a:pt x="19050" y="222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3" name="Freeform: Shape 112">
              <a:extLst>
                <a:ext uri="{FF2B5EF4-FFF2-40B4-BE49-F238E27FC236}">
                  <a16:creationId xmlns:a16="http://schemas.microsoft.com/office/drawing/2014/main" id="{4A33D973-9FB4-6CC4-C5F3-D6A2123558AE}"/>
                </a:ext>
              </a:extLst>
            </p:cNvPr>
            <p:cNvSpPr/>
            <p:nvPr/>
          </p:nvSpPr>
          <p:spPr>
            <a:xfrm>
              <a:off x="6423025" y="4095750"/>
              <a:ext cx="565150" cy="365125"/>
            </a:xfrm>
            <a:custGeom>
              <a:avLst/>
              <a:gdLst>
                <a:gd name="connsiteX0" fmla="*/ 0 w 565150"/>
                <a:gd name="connsiteY0" fmla="*/ 323850 h 365125"/>
                <a:gd name="connsiteX1" fmla="*/ 57150 w 565150"/>
                <a:gd name="connsiteY1" fmla="*/ 260350 h 365125"/>
                <a:gd name="connsiteX2" fmla="*/ 44450 w 565150"/>
                <a:gd name="connsiteY2" fmla="*/ 177800 h 365125"/>
                <a:gd name="connsiteX3" fmla="*/ 117475 w 565150"/>
                <a:gd name="connsiteY3" fmla="*/ 107950 h 365125"/>
                <a:gd name="connsiteX4" fmla="*/ 215900 w 565150"/>
                <a:gd name="connsiteY4" fmla="*/ 47625 h 365125"/>
                <a:gd name="connsiteX5" fmla="*/ 276225 w 565150"/>
                <a:gd name="connsiteY5" fmla="*/ 0 h 365125"/>
                <a:gd name="connsiteX6" fmla="*/ 323850 w 565150"/>
                <a:gd name="connsiteY6" fmla="*/ 60325 h 365125"/>
                <a:gd name="connsiteX7" fmla="*/ 441325 w 565150"/>
                <a:gd name="connsiteY7" fmla="*/ 76200 h 365125"/>
                <a:gd name="connsiteX8" fmla="*/ 511175 w 565150"/>
                <a:gd name="connsiteY8" fmla="*/ 92075 h 365125"/>
                <a:gd name="connsiteX9" fmla="*/ 549275 w 565150"/>
                <a:gd name="connsiteY9" fmla="*/ 130175 h 365125"/>
                <a:gd name="connsiteX10" fmla="*/ 565150 w 565150"/>
                <a:gd name="connsiteY10" fmla="*/ 190500 h 365125"/>
                <a:gd name="connsiteX11" fmla="*/ 520700 w 565150"/>
                <a:gd name="connsiteY11" fmla="*/ 241300 h 365125"/>
                <a:gd name="connsiteX12" fmla="*/ 498475 w 565150"/>
                <a:gd name="connsiteY12" fmla="*/ 254000 h 365125"/>
                <a:gd name="connsiteX13" fmla="*/ 415925 w 565150"/>
                <a:gd name="connsiteY13" fmla="*/ 260350 h 365125"/>
                <a:gd name="connsiteX14" fmla="*/ 358775 w 565150"/>
                <a:gd name="connsiteY14" fmla="*/ 244475 h 365125"/>
                <a:gd name="connsiteX15" fmla="*/ 282575 w 565150"/>
                <a:gd name="connsiteY15" fmla="*/ 266700 h 365125"/>
                <a:gd name="connsiteX16" fmla="*/ 215900 w 565150"/>
                <a:gd name="connsiteY16" fmla="*/ 266700 h 365125"/>
                <a:gd name="connsiteX17" fmla="*/ 149225 w 565150"/>
                <a:gd name="connsiteY17" fmla="*/ 273050 h 365125"/>
                <a:gd name="connsiteX18" fmla="*/ 101600 w 565150"/>
                <a:gd name="connsiteY18" fmla="*/ 314325 h 365125"/>
                <a:gd name="connsiteX19" fmla="*/ 38100 w 565150"/>
                <a:gd name="connsiteY19" fmla="*/ 365125 h 365125"/>
                <a:gd name="connsiteX20" fmla="*/ 0 w 565150"/>
                <a:gd name="connsiteY20" fmla="*/ 323850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150" h="365125">
                  <a:moveTo>
                    <a:pt x="0" y="323850"/>
                  </a:moveTo>
                  <a:lnTo>
                    <a:pt x="57150" y="260350"/>
                  </a:lnTo>
                  <a:lnTo>
                    <a:pt x="44450" y="177800"/>
                  </a:lnTo>
                  <a:lnTo>
                    <a:pt x="117475" y="107950"/>
                  </a:lnTo>
                  <a:lnTo>
                    <a:pt x="215900" y="47625"/>
                  </a:lnTo>
                  <a:lnTo>
                    <a:pt x="276225" y="0"/>
                  </a:lnTo>
                  <a:lnTo>
                    <a:pt x="323850" y="60325"/>
                  </a:lnTo>
                  <a:lnTo>
                    <a:pt x="441325" y="76200"/>
                  </a:lnTo>
                  <a:lnTo>
                    <a:pt x="511175" y="92075"/>
                  </a:lnTo>
                  <a:lnTo>
                    <a:pt x="549275" y="130175"/>
                  </a:lnTo>
                  <a:lnTo>
                    <a:pt x="565150" y="190500"/>
                  </a:lnTo>
                  <a:lnTo>
                    <a:pt x="520700" y="241300"/>
                  </a:lnTo>
                  <a:lnTo>
                    <a:pt x="498475" y="254000"/>
                  </a:lnTo>
                  <a:lnTo>
                    <a:pt x="415925" y="260350"/>
                  </a:lnTo>
                  <a:lnTo>
                    <a:pt x="358775" y="244475"/>
                  </a:lnTo>
                  <a:lnTo>
                    <a:pt x="282575" y="266700"/>
                  </a:lnTo>
                  <a:lnTo>
                    <a:pt x="215900" y="266700"/>
                  </a:lnTo>
                  <a:lnTo>
                    <a:pt x="149225" y="273050"/>
                  </a:lnTo>
                  <a:lnTo>
                    <a:pt x="101600" y="314325"/>
                  </a:lnTo>
                  <a:lnTo>
                    <a:pt x="38100" y="365125"/>
                  </a:lnTo>
                  <a:lnTo>
                    <a:pt x="0" y="3238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4" name="Freeform: Shape 113">
              <a:extLst>
                <a:ext uri="{FF2B5EF4-FFF2-40B4-BE49-F238E27FC236}">
                  <a16:creationId xmlns:a16="http://schemas.microsoft.com/office/drawing/2014/main" id="{BE1E35B8-E876-2C21-4771-AC2FAB572222}"/>
                </a:ext>
              </a:extLst>
            </p:cNvPr>
            <p:cNvSpPr/>
            <p:nvPr/>
          </p:nvSpPr>
          <p:spPr>
            <a:xfrm>
              <a:off x="5194300" y="3743325"/>
              <a:ext cx="742950" cy="730250"/>
            </a:xfrm>
            <a:custGeom>
              <a:avLst/>
              <a:gdLst>
                <a:gd name="connsiteX0" fmla="*/ 149225 w 742950"/>
                <a:gd name="connsiteY0" fmla="*/ 0 h 730250"/>
                <a:gd name="connsiteX1" fmla="*/ 38100 w 742950"/>
                <a:gd name="connsiteY1" fmla="*/ 22225 h 730250"/>
                <a:gd name="connsiteX2" fmla="*/ 0 w 742950"/>
                <a:gd name="connsiteY2" fmla="*/ 57150 h 730250"/>
                <a:gd name="connsiteX3" fmla="*/ 12700 w 742950"/>
                <a:gd name="connsiteY3" fmla="*/ 117475 h 730250"/>
                <a:gd name="connsiteX4" fmla="*/ 60325 w 742950"/>
                <a:gd name="connsiteY4" fmla="*/ 203200 h 730250"/>
                <a:gd name="connsiteX5" fmla="*/ 168275 w 742950"/>
                <a:gd name="connsiteY5" fmla="*/ 234950 h 730250"/>
                <a:gd name="connsiteX6" fmla="*/ 241300 w 742950"/>
                <a:gd name="connsiteY6" fmla="*/ 285750 h 730250"/>
                <a:gd name="connsiteX7" fmla="*/ 292100 w 742950"/>
                <a:gd name="connsiteY7" fmla="*/ 368300 h 730250"/>
                <a:gd name="connsiteX8" fmla="*/ 352425 w 742950"/>
                <a:gd name="connsiteY8" fmla="*/ 492125 h 730250"/>
                <a:gd name="connsiteX9" fmla="*/ 387350 w 742950"/>
                <a:gd name="connsiteY9" fmla="*/ 552450 h 730250"/>
                <a:gd name="connsiteX10" fmla="*/ 415925 w 742950"/>
                <a:gd name="connsiteY10" fmla="*/ 593725 h 730250"/>
                <a:gd name="connsiteX11" fmla="*/ 463550 w 742950"/>
                <a:gd name="connsiteY11" fmla="*/ 631825 h 730250"/>
                <a:gd name="connsiteX12" fmla="*/ 542925 w 742950"/>
                <a:gd name="connsiteY12" fmla="*/ 625475 h 730250"/>
                <a:gd name="connsiteX13" fmla="*/ 625475 w 742950"/>
                <a:gd name="connsiteY13" fmla="*/ 612775 h 730250"/>
                <a:gd name="connsiteX14" fmla="*/ 673100 w 742950"/>
                <a:gd name="connsiteY14" fmla="*/ 644525 h 730250"/>
                <a:gd name="connsiteX15" fmla="*/ 698500 w 742950"/>
                <a:gd name="connsiteY15" fmla="*/ 701675 h 730250"/>
                <a:gd name="connsiteX16" fmla="*/ 720725 w 742950"/>
                <a:gd name="connsiteY16" fmla="*/ 730250 h 730250"/>
                <a:gd name="connsiteX17" fmla="*/ 742950 w 742950"/>
                <a:gd name="connsiteY17" fmla="*/ 679450 h 730250"/>
                <a:gd name="connsiteX18" fmla="*/ 739775 w 742950"/>
                <a:gd name="connsiteY18" fmla="*/ 625475 h 730250"/>
                <a:gd name="connsiteX19" fmla="*/ 723900 w 742950"/>
                <a:gd name="connsiteY19" fmla="*/ 612775 h 730250"/>
                <a:gd name="connsiteX20" fmla="*/ 669925 w 742950"/>
                <a:gd name="connsiteY20" fmla="*/ 606425 h 730250"/>
                <a:gd name="connsiteX21" fmla="*/ 631825 w 742950"/>
                <a:gd name="connsiteY21" fmla="*/ 603250 h 730250"/>
                <a:gd name="connsiteX22" fmla="*/ 654050 w 742950"/>
                <a:gd name="connsiteY22" fmla="*/ 539750 h 730250"/>
                <a:gd name="connsiteX23" fmla="*/ 682625 w 742950"/>
                <a:gd name="connsiteY23" fmla="*/ 466725 h 730250"/>
                <a:gd name="connsiteX24" fmla="*/ 717550 w 742950"/>
                <a:gd name="connsiteY24" fmla="*/ 422275 h 730250"/>
                <a:gd name="connsiteX25" fmla="*/ 717550 w 742950"/>
                <a:gd name="connsiteY25" fmla="*/ 422275 h 730250"/>
                <a:gd name="connsiteX26" fmla="*/ 714375 w 742950"/>
                <a:gd name="connsiteY26" fmla="*/ 336550 h 730250"/>
                <a:gd name="connsiteX27" fmla="*/ 641350 w 742950"/>
                <a:gd name="connsiteY27" fmla="*/ 349250 h 730250"/>
                <a:gd name="connsiteX28" fmla="*/ 527050 w 742950"/>
                <a:gd name="connsiteY28" fmla="*/ 273050 h 730250"/>
                <a:gd name="connsiteX29" fmla="*/ 501650 w 742950"/>
                <a:gd name="connsiteY29" fmla="*/ 241300 h 730250"/>
                <a:gd name="connsiteX30" fmla="*/ 485775 w 742950"/>
                <a:gd name="connsiteY30" fmla="*/ 180975 h 730250"/>
                <a:gd name="connsiteX31" fmla="*/ 387350 w 742950"/>
                <a:gd name="connsiteY31" fmla="*/ 139700 h 730250"/>
                <a:gd name="connsiteX32" fmla="*/ 323850 w 742950"/>
                <a:gd name="connsiteY32" fmla="*/ 47625 h 730250"/>
                <a:gd name="connsiteX33" fmla="*/ 231775 w 742950"/>
                <a:gd name="connsiteY33" fmla="*/ 41275 h 730250"/>
                <a:gd name="connsiteX34" fmla="*/ 149225 w 742950"/>
                <a:gd name="connsiteY34" fmla="*/ 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2950" h="730250">
                  <a:moveTo>
                    <a:pt x="149225" y="0"/>
                  </a:moveTo>
                  <a:lnTo>
                    <a:pt x="38100" y="22225"/>
                  </a:lnTo>
                  <a:lnTo>
                    <a:pt x="0" y="57150"/>
                  </a:lnTo>
                  <a:lnTo>
                    <a:pt x="12700" y="117475"/>
                  </a:lnTo>
                  <a:lnTo>
                    <a:pt x="60325" y="203200"/>
                  </a:lnTo>
                  <a:lnTo>
                    <a:pt x="168275" y="234950"/>
                  </a:lnTo>
                  <a:lnTo>
                    <a:pt x="241300" y="285750"/>
                  </a:lnTo>
                  <a:lnTo>
                    <a:pt x="292100" y="368300"/>
                  </a:lnTo>
                  <a:lnTo>
                    <a:pt x="352425" y="492125"/>
                  </a:lnTo>
                  <a:lnTo>
                    <a:pt x="387350" y="552450"/>
                  </a:lnTo>
                  <a:lnTo>
                    <a:pt x="415925" y="593725"/>
                  </a:lnTo>
                  <a:lnTo>
                    <a:pt x="463550" y="631825"/>
                  </a:lnTo>
                  <a:lnTo>
                    <a:pt x="542925" y="625475"/>
                  </a:lnTo>
                  <a:lnTo>
                    <a:pt x="625475" y="612775"/>
                  </a:lnTo>
                  <a:lnTo>
                    <a:pt x="673100" y="644525"/>
                  </a:lnTo>
                  <a:lnTo>
                    <a:pt x="698500" y="701675"/>
                  </a:lnTo>
                  <a:lnTo>
                    <a:pt x="720725" y="730250"/>
                  </a:lnTo>
                  <a:lnTo>
                    <a:pt x="742950" y="679450"/>
                  </a:lnTo>
                  <a:lnTo>
                    <a:pt x="739775" y="625475"/>
                  </a:lnTo>
                  <a:lnTo>
                    <a:pt x="723900" y="612775"/>
                  </a:lnTo>
                  <a:lnTo>
                    <a:pt x="669925" y="606425"/>
                  </a:lnTo>
                  <a:lnTo>
                    <a:pt x="631825" y="603250"/>
                  </a:lnTo>
                  <a:lnTo>
                    <a:pt x="654050" y="539750"/>
                  </a:lnTo>
                  <a:lnTo>
                    <a:pt x="682625" y="466725"/>
                  </a:lnTo>
                  <a:lnTo>
                    <a:pt x="717550" y="422275"/>
                  </a:lnTo>
                  <a:lnTo>
                    <a:pt x="717550" y="422275"/>
                  </a:lnTo>
                  <a:lnTo>
                    <a:pt x="714375" y="336550"/>
                  </a:lnTo>
                  <a:lnTo>
                    <a:pt x="641350" y="349250"/>
                  </a:lnTo>
                  <a:lnTo>
                    <a:pt x="527050" y="273050"/>
                  </a:lnTo>
                  <a:lnTo>
                    <a:pt x="501650" y="241300"/>
                  </a:lnTo>
                  <a:lnTo>
                    <a:pt x="485775" y="180975"/>
                  </a:lnTo>
                  <a:lnTo>
                    <a:pt x="387350" y="139700"/>
                  </a:lnTo>
                  <a:lnTo>
                    <a:pt x="323850" y="47625"/>
                  </a:lnTo>
                  <a:lnTo>
                    <a:pt x="231775" y="41275"/>
                  </a:lnTo>
                  <a:lnTo>
                    <a:pt x="149225" y="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5" name="Freeform: Shape 114">
              <a:extLst>
                <a:ext uri="{FF2B5EF4-FFF2-40B4-BE49-F238E27FC236}">
                  <a16:creationId xmlns:a16="http://schemas.microsoft.com/office/drawing/2014/main" id="{4C4B428F-98A3-F050-B26B-CA10DD686D83}"/>
                </a:ext>
              </a:extLst>
            </p:cNvPr>
            <p:cNvSpPr/>
            <p:nvPr/>
          </p:nvSpPr>
          <p:spPr>
            <a:xfrm>
              <a:off x="4819650" y="3552825"/>
              <a:ext cx="282575" cy="244475"/>
            </a:xfrm>
            <a:custGeom>
              <a:avLst/>
              <a:gdLst>
                <a:gd name="connsiteX0" fmla="*/ 0 w 282575"/>
                <a:gd name="connsiteY0" fmla="*/ 174625 h 244475"/>
                <a:gd name="connsiteX1" fmla="*/ 9525 w 282575"/>
                <a:gd name="connsiteY1" fmla="*/ 88900 h 244475"/>
                <a:gd name="connsiteX2" fmla="*/ 38100 w 282575"/>
                <a:gd name="connsiteY2" fmla="*/ 28575 h 244475"/>
                <a:gd name="connsiteX3" fmla="*/ 111125 w 282575"/>
                <a:gd name="connsiteY3" fmla="*/ 0 h 244475"/>
                <a:gd name="connsiteX4" fmla="*/ 196850 w 282575"/>
                <a:gd name="connsiteY4" fmla="*/ 9525 h 244475"/>
                <a:gd name="connsiteX5" fmla="*/ 241300 w 282575"/>
                <a:gd name="connsiteY5" fmla="*/ 38100 h 244475"/>
                <a:gd name="connsiteX6" fmla="*/ 263525 w 282575"/>
                <a:gd name="connsiteY6" fmla="*/ 79375 h 244475"/>
                <a:gd name="connsiteX7" fmla="*/ 282575 w 282575"/>
                <a:gd name="connsiteY7" fmla="*/ 127000 h 244475"/>
                <a:gd name="connsiteX8" fmla="*/ 263525 w 282575"/>
                <a:gd name="connsiteY8" fmla="*/ 193675 h 244475"/>
                <a:gd name="connsiteX9" fmla="*/ 222250 w 282575"/>
                <a:gd name="connsiteY9" fmla="*/ 238125 h 244475"/>
                <a:gd name="connsiteX10" fmla="*/ 161925 w 282575"/>
                <a:gd name="connsiteY10" fmla="*/ 244475 h 244475"/>
                <a:gd name="connsiteX11" fmla="*/ 44450 w 282575"/>
                <a:gd name="connsiteY11" fmla="*/ 209550 h 244475"/>
                <a:gd name="connsiteX12" fmla="*/ 0 w 282575"/>
                <a:gd name="connsiteY12" fmla="*/ 174625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575" h="244475">
                  <a:moveTo>
                    <a:pt x="0" y="174625"/>
                  </a:moveTo>
                  <a:lnTo>
                    <a:pt x="9525" y="88900"/>
                  </a:lnTo>
                  <a:lnTo>
                    <a:pt x="38100" y="28575"/>
                  </a:lnTo>
                  <a:lnTo>
                    <a:pt x="111125" y="0"/>
                  </a:lnTo>
                  <a:lnTo>
                    <a:pt x="196850" y="9525"/>
                  </a:lnTo>
                  <a:lnTo>
                    <a:pt x="241300" y="38100"/>
                  </a:lnTo>
                  <a:lnTo>
                    <a:pt x="263525" y="79375"/>
                  </a:lnTo>
                  <a:lnTo>
                    <a:pt x="282575" y="127000"/>
                  </a:lnTo>
                  <a:lnTo>
                    <a:pt x="263525" y="193675"/>
                  </a:lnTo>
                  <a:lnTo>
                    <a:pt x="222250" y="238125"/>
                  </a:lnTo>
                  <a:lnTo>
                    <a:pt x="161925" y="244475"/>
                  </a:lnTo>
                  <a:lnTo>
                    <a:pt x="44450" y="209550"/>
                  </a:lnTo>
                  <a:lnTo>
                    <a:pt x="0" y="1746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6" name="Freeform: Shape 115">
              <a:extLst>
                <a:ext uri="{FF2B5EF4-FFF2-40B4-BE49-F238E27FC236}">
                  <a16:creationId xmlns:a16="http://schemas.microsoft.com/office/drawing/2014/main" id="{D291BB85-5F42-1055-0DA3-EE741BAAE133}"/>
                </a:ext>
              </a:extLst>
            </p:cNvPr>
            <p:cNvSpPr/>
            <p:nvPr/>
          </p:nvSpPr>
          <p:spPr>
            <a:xfrm>
              <a:off x="4870450" y="3616325"/>
              <a:ext cx="196850" cy="155575"/>
            </a:xfrm>
            <a:custGeom>
              <a:avLst/>
              <a:gdLst>
                <a:gd name="connsiteX0" fmla="*/ 0 w 196850"/>
                <a:gd name="connsiteY0" fmla="*/ 57150 h 155575"/>
                <a:gd name="connsiteX1" fmla="*/ 44450 w 196850"/>
                <a:gd name="connsiteY1" fmla="*/ 9525 h 155575"/>
                <a:gd name="connsiteX2" fmla="*/ 95250 w 196850"/>
                <a:gd name="connsiteY2" fmla="*/ 0 h 155575"/>
                <a:gd name="connsiteX3" fmla="*/ 171450 w 196850"/>
                <a:gd name="connsiteY3" fmla="*/ 19050 h 155575"/>
                <a:gd name="connsiteX4" fmla="*/ 196850 w 196850"/>
                <a:gd name="connsiteY4" fmla="*/ 53975 h 155575"/>
                <a:gd name="connsiteX5" fmla="*/ 171450 w 196850"/>
                <a:gd name="connsiteY5" fmla="*/ 123825 h 155575"/>
                <a:gd name="connsiteX6" fmla="*/ 98425 w 196850"/>
                <a:gd name="connsiteY6" fmla="*/ 155575 h 155575"/>
                <a:gd name="connsiteX7" fmla="*/ 0 w 196850"/>
                <a:gd name="connsiteY7" fmla="*/ 127000 h 155575"/>
                <a:gd name="connsiteX8" fmla="*/ 0 w 196850"/>
                <a:gd name="connsiteY8" fmla="*/ 57150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50" h="155575">
                  <a:moveTo>
                    <a:pt x="0" y="57150"/>
                  </a:moveTo>
                  <a:lnTo>
                    <a:pt x="44450" y="9525"/>
                  </a:lnTo>
                  <a:lnTo>
                    <a:pt x="95250" y="0"/>
                  </a:lnTo>
                  <a:lnTo>
                    <a:pt x="171450" y="19050"/>
                  </a:lnTo>
                  <a:lnTo>
                    <a:pt x="196850" y="53975"/>
                  </a:lnTo>
                  <a:lnTo>
                    <a:pt x="171450" y="123825"/>
                  </a:lnTo>
                  <a:lnTo>
                    <a:pt x="98425" y="155575"/>
                  </a:lnTo>
                  <a:lnTo>
                    <a:pt x="0" y="127000"/>
                  </a:lnTo>
                  <a:lnTo>
                    <a:pt x="0" y="571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7" name="Freeform: Shape 116">
              <a:extLst>
                <a:ext uri="{FF2B5EF4-FFF2-40B4-BE49-F238E27FC236}">
                  <a16:creationId xmlns:a16="http://schemas.microsoft.com/office/drawing/2014/main" id="{4CF2780B-5F67-0CD8-870D-228561773ADE}"/>
                </a:ext>
              </a:extLst>
            </p:cNvPr>
            <p:cNvSpPr/>
            <p:nvPr/>
          </p:nvSpPr>
          <p:spPr>
            <a:xfrm>
              <a:off x="5619750" y="4054475"/>
              <a:ext cx="244475" cy="225425"/>
            </a:xfrm>
            <a:custGeom>
              <a:avLst/>
              <a:gdLst>
                <a:gd name="connsiteX0" fmla="*/ 0 w 244475"/>
                <a:gd name="connsiteY0" fmla="*/ 98425 h 225425"/>
                <a:gd name="connsiteX1" fmla="*/ 15875 w 244475"/>
                <a:gd name="connsiteY1" fmla="*/ 41275 h 225425"/>
                <a:gd name="connsiteX2" fmla="*/ 50800 w 244475"/>
                <a:gd name="connsiteY2" fmla="*/ 0 h 225425"/>
                <a:gd name="connsiteX3" fmla="*/ 130175 w 244475"/>
                <a:gd name="connsiteY3" fmla="*/ 15875 h 225425"/>
                <a:gd name="connsiteX4" fmla="*/ 174625 w 244475"/>
                <a:gd name="connsiteY4" fmla="*/ 50800 h 225425"/>
                <a:gd name="connsiteX5" fmla="*/ 244475 w 244475"/>
                <a:gd name="connsiteY5" fmla="*/ 101600 h 225425"/>
                <a:gd name="connsiteX6" fmla="*/ 203200 w 244475"/>
                <a:gd name="connsiteY6" fmla="*/ 149225 h 225425"/>
                <a:gd name="connsiteX7" fmla="*/ 158750 w 244475"/>
                <a:gd name="connsiteY7" fmla="*/ 196850 h 225425"/>
                <a:gd name="connsiteX8" fmla="*/ 133350 w 244475"/>
                <a:gd name="connsiteY8" fmla="*/ 225425 h 225425"/>
                <a:gd name="connsiteX9" fmla="*/ 85725 w 244475"/>
                <a:gd name="connsiteY9" fmla="*/ 203200 h 225425"/>
                <a:gd name="connsiteX10" fmla="*/ 41275 w 244475"/>
                <a:gd name="connsiteY10" fmla="*/ 190500 h 225425"/>
                <a:gd name="connsiteX11" fmla="*/ 0 w 244475"/>
                <a:gd name="connsiteY11" fmla="*/ 98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475" h="225425">
                  <a:moveTo>
                    <a:pt x="0" y="98425"/>
                  </a:moveTo>
                  <a:lnTo>
                    <a:pt x="15875" y="41275"/>
                  </a:lnTo>
                  <a:lnTo>
                    <a:pt x="50800" y="0"/>
                  </a:lnTo>
                  <a:lnTo>
                    <a:pt x="130175" y="15875"/>
                  </a:lnTo>
                  <a:lnTo>
                    <a:pt x="174625" y="50800"/>
                  </a:lnTo>
                  <a:lnTo>
                    <a:pt x="244475" y="101600"/>
                  </a:lnTo>
                  <a:lnTo>
                    <a:pt x="203200" y="149225"/>
                  </a:lnTo>
                  <a:lnTo>
                    <a:pt x="158750" y="196850"/>
                  </a:lnTo>
                  <a:lnTo>
                    <a:pt x="133350" y="225425"/>
                  </a:lnTo>
                  <a:lnTo>
                    <a:pt x="85725" y="203200"/>
                  </a:lnTo>
                  <a:lnTo>
                    <a:pt x="41275" y="190500"/>
                  </a:lnTo>
                  <a:lnTo>
                    <a:pt x="0" y="98425"/>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8" name="Freeform: Shape 117">
              <a:extLst>
                <a:ext uri="{FF2B5EF4-FFF2-40B4-BE49-F238E27FC236}">
                  <a16:creationId xmlns:a16="http://schemas.microsoft.com/office/drawing/2014/main" id="{B07E36F4-9298-D382-E864-8B2572874CB0}"/>
                </a:ext>
              </a:extLst>
            </p:cNvPr>
            <p:cNvSpPr/>
            <p:nvPr/>
          </p:nvSpPr>
          <p:spPr>
            <a:xfrm>
              <a:off x="5667375" y="4102100"/>
              <a:ext cx="161925" cy="133350"/>
            </a:xfrm>
            <a:custGeom>
              <a:avLst/>
              <a:gdLst>
                <a:gd name="connsiteX0" fmla="*/ 0 w 161925"/>
                <a:gd name="connsiteY0" fmla="*/ 47625 h 133350"/>
                <a:gd name="connsiteX1" fmla="*/ 63500 w 161925"/>
                <a:gd name="connsiteY1" fmla="*/ 3175 h 133350"/>
                <a:gd name="connsiteX2" fmla="*/ 63500 w 161925"/>
                <a:gd name="connsiteY2" fmla="*/ 3175 h 133350"/>
                <a:gd name="connsiteX3" fmla="*/ 95250 w 161925"/>
                <a:gd name="connsiteY3" fmla="*/ 0 h 133350"/>
                <a:gd name="connsiteX4" fmla="*/ 161925 w 161925"/>
                <a:gd name="connsiteY4" fmla="*/ 53975 h 133350"/>
                <a:gd name="connsiteX5" fmla="*/ 107950 w 161925"/>
                <a:gd name="connsiteY5" fmla="*/ 101600 h 133350"/>
                <a:gd name="connsiteX6" fmla="*/ 88900 w 161925"/>
                <a:gd name="connsiteY6" fmla="*/ 133350 h 133350"/>
                <a:gd name="connsiteX7" fmla="*/ 50800 w 161925"/>
                <a:gd name="connsiteY7" fmla="*/ 111125 h 133350"/>
                <a:gd name="connsiteX8" fmla="*/ 0 w 161925"/>
                <a:gd name="connsiteY8" fmla="*/ 4762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133350">
                  <a:moveTo>
                    <a:pt x="0" y="47625"/>
                  </a:moveTo>
                  <a:lnTo>
                    <a:pt x="63500" y="3175"/>
                  </a:lnTo>
                  <a:lnTo>
                    <a:pt x="63500" y="3175"/>
                  </a:lnTo>
                  <a:lnTo>
                    <a:pt x="95250" y="0"/>
                  </a:lnTo>
                  <a:lnTo>
                    <a:pt x="161925" y="53975"/>
                  </a:lnTo>
                  <a:lnTo>
                    <a:pt x="107950" y="101600"/>
                  </a:lnTo>
                  <a:lnTo>
                    <a:pt x="88900" y="133350"/>
                  </a:lnTo>
                  <a:lnTo>
                    <a:pt x="50800" y="111125"/>
                  </a:lnTo>
                  <a:lnTo>
                    <a:pt x="0" y="476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9" name="Freeform: Shape 118">
              <a:extLst>
                <a:ext uri="{FF2B5EF4-FFF2-40B4-BE49-F238E27FC236}">
                  <a16:creationId xmlns:a16="http://schemas.microsoft.com/office/drawing/2014/main" id="{F6582355-0D79-7D08-DCB3-DB6768EE41F0}"/>
                </a:ext>
              </a:extLst>
            </p:cNvPr>
            <p:cNvSpPr/>
            <p:nvPr/>
          </p:nvSpPr>
          <p:spPr>
            <a:xfrm>
              <a:off x="6080125" y="4006850"/>
              <a:ext cx="92075" cy="152400"/>
            </a:xfrm>
            <a:custGeom>
              <a:avLst/>
              <a:gdLst>
                <a:gd name="connsiteX0" fmla="*/ 0 w 92075"/>
                <a:gd name="connsiteY0" fmla="*/ 79375 h 152400"/>
                <a:gd name="connsiteX1" fmla="*/ 38100 w 92075"/>
                <a:gd name="connsiteY1" fmla="*/ 31750 h 152400"/>
                <a:gd name="connsiteX2" fmla="*/ 69850 w 92075"/>
                <a:gd name="connsiteY2" fmla="*/ 0 h 152400"/>
                <a:gd name="connsiteX3" fmla="*/ 92075 w 92075"/>
                <a:gd name="connsiteY3" fmla="*/ 76200 h 152400"/>
                <a:gd name="connsiteX4" fmla="*/ 66675 w 92075"/>
                <a:gd name="connsiteY4" fmla="*/ 152400 h 152400"/>
                <a:gd name="connsiteX5" fmla="*/ 0 w 92075"/>
                <a:gd name="connsiteY5" fmla="*/ 793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75" h="152400">
                  <a:moveTo>
                    <a:pt x="0" y="79375"/>
                  </a:moveTo>
                  <a:lnTo>
                    <a:pt x="38100" y="31750"/>
                  </a:lnTo>
                  <a:lnTo>
                    <a:pt x="69850" y="0"/>
                  </a:lnTo>
                  <a:lnTo>
                    <a:pt x="92075" y="76200"/>
                  </a:lnTo>
                  <a:lnTo>
                    <a:pt x="66675" y="152400"/>
                  </a:lnTo>
                  <a:lnTo>
                    <a:pt x="0" y="7937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0" name="Freeform: Shape 119">
              <a:extLst>
                <a:ext uri="{FF2B5EF4-FFF2-40B4-BE49-F238E27FC236}">
                  <a16:creationId xmlns:a16="http://schemas.microsoft.com/office/drawing/2014/main" id="{28F7F3E0-C301-DE06-631C-03D817B6983E}"/>
                </a:ext>
              </a:extLst>
            </p:cNvPr>
            <p:cNvSpPr/>
            <p:nvPr/>
          </p:nvSpPr>
          <p:spPr>
            <a:xfrm>
              <a:off x="6083300" y="3775075"/>
              <a:ext cx="136525" cy="158750"/>
            </a:xfrm>
            <a:custGeom>
              <a:avLst/>
              <a:gdLst>
                <a:gd name="connsiteX0" fmla="*/ 0 w 136525"/>
                <a:gd name="connsiteY0" fmla="*/ 104775 h 158750"/>
                <a:gd name="connsiteX1" fmla="*/ 15875 w 136525"/>
                <a:gd name="connsiteY1" fmla="*/ 34925 h 158750"/>
                <a:gd name="connsiteX2" fmla="*/ 60325 w 136525"/>
                <a:gd name="connsiteY2" fmla="*/ 0 h 158750"/>
                <a:gd name="connsiteX3" fmla="*/ 107950 w 136525"/>
                <a:gd name="connsiteY3" fmla="*/ 50800 h 158750"/>
                <a:gd name="connsiteX4" fmla="*/ 136525 w 136525"/>
                <a:gd name="connsiteY4" fmla="*/ 98425 h 158750"/>
                <a:gd name="connsiteX5" fmla="*/ 63500 w 136525"/>
                <a:gd name="connsiteY5" fmla="*/ 158750 h 158750"/>
                <a:gd name="connsiteX6" fmla="*/ 0 w 136525"/>
                <a:gd name="connsiteY6" fmla="*/ 104775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 h="158750">
                  <a:moveTo>
                    <a:pt x="0" y="104775"/>
                  </a:moveTo>
                  <a:lnTo>
                    <a:pt x="15875" y="34925"/>
                  </a:lnTo>
                  <a:lnTo>
                    <a:pt x="60325" y="0"/>
                  </a:lnTo>
                  <a:lnTo>
                    <a:pt x="107950" y="50800"/>
                  </a:lnTo>
                  <a:lnTo>
                    <a:pt x="136525" y="98425"/>
                  </a:lnTo>
                  <a:lnTo>
                    <a:pt x="63500" y="158750"/>
                  </a:lnTo>
                  <a:lnTo>
                    <a:pt x="0" y="104775"/>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1" name="Freeform: Shape 120">
              <a:extLst>
                <a:ext uri="{FF2B5EF4-FFF2-40B4-BE49-F238E27FC236}">
                  <a16:creationId xmlns:a16="http://schemas.microsoft.com/office/drawing/2014/main" id="{3D65FFE0-1FAF-90CF-8C7B-A97BE20EE8A4}"/>
                </a:ext>
              </a:extLst>
            </p:cNvPr>
            <p:cNvSpPr/>
            <p:nvPr/>
          </p:nvSpPr>
          <p:spPr>
            <a:xfrm>
              <a:off x="6115050" y="3800475"/>
              <a:ext cx="57150" cy="76200"/>
            </a:xfrm>
            <a:custGeom>
              <a:avLst/>
              <a:gdLst>
                <a:gd name="connsiteX0" fmla="*/ 0 w 57150"/>
                <a:gd name="connsiteY0" fmla="*/ 76200 h 76200"/>
                <a:gd name="connsiteX1" fmla="*/ 0 w 57150"/>
                <a:gd name="connsiteY1" fmla="*/ 25400 h 76200"/>
                <a:gd name="connsiteX2" fmla="*/ 31750 w 57150"/>
                <a:gd name="connsiteY2" fmla="*/ 0 h 76200"/>
                <a:gd name="connsiteX3" fmla="*/ 44450 w 57150"/>
                <a:gd name="connsiteY3" fmla="*/ 15875 h 76200"/>
                <a:gd name="connsiteX4" fmla="*/ 57150 w 57150"/>
                <a:gd name="connsiteY4" fmla="*/ 50800 h 76200"/>
                <a:gd name="connsiteX5" fmla="*/ 57150 w 57150"/>
                <a:gd name="connsiteY5" fmla="*/ 76200 h 76200"/>
                <a:gd name="connsiteX6" fmla="*/ 0 w 57150"/>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0" y="76200"/>
                  </a:moveTo>
                  <a:lnTo>
                    <a:pt x="0" y="25400"/>
                  </a:lnTo>
                  <a:lnTo>
                    <a:pt x="31750" y="0"/>
                  </a:lnTo>
                  <a:lnTo>
                    <a:pt x="44450" y="15875"/>
                  </a:lnTo>
                  <a:lnTo>
                    <a:pt x="57150" y="50800"/>
                  </a:lnTo>
                  <a:lnTo>
                    <a:pt x="57150" y="76200"/>
                  </a:lnTo>
                  <a:lnTo>
                    <a:pt x="0" y="762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2" name="Freeform: Shape 121">
              <a:extLst>
                <a:ext uri="{FF2B5EF4-FFF2-40B4-BE49-F238E27FC236}">
                  <a16:creationId xmlns:a16="http://schemas.microsoft.com/office/drawing/2014/main" id="{C08E4D64-E84B-82D9-1319-A426EF420256}"/>
                </a:ext>
              </a:extLst>
            </p:cNvPr>
            <p:cNvSpPr/>
            <p:nvPr/>
          </p:nvSpPr>
          <p:spPr>
            <a:xfrm>
              <a:off x="6508750" y="4137025"/>
              <a:ext cx="444500" cy="219075"/>
            </a:xfrm>
            <a:custGeom>
              <a:avLst/>
              <a:gdLst>
                <a:gd name="connsiteX0" fmla="*/ 0 w 444500"/>
                <a:gd name="connsiteY0" fmla="*/ 152400 h 219075"/>
                <a:gd name="connsiteX1" fmla="*/ 60325 w 444500"/>
                <a:gd name="connsiteY1" fmla="*/ 73025 h 219075"/>
                <a:gd name="connsiteX2" fmla="*/ 133350 w 444500"/>
                <a:gd name="connsiteY2" fmla="*/ 28575 h 219075"/>
                <a:gd name="connsiteX3" fmla="*/ 187325 w 444500"/>
                <a:gd name="connsiteY3" fmla="*/ 0 h 219075"/>
                <a:gd name="connsiteX4" fmla="*/ 250825 w 444500"/>
                <a:gd name="connsiteY4" fmla="*/ 50800 h 219075"/>
                <a:gd name="connsiteX5" fmla="*/ 358775 w 444500"/>
                <a:gd name="connsiteY5" fmla="*/ 73025 h 219075"/>
                <a:gd name="connsiteX6" fmla="*/ 422275 w 444500"/>
                <a:gd name="connsiteY6" fmla="*/ 88900 h 219075"/>
                <a:gd name="connsiteX7" fmla="*/ 444500 w 444500"/>
                <a:gd name="connsiteY7" fmla="*/ 139700 h 219075"/>
                <a:gd name="connsiteX8" fmla="*/ 419100 w 444500"/>
                <a:gd name="connsiteY8" fmla="*/ 187325 h 219075"/>
                <a:gd name="connsiteX9" fmla="*/ 358775 w 444500"/>
                <a:gd name="connsiteY9" fmla="*/ 206375 h 219075"/>
                <a:gd name="connsiteX10" fmla="*/ 260350 w 444500"/>
                <a:gd name="connsiteY10" fmla="*/ 187325 h 219075"/>
                <a:gd name="connsiteX11" fmla="*/ 200025 w 444500"/>
                <a:gd name="connsiteY11" fmla="*/ 212725 h 219075"/>
                <a:gd name="connsiteX12" fmla="*/ 120650 w 444500"/>
                <a:gd name="connsiteY12" fmla="*/ 212725 h 219075"/>
                <a:gd name="connsiteX13" fmla="*/ 15875 w 444500"/>
                <a:gd name="connsiteY13" fmla="*/ 219075 h 219075"/>
                <a:gd name="connsiteX14" fmla="*/ 0 w 444500"/>
                <a:gd name="connsiteY14" fmla="*/ 1524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4500" h="219075">
                  <a:moveTo>
                    <a:pt x="0" y="152400"/>
                  </a:moveTo>
                  <a:lnTo>
                    <a:pt x="60325" y="73025"/>
                  </a:lnTo>
                  <a:lnTo>
                    <a:pt x="133350" y="28575"/>
                  </a:lnTo>
                  <a:lnTo>
                    <a:pt x="187325" y="0"/>
                  </a:lnTo>
                  <a:lnTo>
                    <a:pt x="250825" y="50800"/>
                  </a:lnTo>
                  <a:lnTo>
                    <a:pt x="358775" y="73025"/>
                  </a:lnTo>
                  <a:lnTo>
                    <a:pt x="422275" y="88900"/>
                  </a:lnTo>
                  <a:lnTo>
                    <a:pt x="444500" y="139700"/>
                  </a:lnTo>
                  <a:lnTo>
                    <a:pt x="419100" y="187325"/>
                  </a:lnTo>
                  <a:lnTo>
                    <a:pt x="358775" y="206375"/>
                  </a:lnTo>
                  <a:lnTo>
                    <a:pt x="260350" y="187325"/>
                  </a:lnTo>
                  <a:lnTo>
                    <a:pt x="200025" y="212725"/>
                  </a:lnTo>
                  <a:lnTo>
                    <a:pt x="120650" y="212725"/>
                  </a:lnTo>
                  <a:lnTo>
                    <a:pt x="15875" y="219075"/>
                  </a:lnTo>
                  <a:lnTo>
                    <a:pt x="0" y="1524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3" name="Freeform: Shape 122">
              <a:extLst>
                <a:ext uri="{FF2B5EF4-FFF2-40B4-BE49-F238E27FC236}">
                  <a16:creationId xmlns:a16="http://schemas.microsoft.com/office/drawing/2014/main" id="{18D231E3-19D5-0FDC-19BF-8FFC267B1383}"/>
                </a:ext>
              </a:extLst>
            </p:cNvPr>
            <p:cNvSpPr/>
            <p:nvPr/>
          </p:nvSpPr>
          <p:spPr>
            <a:xfrm>
              <a:off x="6534150" y="4168775"/>
              <a:ext cx="377825" cy="161925"/>
            </a:xfrm>
            <a:custGeom>
              <a:avLst/>
              <a:gdLst>
                <a:gd name="connsiteX0" fmla="*/ 0 w 377825"/>
                <a:gd name="connsiteY0" fmla="*/ 127000 h 161925"/>
                <a:gd name="connsiteX1" fmla="*/ 63500 w 377825"/>
                <a:gd name="connsiteY1" fmla="*/ 47625 h 161925"/>
                <a:gd name="connsiteX2" fmla="*/ 120650 w 377825"/>
                <a:gd name="connsiteY2" fmla="*/ 19050 h 161925"/>
                <a:gd name="connsiteX3" fmla="*/ 158750 w 377825"/>
                <a:gd name="connsiteY3" fmla="*/ 0 h 161925"/>
                <a:gd name="connsiteX4" fmla="*/ 222250 w 377825"/>
                <a:gd name="connsiteY4" fmla="*/ 41275 h 161925"/>
                <a:gd name="connsiteX5" fmla="*/ 222250 w 377825"/>
                <a:gd name="connsiteY5" fmla="*/ 41275 h 161925"/>
                <a:gd name="connsiteX6" fmla="*/ 238125 w 377825"/>
                <a:gd name="connsiteY6" fmla="*/ 107950 h 161925"/>
                <a:gd name="connsiteX7" fmla="*/ 301625 w 377825"/>
                <a:gd name="connsiteY7" fmla="*/ 63500 h 161925"/>
                <a:gd name="connsiteX8" fmla="*/ 377825 w 377825"/>
                <a:gd name="connsiteY8" fmla="*/ 114300 h 161925"/>
                <a:gd name="connsiteX9" fmla="*/ 317500 w 377825"/>
                <a:gd name="connsiteY9" fmla="*/ 158750 h 161925"/>
                <a:gd name="connsiteX10" fmla="*/ 244475 w 377825"/>
                <a:gd name="connsiteY10" fmla="*/ 127000 h 161925"/>
                <a:gd name="connsiteX11" fmla="*/ 158750 w 377825"/>
                <a:gd name="connsiteY11" fmla="*/ 155575 h 161925"/>
                <a:gd name="connsiteX12" fmla="*/ 82550 w 377825"/>
                <a:gd name="connsiteY12" fmla="*/ 161925 h 161925"/>
                <a:gd name="connsiteX13" fmla="*/ 0 w 377825"/>
                <a:gd name="connsiteY13" fmla="*/ 12700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825" h="161925">
                  <a:moveTo>
                    <a:pt x="0" y="127000"/>
                  </a:moveTo>
                  <a:lnTo>
                    <a:pt x="63500" y="47625"/>
                  </a:lnTo>
                  <a:lnTo>
                    <a:pt x="120650" y="19050"/>
                  </a:lnTo>
                  <a:lnTo>
                    <a:pt x="158750" y="0"/>
                  </a:lnTo>
                  <a:lnTo>
                    <a:pt x="222250" y="41275"/>
                  </a:lnTo>
                  <a:lnTo>
                    <a:pt x="222250" y="41275"/>
                  </a:lnTo>
                  <a:lnTo>
                    <a:pt x="238125" y="107950"/>
                  </a:lnTo>
                  <a:lnTo>
                    <a:pt x="301625" y="63500"/>
                  </a:lnTo>
                  <a:lnTo>
                    <a:pt x="377825" y="114300"/>
                  </a:lnTo>
                  <a:lnTo>
                    <a:pt x="317500" y="158750"/>
                  </a:lnTo>
                  <a:lnTo>
                    <a:pt x="244475" y="127000"/>
                  </a:lnTo>
                  <a:lnTo>
                    <a:pt x="158750" y="155575"/>
                  </a:lnTo>
                  <a:lnTo>
                    <a:pt x="82550" y="161925"/>
                  </a:lnTo>
                  <a:lnTo>
                    <a:pt x="0" y="127000"/>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4" name="Freeform: Shape 123">
              <a:extLst>
                <a:ext uri="{FF2B5EF4-FFF2-40B4-BE49-F238E27FC236}">
                  <a16:creationId xmlns:a16="http://schemas.microsoft.com/office/drawing/2014/main" id="{A1410A86-4F4F-3747-B66C-C3024F39A20D}"/>
                </a:ext>
              </a:extLst>
            </p:cNvPr>
            <p:cNvSpPr/>
            <p:nvPr/>
          </p:nvSpPr>
          <p:spPr>
            <a:xfrm>
              <a:off x="6575425" y="4197350"/>
              <a:ext cx="171450" cy="117475"/>
            </a:xfrm>
            <a:custGeom>
              <a:avLst/>
              <a:gdLst>
                <a:gd name="connsiteX0" fmla="*/ 0 w 171450"/>
                <a:gd name="connsiteY0" fmla="*/ 88900 h 117475"/>
                <a:gd name="connsiteX1" fmla="*/ 53975 w 171450"/>
                <a:gd name="connsiteY1" fmla="*/ 25400 h 117475"/>
                <a:gd name="connsiteX2" fmla="*/ 117475 w 171450"/>
                <a:gd name="connsiteY2" fmla="*/ 0 h 117475"/>
                <a:gd name="connsiteX3" fmla="*/ 171450 w 171450"/>
                <a:gd name="connsiteY3" fmla="*/ 31750 h 117475"/>
                <a:gd name="connsiteX4" fmla="*/ 146050 w 171450"/>
                <a:gd name="connsiteY4" fmla="*/ 98425 h 117475"/>
                <a:gd name="connsiteX5" fmla="*/ 76200 w 171450"/>
                <a:gd name="connsiteY5" fmla="*/ 117475 h 117475"/>
                <a:gd name="connsiteX6" fmla="*/ 0 w 171450"/>
                <a:gd name="connsiteY6" fmla="*/ 88900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117475">
                  <a:moveTo>
                    <a:pt x="0" y="88900"/>
                  </a:moveTo>
                  <a:lnTo>
                    <a:pt x="53975" y="25400"/>
                  </a:lnTo>
                  <a:lnTo>
                    <a:pt x="117475" y="0"/>
                  </a:lnTo>
                  <a:lnTo>
                    <a:pt x="171450" y="31750"/>
                  </a:lnTo>
                  <a:lnTo>
                    <a:pt x="146050" y="98425"/>
                  </a:lnTo>
                  <a:lnTo>
                    <a:pt x="76200" y="117475"/>
                  </a:lnTo>
                  <a:lnTo>
                    <a:pt x="0" y="889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5" name="Freeform: Shape 124">
              <a:extLst>
                <a:ext uri="{FF2B5EF4-FFF2-40B4-BE49-F238E27FC236}">
                  <a16:creationId xmlns:a16="http://schemas.microsoft.com/office/drawing/2014/main" id="{2E77F3C6-F5A5-244D-1FEF-3676EADBC338}"/>
                </a:ext>
              </a:extLst>
            </p:cNvPr>
            <p:cNvSpPr/>
            <p:nvPr/>
          </p:nvSpPr>
          <p:spPr>
            <a:xfrm>
              <a:off x="6619875" y="4232275"/>
              <a:ext cx="98425" cy="47625"/>
            </a:xfrm>
            <a:custGeom>
              <a:avLst/>
              <a:gdLst>
                <a:gd name="connsiteX0" fmla="*/ 0 w 98425"/>
                <a:gd name="connsiteY0" fmla="*/ 34925 h 47625"/>
                <a:gd name="connsiteX1" fmla="*/ 60325 w 98425"/>
                <a:gd name="connsiteY1" fmla="*/ 0 h 47625"/>
                <a:gd name="connsiteX2" fmla="*/ 98425 w 98425"/>
                <a:gd name="connsiteY2" fmla="*/ 19050 h 47625"/>
                <a:gd name="connsiteX3" fmla="*/ 73025 w 98425"/>
                <a:gd name="connsiteY3" fmla="*/ 47625 h 47625"/>
                <a:gd name="connsiteX4" fmla="*/ 0 w 98425"/>
                <a:gd name="connsiteY4" fmla="*/ 349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 h="47625">
                  <a:moveTo>
                    <a:pt x="0" y="34925"/>
                  </a:moveTo>
                  <a:lnTo>
                    <a:pt x="60325" y="0"/>
                  </a:lnTo>
                  <a:lnTo>
                    <a:pt x="98425" y="19050"/>
                  </a:lnTo>
                  <a:lnTo>
                    <a:pt x="73025" y="47625"/>
                  </a:lnTo>
                  <a:lnTo>
                    <a:pt x="0" y="349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6" name="Freeform: Shape 125">
              <a:extLst>
                <a:ext uri="{FF2B5EF4-FFF2-40B4-BE49-F238E27FC236}">
                  <a16:creationId xmlns:a16="http://schemas.microsoft.com/office/drawing/2014/main" id="{623C0FE7-54EB-E563-3C6A-C1CB4098C820}"/>
                </a:ext>
              </a:extLst>
            </p:cNvPr>
            <p:cNvSpPr/>
            <p:nvPr/>
          </p:nvSpPr>
          <p:spPr>
            <a:xfrm>
              <a:off x="6149975" y="2854325"/>
              <a:ext cx="708025" cy="406400"/>
            </a:xfrm>
            <a:custGeom>
              <a:avLst/>
              <a:gdLst>
                <a:gd name="connsiteX0" fmla="*/ 0 w 708025"/>
                <a:gd name="connsiteY0" fmla="*/ 139700 h 406400"/>
                <a:gd name="connsiteX1" fmla="*/ 63500 w 708025"/>
                <a:gd name="connsiteY1" fmla="*/ 76200 h 406400"/>
                <a:gd name="connsiteX2" fmla="*/ 171450 w 708025"/>
                <a:gd name="connsiteY2" fmla="*/ 98425 h 406400"/>
                <a:gd name="connsiteX3" fmla="*/ 279400 w 708025"/>
                <a:gd name="connsiteY3" fmla="*/ 88900 h 406400"/>
                <a:gd name="connsiteX4" fmla="*/ 419100 w 708025"/>
                <a:gd name="connsiteY4" fmla="*/ 31750 h 406400"/>
                <a:gd name="connsiteX5" fmla="*/ 482600 w 708025"/>
                <a:gd name="connsiteY5" fmla="*/ 0 h 406400"/>
                <a:gd name="connsiteX6" fmla="*/ 542925 w 708025"/>
                <a:gd name="connsiteY6" fmla="*/ 9525 h 406400"/>
                <a:gd name="connsiteX7" fmla="*/ 631825 w 708025"/>
                <a:gd name="connsiteY7" fmla="*/ 38100 h 406400"/>
                <a:gd name="connsiteX8" fmla="*/ 679450 w 708025"/>
                <a:gd name="connsiteY8" fmla="*/ 92075 h 406400"/>
                <a:gd name="connsiteX9" fmla="*/ 708025 w 708025"/>
                <a:gd name="connsiteY9" fmla="*/ 123825 h 406400"/>
                <a:gd name="connsiteX10" fmla="*/ 657225 w 708025"/>
                <a:gd name="connsiteY10" fmla="*/ 196850 h 406400"/>
                <a:gd name="connsiteX11" fmla="*/ 581025 w 708025"/>
                <a:gd name="connsiteY11" fmla="*/ 269875 h 406400"/>
                <a:gd name="connsiteX12" fmla="*/ 514350 w 708025"/>
                <a:gd name="connsiteY12" fmla="*/ 333375 h 406400"/>
                <a:gd name="connsiteX13" fmla="*/ 438150 w 708025"/>
                <a:gd name="connsiteY13" fmla="*/ 365125 h 406400"/>
                <a:gd name="connsiteX14" fmla="*/ 387350 w 708025"/>
                <a:gd name="connsiteY14" fmla="*/ 387350 h 406400"/>
                <a:gd name="connsiteX15" fmla="*/ 323850 w 708025"/>
                <a:gd name="connsiteY15" fmla="*/ 406400 h 406400"/>
                <a:gd name="connsiteX16" fmla="*/ 257175 w 708025"/>
                <a:gd name="connsiteY16" fmla="*/ 365125 h 406400"/>
                <a:gd name="connsiteX17" fmla="*/ 209550 w 708025"/>
                <a:gd name="connsiteY17" fmla="*/ 317500 h 406400"/>
                <a:gd name="connsiteX18" fmla="*/ 165100 w 708025"/>
                <a:gd name="connsiteY18" fmla="*/ 257175 h 406400"/>
                <a:gd name="connsiteX19" fmla="*/ 69850 w 708025"/>
                <a:gd name="connsiteY19" fmla="*/ 212725 h 406400"/>
                <a:gd name="connsiteX20" fmla="*/ 0 w 708025"/>
                <a:gd name="connsiteY20" fmla="*/ 1397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025" h="406400">
                  <a:moveTo>
                    <a:pt x="0" y="139700"/>
                  </a:moveTo>
                  <a:lnTo>
                    <a:pt x="63500" y="76200"/>
                  </a:lnTo>
                  <a:lnTo>
                    <a:pt x="171450" y="98425"/>
                  </a:lnTo>
                  <a:lnTo>
                    <a:pt x="279400" y="88900"/>
                  </a:lnTo>
                  <a:lnTo>
                    <a:pt x="419100" y="31750"/>
                  </a:lnTo>
                  <a:lnTo>
                    <a:pt x="482600" y="0"/>
                  </a:lnTo>
                  <a:lnTo>
                    <a:pt x="542925" y="9525"/>
                  </a:lnTo>
                  <a:lnTo>
                    <a:pt x="631825" y="38100"/>
                  </a:lnTo>
                  <a:lnTo>
                    <a:pt x="679450" y="92075"/>
                  </a:lnTo>
                  <a:lnTo>
                    <a:pt x="708025" y="123825"/>
                  </a:lnTo>
                  <a:lnTo>
                    <a:pt x="657225" y="196850"/>
                  </a:lnTo>
                  <a:lnTo>
                    <a:pt x="581025" y="269875"/>
                  </a:lnTo>
                  <a:lnTo>
                    <a:pt x="514350" y="333375"/>
                  </a:lnTo>
                  <a:lnTo>
                    <a:pt x="438150" y="365125"/>
                  </a:lnTo>
                  <a:lnTo>
                    <a:pt x="387350" y="387350"/>
                  </a:lnTo>
                  <a:lnTo>
                    <a:pt x="323850" y="406400"/>
                  </a:lnTo>
                  <a:lnTo>
                    <a:pt x="257175" y="365125"/>
                  </a:lnTo>
                  <a:lnTo>
                    <a:pt x="209550" y="317500"/>
                  </a:lnTo>
                  <a:lnTo>
                    <a:pt x="165100" y="257175"/>
                  </a:lnTo>
                  <a:lnTo>
                    <a:pt x="69850" y="212725"/>
                  </a:lnTo>
                  <a:lnTo>
                    <a:pt x="0" y="13970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7" name="Freeform: Shape 126">
              <a:extLst>
                <a:ext uri="{FF2B5EF4-FFF2-40B4-BE49-F238E27FC236}">
                  <a16:creationId xmlns:a16="http://schemas.microsoft.com/office/drawing/2014/main" id="{C68C4671-CD4B-6466-69CC-18AE3A19629F}"/>
                </a:ext>
              </a:extLst>
            </p:cNvPr>
            <p:cNvSpPr/>
            <p:nvPr/>
          </p:nvSpPr>
          <p:spPr>
            <a:xfrm>
              <a:off x="6375400" y="2927350"/>
              <a:ext cx="371475" cy="298450"/>
            </a:xfrm>
            <a:custGeom>
              <a:avLst/>
              <a:gdLst>
                <a:gd name="connsiteX0" fmla="*/ 19050 w 371475"/>
                <a:gd name="connsiteY0" fmla="*/ 57150 h 298450"/>
                <a:gd name="connsiteX1" fmla="*/ 130175 w 371475"/>
                <a:gd name="connsiteY1" fmla="*/ 34925 h 298450"/>
                <a:gd name="connsiteX2" fmla="*/ 231775 w 371475"/>
                <a:gd name="connsiteY2" fmla="*/ 0 h 298450"/>
                <a:gd name="connsiteX3" fmla="*/ 333375 w 371475"/>
                <a:gd name="connsiteY3" fmla="*/ 53975 h 298450"/>
                <a:gd name="connsiteX4" fmla="*/ 371475 w 371475"/>
                <a:gd name="connsiteY4" fmla="*/ 130175 h 298450"/>
                <a:gd name="connsiteX5" fmla="*/ 320675 w 371475"/>
                <a:gd name="connsiteY5" fmla="*/ 200025 h 298450"/>
                <a:gd name="connsiteX6" fmla="*/ 222250 w 371475"/>
                <a:gd name="connsiteY6" fmla="*/ 266700 h 298450"/>
                <a:gd name="connsiteX7" fmla="*/ 161925 w 371475"/>
                <a:gd name="connsiteY7" fmla="*/ 288925 h 298450"/>
                <a:gd name="connsiteX8" fmla="*/ 104775 w 371475"/>
                <a:gd name="connsiteY8" fmla="*/ 298450 h 298450"/>
                <a:gd name="connsiteX9" fmla="*/ 38100 w 371475"/>
                <a:gd name="connsiteY9" fmla="*/ 269875 h 298450"/>
                <a:gd name="connsiteX10" fmla="*/ 0 w 371475"/>
                <a:gd name="connsiteY10" fmla="*/ 152400 h 298450"/>
                <a:gd name="connsiteX11" fmla="*/ 19050 w 371475"/>
                <a:gd name="connsiteY11" fmla="*/ 571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5" h="298450">
                  <a:moveTo>
                    <a:pt x="19050" y="57150"/>
                  </a:moveTo>
                  <a:lnTo>
                    <a:pt x="130175" y="34925"/>
                  </a:lnTo>
                  <a:lnTo>
                    <a:pt x="231775" y="0"/>
                  </a:lnTo>
                  <a:lnTo>
                    <a:pt x="333375" y="53975"/>
                  </a:lnTo>
                  <a:lnTo>
                    <a:pt x="371475" y="130175"/>
                  </a:lnTo>
                  <a:lnTo>
                    <a:pt x="320675" y="200025"/>
                  </a:lnTo>
                  <a:lnTo>
                    <a:pt x="222250" y="266700"/>
                  </a:lnTo>
                  <a:lnTo>
                    <a:pt x="161925" y="288925"/>
                  </a:lnTo>
                  <a:lnTo>
                    <a:pt x="104775" y="298450"/>
                  </a:lnTo>
                  <a:lnTo>
                    <a:pt x="38100" y="269875"/>
                  </a:lnTo>
                  <a:lnTo>
                    <a:pt x="0" y="152400"/>
                  </a:lnTo>
                  <a:lnTo>
                    <a:pt x="19050" y="571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8" name="Freeform: Shape 127">
              <a:extLst>
                <a:ext uri="{FF2B5EF4-FFF2-40B4-BE49-F238E27FC236}">
                  <a16:creationId xmlns:a16="http://schemas.microsoft.com/office/drawing/2014/main" id="{10AB58E6-797D-AA5F-124A-839059B3E9C1}"/>
                </a:ext>
              </a:extLst>
            </p:cNvPr>
            <p:cNvSpPr/>
            <p:nvPr/>
          </p:nvSpPr>
          <p:spPr>
            <a:xfrm>
              <a:off x="6429375" y="2997200"/>
              <a:ext cx="257175" cy="200025"/>
            </a:xfrm>
            <a:custGeom>
              <a:avLst/>
              <a:gdLst>
                <a:gd name="connsiteX0" fmla="*/ 12700 w 257175"/>
                <a:gd name="connsiteY0" fmla="*/ 53975 h 200025"/>
                <a:gd name="connsiteX1" fmla="*/ 120650 w 257175"/>
                <a:gd name="connsiteY1" fmla="*/ 0 h 200025"/>
                <a:gd name="connsiteX2" fmla="*/ 190500 w 257175"/>
                <a:gd name="connsiteY2" fmla="*/ 0 h 200025"/>
                <a:gd name="connsiteX3" fmla="*/ 257175 w 257175"/>
                <a:gd name="connsiteY3" fmla="*/ 57150 h 200025"/>
                <a:gd name="connsiteX4" fmla="*/ 206375 w 257175"/>
                <a:gd name="connsiteY4" fmla="*/ 123825 h 200025"/>
                <a:gd name="connsiteX5" fmla="*/ 152400 w 257175"/>
                <a:gd name="connsiteY5" fmla="*/ 161925 h 200025"/>
                <a:gd name="connsiteX6" fmla="*/ 107950 w 257175"/>
                <a:gd name="connsiteY6" fmla="*/ 200025 h 200025"/>
                <a:gd name="connsiteX7" fmla="*/ 41275 w 257175"/>
                <a:gd name="connsiteY7" fmla="*/ 200025 h 200025"/>
                <a:gd name="connsiteX8" fmla="*/ 6350 w 257175"/>
                <a:gd name="connsiteY8" fmla="*/ 146050 h 200025"/>
                <a:gd name="connsiteX9" fmla="*/ 0 w 257175"/>
                <a:gd name="connsiteY9" fmla="*/ 123825 h 200025"/>
                <a:gd name="connsiteX10" fmla="*/ 12700 w 257175"/>
                <a:gd name="connsiteY10" fmla="*/ 539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175" h="200025">
                  <a:moveTo>
                    <a:pt x="12700" y="53975"/>
                  </a:moveTo>
                  <a:lnTo>
                    <a:pt x="120650" y="0"/>
                  </a:lnTo>
                  <a:lnTo>
                    <a:pt x="190500" y="0"/>
                  </a:lnTo>
                  <a:lnTo>
                    <a:pt x="257175" y="57150"/>
                  </a:lnTo>
                  <a:lnTo>
                    <a:pt x="206375" y="123825"/>
                  </a:lnTo>
                  <a:lnTo>
                    <a:pt x="152400" y="161925"/>
                  </a:lnTo>
                  <a:lnTo>
                    <a:pt x="107950" y="200025"/>
                  </a:lnTo>
                  <a:lnTo>
                    <a:pt x="41275" y="200025"/>
                  </a:lnTo>
                  <a:lnTo>
                    <a:pt x="6350" y="146050"/>
                  </a:lnTo>
                  <a:lnTo>
                    <a:pt x="0" y="123825"/>
                  </a:lnTo>
                  <a:lnTo>
                    <a:pt x="12700" y="53975"/>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9" name="Freeform: Shape 128">
              <a:extLst>
                <a:ext uri="{FF2B5EF4-FFF2-40B4-BE49-F238E27FC236}">
                  <a16:creationId xmlns:a16="http://schemas.microsoft.com/office/drawing/2014/main" id="{C5BE8947-C086-46E8-57E9-890F10FB5ACE}"/>
                </a:ext>
              </a:extLst>
            </p:cNvPr>
            <p:cNvSpPr/>
            <p:nvPr/>
          </p:nvSpPr>
          <p:spPr>
            <a:xfrm>
              <a:off x="6200775" y="2955925"/>
              <a:ext cx="111125" cy="31750"/>
            </a:xfrm>
            <a:custGeom>
              <a:avLst/>
              <a:gdLst>
                <a:gd name="connsiteX0" fmla="*/ 0 w 111125"/>
                <a:gd name="connsiteY0" fmla="*/ 31750 h 31750"/>
                <a:gd name="connsiteX1" fmla="*/ 34925 w 111125"/>
                <a:gd name="connsiteY1" fmla="*/ 0 h 31750"/>
                <a:gd name="connsiteX2" fmla="*/ 111125 w 111125"/>
                <a:gd name="connsiteY2" fmla="*/ 31750 h 31750"/>
                <a:gd name="connsiteX3" fmla="*/ 0 w 111125"/>
                <a:gd name="connsiteY3" fmla="*/ 31750 h 31750"/>
              </a:gdLst>
              <a:ahLst/>
              <a:cxnLst>
                <a:cxn ang="0">
                  <a:pos x="connsiteX0" y="connsiteY0"/>
                </a:cxn>
                <a:cxn ang="0">
                  <a:pos x="connsiteX1" y="connsiteY1"/>
                </a:cxn>
                <a:cxn ang="0">
                  <a:pos x="connsiteX2" y="connsiteY2"/>
                </a:cxn>
                <a:cxn ang="0">
                  <a:pos x="connsiteX3" y="connsiteY3"/>
                </a:cxn>
              </a:cxnLst>
              <a:rect l="l" t="t" r="r" b="b"/>
              <a:pathLst>
                <a:path w="111125" h="31750">
                  <a:moveTo>
                    <a:pt x="0" y="31750"/>
                  </a:moveTo>
                  <a:lnTo>
                    <a:pt x="34925" y="0"/>
                  </a:lnTo>
                  <a:lnTo>
                    <a:pt x="111125" y="31750"/>
                  </a:lnTo>
                  <a:lnTo>
                    <a:pt x="0" y="317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0" name="Freeform: Shape 129">
              <a:extLst>
                <a:ext uri="{FF2B5EF4-FFF2-40B4-BE49-F238E27FC236}">
                  <a16:creationId xmlns:a16="http://schemas.microsoft.com/office/drawing/2014/main" id="{702F36B1-98A8-B69C-BD1D-705D8E63C109}"/>
                </a:ext>
              </a:extLst>
            </p:cNvPr>
            <p:cNvSpPr/>
            <p:nvPr/>
          </p:nvSpPr>
          <p:spPr>
            <a:xfrm>
              <a:off x="6480175" y="3032125"/>
              <a:ext cx="158750" cy="123825"/>
            </a:xfrm>
            <a:custGeom>
              <a:avLst/>
              <a:gdLst>
                <a:gd name="connsiteX0" fmla="*/ 0 w 158750"/>
                <a:gd name="connsiteY0" fmla="*/ 88900 h 123825"/>
                <a:gd name="connsiteX1" fmla="*/ 41275 w 158750"/>
                <a:gd name="connsiteY1" fmla="*/ 9525 h 123825"/>
                <a:gd name="connsiteX2" fmla="*/ 130175 w 158750"/>
                <a:gd name="connsiteY2" fmla="*/ 0 h 123825"/>
                <a:gd name="connsiteX3" fmla="*/ 158750 w 158750"/>
                <a:gd name="connsiteY3" fmla="*/ 22225 h 123825"/>
                <a:gd name="connsiteX4" fmla="*/ 120650 w 158750"/>
                <a:gd name="connsiteY4" fmla="*/ 73025 h 123825"/>
                <a:gd name="connsiteX5" fmla="*/ 92075 w 158750"/>
                <a:gd name="connsiteY5" fmla="*/ 101600 h 123825"/>
                <a:gd name="connsiteX6" fmla="*/ 57150 w 158750"/>
                <a:gd name="connsiteY6" fmla="*/ 123825 h 123825"/>
                <a:gd name="connsiteX7" fmla="*/ 0 w 158750"/>
                <a:gd name="connsiteY7" fmla="*/ 8890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50" h="123825">
                  <a:moveTo>
                    <a:pt x="0" y="88900"/>
                  </a:moveTo>
                  <a:lnTo>
                    <a:pt x="41275" y="9525"/>
                  </a:lnTo>
                  <a:lnTo>
                    <a:pt x="130175" y="0"/>
                  </a:lnTo>
                  <a:lnTo>
                    <a:pt x="158750" y="22225"/>
                  </a:lnTo>
                  <a:lnTo>
                    <a:pt x="120650" y="73025"/>
                  </a:lnTo>
                  <a:lnTo>
                    <a:pt x="92075" y="101600"/>
                  </a:lnTo>
                  <a:lnTo>
                    <a:pt x="57150" y="123825"/>
                  </a:lnTo>
                  <a:lnTo>
                    <a:pt x="0" y="88900"/>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1" name="Freeform: Shape 130">
              <a:extLst>
                <a:ext uri="{FF2B5EF4-FFF2-40B4-BE49-F238E27FC236}">
                  <a16:creationId xmlns:a16="http://schemas.microsoft.com/office/drawing/2014/main" id="{6899DDAB-EAB3-56B1-79FC-243756BC9858}"/>
                </a:ext>
              </a:extLst>
            </p:cNvPr>
            <p:cNvSpPr/>
            <p:nvPr/>
          </p:nvSpPr>
          <p:spPr>
            <a:xfrm>
              <a:off x="7178675" y="2905125"/>
              <a:ext cx="219075" cy="136525"/>
            </a:xfrm>
            <a:custGeom>
              <a:avLst/>
              <a:gdLst>
                <a:gd name="connsiteX0" fmla="*/ 0 w 219075"/>
                <a:gd name="connsiteY0" fmla="*/ 79375 h 136525"/>
                <a:gd name="connsiteX1" fmla="*/ 73025 w 219075"/>
                <a:gd name="connsiteY1" fmla="*/ 0 h 136525"/>
                <a:gd name="connsiteX2" fmla="*/ 158750 w 219075"/>
                <a:gd name="connsiteY2" fmla="*/ 6350 h 136525"/>
                <a:gd name="connsiteX3" fmla="*/ 219075 w 219075"/>
                <a:gd name="connsiteY3" fmla="*/ 76200 h 136525"/>
                <a:gd name="connsiteX4" fmla="*/ 174625 w 219075"/>
                <a:gd name="connsiteY4" fmla="*/ 123825 h 136525"/>
                <a:gd name="connsiteX5" fmla="*/ 149225 w 219075"/>
                <a:gd name="connsiteY5" fmla="*/ 136525 h 136525"/>
                <a:gd name="connsiteX6" fmla="*/ 73025 w 219075"/>
                <a:gd name="connsiteY6" fmla="*/ 111125 h 136525"/>
                <a:gd name="connsiteX7" fmla="*/ 0 w 219075"/>
                <a:gd name="connsiteY7" fmla="*/ 793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136525">
                  <a:moveTo>
                    <a:pt x="0" y="79375"/>
                  </a:moveTo>
                  <a:lnTo>
                    <a:pt x="73025" y="0"/>
                  </a:lnTo>
                  <a:lnTo>
                    <a:pt x="158750" y="6350"/>
                  </a:lnTo>
                  <a:lnTo>
                    <a:pt x="219075" y="76200"/>
                  </a:lnTo>
                  <a:lnTo>
                    <a:pt x="174625" y="123825"/>
                  </a:lnTo>
                  <a:lnTo>
                    <a:pt x="149225" y="136525"/>
                  </a:lnTo>
                  <a:lnTo>
                    <a:pt x="73025" y="111125"/>
                  </a:lnTo>
                  <a:lnTo>
                    <a:pt x="0" y="7937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2" name="Freeform: Shape 131">
              <a:extLst>
                <a:ext uri="{FF2B5EF4-FFF2-40B4-BE49-F238E27FC236}">
                  <a16:creationId xmlns:a16="http://schemas.microsoft.com/office/drawing/2014/main" id="{4F6B0A8C-D039-434B-7C02-2BD16C7B217B}"/>
                </a:ext>
              </a:extLst>
            </p:cNvPr>
            <p:cNvSpPr/>
            <p:nvPr/>
          </p:nvSpPr>
          <p:spPr>
            <a:xfrm>
              <a:off x="7280275" y="2978150"/>
              <a:ext cx="69850" cy="28575"/>
            </a:xfrm>
            <a:custGeom>
              <a:avLst/>
              <a:gdLst>
                <a:gd name="connsiteX0" fmla="*/ 0 w 69850"/>
                <a:gd name="connsiteY0" fmla="*/ 0 h 28575"/>
                <a:gd name="connsiteX1" fmla="*/ 69850 w 69850"/>
                <a:gd name="connsiteY1" fmla="*/ 3175 h 28575"/>
                <a:gd name="connsiteX2" fmla="*/ 41275 w 69850"/>
                <a:gd name="connsiteY2" fmla="*/ 28575 h 28575"/>
                <a:gd name="connsiteX3" fmla="*/ 0 w 69850"/>
                <a:gd name="connsiteY3" fmla="*/ 0 h 28575"/>
              </a:gdLst>
              <a:ahLst/>
              <a:cxnLst>
                <a:cxn ang="0">
                  <a:pos x="connsiteX0" y="connsiteY0"/>
                </a:cxn>
                <a:cxn ang="0">
                  <a:pos x="connsiteX1" y="connsiteY1"/>
                </a:cxn>
                <a:cxn ang="0">
                  <a:pos x="connsiteX2" y="connsiteY2"/>
                </a:cxn>
                <a:cxn ang="0">
                  <a:pos x="connsiteX3" y="connsiteY3"/>
                </a:cxn>
              </a:cxnLst>
              <a:rect l="l" t="t" r="r" b="b"/>
              <a:pathLst>
                <a:path w="69850" h="28575">
                  <a:moveTo>
                    <a:pt x="0" y="0"/>
                  </a:moveTo>
                  <a:lnTo>
                    <a:pt x="69850" y="3175"/>
                  </a:lnTo>
                  <a:lnTo>
                    <a:pt x="41275" y="28575"/>
                  </a:lnTo>
                  <a:lnTo>
                    <a:pt x="0" y="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3" name="Freeform: Shape 132">
              <a:extLst>
                <a:ext uri="{FF2B5EF4-FFF2-40B4-BE49-F238E27FC236}">
                  <a16:creationId xmlns:a16="http://schemas.microsoft.com/office/drawing/2014/main" id="{95933318-05F9-F67C-ABBB-C7A327DC59AC}"/>
                </a:ext>
              </a:extLst>
            </p:cNvPr>
            <p:cNvSpPr/>
            <p:nvPr/>
          </p:nvSpPr>
          <p:spPr>
            <a:xfrm>
              <a:off x="6245225" y="2406650"/>
              <a:ext cx="307975" cy="152400"/>
            </a:xfrm>
            <a:custGeom>
              <a:avLst/>
              <a:gdLst>
                <a:gd name="connsiteX0" fmla="*/ 0 w 307975"/>
                <a:gd name="connsiteY0" fmla="*/ 107950 h 152400"/>
                <a:gd name="connsiteX1" fmla="*/ 44450 w 307975"/>
                <a:gd name="connsiteY1" fmla="*/ 63500 h 152400"/>
                <a:gd name="connsiteX2" fmla="*/ 82550 w 307975"/>
                <a:gd name="connsiteY2" fmla="*/ 28575 h 152400"/>
                <a:gd name="connsiteX3" fmla="*/ 161925 w 307975"/>
                <a:gd name="connsiteY3" fmla="*/ 6350 h 152400"/>
                <a:gd name="connsiteX4" fmla="*/ 212725 w 307975"/>
                <a:gd name="connsiteY4" fmla="*/ 0 h 152400"/>
                <a:gd name="connsiteX5" fmla="*/ 276225 w 307975"/>
                <a:gd name="connsiteY5" fmla="*/ 22225 h 152400"/>
                <a:gd name="connsiteX6" fmla="*/ 301625 w 307975"/>
                <a:gd name="connsiteY6" fmla="*/ 38100 h 152400"/>
                <a:gd name="connsiteX7" fmla="*/ 307975 w 307975"/>
                <a:gd name="connsiteY7" fmla="*/ 73025 h 152400"/>
                <a:gd name="connsiteX8" fmla="*/ 307975 w 307975"/>
                <a:gd name="connsiteY8" fmla="*/ 101600 h 152400"/>
                <a:gd name="connsiteX9" fmla="*/ 257175 w 307975"/>
                <a:gd name="connsiteY9" fmla="*/ 136525 h 152400"/>
                <a:gd name="connsiteX10" fmla="*/ 222250 w 307975"/>
                <a:gd name="connsiteY10" fmla="*/ 152400 h 152400"/>
                <a:gd name="connsiteX11" fmla="*/ 139700 w 307975"/>
                <a:gd name="connsiteY11" fmla="*/ 152400 h 152400"/>
                <a:gd name="connsiteX12" fmla="*/ 92075 w 307975"/>
                <a:gd name="connsiteY12" fmla="*/ 152400 h 152400"/>
                <a:gd name="connsiteX13" fmla="*/ 0 w 307975"/>
                <a:gd name="connsiteY13" fmla="*/ 1079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975" h="152400">
                  <a:moveTo>
                    <a:pt x="0" y="107950"/>
                  </a:moveTo>
                  <a:lnTo>
                    <a:pt x="44450" y="63500"/>
                  </a:lnTo>
                  <a:lnTo>
                    <a:pt x="82550" y="28575"/>
                  </a:lnTo>
                  <a:lnTo>
                    <a:pt x="161925" y="6350"/>
                  </a:lnTo>
                  <a:lnTo>
                    <a:pt x="212725" y="0"/>
                  </a:lnTo>
                  <a:lnTo>
                    <a:pt x="276225" y="22225"/>
                  </a:lnTo>
                  <a:lnTo>
                    <a:pt x="301625" y="38100"/>
                  </a:lnTo>
                  <a:lnTo>
                    <a:pt x="307975" y="73025"/>
                  </a:lnTo>
                  <a:lnTo>
                    <a:pt x="307975" y="101600"/>
                  </a:lnTo>
                  <a:lnTo>
                    <a:pt x="257175" y="136525"/>
                  </a:lnTo>
                  <a:lnTo>
                    <a:pt x="222250" y="152400"/>
                  </a:lnTo>
                  <a:lnTo>
                    <a:pt x="139700" y="152400"/>
                  </a:lnTo>
                  <a:lnTo>
                    <a:pt x="92075" y="152400"/>
                  </a:lnTo>
                  <a:lnTo>
                    <a:pt x="0" y="107950"/>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4" name="Freeform: Shape 133">
              <a:extLst>
                <a:ext uri="{FF2B5EF4-FFF2-40B4-BE49-F238E27FC236}">
                  <a16:creationId xmlns:a16="http://schemas.microsoft.com/office/drawing/2014/main" id="{DD76E8B6-296F-FB4A-8D7F-2D9D8E4FFF97}"/>
                </a:ext>
              </a:extLst>
            </p:cNvPr>
            <p:cNvSpPr/>
            <p:nvPr/>
          </p:nvSpPr>
          <p:spPr>
            <a:xfrm>
              <a:off x="5568950" y="3565525"/>
              <a:ext cx="101600" cy="139700"/>
            </a:xfrm>
            <a:custGeom>
              <a:avLst/>
              <a:gdLst>
                <a:gd name="connsiteX0" fmla="*/ 6350 w 101600"/>
                <a:gd name="connsiteY0" fmla="*/ 47625 h 139700"/>
                <a:gd name="connsiteX1" fmla="*/ 28575 w 101600"/>
                <a:gd name="connsiteY1" fmla="*/ 0 h 139700"/>
                <a:gd name="connsiteX2" fmla="*/ 101600 w 101600"/>
                <a:gd name="connsiteY2" fmla="*/ 34925 h 139700"/>
                <a:gd name="connsiteX3" fmla="*/ 66675 w 101600"/>
                <a:gd name="connsiteY3" fmla="*/ 107950 h 139700"/>
                <a:gd name="connsiteX4" fmla="*/ 12700 w 101600"/>
                <a:gd name="connsiteY4" fmla="*/ 139700 h 139700"/>
                <a:gd name="connsiteX5" fmla="*/ 0 w 101600"/>
                <a:gd name="connsiteY5" fmla="*/ 101600 h 139700"/>
                <a:gd name="connsiteX6" fmla="*/ 6350 w 101600"/>
                <a:gd name="connsiteY6" fmla="*/ 47625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00" h="139700">
                  <a:moveTo>
                    <a:pt x="6350" y="47625"/>
                  </a:moveTo>
                  <a:lnTo>
                    <a:pt x="28575" y="0"/>
                  </a:lnTo>
                  <a:lnTo>
                    <a:pt x="101600" y="34925"/>
                  </a:lnTo>
                  <a:lnTo>
                    <a:pt x="66675" y="107950"/>
                  </a:lnTo>
                  <a:lnTo>
                    <a:pt x="12700" y="139700"/>
                  </a:lnTo>
                  <a:lnTo>
                    <a:pt x="0" y="101600"/>
                  </a:lnTo>
                  <a:lnTo>
                    <a:pt x="6350" y="476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5" name="Freeform: Shape 134">
              <a:extLst>
                <a:ext uri="{FF2B5EF4-FFF2-40B4-BE49-F238E27FC236}">
                  <a16:creationId xmlns:a16="http://schemas.microsoft.com/office/drawing/2014/main" id="{127980B1-768A-E226-A912-32BD7F0146C4}"/>
                </a:ext>
              </a:extLst>
            </p:cNvPr>
            <p:cNvSpPr/>
            <p:nvPr/>
          </p:nvSpPr>
          <p:spPr>
            <a:xfrm>
              <a:off x="5711825" y="4124325"/>
              <a:ext cx="73025" cy="63500"/>
            </a:xfrm>
            <a:custGeom>
              <a:avLst/>
              <a:gdLst>
                <a:gd name="connsiteX0" fmla="*/ 0 w 73025"/>
                <a:gd name="connsiteY0" fmla="*/ 25400 h 63500"/>
                <a:gd name="connsiteX1" fmla="*/ 44450 w 73025"/>
                <a:gd name="connsiteY1" fmla="*/ 0 h 63500"/>
                <a:gd name="connsiteX2" fmla="*/ 73025 w 73025"/>
                <a:gd name="connsiteY2" fmla="*/ 31750 h 63500"/>
                <a:gd name="connsiteX3" fmla="*/ 34925 w 73025"/>
                <a:gd name="connsiteY3" fmla="*/ 63500 h 63500"/>
                <a:gd name="connsiteX4" fmla="*/ 0 w 73025"/>
                <a:gd name="connsiteY4" fmla="*/ 2540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25" h="63500">
                  <a:moveTo>
                    <a:pt x="0" y="25400"/>
                  </a:moveTo>
                  <a:lnTo>
                    <a:pt x="44450" y="0"/>
                  </a:lnTo>
                  <a:lnTo>
                    <a:pt x="73025" y="31750"/>
                  </a:lnTo>
                  <a:lnTo>
                    <a:pt x="34925" y="63500"/>
                  </a:lnTo>
                  <a:lnTo>
                    <a:pt x="0" y="25400"/>
                  </a:lnTo>
                  <a:close/>
                </a:path>
              </a:pathLst>
            </a:custGeom>
            <a:noFill/>
            <a:ln w="3175">
              <a:solidFill>
                <a:srgbClr val="FF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6" name="Freeform: Shape 135">
              <a:extLst>
                <a:ext uri="{FF2B5EF4-FFF2-40B4-BE49-F238E27FC236}">
                  <a16:creationId xmlns:a16="http://schemas.microsoft.com/office/drawing/2014/main" id="{4059AEDE-6D6D-EFF7-A2D7-A9CB04A164F3}"/>
                </a:ext>
              </a:extLst>
            </p:cNvPr>
            <p:cNvSpPr/>
            <p:nvPr/>
          </p:nvSpPr>
          <p:spPr>
            <a:xfrm>
              <a:off x="4908550" y="3657600"/>
              <a:ext cx="104775" cy="101600"/>
            </a:xfrm>
            <a:custGeom>
              <a:avLst/>
              <a:gdLst>
                <a:gd name="connsiteX0" fmla="*/ 0 w 104775"/>
                <a:gd name="connsiteY0" fmla="*/ 73025 h 101600"/>
                <a:gd name="connsiteX1" fmla="*/ 47625 w 104775"/>
                <a:gd name="connsiteY1" fmla="*/ 0 h 101600"/>
                <a:gd name="connsiteX2" fmla="*/ 73025 w 104775"/>
                <a:gd name="connsiteY2" fmla="*/ 9525 h 101600"/>
                <a:gd name="connsiteX3" fmla="*/ 82550 w 104775"/>
                <a:gd name="connsiteY3" fmla="*/ 41275 h 101600"/>
                <a:gd name="connsiteX4" fmla="*/ 104775 w 104775"/>
                <a:gd name="connsiteY4" fmla="*/ 82550 h 101600"/>
                <a:gd name="connsiteX5" fmla="*/ 60325 w 104775"/>
                <a:gd name="connsiteY5" fmla="*/ 101600 h 101600"/>
                <a:gd name="connsiteX6" fmla="*/ 0 w 104775"/>
                <a:gd name="connsiteY6" fmla="*/ 7302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01600">
                  <a:moveTo>
                    <a:pt x="0" y="73025"/>
                  </a:moveTo>
                  <a:lnTo>
                    <a:pt x="47625" y="0"/>
                  </a:lnTo>
                  <a:lnTo>
                    <a:pt x="73025" y="9525"/>
                  </a:lnTo>
                  <a:lnTo>
                    <a:pt x="82550" y="41275"/>
                  </a:lnTo>
                  <a:lnTo>
                    <a:pt x="104775" y="82550"/>
                  </a:lnTo>
                  <a:lnTo>
                    <a:pt x="60325" y="101600"/>
                  </a:lnTo>
                  <a:lnTo>
                    <a:pt x="0" y="73025"/>
                  </a:lnTo>
                  <a:close/>
                </a:path>
              </a:pathLst>
            </a:cu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37" name="TextBox 136">
            <a:extLst>
              <a:ext uri="{FF2B5EF4-FFF2-40B4-BE49-F238E27FC236}">
                <a16:creationId xmlns:a16="http://schemas.microsoft.com/office/drawing/2014/main" id="{C6A7E0B1-1AE6-13ED-D7A1-4269F58CDDA2}"/>
              </a:ext>
            </a:extLst>
          </p:cNvPr>
          <p:cNvSpPr txBox="1"/>
          <p:nvPr/>
        </p:nvSpPr>
        <p:spPr>
          <a:xfrm>
            <a:off x="9464195" y="6039051"/>
            <a:ext cx="1871025" cy="230832"/>
          </a:xfrm>
          <a:prstGeom prst="rect">
            <a:avLst/>
          </a:prstGeom>
          <a:noFill/>
        </p:spPr>
        <p:txBody>
          <a:bodyPr wrap="none" rtlCol="0">
            <a:spAutoFit/>
          </a:bodyPr>
          <a:lstStyle/>
          <a:p>
            <a:r>
              <a:rPr lang="en-IE" sz="900" dirty="0">
                <a:solidFill>
                  <a:srgbClr val="FF0000"/>
                </a:solidFill>
              </a:rPr>
              <a:t>Waulsortian contoured from 300m</a:t>
            </a:r>
          </a:p>
        </p:txBody>
      </p:sp>
      <p:sp>
        <p:nvSpPr>
          <p:cNvPr id="138" name="TextBox 137">
            <a:extLst>
              <a:ext uri="{FF2B5EF4-FFF2-40B4-BE49-F238E27FC236}">
                <a16:creationId xmlns:a16="http://schemas.microsoft.com/office/drawing/2014/main" id="{A0FAC9E1-CF4E-8ED0-56AC-41F83C7DFA64}"/>
              </a:ext>
            </a:extLst>
          </p:cNvPr>
          <p:cNvSpPr txBox="1"/>
          <p:nvPr/>
        </p:nvSpPr>
        <p:spPr>
          <a:xfrm>
            <a:off x="5683183" y="2946234"/>
            <a:ext cx="739305" cy="430887"/>
          </a:xfrm>
          <a:prstGeom prst="rect">
            <a:avLst/>
          </a:prstGeom>
          <a:noFill/>
        </p:spPr>
        <p:txBody>
          <a:bodyPr wrap="none" rtlCol="0">
            <a:spAutoFit/>
          </a:bodyPr>
          <a:lstStyle/>
          <a:p>
            <a:pPr algn="ctr"/>
            <a:r>
              <a:rPr lang="en-IE" sz="1050" dirty="0">
                <a:solidFill>
                  <a:srgbClr val="0070C0"/>
                </a:solidFill>
              </a:rPr>
              <a:t>Deep</a:t>
            </a:r>
          </a:p>
          <a:p>
            <a:pPr algn="ctr"/>
            <a:r>
              <a:rPr lang="en-IE" sz="1050" dirty="0">
                <a:solidFill>
                  <a:srgbClr val="0070C0"/>
                </a:solidFill>
              </a:rPr>
              <a:t>Grey Calp</a:t>
            </a:r>
          </a:p>
        </p:txBody>
      </p:sp>
      <p:sp>
        <p:nvSpPr>
          <p:cNvPr id="139" name="TextBox 138">
            <a:extLst>
              <a:ext uri="{FF2B5EF4-FFF2-40B4-BE49-F238E27FC236}">
                <a16:creationId xmlns:a16="http://schemas.microsoft.com/office/drawing/2014/main" id="{AEF06BC1-5B2E-C4EB-6D4D-4AA5D2D618D0}"/>
              </a:ext>
            </a:extLst>
          </p:cNvPr>
          <p:cNvSpPr txBox="1"/>
          <p:nvPr/>
        </p:nvSpPr>
        <p:spPr>
          <a:xfrm>
            <a:off x="4649807" y="3995063"/>
            <a:ext cx="739305" cy="430887"/>
          </a:xfrm>
          <a:prstGeom prst="rect">
            <a:avLst/>
          </a:prstGeom>
          <a:noFill/>
        </p:spPr>
        <p:txBody>
          <a:bodyPr wrap="none" rtlCol="0">
            <a:spAutoFit/>
          </a:bodyPr>
          <a:lstStyle/>
          <a:p>
            <a:pPr algn="ctr"/>
            <a:r>
              <a:rPr lang="en-IE" sz="1050" dirty="0">
                <a:solidFill>
                  <a:srgbClr val="0070C0"/>
                </a:solidFill>
              </a:rPr>
              <a:t>Deep</a:t>
            </a:r>
          </a:p>
          <a:p>
            <a:pPr algn="ctr"/>
            <a:r>
              <a:rPr lang="en-IE" sz="1050" dirty="0">
                <a:solidFill>
                  <a:srgbClr val="0070C0"/>
                </a:solidFill>
              </a:rPr>
              <a:t>Grey Calp</a:t>
            </a:r>
          </a:p>
        </p:txBody>
      </p:sp>
    </p:spTree>
    <p:extLst>
      <p:ext uri="{BB962C8B-B14F-4D97-AF65-F5344CB8AC3E}">
        <p14:creationId xmlns:p14="http://schemas.microsoft.com/office/powerpoint/2010/main" val="109663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wipe(left)">
                                      <p:cBhvr>
                                        <p:cTn id="10"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Title 1">
            <a:extLst>
              <a:ext uri="{FF2B5EF4-FFF2-40B4-BE49-F238E27FC236}">
                <a16:creationId xmlns:a16="http://schemas.microsoft.com/office/drawing/2014/main" id="{C0C0D98E-40A1-4764-96B7-D23FAFA79D8D}"/>
              </a:ext>
            </a:extLst>
          </p:cNvPr>
          <p:cNvSpPr txBox="1">
            <a:spLocks/>
          </p:cNvSpPr>
          <p:nvPr/>
        </p:nvSpPr>
        <p:spPr>
          <a:xfrm rot="16200000">
            <a:off x="-1840471" y="2133126"/>
            <a:ext cx="5257802"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err="1">
                <a:solidFill>
                  <a:schemeClr val="accent4"/>
                </a:solidFill>
                <a:latin typeface="+mn-lt"/>
              </a:rPr>
              <a:t>Oakport</a:t>
            </a:r>
            <a:r>
              <a:rPr lang="en-IE" sz="3200" b="1" dirty="0">
                <a:solidFill>
                  <a:schemeClr val="accent4"/>
                </a:solidFill>
                <a:latin typeface="+mn-lt"/>
              </a:rPr>
              <a:t> / Allenwood</a:t>
            </a:r>
          </a:p>
        </p:txBody>
      </p:sp>
      <p:grpSp>
        <p:nvGrpSpPr>
          <p:cNvPr id="4" name="Group 3">
            <a:extLst>
              <a:ext uri="{FF2B5EF4-FFF2-40B4-BE49-F238E27FC236}">
                <a16:creationId xmlns:a16="http://schemas.microsoft.com/office/drawing/2014/main" id="{7D9F7FF3-8D37-015C-3037-34EB25FDB7B2}"/>
              </a:ext>
            </a:extLst>
          </p:cNvPr>
          <p:cNvGrpSpPr/>
          <p:nvPr/>
        </p:nvGrpSpPr>
        <p:grpSpPr>
          <a:xfrm>
            <a:off x="133194" y="6313361"/>
            <a:ext cx="12910671" cy="466127"/>
            <a:chOff x="133194" y="6313361"/>
            <a:chExt cx="12910671" cy="466127"/>
          </a:xfrm>
        </p:grpSpPr>
        <p:sp>
          <p:nvSpPr>
            <p:cNvPr id="6" name="TextBox 5">
              <a:extLst>
                <a:ext uri="{FF2B5EF4-FFF2-40B4-BE49-F238E27FC236}">
                  <a16:creationId xmlns:a16="http://schemas.microsoft.com/office/drawing/2014/main" id="{D29435F2-652A-A7CA-4EF1-4D43273D0E41}"/>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7" name="Picture 6">
              <a:extLst>
                <a:ext uri="{FF2B5EF4-FFF2-40B4-BE49-F238E27FC236}">
                  <a16:creationId xmlns:a16="http://schemas.microsoft.com/office/drawing/2014/main" id="{D69613D1-C2D1-93B1-E077-B28E78162E94}"/>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8" name="TextBox 7">
            <a:extLst>
              <a:ext uri="{FF2B5EF4-FFF2-40B4-BE49-F238E27FC236}">
                <a16:creationId xmlns:a16="http://schemas.microsoft.com/office/drawing/2014/main" id="{637E4767-100E-19BF-2D91-28116CC7FA8E}"/>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10" name="Picture 9">
            <a:extLst>
              <a:ext uri="{FF2B5EF4-FFF2-40B4-BE49-F238E27FC236}">
                <a16:creationId xmlns:a16="http://schemas.microsoft.com/office/drawing/2014/main" id="{19BB869D-0F4A-845A-20D8-AC8B54FA08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21" name="Rectangle 20">
            <a:extLst>
              <a:ext uri="{FF2B5EF4-FFF2-40B4-BE49-F238E27FC236}">
                <a16:creationId xmlns:a16="http://schemas.microsoft.com/office/drawing/2014/main" id="{D0C8B19A-C4F2-2788-F6DC-AECD3F611734}"/>
              </a:ext>
            </a:extLst>
          </p:cNvPr>
          <p:cNvSpPr/>
          <p:nvPr/>
        </p:nvSpPr>
        <p:spPr>
          <a:xfrm>
            <a:off x="11215399" y="3750911"/>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78E476FB-34B1-87AC-E95C-12D09A362A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82137" y="3904358"/>
            <a:ext cx="539752" cy="2295040"/>
          </a:xfrm>
          <a:prstGeom prst="rect">
            <a:avLst/>
          </a:prstGeom>
        </p:spPr>
      </p:pic>
    </p:spTree>
    <p:extLst>
      <p:ext uri="{BB962C8B-B14F-4D97-AF65-F5344CB8AC3E}">
        <p14:creationId xmlns:p14="http://schemas.microsoft.com/office/powerpoint/2010/main" val="4207408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10516" y="12066"/>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Arundian</a:t>
            </a:r>
            <a:r>
              <a:rPr lang="en-IE" dirty="0"/>
              <a:t> </a:t>
            </a:r>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48793" y="12066"/>
            <a:ext cx="10515600" cy="1325563"/>
          </a:xfrm>
        </p:spPr>
        <p:txBody>
          <a:bodyPr>
            <a:normAutofit/>
          </a:bodyPr>
          <a:lstStyle/>
          <a:p>
            <a:r>
              <a:rPr lang="en-IE" sz="3200" b="1" dirty="0">
                <a:solidFill>
                  <a:schemeClr val="accent4"/>
                </a:solidFill>
                <a:latin typeface="+mn-lt"/>
              </a:rPr>
              <a:t>Biostratigraphy</a:t>
            </a:r>
          </a:p>
        </p:txBody>
      </p:sp>
      <p:sp>
        <p:nvSpPr>
          <p:cNvPr id="39" name="TextBox 38">
            <a:extLst>
              <a:ext uri="{FF2B5EF4-FFF2-40B4-BE49-F238E27FC236}">
                <a16:creationId xmlns:a16="http://schemas.microsoft.com/office/drawing/2014/main" id="{DDF56D5E-8A5E-4386-9A11-0F0F4F46D976}"/>
              </a:ext>
            </a:extLst>
          </p:cNvPr>
          <p:cNvSpPr txBox="1"/>
          <p:nvPr/>
        </p:nvSpPr>
        <p:spPr>
          <a:xfrm>
            <a:off x="9400923" y="1378835"/>
            <a:ext cx="2625313" cy="461665"/>
          </a:xfrm>
          <a:prstGeom prst="rect">
            <a:avLst/>
          </a:prstGeom>
          <a:noFill/>
        </p:spPr>
        <p:txBody>
          <a:bodyPr wrap="square" rtlCol="0">
            <a:spAutoFit/>
          </a:bodyPr>
          <a:lstStyle/>
          <a:p>
            <a:r>
              <a:rPr lang="en-IE" sz="1200" i="1" dirty="0" err="1">
                <a:solidFill>
                  <a:schemeClr val="bg1"/>
                </a:solidFill>
              </a:rPr>
              <a:t>Condont</a:t>
            </a:r>
            <a:r>
              <a:rPr lang="en-IE" sz="1200" i="1" dirty="0">
                <a:solidFill>
                  <a:schemeClr val="bg1"/>
                </a:solidFill>
              </a:rPr>
              <a:t> biozones from Riley (1993) and  Jones &amp; Sommerville (1996)</a:t>
            </a:r>
          </a:p>
        </p:txBody>
      </p:sp>
      <p:grpSp>
        <p:nvGrpSpPr>
          <p:cNvPr id="11" name="Group 10">
            <a:extLst>
              <a:ext uri="{FF2B5EF4-FFF2-40B4-BE49-F238E27FC236}">
                <a16:creationId xmlns:a16="http://schemas.microsoft.com/office/drawing/2014/main" id="{C1553CAF-5BE6-439F-B209-2AF3C5AC47E5}"/>
              </a:ext>
            </a:extLst>
          </p:cNvPr>
          <p:cNvGrpSpPr/>
          <p:nvPr/>
        </p:nvGrpSpPr>
        <p:grpSpPr>
          <a:xfrm>
            <a:off x="4303070" y="169077"/>
            <a:ext cx="7657426" cy="6307268"/>
            <a:chOff x="4275078" y="178407"/>
            <a:chExt cx="7657426" cy="6307268"/>
          </a:xfrm>
        </p:grpSpPr>
        <p:sp>
          <p:nvSpPr>
            <p:cNvPr id="9" name="Rectangle 8">
              <a:extLst>
                <a:ext uri="{FF2B5EF4-FFF2-40B4-BE49-F238E27FC236}">
                  <a16:creationId xmlns:a16="http://schemas.microsoft.com/office/drawing/2014/main" id="{CB6EB77D-DBF1-41B8-A27C-0C6313AD4071}"/>
                </a:ext>
              </a:extLst>
            </p:cNvPr>
            <p:cNvSpPr/>
            <p:nvPr/>
          </p:nvSpPr>
          <p:spPr>
            <a:xfrm>
              <a:off x="5423912" y="178407"/>
              <a:ext cx="741600" cy="99732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err="1">
                  <a:solidFill>
                    <a:schemeClr val="tx1"/>
                  </a:solidFill>
                </a:rPr>
                <a:t>Arundian</a:t>
              </a:r>
              <a:endParaRPr lang="en-IE" sz="1600" dirty="0">
                <a:solidFill>
                  <a:schemeClr val="tx1"/>
                </a:solidFill>
              </a:endParaRPr>
            </a:p>
          </p:txBody>
        </p:sp>
        <p:sp>
          <p:nvSpPr>
            <p:cNvPr id="12" name="Rectangle 11">
              <a:extLst>
                <a:ext uri="{FF2B5EF4-FFF2-40B4-BE49-F238E27FC236}">
                  <a16:creationId xmlns:a16="http://schemas.microsoft.com/office/drawing/2014/main" id="{318F31B0-E788-43CE-B4D0-D327364EBD82}"/>
                </a:ext>
              </a:extLst>
            </p:cNvPr>
            <p:cNvSpPr/>
            <p:nvPr/>
          </p:nvSpPr>
          <p:spPr>
            <a:xfrm>
              <a:off x="5423912" y="1184399"/>
              <a:ext cx="741600" cy="856619"/>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a:t>Late Chadian</a:t>
              </a:r>
            </a:p>
          </p:txBody>
        </p:sp>
        <p:sp>
          <p:nvSpPr>
            <p:cNvPr id="13" name="Rectangle 12">
              <a:extLst>
                <a:ext uri="{FF2B5EF4-FFF2-40B4-BE49-F238E27FC236}">
                  <a16:creationId xmlns:a16="http://schemas.microsoft.com/office/drawing/2014/main" id="{007295E8-0CBB-49A5-A330-C32D220A468B}"/>
                </a:ext>
              </a:extLst>
            </p:cNvPr>
            <p:cNvSpPr/>
            <p:nvPr/>
          </p:nvSpPr>
          <p:spPr>
            <a:xfrm>
              <a:off x="5430137" y="2042970"/>
              <a:ext cx="734400" cy="77199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a:t>Early Chadian</a:t>
              </a:r>
              <a:endParaRPr lang="en-IE" dirty="0"/>
            </a:p>
          </p:txBody>
        </p:sp>
        <p:sp>
          <p:nvSpPr>
            <p:cNvPr id="14" name="Rectangle 13">
              <a:extLst>
                <a:ext uri="{FF2B5EF4-FFF2-40B4-BE49-F238E27FC236}">
                  <a16:creationId xmlns:a16="http://schemas.microsoft.com/office/drawing/2014/main" id="{67549EFB-B9EE-4242-9FA6-F8B8AC5F21F8}"/>
                </a:ext>
              </a:extLst>
            </p:cNvPr>
            <p:cNvSpPr/>
            <p:nvPr/>
          </p:nvSpPr>
          <p:spPr>
            <a:xfrm>
              <a:off x="5423913" y="2809846"/>
              <a:ext cx="737237" cy="362633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b="1" dirty="0" err="1">
                  <a:solidFill>
                    <a:schemeClr val="tx1"/>
                  </a:solidFill>
                </a:rPr>
                <a:t>Courceyan</a:t>
              </a:r>
              <a:endParaRPr lang="en-IE" sz="1600" b="1" dirty="0">
                <a:solidFill>
                  <a:schemeClr val="tx1"/>
                </a:solidFill>
              </a:endParaRPr>
            </a:p>
          </p:txBody>
        </p:sp>
        <p:sp>
          <p:nvSpPr>
            <p:cNvPr id="15" name="TextBox 14">
              <a:extLst>
                <a:ext uri="{FF2B5EF4-FFF2-40B4-BE49-F238E27FC236}">
                  <a16:creationId xmlns:a16="http://schemas.microsoft.com/office/drawing/2014/main" id="{5D5C6CF9-07DF-4BCC-95AE-5405FE7AF4A6}"/>
                </a:ext>
              </a:extLst>
            </p:cNvPr>
            <p:cNvSpPr txBox="1"/>
            <p:nvPr/>
          </p:nvSpPr>
          <p:spPr>
            <a:xfrm>
              <a:off x="8611985" y="2066728"/>
              <a:ext cx="1375200" cy="2785378"/>
            </a:xfrm>
            <a:prstGeom prst="rect">
              <a:avLst/>
            </a:prstGeom>
            <a:solidFill>
              <a:schemeClr val="bg2"/>
            </a:solidFill>
            <a:ln>
              <a:solidFill>
                <a:schemeClr val="tx1"/>
              </a:solidFill>
            </a:ln>
          </p:spPr>
          <p:txBody>
            <a:bodyPr wrap="square" rtlCol="0">
              <a:spAutoFit/>
            </a:bodyPr>
            <a:lstStyle/>
            <a:p>
              <a:endParaRPr lang="en-IE" sz="1600" dirty="0"/>
            </a:p>
            <a:p>
              <a:pPr algn="ctr"/>
              <a:r>
                <a:rPr lang="en-IE" sz="1600" dirty="0"/>
                <a:t>G. </a:t>
              </a:r>
              <a:r>
                <a:rPr lang="en-IE" sz="1600" dirty="0" err="1"/>
                <a:t>texanus</a:t>
              </a:r>
              <a:endParaRPr lang="en-IE" sz="1600" dirty="0"/>
            </a:p>
            <a:p>
              <a:endParaRPr lang="en-IE" sz="1600" dirty="0"/>
            </a:p>
            <a:p>
              <a:endParaRPr lang="en-IE" sz="1600" dirty="0"/>
            </a:p>
            <a:p>
              <a:endParaRPr lang="en-IE" sz="200" dirty="0"/>
            </a:p>
            <a:p>
              <a:endParaRPr lang="en-IE" sz="1600" dirty="0"/>
            </a:p>
            <a:p>
              <a:endParaRPr lang="en-IE" sz="1600" dirty="0"/>
            </a:p>
            <a:p>
              <a:pPr algn="ctr"/>
              <a:r>
                <a:rPr lang="en-IE" sz="1600" dirty="0"/>
                <a:t>P. </a:t>
              </a:r>
              <a:r>
                <a:rPr lang="en-IE" sz="1600" dirty="0" err="1"/>
                <a:t>mehli</a:t>
              </a:r>
              <a:endParaRPr lang="en-IE" sz="1600" dirty="0"/>
            </a:p>
            <a:p>
              <a:endParaRPr lang="en-IE" sz="1200" dirty="0"/>
            </a:p>
            <a:p>
              <a:endParaRPr lang="en-IE" sz="1600" dirty="0"/>
            </a:p>
            <a:p>
              <a:endParaRPr lang="en-IE" sz="1600" dirty="0"/>
            </a:p>
            <a:p>
              <a:endParaRPr lang="en-IE" sz="1600" dirty="0"/>
            </a:p>
          </p:txBody>
        </p:sp>
        <p:sp>
          <p:nvSpPr>
            <p:cNvPr id="16" name="Rectangle 15">
              <a:extLst>
                <a:ext uri="{FF2B5EF4-FFF2-40B4-BE49-F238E27FC236}">
                  <a16:creationId xmlns:a16="http://schemas.microsoft.com/office/drawing/2014/main" id="{409CE6A9-879E-49CF-B531-0D165E3EA8AA}"/>
                </a:ext>
              </a:extLst>
            </p:cNvPr>
            <p:cNvSpPr/>
            <p:nvPr/>
          </p:nvSpPr>
          <p:spPr>
            <a:xfrm>
              <a:off x="6161150" y="3297894"/>
              <a:ext cx="1223825" cy="67236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m. </a:t>
              </a:r>
              <a:r>
                <a:rPr lang="en-IE" sz="1600" dirty="0" err="1">
                  <a:solidFill>
                    <a:schemeClr val="tx1"/>
                  </a:solidFill>
                </a:rPr>
                <a:t>mehli</a:t>
              </a:r>
              <a:endParaRPr lang="en-IE" sz="1600" dirty="0">
                <a:solidFill>
                  <a:schemeClr val="tx1"/>
                </a:solidFill>
              </a:endParaRPr>
            </a:p>
          </p:txBody>
        </p:sp>
        <p:sp>
          <p:nvSpPr>
            <p:cNvPr id="17" name="Rectangle 16">
              <a:extLst>
                <a:ext uri="{FF2B5EF4-FFF2-40B4-BE49-F238E27FC236}">
                  <a16:creationId xmlns:a16="http://schemas.microsoft.com/office/drawing/2014/main" id="{0B4018E4-0426-49EF-9861-347CDE951684}"/>
                </a:ext>
              </a:extLst>
            </p:cNvPr>
            <p:cNvSpPr/>
            <p:nvPr/>
          </p:nvSpPr>
          <p:spPr>
            <a:xfrm>
              <a:off x="7380042" y="2815771"/>
              <a:ext cx="1223825" cy="482123"/>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20"/>
                </a:lnSpc>
              </a:pPr>
              <a:r>
                <a:rPr lang="en-IE" sz="1600" dirty="0">
                  <a:solidFill>
                    <a:schemeClr val="tx1"/>
                  </a:solidFill>
                </a:rPr>
                <a:t>Sc </a:t>
              </a:r>
              <a:r>
                <a:rPr lang="en-IE" sz="1600" dirty="0" err="1">
                  <a:solidFill>
                    <a:schemeClr val="tx1"/>
                  </a:solidFill>
                </a:rPr>
                <a:t>anchoralis</a:t>
              </a:r>
              <a:endParaRPr lang="en-IE" sz="1600" dirty="0">
                <a:solidFill>
                  <a:schemeClr val="tx1"/>
                </a:solidFill>
              </a:endParaRPr>
            </a:p>
          </p:txBody>
        </p:sp>
        <p:sp>
          <p:nvSpPr>
            <p:cNvPr id="18" name="TextBox 17">
              <a:extLst>
                <a:ext uri="{FF2B5EF4-FFF2-40B4-BE49-F238E27FC236}">
                  <a16:creationId xmlns:a16="http://schemas.microsoft.com/office/drawing/2014/main" id="{E0D1B20A-DE5A-4FD8-8880-BAD5B94FAECC}"/>
                </a:ext>
              </a:extLst>
            </p:cNvPr>
            <p:cNvSpPr txBox="1"/>
            <p:nvPr/>
          </p:nvSpPr>
          <p:spPr>
            <a:xfrm>
              <a:off x="8610992" y="4600855"/>
              <a:ext cx="1373700" cy="738664"/>
            </a:xfrm>
            <a:prstGeom prst="rect">
              <a:avLst/>
            </a:prstGeom>
            <a:solidFill>
              <a:schemeClr val="bg2"/>
            </a:solidFill>
            <a:ln>
              <a:solidFill>
                <a:schemeClr val="tx1"/>
              </a:solidFill>
            </a:ln>
          </p:spPr>
          <p:txBody>
            <a:bodyPr wrap="square" rtlCol="0">
              <a:spAutoFit/>
            </a:bodyPr>
            <a:lstStyle/>
            <a:p>
              <a:endParaRPr lang="en-IE" sz="1200" dirty="0"/>
            </a:p>
            <a:p>
              <a:pPr algn="ctr"/>
              <a:r>
                <a:rPr lang="en-IE" sz="1400" dirty="0"/>
                <a:t>P. </a:t>
              </a:r>
              <a:r>
                <a:rPr lang="en-IE" sz="1400" dirty="0" err="1"/>
                <a:t>multistriatus</a:t>
              </a:r>
              <a:endParaRPr lang="en-IE" sz="1400" dirty="0"/>
            </a:p>
            <a:p>
              <a:endParaRPr lang="en-IE" sz="1500" dirty="0"/>
            </a:p>
          </p:txBody>
        </p:sp>
        <p:sp>
          <p:nvSpPr>
            <p:cNvPr id="19" name="Rectangle 18">
              <a:extLst>
                <a:ext uri="{FF2B5EF4-FFF2-40B4-BE49-F238E27FC236}">
                  <a16:creationId xmlns:a16="http://schemas.microsoft.com/office/drawing/2014/main" id="{744A4391-8F36-465C-BA69-0B0E36204F9E}"/>
                </a:ext>
              </a:extLst>
            </p:cNvPr>
            <p:cNvSpPr/>
            <p:nvPr/>
          </p:nvSpPr>
          <p:spPr>
            <a:xfrm>
              <a:off x="6161150" y="3970256"/>
              <a:ext cx="1223825" cy="648441"/>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m. latus </a:t>
              </a:r>
            </a:p>
          </p:txBody>
        </p:sp>
        <p:sp>
          <p:nvSpPr>
            <p:cNvPr id="20" name="Rectangle 19">
              <a:extLst>
                <a:ext uri="{FF2B5EF4-FFF2-40B4-BE49-F238E27FC236}">
                  <a16:creationId xmlns:a16="http://schemas.microsoft.com/office/drawing/2014/main" id="{651A20D4-5878-45A2-B54A-69FE9C3A1FCE}"/>
                </a:ext>
              </a:extLst>
            </p:cNvPr>
            <p:cNvSpPr/>
            <p:nvPr/>
          </p:nvSpPr>
          <p:spPr>
            <a:xfrm>
              <a:off x="6161182" y="2819686"/>
              <a:ext cx="1223825" cy="474995"/>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bischoffi</a:t>
              </a:r>
              <a:endParaRPr lang="en-IE" sz="1600" dirty="0">
                <a:solidFill>
                  <a:schemeClr val="tx1"/>
                </a:solidFill>
              </a:endParaRPr>
            </a:p>
          </p:txBody>
        </p:sp>
        <p:sp>
          <p:nvSpPr>
            <p:cNvPr id="22" name="Rectangle 21">
              <a:extLst>
                <a:ext uri="{FF2B5EF4-FFF2-40B4-BE49-F238E27FC236}">
                  <a16:creationId xmlns:a16="http://schemas.microsoft.com/office/drawing/2014/main" id="{06E7FF82-4C66-4580-B429-30DC8D3FE646}"/>
                </a:ext>
              </a:extLst>
            </p:cNvPr>
            <p:cNvSpPr/>
            <p:nvPr/>
          </p:nvSpPr>
          <p:spPr>
            <a:xfrm>
              <a:off x="9992379" y="5354542"/>
              <a:ext cx="1361421" cy="72921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PC </a:t>
              </a:r>
              <a:r>
                <a:rPr lang="en-IE" sz="1600" dirty="0" err="1">
                  <a:solidFill>
                    <a:schemeClr val="tx1"/>
                  </a:solidFill>
                </a:rPr>
                <a:t>miospore</a:t>
              </a:r>
              <a:endParaRPr lang="en-IE" sz="1600" dirty="0">
                <a:solidFill>
                  <a:schemeClr val="tx1"/>
                </a:solidFill>
              </a:endParaRPr>
            </a:p>
          </p:txBody>
        </p:sp>
        <p:sp>
          <p:nvSpPr>
            <p:cNvPr id="23" name="Rectangle 22">
              <a:extLst>
                <a:ext uri="{FF2B5EF4-FFF2-40B4-BE49-F238E27FC236}">
                  <a16:creationId xmlns:a16="http://schemas.microsoft.com/office/drawing/2014/main" id="{444E3DE4-40E5-4B18-B797-4973DE164FD7}"/>
                </a:ext>
              </a:extLst>
            </p:cNvPr>
            <p:cNvSpPr/>
            <p:nvPr/>
          </p:nvSpPr>
          <p:spPr>
            <a:xfrm>
              <a:off x="9992379" y="6080538"/>
              <a:ext cx="1361421" cy="385097"/>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VI </a:t>
              </a:r>
              <a:r>
                <a:rPr lang="en-IE" sz="1600" dirty="0" err="1">
                  <a:solidFill>
                    <a:schemeClr val="tx1"/>
                  </a:solidFill>
                </a:rPr>
                <a:t>miospore</a:t>
              </a:r>
              <a:endParaRPr lang="en-IE" sz="1600" dirty="0">
                <a:solidFill>
                  <a:schemeClr val="tx1"/>
                </a:solidFill>
              </a:endParaRPr>
            </a:p>
          </p:txBody>
        </p:sp>
        <p:sp>
          <p:nvSpPr>
            <p:cNvPr id="24" name="Rectangle 23">
              <a:extLst>
                <a:ext uri="{FF2B5EF4-FFF2-40B4-BE49-F238E27FC236}">
                  <a16:creationId xmlns:a16="http://schemas.microsoft.com/office/drawing/2014/main" id="{8B71E373-97E4-4A30-8ADF-D4523238C834}"/>
                </a:ext>
              </a:extLst>
            </p:cNvPr>
            <p:cNvSpPr/>
            <p:nvPr/>
          </p:nvSpPr>
          <p:spPr>
            <a:xfrm>
              <a:off x="7384976" y="5322411"/>
              <a:ext cx="1223825" cy="58000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inornatus</a:t>
              </a:r>
              <a:endParaRPr lang="en-IE" sz="1600" dirty="0">
                <a:solidFill>
                  <a:schemeClr val="tx1"/>
                </a:solidFill>
              </a:endParaRPr>
            </a:p>
          </p:txBody>
        </p:sp>
        <p:sp>
          <p:nvSpPr>
            <p:cNvPr id="25" name="Rectangle 24">
              <a:extLst>
                <a:ext uri="{FF2B5EF4-FFF2-40B4-BE49-F238E27FC236}">
                  <a16:creationId xmlns:a16="http://schemas.microsoft.com/office/drawing/2014/main" id="{34733FE1-8B24-49B0-9477-65377504479A}"/>
                </a:ext>
              </a:extLst>
            </p:cNvPr>
            <p:cNvSpPr/>
            <p:nvPr/>
          </p:nvSpPr>
          <p:spPr>
            <a:xfrm>
              <a:off x="7382405" y="5899804"/>
              <a:ext cx="1223825" cy="58000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spicatus</a:t>
              </a:r>
              <a:endParaRPr lang="en-IE" sz="1600" dirty="0">
                <a:solidFill>
                  <a:schemeClr val="tx1"/>
                </a:solidFill>
              </a:endParaRPr>
            </a:p>
          </p:txBody>
        </p:sp>
        <p:sp>
          <p:nvSpPr>
            <p:cNvPr id="26" name="Rectangle 25">
              <a:extLst>
                <a:ext uri="{FF2B5EF4-FFF2-40B4-BE49-F238E27FC236}">
                  <a16:creationId xmlns:a16="http://schemas.microsoft.com/office/drawing/2014/main" id="{84A7F448-34DF-44F4-AF00-9ABB1217C989}"/>
                </a:ext>
              </a:extLst>
            </p:cNvPr>
            <p:cNvSpPr/>
            <p:nvPr/>
          </p:nvSpPr>
          <p:spPr>
            <a:xfrm>
              <a:off x="6160205" y="4607458"/>
              <a:ext cx="1223825" cy="72921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G. punctatus</a:t>
              </a:r>
            </a:p>
          </p:txBody>
        </p:sp>
        <p:cxnSp>
          <p:nvCxnSpPr>
            <p:cNvPr id="28" name="Straight Connector 27">
              <a:extLst>
                <a:ext uri="{FF2B5EF4-FFF2-40B4-BE49-F238E27FC236}">
                  <a16:creationId xmlns:a16="http://schemas.microsoft.com/office/drawing/2014/main" id="{D0413079-BBDB-4336-9971-2EDA64FC9C9E}"/>
                </a:ext>
              </a:extLst>
            </p:cNvPr>
            <p:cNvCxnSpPr/>
            <p:nvPr/>
          </p:nvCxnSpPr>
          <p:spPr>
            <a:xfrm>
              <a:off x="8608802" y="2824360"/>
              <a:ext cx="136386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1878D6D-4868-4F5C-8B1F-2A5C6D228E67}"/>
                </a:ext>
              </a:extLst>
            </p:cNvPr>
            <p:cNvSpPr txBox="1"/>
            <p:nvPr/>
          </p:nvSpPr>
          <p:spPr>
            <a:xfrm>
              <a:off x="4405135" y="761031"/>
              <a:ext cx="1018227" cy="5724644"/>
            </a:xfrm>
            <a:prstGeom prst="rect">
              <a:avLst/>
            </a:prstGeom>
            <a:noFill/>
          </p:spPr>
          <p:txBody>
            <a:bodyPr wrap="none" rtlCol="0">
              <a:spAutoFit/>
            </a:bodyPr>
            <a:lstStyle/>
            <a:p>
              <a:r>
                <a:rPr lang="en-IE" dirty="0">
                  <a:solidFill>
                    <a:srgbClr val="FF0000"/>
                  </a:solidFill>
                </a:rPr>
                <a:t>343.5Ma</a:t>
              </a: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r>
                <a:rPr lang="en-IE" dirty="0">
                  <a:solidFill>
                    <a:srgbClr val="FF0000"/>
                  </a:solidFill>
                </a:rPr>
                <a:t>345.5Ma</a:t>
              </a: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sz="2400" dirty="0">
                <a:solidFill>
                  <a:srgbClr val="FF0000"/>
                </a:solidFill>
              </a:endParaRPr>
            </a:p>
            <a:p>
              <a:r>
                <a:rPr lang="en-IE" dirty="0">
                  <a:solidFill>
                    <a:srgbClr val="FF0000"/>
                  </a:solidFill>
                </a:rPr>
                <a:t>359.2Ma</a:t>
              </a:r>
            </a:p>
          </p:txBody>
        </p:sp>
        <p:sp>
          <p:nvSpPr>
            <p:cNvPr id="21" name="Rectangle 20">
              <a:extLst>
                <a:ext uri="{FF2B5EF4-FFF2-40B4-BE49-F238E27FC236}">
                  <a16:creationId xmlns:a16="http://schemas.microsoft.com/office/drawing/2014/main" id="{CC9C4A84-F44D-4F1C-95B4-503382D3A88A}"/>
                </a:ext>
              </a:extLst>
            </p:cNvPr>
            <p:cNvSpPr/>
            <p:nvPr/>
          </p:nvSpPr>
          <p:spPr>
            <a:xfrm>
              <a:off x="7382405" y="3982062"/>
              <a:ext cx="1223825" cy="135278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c. carina</a:t>
              </a:r>
            </a:p>
          </p:txBody>
        </p:sp>
        <p:cxnSp>
          <p:nvCxnSpPr>
            <p:cNvPr id="32" name="Straight Connector 31">
              <a:extLst>
                <a:ext uri="{FF2B5EF4-FFF2-40B4-BE49-F238E27FC236}">
                  <a16:creationId xmlns:a16="http://schemas.microsoft.com/office/drawing/2014/main" id="{AD0CA0C9-411A-4D5A-A35D-725F4DEB709C}"/>
                </a:ext>
              </a:extLst>
            </p:cNvPr>
            <p:cNvCxnSpPr/>
            <p:nvPr/>
          </p:nvCxnSpPr>
          <p:spPr>
            <a:xfrm>
              <a:off x="4275078" y="1169885"/>
              <a:ext cx="18851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5992B5-F83A-4778-9E6E-8AC122B5AD28}"/>
                </a:ext>
              </a:extLst>
            </p:cNvPr>
            <p:cNvCxnSpPr/>
            <p:nvPr/>
          </p:nvCxnSpPr>
          <p:spPr>
            <a:xfrm>
              <a:off x="4275078" y="2818504"/>
              <a:ext cx="5717301" cy="106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90936F-878B-4BC1-9B77-78EC38167E6A}"/>
                </a:ext>
              </a:extLst>
            </p:cNvPr>
            <p:cNvCxnSpPr>
              <a:cxnSpLocks/>
            </p:cNvCxnSpPr>
            <p:nvPr/>
          </p:nvCxnSpPr>
          <p:spPr>
            <a:xfrm flipV="1">
              <a:off x="4275078" y="6477440"/>
              <a:ext cx="7078722"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6CA7C2-24B5-4EC7-BF75-832E64B37D74}"/>
                </a:ext>
              </a:extLst>
            </p:cNvPr>
            <p:cNvCxnSpPr/>
            <p:nvPr/>
          </p:nvCxnSpPr>
          <p:spPr>
            <a:xfrm>
              <a:off x="6175895" y="935199"/>
              <a:ext cx="3796776"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A1B1C18-272A-445D-82B2-9AA8CE1D51EE}"/>
                </a:ext>
              </a:extLst>
            </p:cNvPr>
            <p:cNvSpPr txBox="1"/>
            <p:nvPr/>
          </p:nvSpPr>
          <p:spPr>
            <a:xfrm>
              <a:off x="6283232" y="739254"/>
              <a:ext cx="3653564" cy="369332"/>
            </a:xfrm>
            <a:prstGeom prst="rect">
              <a:avLst/>
            </a:prstGeom>
            <a:noFill/>
          </p:spPr>
          <p:txBody>
            <a:bodyPr wrap="none" rtlCol="0">
              <a:spAutoFit/>
            </a:bodyPr>
            <a:lstStyle/>
            <a:p>
              <a:r>
                <a:rPr lang="en-IE" dirty="0">
                  <a:solidFill>
                    <a:srgbClr val="00B050"/>
                  </a:solidFill>
                </a:rPr>
                <a:t>v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endParaRPr lang="en-IE" dirty="0">
                <a:solidFill>
                  <a:srgbClr val="00B050"/>
                </a:solidFill>
              </a:endParaRPr>
            </a:p>
          </p:txBody>
        </p:sp>
        <p:sp>
          <p:nvSpPr>
            <p:cNvPr id="37" name="TextBox 36">
              <a:extLst>
                <a:ext uri="{FF2B5EF4-FFF2-40B4-BE49-F238E27FC236}">
                  <a16:creationId xmlns:a16="http://schemas.microsoft.com/office/drawing/2014/main" id="{805B5875-EC17-4BDD-94C4-938662D48F19}"/>
                </a:ext>
              </a:extLst>
            </p:cNvPr>
            <p:cNvSpPr txBox="1"/>
            <p:nvPr/>
          </p:nvSpPr>
          <p:spPr>
            <a:xfrm>
              <a:off x="10011027" y="662841"/>
              <a:ext cx="1921477" cy="584775"/>
            </a:xfrm>
            <a:prstGeom prst="rect">
              <a:avLst/>
            </a:prstGeom>
            <a:noFill/>
          </p:spPr>
          <p:txBody>
            <a:bodyPr wrap="square" rtlCol="0">
              <a:spAutoFit/>
            </a:bodyPr>
            <a:lstStyle/>
            <a:p>
              <a:r>
                <a:rPr lang="en-IE" sz="1600" dirty="0">
                  <a:solidFill>
                    <a:srgbClr val="00B050"/>
                  </a:solidFill>
                </a:rPr>
                <a:t>Early Arundian  tuff(s)</a:t>
              </a:r>
            </a:p>
          </p:txBody>
        </p:sp>
        <p:sp>
          <p:nvSpPr>
            <p:cNvPr id="49" name="Rectangle 48">
              <a:extLst>
                <a:ext uri="{FF2B5EF4-FFF2-40B4-BE49-F238E27FC236}">
                  <a16:creationId xmlns:a16="http://schemas.microsoft.com/office/drawing/2014/main" id="{097A6E94-7D4E-494F-847A-870D32883407}"/>
                </a:ext>
              </a:extLst>
            </p:cNvPr>
            <p:cNvSpPr/>
            <p:nvPr/>
          </p:nvSpPr>
          <p:spPr>
            <a:xfrm>
              <a:off x="7387394" y="3296948"/>
              <a:ext cx="1223825" cy="6840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Sc. </a:t>
              </a:r>
              <a:r>
                <a:rPr lang="en-IE" sz="1600" dirty="0" err="1">
                  <a:solidFill>
                    <a:schemeClr val="tx1"/>
                  </a:solidFill>
                </a:rPr>
                <a:t>anchoralis</a:t>
              </a:r>
              <a:endParaRPr lang="en-IE" sz="1600" dirty="0">
                <a:solidFill>
                  <a:schemeClr val="tx1"/>
                </a:solidFill>
              </a:endParaRPr>
            </a:p>
          </p:txBody>
        </p:sp>
        <p:sp>
          <p:nvSpPr>
            <p:cNvPr id="50" name="Rectangle 49">
              <a:extLst>
                <a:ext uri="{FF2B5EF4-FFF2-40B4-BE49-F238E27FC236}">
                  <a16:creationId xmlns:a16="http://schemas.microsoft.com/office/drawing/2014/main" id="{BB4C6C52-F68F-452A-BF5B-FC4636425D28}"/>
                </a:ext>
              </a:extLst>
            </p:cNvPr>
            <p:cNvSpPr/>
            <p:nvPr/>
          </p:nvSpPr>
          <p:spPr>
            <a:xfrm>
              <a:off x="6146867" y="2055532"/>
              <a:ext cx="2466000" cy="759298"/>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M. </a:t>
              </a:r>
              <a:r>
                <a:rPr lang="en-IE" sz="1600" dirty="0" err="1">
                  <a:solidFill>
                    <a:schemeClr val="tx1"/>
                  </a:solidFill>
                </a:rPr>
                <a:t>beckmanni</a:t>
              </a:r>
              <a:endParaRPr lang="en-IE" sz="1600" dirty="0">
                <a:solidFill>
                  <a:schemeClr val="tx1"/>
                </a:solidFill>
              </a:endParaRPr>
            </a:p>
          </p:txBody>
        </p:sp>
        <p:sp>
          <p:nvSpPr>
            <p:cNvPr id="3" name="TextBox 2">
              <a:extLst>
                <a:ext uri="{FF2B5EF4-FFF2-40B4-BE49-F238E27FC236}">
                  <a16:creationId xmlns:a16="http://schemas.microsoft.com/office/drawing/2014/main" id="{4B2483A6-A6F4-4822-82D3-3737479CA65C}"/>
                </a:ext>
              </a:extLst>
            </p:cNvPr>
            <p:cNvSpPr txBox="1"/>
            <p:nvPr/>
          </p:nvSpPr>
          <p:spPr>
            <a:xfrm>
              <a:off x="4405135" y="3956192"/>
              <a:ext cx="958917" cy="369332"/>
            </a:xfrm>
            <a:prstGeom prst="rect">
              <a:avLst/>
            </a:prstGeom>
            <a:noFill/>
          </p:spPr>
          <p:txBody>
            <a:bodyPr wrap="none" rtlCol="0">
              <a:spAutoFit/>
            </a:bodyPr>
            <a:lstStyle/>
            <a:p>
              <a:r>
                <a:rPr lang="en-IE" dirty="0">
                  <a:solidFill>
                    <a:srgbClr val="FF0000"/>
                  </a:solidFill>
                </a:rPr>
                <a:t>~348Ma</a:t>
              </a:r>
            </a:p>
          </p:txBody>
        </p:sp>
      </p:grpSp>
      <p:grpSp>
        <p:nvGrpSpPr>
          <p:cNvPr id="10" name="Group 9">
            <a:extLst>
              <a:ext uri="{FF2B5EF4-FFF2-40B4-BE49-F238E27FC236}">
                <a16:creationId xmlns:a16="http://schemas.microsoft.com/office/drawing/2014/main" id="{06F75451-0034-46AE-32D2-4102049FBB64}"/>
              </a:ext>
            </a:extLst>
          </p:cNvPr>
          <p:cNvGrpSpPr/>
          <p:nvPr/>
        </p:nvGrpSpPr>
        <p:grpSpPr>
          <a:xfrm>
            <a:off x="133194" y="6313361"/>
            <a:ext cx="12910671" cy="466127"/>
            <a:chOff x="133194" y="6313361"/>
            <a:chExt cx="12910671" cy="466127"/>
          </a:xfrm>
        </p:grpSpPr>
        <p:sp>
          <p:nvSpPr>
            <p:cNvPr id="35" name="TextBox 34">
              <a:extLst>
                <a:ext uri="{FF2B5EF4-FFF2-40B4-BE49-F238E27FC236}">
                  <a16:creationId xmlns:a16="http://schemas.microsoft.com/office/drawing/2014/main" id="{D022CA4B-9490-5651-8975-A2AA30AD476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40" name="Picture 39">
              <a:extLst>
                <a:ext uri="{FF2B5EF4-FFF2-40B4-BE49-F238E27FC236}">
                  <a16:creationId xmlns:a16="http://schemas.microsoft.com/office/drawing/2014/main" id="{271427AB-5305-C75D-E4B8-BDD9AAAB7C71}"/>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41" name="Picture 40">
            <a:extLst>
              <a:ext uri="{FF2B5EF4-FFF2-40B4-BE49-F238E27FC236}">
                <a16:creationId xmlns:a16="http://schemas.microsoft.com/office/drawing/2014/main" id="{5749C617-7664-0206-59B3-CF4AFAACAF44}"/>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728898" y="4017863"/>
            <a:ext cx="2808000" cy="1836000"/>
          </a:xfrm>
          <a:prstGeom prst="rect">
            <a:avLst/>
          </a:prstGeom>
        </p:spPr>
      </p:pic>
      <p:pic>
        <p:nvPicPr>
          <p:cNvPr id="42" name="Picture 41">
            <a:extLst>
              <a:ext uri="{FF2B5EF4-FFF2-40B4-BE49-F238E27FC236}">
                <a16:creationId xmlns:a16="http://schemas.microsoft.com/office/drawing/2014/main" id="{D0888126-FC48-8B58-267B-6A23F482DF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163" y="1785802"/>
            <a:ext cx="2808125" cy="1837119"/>
          </a:xfrm>
          <a:prstGeom prst="rect">
            <a:avLst/>
          </a:prstGeom>
        </p:spPr>
      </p:pic>
      <p:sp>
        <p:nvSpPr>
          <p:cNvPr id="43" name="TextBox 42">
            <a:extLst>
              <a:ext uri="{FF2B5EF4-FFF2-40B4-BE49-F238E27FC236}">
                <a16:creationId xmlns:a16="http://schemas.microsoft.com/office/drawing/2014/main" id="{237C8CCD-4DF8-9248-8CBA-4177711CA8CA}"/>
              </a:ext>
            </a:extLst>
          </p:cNvPr>
          <p:cNvSpPr txBox="1"/>
          <p:nvPr/>
        </p:nvSpPr>
        <p:spPr>
          <a:xfrm>
            <a:off x="666206" y="1500931"/>
            <a:ext cx="1802288" cy="307777"/>
          </a:xfrm>
          <a:prstGeom prst="rect">
            <a:avLst/>
          </a:prstGeom>
          <a:noFill/>
        </p:spPr>
        <p:txBody>
          <a:bodyPr wrap="none" rtlCol="0">
            <a:spAutoFit/>
          </a:bodyPr>
          <a:lstStyle/>
          <a:p>
            <a:r>
              <a:rPr lang="en-IE" sz="1400" dirty="0">
                <a:solidFill>
                  <a:schemeClr val="bg1"/>
                </a:solidFill>
              </a:rPr>
              <a:t>Waulsortian mudbank</a:t>
            </a:r>
          </a:p>
        </p:txBody>
      </p:sp>
      <p:sp>
        <p:nvSpPr>
          <p:cNvPr id="44" name="TextBox 43">
            <a:extLst>
              <a:ext uri="{FF2B5EF4-FFF2-40B4-BE49-F238E27FC236}">
                <a16:creationId xmlns:a16="http://schemas.microsoft.com/office/drawing/2014/main" id="{2F5EE036-9157-CBDF-A2F0-EC81ED855789}"/>
              </a:ext>
            </a:extLst>
          </p:cNvPr>
          <p:cNvSpPr txBox="1"/>
          <p:nvPr/>
        </p:nvSpPr>
        <p:spPr>
          <a:xfrm>
            <a:off x="676796" y="3700970"/>
            <a:ext cx="2816925" cy="307777"/>
          </a:xfrm>
          <a:prstGeom prst="rect">
            <a:avLst/>
          </a:prstGeom>
          <a:noFill/>
        </p:spPr>
        <p:txBody>
          <a:bodyPr wrap="none" rtlCol="0">
            <a:spAutoFit/>
          </a:bodyPr>
          <a:lstStyle/>
          <a:p>
            <a:r>
              <a:rPr lang="en-IE" sz="1400" dirty="0">
                <a:solidFill>
                  <a:schemeClr val="bg1"/>
                </a:solidFill>
              </a:rPr>
              <a:t>Navan Group calcareous sandstones</a:t>
            </a:r>
          </a:p>
        </p:txBody>
      </p:sp>
    </p:spTree>
    <p:extLst>
      <p:ext uri="{BB962C8B-B14F-4D97-AF65-F5344CB8AC3E}">
        <p14:creationId xmlns:p14="http://schemas.microsoft.com/office/powerpoint/2010/main" val="402343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8DBF89-4308-CCB6-254C-E79D5E65D91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pic>
        <p:nvPicPr>
          <p:cNvPr id="4" name="Picture 3" descr="Diagram&#10;&#10;Description automatically generated">
            <a:extLst>
              <a:ext uri="{FF2B5EF4-FFF2-40B4-BE49-F238E27FC236}">
                <a16:creationId xmlns:a16="http://schemas.microsoft.com/office/drawing/2014/main" id="{FB21A0C1-BD32-9DB8-0ECA-D21264D00363}"/>
              </a:ext>
            </a:extLst>
          </p:cNvPr>
          <p:cNvPicPr>
            <a:picLocks noChangeAspect="1"/>
          </p:cNvPicPr>
          <p:nvPr/>
        </p:nvPicPr>
        <p:blipFill>
          <a:blip r:embed="rId2"/>
          <a:stretch>
            <a:fillRect/>
          </a:stretch>
        </p:blipFill>
        <p:spPr>
          <a:xfrm>
            <a:off x="987178" y="362780"/>
            <a:ext cx="10124902" cy="5751205"/>
          </a:xfrm>
          <a:prstGeom prst="rect">
            <a:avLst/>
          </a:prstGeom>
        </p:spPr>
      </p:pic>
      <p:grpSp>
        <p:nvGrpSpPr>
          <p:cNvPr id="11" name="Group 10">
            <a:extLst>
              <a:ext uri="{FF2B5EF4-FFF2-40B4-BE49-F238E27FC236}">
                <a16:creationId xmlns:a16="http://schemas.microsoft.com/office/drawing/2014/main" id="{1AE36797-607A-4A6A-3F6E-B8466EEDE0A0}"/>
              </a:ext>
            </a:extLst>
          </p:cNvPr>
          <p:cNvGrpSpPr/>
          <p:nvPr/>
        </p:nvGrpSpPr>
        <p:grpSpPr>
          <a:xfrm>
            <a:off x="133194" y="6313361"/>
            <a:ext cx="12910671" cy="466127"/>
            <a:chOff x="133194" y="6313361"/>
            <a:chExt cx="12910671" cy="466127"/>
          </a:xfrm>
        </p:grpSpPr>
        <p:sp>
          <p:nvSpPr>
            <p:cNvPr id="12" name="TextBox 11">
              <a:extLst>
                <a:ext uri="{FF2B5EF4-FFF2-40B4-BE49-F238E27FC236}">
                  <a16:creationId xmlns:a16="http://schemas.microsoft.com/office/drawing/2014/main" id="{12820DE7-31A3-32F4-F123-449373540AF1}"/>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A4407967-6B54-938C-2E3E-345F222AA336}"/>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grpSp>
        <p:nvGrpSpPr>
          <p:cNvPr id="33" name="Group 32">
            <a:extLst>
              <a:ext uri="{FF2B5EF4-FFF2-40B4-BE49-F238E27FC236}">
                <a16:creationId xmlns:a16="http://schemas.microsoft.com/office/drawing/2014/main" id="{8AE6B5B0-9426-25C5-08CB-7DA14E3AF8F6}"/>
              </a:ext>
            </a:extLst>
          </p:cNvPr>
          <p:cNvGrpSpPr/>
          <p:nvPr/>
        </p:nvGrpSpPr>
        <p:grpSpPr>
          <a:xfrm>
            <a:off x="990288" y="365890"/>
            <a:ext cx="10124902" cy="5751205"/>
            <a:chOff x="990288" y="365890"/>
            <a:chExt cx="10124902" cy="5751205"/>
          </a:xfrm>
        </p:grpSpPr>
        <p:pic>
          <p:nvPicPr>
            <p:cNvPr id="32" name="Picture 31" descr="Diagram&#10;&#10;Description automatically generated">
              <a:extLst>
                <a:ext uri="{FF2B5EF4-FFF2-40B4-BE49-F238E27FC236}">
                  <a16:creationId xmlns:a16="http://schemas.microsoft.com/office/drawing/2014/main" id="{E0C72E3D-37C3-5B8E-4936-47D58859AA28}"/>
                </a:ext>
              </a:extLst>
            </p:cNvPr>
            <p:cNvPicPr>
              <a:picLocks noChangeAspect="1"/>
            </p:cNvPicPr>
            <p:nvPr/>
          </p:nvPicPr>
          <p:blipFill>
            <a:blip r:embed="rId2">
              <a:duotone>
                <a:schemeClr val="accent3">
                  <a:shade val="45000"/>
                  <a:satMod val="135000"/>
                </a:schemeClr>
                <a:prstClr val="white"/>
              </a:duotone>
            </a:blip>
            <a:stretch>
              <a:fillRect/>
            </a:stretch>
          </p:blipFill>
          <p:spPr>
            <a:xfrm>
              <a:off x="990288" y="365890"/>
              <a:ext cx="10124902" cy="5751205"/>
            </a:xfrm>
            <a:prstGeom prst="rect">
              <a:avLst/>
            </a:prstGeom>
          </p:spPr>
        </p:pic>
        <p:grpSp>
          <p:nvGrpSpPr>
            <p:cNvPr id="31" name="Group 30">
              <a:extLst>
                <a:ext uri="{FF2B5EF4-FFF2-40B4-BE49-F238E27FC236}">
                  <a16:creationId xmlns:a16="http://schemas.microsoft.com/office/drawing/2014/main" id="{974A47B9-827E-DDB9-A23C-EA5BA35D0DFD}"/>
                </a:ext>
              </a:extLst>
            </p:cNvPr>
            <p:cNvGrpSpPr/>
            <p:nvPr/>
          </p:nvGrpSpPr>
          <p:grpSpPr>
            <a:xfrm>
              <a:off x="998376" y="1596027"/>
              <a:ext cx="9591869" cy="1861842"/>
              <a:chOff x="998376" y="1596027"/>
              <a:chExt cx="9591869" cy="1861842"/>
            </a:xfrm>
          </p:grpSpPr>
          <p:sp>
            <p:nvSpPr>
              <p:cNvPr id="14" name="Rectangle 13">
                <a:extLst>
                  <a:ext uri="{FF2B5EF4-FFF2-40B4-BE49-F238E27FC236}">
                    <a16:creationId xmlns:a16="http://schemas.microsoft.com/office/drawing/2014/main" id="{D5E6615A-1222-031F-E9B3-1509E2E9ACF0}"/>
                  </a:ext>
                </a:extLst>
              </p:cNvPr>
              <p:cNvSpPr/>
              <p:nvPr/>
            </p:nvSpPr>
            <p:spPr>
              <a:xfrm>
                <a:off x="8188036" y="2552007"/>
                <a:ext cx="58189" cy="349135"/>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DA43E38C-D7D7-744A-5C54-246965932538}"/>
                  </a:ext>
                </a:extLst>
              </p:cNvPr>
              <p:cNvSpPr/>
              <p:nvPr/>
            </p:nvSpPr>
            <p:spPr>
              <a:xfrm>
                <a:off x="4069730" y="2682524"/>
                <a:ext cx="58189" cy="108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AB759BE6-8C49-F518-7621-E3B8F9ED488F}"/>
                  </a:ext>
                </a:extLst>
              </p:cNvPr>
              <p:cNvSpPr/>
              <p:nvPr/>
            </p:nvSpPr>
            <p:spPr>
              <a:xfrm>
                <a:off x="4070126" y="3108734"/>
                <a:ext cx="58189" cy="349135"/>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7762D232-E7CE-E50D-2DD6-74E27A5FBCB2}"/>
                  </a:ext>
                </a:extLst>
              </p:cNvPr>
              <p:cNvSpPr/>
              <p:nvPr/>
            </p:nvSpPr>
            <p:spPr>
              <a:xfrm>
                <a:off x="6256213" y="2965558"/>
                <a:ext cx="58189" cy="10800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79661734-43A2-5E1A-DBAF-FDB0473611F7}"/>
                  </a:ext>
                </a:extLst>
              </p:cNvPr>
              <p:cNvSpPr txBox="1"/>
              <p:nvPr/>
            </p:nvSpPr>
            <p:spPr>
              <a:xfrm>
                <a:off x="6652722" y="1596027"/>
                <a:ext cx="959943" cy="307777"/>
              </a:xfrm>
              <a:prstGeom prst="rect">
                <a:avLst/>
              </a:prstGeom>
              <a:noFill/>
              <a:ln>
                <a:noFill/>
              </a:ln>
            </p:spPr>
            <p:txBody>
              <a:bodyPr wrap="none" rtlCol="0">
                <a:spAutoFit/>
              </a:bodyPr>
              <a:lstStyle/>
              <a:p>
                <a:r>
                  <a:rPr lang="en-IE" sz="1400" dirty="0">
                    <a:effectLst>
                      <a:outerShdw blurRad="38100" dist="38100" dir="2700000" algn="tl">
                        <a:srgbClr val="000000">
                          <a:alpha val="43137"/>
                        </a:srgbClr>
                      </a:outerShdw>
                    </a:effectLst>
                  </a:rPr>
                  <a:t>P. </a:t>
                </a:r>
                <a:r>
                  <a:rPr lang="en-IE" sz="1400" dirty="0" err="1">
                    <a:effectLst>
                      <a:outerShdw blurRad="38100" dist="38100" dir="2700000" algn="tl">
                        <a:srgbClr val="000000">
                          <a:alpha val="43137"/>
                        </a:srgbClr>
                      </a:outerShdw>
                    </a:effectLst>
                  </a:rPr>
                  <a:t>bischoffi</a:t>
                </a:r>
                <a:endParaRPr lang="en-IE" sz="1400" dirty="0">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724D0E36-ADEF-C5F6-E1C0-CA848E4D3C33}"/>
                  </a:ext>
                </a:extLst>
              </p:cNvPr>
              <p:cNvSpPr txBox="1"/>
              <p:nvPr/>
            </p:nvSpPr>
            <p:spPr>
              <a:xfrm>
                <a:off x="3527714" y="2336589"/>
                <a:ext cx="959943" cy="307777"/>
              </a:xfrm>
              <a:prstGeom prst="rect">
                <a:avLst/>
              </a:prstGeom>
              <a:noFill/>
              <a:ln>
                <a:noFill/>
              </a:ln>
            </p:spPr>
            <p:txBody>
              <a:bodyPr wrap="none" rtlCol="0">
                <a:spAutoFit/>
              </a:bodyPr>
              <a:lstStyle/>
              <a:p>
                <a:r>
                  <a:rPr lang="en-IE" sz="1400" dirty="0">
                    <a:effectLst>
                      <a:outerShdw blurRad="38100" dist="38100" dir="2700000" algn="tl">
                        <a:srgbClr val="000000">
                          <a:alpha val="43137"/>
                        </a:srgbClr>
                      </a:outerShdw>
                    </a:effectLst>
                  </a:rPr>
                  <a:t>P. </a:t>
                </a:r>
                <a:r>
                  <a:rPr lang="en-IE" sz="1400" dirty="0" err="1">
                    <a:effectLst>
                      <a:outerShdw blurRad="38100" dist="38100" dir="2700000" algn="tl">
                        <a:srgbClr val="000000">
                          <a:alpha val="43137"/>
                        </a:srgbClr>
                      </a:outerShdw>
                    </a:effectLst>
                  </a:rPr>
                  <a:t>bischoffi</a:t>
                </a:r>
                <a:endParaRPr lang="en-IE" sz="14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2A502F59-51F9-3C43-FCFD-0D876933CEE9}"/>
                  </a:ext>
                </a:extLst>
              </p:cNvPr>
              <p:cNvSpPr txBox="1"/>
              <p:nvPr/>
            </p:nvSpPr>
            <p:spPr>
              <a:xfrm>
                <a:off x="7304900" y="2601302"/>
                <a:ext cx="919932" cy="307777"/>
              </a:xfrm>
              <a:prstGeom prst="rect">
                <a:avLst/>
              </a:prstGeom>
              <a:noFill/>
              <a:ln>
                <a:noFill/>
              </a:ln>
            </p:spPr>
            <p:txBody>
              <a:bodyPr wrap="none" rtlCol="0">
                <a:spAutoFit/>
              </a:bodyPr>
              <a:lstStyle/>
              <a:p>
                <a:r>
                  <a:rPr lang="en-IE" sz="1400" dirty="0">
                    <a:effectLst>
                      <a:outerShdw blurRad="38100" dist="38100" dir="2700000" algn="tl">
                        <a:srgbClr val="000000">
                          <a:alpha val="43137"/>
                        </a:srgbClr>
                      </a:outerShdw>
                    </a:effectLst>
                  </a:rPr>
                  <a:t>P. m. latus</a:t>
                </a:r>
              </a:p>
            </p:txBody>
          </p:sp>
          <p:sp>
            <p:nvSpPr>
              <p:cNvPr id="25" name="TextBox 24">
                <a:extLst>
                  <a:ext uri="{FF2B5EF4-FFF2-40B4-BE49-F238E27FC236}">
                    <a16:creationId xmlns:a16="http://schemas.microsoft.com/office/drawing/2014/main" id="{66A27C90-D3E8-96D8-4B0F-0E22143DB23B}"/>
                  </a:ext>
                </a:extLst>
              </p:cNvPr>
              <p:cNvSpPr txBox="1"/>
              <p:nvPr/>
            </p:nvSpPr>
            <p:spPr>
              <a:xfrm>
                <a:off x="4060625" y="2912148"/>
                <a:ext cx="919932" cy="307777"/>
              </a:xfrm>
              <a:prstGeom prst="rect">
                <a:avLst/>
              </a:prstGeom>
              <a:noFill/>
              <a:ln>
                <a:noFill/>
              </a:ln>
            </p:spPr>
            <p:txBody>
              <a:bodyPr wrap="none" rtlCol="0">
                <a:spAutoFit/>
              </a:bodyPr>
              <a:lstStyle/>
              <a:p>
                <a:r>
                  <a:rPr lang="en-IE" sz="1400" dirty="0">
                    <a:effectLst>
                      <a:outerShdw blurRad="38100" dist="38100" dir="2700000" algn="tl">
                        <a:srgbClr val="000000">
                          <a:alpha val="43137"/>
                        </a:srgbClr>
                      </a:outerShdw>
                    </a:effectLst>
                  </a:rPr>
                  <a:t>P. m. latus</a:t>
                </a:r>
              </a:p>
            </p:txBody>
          </p:sp>
          <p:sp>
            <p:nvSpPr>
              <p:cNvPr id="26" name="TextBox 25">
                <a:extLst>
                  <a:ext uri="{FF2B5EF4-FFF2-40B4-BE49-F238E27FC236}">
                    <a16:creationId xmlns:a16="http://schemas.microsoft.com/office/drawing/2014/main" id="{4D9DF036-2F8B-2FEA-6F1D-F2DA742684B8}"/>
                  </a:ext>
                </a:extLst>
              </p:cNvPr>
              <p:cNvSpPr txBox="1"/>
              <p:nvPr/>
            </p:nvSpPr>
            <p:spPr>
              <a:xfrm>
                <a:off x="5984247" y="2055982"/>
                <a:ext cx="977704" cy="307777"/>
              </a:xfrm>
              <a:prstGeom prst="rect">
                <a:avLst/>
              </a:prstGeom>
              <a:noFill/>
              <a:ln>
                <a:noFill/>
              </a:ln>
            </p:spPr>
            <p:txBody>
              <a:bodyPr wrap="none" rtlCol="0">
                <a:spAutoFit/>
              </a:bodyPr>
              <a:lstStyle/>
              <a:p>
                <a:r>
                  <a:rPr lang="en-IE" sz="1400" dirty="0">
                    <a:effectLst>
                      <a:outerShdw blurRad="38100" dist="38100" dir="2700000" algn="tl">
                        <a:srgbClr val="000000">
                          <a:alpha val="43137"/>
                        </a:srgbClr>
                      </a:outerShdw>
                    </a:effectLst>
                  </a:rPr>
                  <a:t>P. m. </a:t>
                </a:r>
                <a:r>
                  <a:rPr lang="en-IE" sz="1400" dirty="0" err="1">
                    <a:effectLst>
                      <a:outerShdw blurRad="38100" dist="38100" dir="2700000" algn="tl">
                        <a:srgbClr val="000000">
                          <a:alpha val="43137"/>
                        </a:srgbClr>
                      </a:outerShdw>
                    </a:effectLst>
                  </a:rPr>
                  <a:t>mehli</a:t>
                </a:r>
                <a:endParaRPr lang="en-IE" sz="1400" dirty="0">
                  <a:effectLst>
                    <a:outerShdw blurRad="38100" dist="38100" dir="2700000" algn="tl">
                      <a:srgbClr val="000000">
                        <a:alpha val="43137"/>
                      </a:srgbClr>
                    </a:outerShdw>
                  </a:effectLst>
                </a:endParaRPr>
              </a:p>
            </p:txBody>
          </p:sp>
          <p:sp>
            <p:nvSpPr>
              <p:cNvPr id="29" name="Freeform: Shape 28">
                <a:extLst>
                  <a:ext uri="{FF2B5EF4-FFF2-40B4-BE49-F238E27FC236}">
                    <a16:creationId xmlns:a16="http://schemas.microsoft.com/office/drawing/2014/main" id="{93976AFE-837A-7A79-EDD2-B00A8E98D745}"/>
                  </a:ext>
                </a:extLst>
              </p:cNvPr>
              <p:cNvSpPr/>
              <p:nvPr/>
            </p:nvSpPr>
            <p:spPr>
              <a:xfrm>
                <a:off x="998376" y="1884784"/>
                <a:ext cx="8257592" cy="1175657"/>
              </a:xfrm>
              <a:custGeom>
                <a:avLst/>
                <a:gdLst>
                  <a:gd name="connsiteX0" fmla="*/ 0 w 8322906"/>
                  <a:gd name="connsiteY0" fmla="*/ 1175657 h 1175657"/>
                  <a:gd name="connsiteX1" fmla="*/ 419877 w 8322906"/>
                  <a:gd name="connsiteY1" fmla="*/ 1175657 h 1175657"/>
                  <a:gd name="connsiteX2" fmla="*/ 951722 w 8322906"/>
                  <a:gd name="connsiteY2" fmla="*/ 1119673 h 1175657"/>
                  <a:gd name="connsiteX3" fmla="*/ 1212979 w 8322906"/>
                  <a:gd name="connsiteY3" fmla="*/ 1054359 h 1175657"/>
                  <a:gd name="connsiteX4" fmla="*/ 1343608 w 8322906"/>
                  <a:gd name="connsiteY4" fmla="*/ 1054359 h 1175657"/>
                  <a:gd name="connsiteX5" fmla="*/ 1642187 w 8322906"/>
                  <a:gd name="connsiteY5" fmla="*/ 1063689 h 1175657"/>
                  <a:gd name="connsiteX6" fmla="*/ 2118049 w 8322906"/>
                  <a:gd name="connsiteY6" fmla="*/ 839755 h 1175657"/>
                  <a:gd name="connsiteX7" fmla="*/ 2313991 w 8322906"/>
                  <a:gd name="connsiteY7" fmla="*/ 755779 h 1175657"/>
                  <a:gd name="connsiteX8" fmla="*/ 2509934 w 8322906"/>
                  <a:gd name="connsiteY8" fmla="*/ 737118 h 1175657"/>
                  <a:gd name="connsiteX9" fmla="*/ 2780522 w 8322906"/>
                  <a:gd name="connsiteY9" fmla="*/ 737118 h 1175657"/>
                  <a:gd name="connsiteX10" fmla="*/ 3144416 w 8322906"/>
                  <a:gd name="connsiteY10" fmla="*/ 755779 h 1175657"/>
                  <a:gd name="connsiteX11" fmla="*/ 3452326 w 8322906"/>
                  <a:gd name="connsiteY11" fmla="*/ 737118 h 1175657"/>
                  <a:gd name="connsiteX12" fmla="*/ 3825551 w 8322906"/>
                  <a:gd name="connsiteY12" fmla="*/ 597159 h 1175657"/>
                  <a:gd name="connsiteX13" fmla="*/ 4236098 w 8322906"/>
                  <a:gd name="connsiteY13" fmla="*/ 419877 h 1175657"/>
                  <a:gd name="connsiteX14" fmla="*/ 4646645 w 8322906"/>
                  <a:gd name="connsiteY14" fmla="*/ 289249 h 1175657"/>
                  <a:gd name="connsiteX15" fmla="*/ 5047861 w 8322906"/>
                  <a:gd name="connsiteY15" fmla="*/ 186612 h 1175657"/>
                  <a:gd name="connsiteX16" fmla="*/ 5234473 w 8322906"/>
                  <a:gd name="connsiteY16" fmla="*/ 121298 h 1175657"/>
                  <a:gd name="connsiteX17" fmla="*/ 5495730 w 8322906"/>
                  <a:gd name="connsiteY17" fmla="*/ 130628 h 1175657"/>
                  <a:gd name="connsiteX18" fmla="*/ 5915608 w 8322906"/>
                  <a:gd name="connsiteY18" fmla="*/ 158620 h 1175657"/>
                  <a:gd name="connsiteX19" fmla="*/ 6307493 w 8322906"/>
                  <a:gd name="connsiteY19" fmla="*/ 195943 h 1175657"/>
                  <a:gd name="connsiteX20" fmla="*/ 6671387 w 8322906"/>
                  <a:gd name="connsiteY20" fmla="*/ 205273 h 1175657"/>
                  <a:gd name="connsiteX21" fmla="*/ 7025951 w 8322906"/>
                  <a:gd name="connsiteY21" fmla="*/ 167951 h 1175657"/>
                  <a:gd name="connsiteX22" fmla="*/ 7221893 w 8322906"/>
                  <a:gd name="connsiteY22" fmla="*/ 93306 h 1175657"/>
                  <a:gd name="connsiteX23" fmla="*/ 7380514 w 8322906"/>
                  <a:gd name="connsiteY23" fmla="*/ 27992 h 1175657"/>
                  <a:gd name="connsiteX24" fmla="*/ 7473820 w 8322906"/>
                  <a:gd name="connsiteY24" fmla="*/ 0 h 1175657"/>
                  <a:gd name="connsiteX25" fmla="*/ 7595118 w 8322906"/>
                  <a:gd name="connsiteY25" fmla="*/ 27992 h 1175657"/>
                  <a:gd name="connsiteX26" fmla="*/ 7940351 w 8322906"/>
                  <a:gd name="connsiteY26" fmla="*/ 251926 h 1175657"/>
                  <a:gd name="connsiteX27" fmla="*/ 8154955 w 8322906"/>
                  <a:gd name="connsiteY27" fmla="*/ 326571 h 1175657"/>
                  <a:gd name="connsiteX28" fmla="*/ 8322906 w 8322906"/>
                  <a:gd name="connsiteY28" fmla="*/ 382555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22906" h="1175657">
                    <a:moveTo>
                      <a:pt x="0" y="1175657"/>
                    </a:moveTo>
                    <a:lnTo>
                      <a:pt x="419877" y="1175657"/>
                    </a:lnTo>
                    <a:lnTo>
                      <a:pt x="951722" y="1119673"/>
                    </a:lnTo>
                    <a:lnTo>
                      <a:pt x="1212979" y="1054359"/>
                    </a:lnTo>
                    <a:lnTo>
                      <a:pt x="1343608" y="1054359"/>
                    </a:lnTo>
                    <a:lnTo>
                      <a:pt x="1642187" y="1063689"/>
                    </a:lnTo>
                    <a:lnTo>
                      <a:pt x="2118049" y="839755"/>
                    </a:lnTo>
                    <a:lnTo>
                      <a:pt x="2313991" y="755779"/>
                    </a:lnTo>
                    <a:lnTo>
                      <a:pt x="2509934" y="737118"/>
                    </a:lnTo>
                    <a:lnTo>
                      <a:pt x="2780522" y="737118"/>
                    </a:lnTo>
                    <a:lnTo>
                      <a:pt x="3144416" y="755779"/>
                    </a:lnTo>
                    <a:lnTo>
                      <a:pt x="3452326" y="737118"/>
                    </a:lnTo>
                    <a:lnTo>
                      <a:pt x="3825551" y="597159"/>
                    </a:lnTo>
                    <a:lnTo>
                      <a:pt x="4236098" y="419877"/>
                    </a:lnTo>
                    <a:lnTo>
                      <a:pt x="4646645" y="289249"/>
                    </a:lnTo>
                    <a:lnTo>
                      <a:pt x="5047861" y="186612"/>
                    </a:lnTo>
                    <a:lnTo>
                      <a:pt x="5234473" y="121298"/>
                    </a:lnTo>
                    <a:lnTo>
                      <a:pt x="5495730" y="130628"/>
                    </a:lnTo>
                    <a:lnTo>
                      <a:pt x="5915608" y="158620"/>
                    </a:lnTo>
                    <a:lnTo>
                      <a:pt x="6307493" y="195943"/>
                    </a:lnTo>
                    <a:lnTo>
                      <a:pt x="6671387" y="205273"/>
                    </a:lnTo>
                    <a:lnTo>
                      <a:pt x="7025951" y="167951"/>
                    </a:lnTo>
                    <a:lnTo>
                      <a:pt x="7221893" y="93306"/>
                    </a:lnTo>
                    <a:lnTo>
                      <a:pt x="7380514" y="27992"/>
                    </a:lnTo>
                    <a:lnTo>
                      <a:pt x="7473820" y="0"/>
                    </a:lnTo>
                    <a:lnTo>
                      <a:pt x="7595118" y="27992"/>
                    </a:lnTo>
                    <a:lnTo>
                      <a:pt x="7940351" y="251926"/>
                    </a:lnTo>
                    <a:lnTo>
                      <a:pt x="8154955" y="326571"/>
                    </a:lnTo>
                    <a:lnTo>
                      <a:pt x="8322906" y="382555"/>
                    </a:lnTo>
                  </a:path>
                </a:pathLst>
              </a:custGeom>
              <a:noFill/>
              <a:ln w="28575">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Freeform: Shape 29">
                <a:extLst>
                  <a:ext uri="{FF2B5EF4-FFF2-40B4-BE49-F238E27FC236}">
                    <a16:creationId xmlns:a16="http://schemas.microsoft.com/office/drawing/2014/main" id="{E901FE65-BABE-2582-5DA4-E2FE456E0B7A}"/>
                  </a:ext>
                </a:extLst>
              </p:cNvPr>
              <p:cNvSpPr/>
              <p:nvPr/>
            </p:nvSpPr>
            <p:spPr>
              <a:xfrm>
                <a:off x="998376" y="2379306"/>
                <a:ext cx="9591869" cy="905070"/>
              </a:xfrm>
              <a:custGeom>
                <a:avLst/>
                <a:gdLst>
                  <a:gd name="connsiteX0" fmla="*/ 0 w 9451910"/>
                  <a:gd name="connsiteY0" fmla="*/ 783772 h 905070"/>
                  <a:gd name="connsiteX1" fmla="*/ 531845 w 9451910"/>
                  <a:gd name="connsiteY1" fmla="*/ 774441 h 905070"/>
                  <a:gd name="connsiteX2" fmla="*/ 914400 w 9451910"/>
                  <a:gd name="connsiteY2" fmla="*/ 737118 h 905070"/>
                  <a:gd name="connsiteX3" fmla="*/ 1156996 w 9451910"/>
                  <a:gd name="connsiteY3" fmla="*/ 709127 h 905070"/>
                  <a:gd name="connsiteX4" fmla="*/ 1278294 w 9451910"/>
                  <a:gd name="connsiteY4" fmla="*/ 765110 h 905070"/>
                  <a:gd name="connsiteX5" fmla="*/ 1455576 w 9451910"/>
                  <a:gd name="connsiteY5" fmla="*/ 849086 h 905070"/>
                  <a:gd name="connsiteX6" fmla="*/ 1651518 w 9451910"/>
                  <a:gd name="connsiteY6" fmla="*/ 905070 h 905070"/>
                  <a:gd name="connsiteX7" fmla="*/ 1940767 w 9451910"/>
                  <a:gd name="connsiteY7" fmla="*/ 867747 h 905070"/>
                  <a:gd name="connsiteX8" fmla="*/ 2202024 w 9451910"/>
                  <a:gd name="connsiteY8" fmla="*/ 746449 h 905070"/>
                  <a:gd name="connsiteX9" fmla="*/ 2435290 w 9451910"/>
                  <a:gd name="connsiteY9" fmla="*/ 606490 h 905070"/>
                  <a:gd name="connsiteX10" fmla="*/ 2621902 w 9451910"/>
                  <a:gd name="connsiteY10" fmla="*/ 513184 h 905070"/>
                  <a:gd name="connsiteX11" fmla="*/ 2817845 w 9451910"/>
                  <a:gd name="connsiteY11" fmla="*/ 466531 h 905070"/>
                  <a:gd name="connsiteX12" fmla="*/ 3107094 w 9451910"/>
                  <a:gd name="connsiteY12" fmla="*/ 485192 h 905070"/>
                  <a:gd name="connsiteX13" fmla="*/ 3396343 w 9451910"/>
                  <a:gd name="connsiteY13" fmla="*/ 513184 h 905070"/>
                  <a:gd name="connsiteX14" fmla="*/ 3704253 w 9451910"/>
                  <a:gd name="connsiteY14" fmla="*/ 494523 h 905070"/>
                  <a:gd name="connsiteX15" fmla="*/ 4021494 w 9451910"/>
                  <a:gd name="connsiteY15" fmla="*/ 438539 h 905070"/>
                  <a:gd name="connsiteX16" fmla="*/ 4404049 w 9451910"/>
                  <a:gd name="connsiteY16" fmla="*/ 317241 h 905070"/>
                  <a:gd name="connsiteX17" fmla="*/ 4842588 w 9451910"/>
                  <a:gd name="connsiteY17" fmla="*/ 121298 h 905070"/>
                  <a:gd name="connsiteX18" fmla="*/ 5103845 w 9451910"/>
                  <a:gd name="connsiteY18" fmla="*/ 37323 h 905070"/>
                  <a:gd name="connsiteX19" fmla="*/ 5589037 w 9451910"/>
                  <a:gd name="connsiteY19" fmla="*/ 0 h 905070"/>
                  <a:gd name="connsiteX20" fmla="*/ 6158204 w 9451910"/>
                  <a:gd name="connsiteY20" fmla="*/ 27992 h 905070"/>
                  <a:gd name="connsiteX21" fmla="*/ 6727371 w 9451910"/>
                  <a:gd name="connsiteY21" fmla="*/ 46653 h 905070"/>
                  <a:gd name="connsiteX22" fmla="*/ 7072604 w 9451910"/>
                  <a:gd name="connsiteY22" fmla="*/ 9331 h 905070"/>
                  <a:gd name="connsiteX23" fmla="*/ 7473820 w 9451910"/>
                  <a:gd name="connsiteY23" fmla="*/ 74645 h 905070"/>
                  <a:gd name="connsiteX24" fmla="*/ 8033657 w 9451910"/>
                  <a:gd name="connsiteY24" fmla="*/ 177282 h 905070"/>
                  <a:gd name="connsiteX25" fmla="*/ 8425543 w 9451910"/>
                  <a:gd name="connsiteY25" fmla="*/ 223935 h 905070"/>
                  <a:gd name="connsiteX26" fmla="*/ 8836090 w 9451910"/>
                  <a:gd name="connsiteY26" fmla="*/ 214604 h 905070"/>
                  <a:gd name="connsiteX27" fmla="*/ 9181322 w 9451910"/>
                  <a:gd name="connsiteY27" fmla="*/ 205274 h 905070"/>
                  <a:gd name="connsiteX28" fmla="*/ 9451910 w 9451910"/>
                  <a:gd name="connsiteY28" fmla="*/ 121298 h 905070"/>
                  <a:gd name="connsiteX0" fmla="*/ 0 w 9451910"/>
                  <a:gd name="connsiteY0" fmla="*/ 783772 h 905070"/>
                  <a:gd name="connsiteX1" fmla="*/ 531845 w 9451910"/>
                  <a:gd name="connsiteY1" fmla="*/ 774441 h 905070"/>
                  <a:gd name="connsiteX2" fmla="*/ 914400 w 9451910"/>
                  <a:gd name="connsiteY2" fmla="*/ 737118 h 905070"/>
                  <a:gd name="connsiteX3" fmla="*/ 1156996 w 9451910"/>
                  <a:gd name="connsiteY3" fmla="*/ 709127 h 905070"/>
                  <a:gd name="connsiteX4" fmla="*/ 1278294 w 9451910"/>
                  <a:gd name="connsiteY4" fmla="*/ 765110 h 905070"/>
                  <a:gd name="connsiteX5" fmla="*/ 1455576 w 9451910"/>
                  <a:gd name="connsiteY5" fmla="*/ 849086 h 905070"/>
                  <a:gd name="connsiteX6" fmla="*/ 1651518 w 9451910"/>
                  <a:gd name="connsiteY6" fmla="*/ 905070 h 905070"/>
                  <a:gd name="connsiteX7" fmla="*/ 1940767 w 9451910"/>
                  <a:gd name="connsiteY7" fmla="*/ 867747 h 905070"/>
                  <a:gd name="connsiteX8" fmla="*/ 2202024 w 9451910"/>
                  <a:gd name="connsiteY8" fmla="*/ 746449 h 905070"/>
                  <a:gd name="connsiteX9" fmla="*/ 2435290 w 9451910"/>
                  <a:gd name="connsiteY9" fmla="*/ 606490 h 905070"/>
                  <a:gd name="connsiteX10" fmla="*/ 2621902 w 9451910"/>
                  <a:gd name="connsiteY10" fmla="*/ 513184 h 905070"/>
                  <a:gd name="connsiteX11" fmla="*/ 2817845 w 9451910"/>
                  <a:gd name="connsiteY11" fmla="*/ 466531 h 905070"/>
                  <a:gd name="connsiteX12" fmla="*/ 3107094 w 9451910"/>
                  <a:gd name="connsiteY12" fmla="*/ 485192 h 905070"/>
                  <a:gd name="connsiteX13" fmla="*/ 3396343 w 9451910"/>
                  <a:gd name="connsiteY13" fmla="*/ 513184 h 905070"/>
                  <a:gd name="connsiteX14" fmla="*/ 3704253 w 9451910"/>
                  <a:gd name="connsiteY14" fmla="*/ 494523 h 905070"/>
                  <a:gd name="connsiteX15" fmla="*/ 4021494 w 9451910"/>
                  <a:gd name="connsiteY15" fmla="*/ 438539 h 905070"/>
                  <a:gd name="connsiteX16" fmla="*/ 4404049 w 9451910"/>
                  <a:gd name="connsiteY16" fmla="*/ 317241 h 905070"/>
                  <a:gd name="connsiteX17" fmla="*/ 4842588 w 9451910"/>
                  <a:gd name="connsiteY17" fmla="*/ 121298 h 905070"/>
                  <a:gd name="connsiteX18" fmla="*/ 5103845 w 9451910"/>
                  <a:gd name="connsiteY18" fmla="*/ 37323 h 905070"/>
                  <a:gd name="connsiteX19" fmla="*/ 5589037 w 9451910"/>
                  <a:gd name="connsiteY19" fmla="*/ 0 h 905070"/>
                  <a:gd name="connsiteX20" fmla="*/ 6158204 w 9451910"/>
                  <a:gd name="connsiteY20" fmla="*/ 65314 h 905070"/>
                  <a:gd name="connsiteX21" fmla="*/ 6727371 w 9451910"/>
                  <a:gd name="connsiteY21" fmla="*/ 46653 h 905070"/>
                  <a:gd name="connsiteX22" fmla="*/ 7072604 w 9451910"/>
                  <a:gd name="connsiteY22" fmla="*/ 9331 h 905070"/>
                  <a:gd name="connsiteX23" fmla="*/ 7473820 w 9451910"/>
                  <a:gd name="connsiteY23" fmla="*/ 74645 h 905070"/>
                  <a:gd name="connsiteX24" fmla="*/ 8033657 w 9451910"/>
                  <a:gd name="connsiteY24" fmla="*/ 177282 h 905070"/>
                  <a:gd name="connsiteX25" fmla="*/ 8425543 w 9451910"/>
                  <a:gd name="connsiteY25" fmla="*/ 223935 h 905070"/>
                  <a:gd name="connsiteX26" fmla="*/ 8836090 w 9451910"/>
                  <a:gd name="connsiteY26" fmla="*/ 214604 h 905070"/>
                  <a:gd name="connsiteX27" fmla="*/ 9181322 w 9451910"/>
                  <a:gd name="connsiteY27" fmla="*/ 205274 h 905070"/>
                  <a:gd name="connsiteX28" fmla="*/ 9451910 w 9451910"/>
                  <a:gd name="connsiteY28" fmla="*/ 121298 h 905070"/>
                  <a:gd name="connsiteX0" fmla="*/ 0 w 9451910"/>
                  <a:gd name="connsiteY0" fmla="*/ 783772 h 905070"/>
                  <a:gd name="connsiteX1" fmla="*/ 531845 w 9451910"/>
                  <a:gd name="connsiteY1" fmla="*/ 774441 h 905070"/>
                  <a:gd name="connsiteX2" fmla="*/ 914400 w 9451910"/>
                  <a:gd name="connsiteY2" fmla="*/ 737118 h 905070"/>
                  <a:gd name="connsiteX3" fmla="*/ 1156996 w 9451910"/>
                  <a:gd name="connsiteY3" fmla="*/ 709127 h 905070"/>
                  <a:gd name="connsiteX4" fmla="*/ 1278294 w 9451910"/>
                  <a:gd name="connsiteY4" fmla="*/ 765110 h 905070"/>
                  <a:gd name="connsiteX5" fmla="*/ 1455576 w 9451910"/>
                  <a:gd name="connsiteY5" fmla="*/ 849086 h 905070"/>
                  <a:gd name="connsiteX6" fmla="*/ 1651518 w 9451910"/>
                  <a:gd name="connsiteY6" fmla="*/ 905070 h 905070"/>
                  <a:gd name="connsiteX7" fmla="*/ 1940767 w 9451910"/>
                  <a:gd name="connsiteY7" fmla="*/ 867747 h 905070"/>
                  <a:gd name="connsiteX8" fmla="*/ 2202024 w 9451910"/>
                  <a:gd name="connsiteY8" fmla="*/ 746449 h 905070"/>
                  <a:gd name="connsiteX9" fmla="*/ 2435290 w 9451910"/>
                  <a:gd name="connsiteY9" fmla="*/ 606490 h 905070"/>
                  <a:gd name="connsiteX10" fmla="*/ 2621902 w 9451910"/>
                  <a:gd name="connsiteY10" fmla="*/ 513184 h 905070"/>
                  <a:gd name="connsiteX11" fmla="*/ 2817845 w 9451910"/>
                  <a:gd name="connsiteY11" fmla="*/ 466531 h 905070"/>
                  <a:gd name="connsiteX12" fmla="*/ 3107094 w 9451910"/>
                  <a:gd name="connsiteY12" fmla="*/ 485192 h 905070"/>
                  <a:gd name="connsiteX13" fmla="*/ 3396343 w 9451910"/>
                  <a:gd name="connsiteY13" fmla="*/ 513184 h 905070"/>
                  <a:gd name="connsiteX14" fmla="*/ 3704253 w 9451910"/>
                  <a:gd name="connsiteY14" fmla="*/ 494523 h 905070"/>
                  <a:gd name="connsiteX15" fmla="*/ 4021494 w 9451910"/>
                  <a:gd name="connsiteY15" fmla="*/ 438539 h 905070"/>
                  <a:gd name="connsiteX16" fmla="*/ 4404049 w 9451910"/>
                  <a:gd name="connsiteY16" fmla="*/ 317241 h 905070"/>
                  <a:gd name="connsiteX17" fmla="*/ 4842588 w 9451910"/>
                  <a:gd name="connsiteY17" fmla="*/ 121298 h 905070"/>
                  <a:gd name="connsiteX18" fmla="*/ 5103845 w 9451910"/>
                  <a:gd name="connsiteY18" fmla="*/ 37323 h 905070"/>
                  <a:gd name="connsiteX19" fmla="*/ 5589037 w 9451910"/>
                  <a:gd name="connsiteY19" fmla="*/ 0 h 905070"/>
                  <a:gd name="connsiteX20" fmla="*/ 6158204 w 9451910"/>
                  <a:gd name="connsiteY20" fmla="*/ 65314 h 905070"/>
                  <a:gd name="connsiteX21" fmla="*/ 6727371 w 9451910"/>
                  <a:gd name="connsiteY21" fmla="*/ 46653 h 905070"/>
                  <a:gd name="connsiteX22" fmla="*/ 7072604 w 9451910"/>
                  <a:gd name="connsiteY22" fmla="*/ 9331 h 905070"/>
                  <a:gd name="connsiteX23" fmla="*/ 7360850 w 9451910"/>
                  <a:gd name="connsiteY23" fmla="*/ 18661 h 905070"/>
                  <a:gd name="connsiteX24" fmla="*/ 8033657 w 9451910"/>
                  <a:gd name="connsiteY24" fmla="*/ 177282 h 905070"/>
                  <a:gd name="connsiteX25" fmla="*/ 8425543 w 9451910"/>
                  <a:gd name="connsiteY25" fmla="*/ 223935 h 905070"/>
                  <a:gd name="connsiteX26" fmla="*/ 8836090 w 9451910"/>
                  <a:gd name="connsiteY26" fmla="*/ 214604 h 905070"/>
                  <a:gd name="connsiteX27" fmla="*/ 9181322 w 9451910"/>
                  <a:gd name="connsiteY27" fmla="*/ 205274 h 905070"/>
                  <a:gd name="connsiteX28" fmla="*/ 9451910 w 9451910"/>
                  <a:gd name="connsiteY28" fmla="*/ 121298 h 905070"/>
                  <a:gd name="connsiteX0" fmla="*/ 0 w 9451910"/>
                  <a:gd name="connsiteY0" fmla="*/ 783772 h 905070"/>
                  <a:gd name="connsiteX1" fmla="*/ 531845 w 9451910"/>
                  <a:gd name="connsiteY1" fmla="*/ 774441 h 905070"/>
                  <a:gd name="connsiteX2" fmla="*/ 914400 w 9451910"/>
                  <a:gd name="connsiteY2" fmla="*/ 737118 h 905070"/>
                  <a:gd name="connsiteX3" fmla="*/ 1156996 w 9451910"/>
                  <a:gd name="connsiteY3" fmla="*/ 709127 h 905070"/>
                  <a:gd name="connsiteX4" fmla="*/ 1278294 w 9451910"/>
                  <a:gd name="connsiteY4" fmla="*/ 765110 h 905070"/>
                  <a:gd name="connsiteX5" fmla="*/ 1455576 w 9451910"/>
                  <a:gd name="connsiteY5" fmla="*/ 849086 h 905070"/>
                  <a:gd name="connsiteX6" fmla="*/ 1651518 w 9451910"/>
                  <a:gd name="connsiteY6" fmla="*/ 905070 h 905070"/>
                  <a:gd name="connsiteX7" fmla="*/ 1940767 w 9451910"/>
                  <a:gd name="connsiteY7" fmla="*/ 867747 h 905070"/>
                  <a:gd name="connsiteX8" fmla="*/ 2202024 w 9451910"/>
                  <a:gd name="connsiteY8" fmla="*/ 746449 h 905070"/>
                  <a:gd name="connsiteX9" fmla="*/ 2435290 w 9451910"/>
                  <a:gd name="connsiteY9" fmla="*/ 606490 h 905070"/>
                  <a:gd name="connsiteX10" fmla="*/ 2621902 w 9451910"/>
                  <a:gd name="connsiteY10" fmla="*/ 513184 h 905070"/>
                  <a:gd name="connsiteX11" fmla="*/ 2817845 w 9451910"/>
                  <a:gd name="connsiteY11" fmla="*/ 466531 h 905070"/>
                  <a:gd name="connsiteX12" fmla="*/ 3107094 w 9451910"/>
                  <a:gd name="connsiteY12" fmla="*/ 485192 h 905070"/>
                  <a:gd name="connsiteX13" fmla="*/ 3396343 w 9451910"/>
                  <a:gd name="connsiteY13" fmla="*/ 513184 h 905070"/>
                  <a:gd name="connsiteX14" fmla="*/ 3704253 w 9451910"/>
                  <a:gd name="connsiteY14" fmla="*/ 494523 h 905070"/>
                  <a:gd name="connsiteX15" fmla="*/ 4021494 w 9451910"/>
                  <a:gd name="connsiteY15" fmla="*/ 438539 h 905070"/>
                  <a:gd name="connsiteX16" fmla="*/ 4404049 w 9451910"/>
                  <a:gd name="connsiteY16" fmla="*/ 317241 h 905070"/>
                  <a:gd name="connsiteX17" fmla="*/ 4842588 w 9451910"/>
                  <a:gd name="connsiteY17" fmla="*/ 121298 h 905070"/>
                  <a:gd name="connsiteX18" fmla="*/ 5103845 w 9451910"/>
                  <a:gd name="connsiteY18" fmla="*/ 37323 h 905070"/>
                  <a:gd name="connsiteX19" fmla="*/ 5589037 w 9451910"/>
                  <a:gd name="connsiteY19" fmla="*/ 0 h 905070"/>
                  <a:gd name="connsiteX20" fmla="*/ 6158204 w 9451910"/>
                  <a:gd name="connsiteY20" fmla="*/ 65314 h 905070"/>
                  <a:gd name="connsiteX21" fmla="*/ 6727371 w 9451910"/>
                  <a:gd name="connsiteY21" fmla="*/ 46653 h 905070"/>
                  <a:gd name="connsiteX22" fmla="*/ 7072604 w 9451910"/>
                  <a:gd name="connsiteY22" fmla="*/ 9331 h 905070"/>
                  <a:gd name="connsiteX23" fmla="*/ 7360850 w 9451910"/>
                  <a:gd name="connsiteY23" fmla="*/ 18661 h 905070"/>
                  <a:gd name="connsiteX24" fmla="*/ 7958343 w 9451910"/>
                  <a:gd name="connsiteY24" fmla="*/ 177282 h 905070"/>
                  <a:gd name="connsiteX25" fmla="*/ 8425543 w 9451910"/>
                  <a:gd name="connsiteY25" fmla="*/ 223935 h 905070"/>
                  <a:gd name="connsiteX26" fmla="*/ 8836090 w 9451910"/>
                  <a:gd name="connsiteY26" fmla="*/ 214604 h 905070"/>
                  <a:gd name="connsiteX27" fmla="*/ 9181322 w 9451910"/>
                  <a:gd name="connsiteY27" fmla="*/ 205274 h 905070"/>
                  <a:gd name="connsiteX28" fmla="*/ 9451910 w 9451910"/>
                  <a:gd name="connsiteY28" fmla="*/ 121298 h 905070"/>
                  <a:gd name="connsiteX0" fmla="*/ 0 w 9451910"/>
                  <a:gd name="connsiteY0" fmla="*/ 783772 h 905070"/>
                  <a:gd name="connsiteX1" fmla="*/ 531845 w 9451910"/>
                  <a:gd name="connsiteY1" fmla="*/ 774441 h 905070"/>
                  <a:gd name="connsiteX2" fmla="*/ 914400 w 9451910"/>
                  <a:gd name="connsiteY2" fmla="*/ 737118 h 905070"/>
                  <a:gd name="connsiteX3" fmla="*/ 1156996 w 9451910"/>
                  <a:gd name="connsiteY3" fmla="*/ 709127 h 905070"/>
                  <a:gd name="connsiteX4" fmla="*/ 1278294 w 9451910"/>
                  <a:gd name="connsiteY4" fmla="*/ 765110 h 905070"/>
                  <a:gd name="connsiteX5" fmla="*/ 1455576 w 9451910"/>
                  <a:gd name="connsiteY5" fmla="*/ 849086 h 905070"/>
                  <a:gd name="connsiteX6" fmla="*/ 1651518 w 9451910"/>
                  <a:gd name="connsiteY6" fmla="*/ 905070 h 905070"/>
                  <a:gd name="connsiteX7" fmla="*/ 1940767 w 9451910"/>
                  <a:gd name="connsiteY7" fmla="*/ 867747 h 905070"/>
                  <a:gd name="connsiteX8" fmla="*/ 2202024 w 9451910"/>
                  <a:gd name="connsiteY8" fmla="*/ 746449 h 905070"/>
                  <a:gd name="connsiteX9" fmla="*/ 2435290 w 9451910"/>
                  <a:gd name="connsiteY9" fmla="*/ 606490 h 905070"/>
                  <a:gd name="connsiteX10" fmla="*/ 2621902 w 9451910"/>
                  <a:gd name="connsiteY10" fmla="*/ 513184 h 905070"/>
                  <a:gd name="connsiteX11" fmla="*/ 2817845 w 9451910"/>
                  <a:gd name="connsiteY11" fmla="*/ 466531 h 905070"/>
                  <a:gd name="connsiteX12" fmla="*/ 3107094 w 9451910"/>
                  <a:gd name="connsiteY12" fmla="*/ 485192 h 905070"/>
                  <a:gd name="connsiteX13" fmla="*/ 3396343 w 9451910"/>
                  <a:gd name="connsiteY13" fmla="*/ 513184 h 905070"/>
                  <a:gd name="connsiteX14" fmla="*/ 3704253 w 9451910"/>
                  <a:gd name="connsiteY14" fmla="*/ 494523 h 905070"/>
                  <a:gd name="connsiteX15" fmla="*/ 4021494 w 9451910"/>
                  <a:gd name="connsiteY15" fmla="*/ 438539 h 905070"/>
                  <a:gd name="connsiteX16" fmla="*/ 4404049 w 9451910"/>
                  <a:gd name="connsiteY16" fmla="*/ 317241 h 905070"/>
                  <a:gd name="connsiteX17" fmla="*/ 4842588 w 9451910"/>
                  <a:gd name="connsiteY17" fmla="*/ 121298 h 905070"/>
                  <a:gd name="connsiteX18" fmla="*/ 5103845 w 9451910"/>
                  <a:gd name="connsiteY18" fmla="*/ 37323 h 905070"/>
                  <a:gd name="connsiteX19" fmla="*/ 5589037 w 9451910"/>
                  <a:gd name="connsiteY19" fmla="*/ 0 h 905070"/>
                  <a:gd name="connsiteX20" fmla="*/ 6158204 w 9451910"/>
                  <a:gd name="connsiteY20" fmla="*/ 65314 h 905070"/>
                  <a:gd name="connsiteX21" fmla="*/ 6727371 w 9451910"/>
                  <a:gd name="connsiteY21" fmla="*/ 46653 h 905070"/>
                  <a:gd name="connsiteX22" fmla="*/ 7072604 w 9451910"/>
                  <a:gd name="connsiteY22" fmla="*/ 9331 h 905070"/>
                  <a:gd name="connsiteX23" fmla="*/ 7360850 w 9451910"/>
                  <a:gd name="connsiteY23" fmla="*/ 18661 h 905070"/>
                  <a:gd name="connsiteX24" fmla="*/ 7958343 w 9451910"/>
                  <a:gd name="connsiteY24" fmla="*/ 177282 h 905070"/>
                  <a:gd name="connsiteX25" fmla="*/ 8425543 w 9451910"/>
                  <a:gd name="connsiteY25" fmla="*/ 223935 h 905070"/>
                  <a:gd name="connsiteX26" fmla="*/ 8836090 w 9451910"/>
                  <a:gd name="connsiteY26" fmla="*/ 251926 h 905070"/>
                  <a:gd name="connsiteX27" fmla="*/ 9181322 w 9451910"/>
                  <a:gd name="connsiteY27" fmla="*/ 205274 h 905070"/>
                  <a:gd name="connsiteX28" fmla="*/ 9451910 w 9451910"/>
                  <a:gd name="connsiteY28" fmla="*/ 121298 h 905070"/>
                  <a:gd name="connsiteX0" fmla="*/ 0 w 9677852"/>
                  <a:gd name="connsiteY0" fmla="*/ 783772 h 905070"/>
                  <a:gd name="connsiteX1" fmla="*/ 531845 w 9677852"/>
                  <a:gd name="connsiteY1" fmla="*/ 774441 h 905070"/>
                  <a:gd name="connsiteX2" fmla="*/ 914400 w 9677852"/>
                  <a:gd name="connsiteY2" fmla="*/ 737118 h 905070"/>
                  <a:gd name="connsiteX3" fmla="*/ 1156996 w 9677852"/>
                  <a:gd name="connsiteY3" fmla="*/ 709127 h 905070"/>
                  <a:gd name="connsiteX4" fmla="*/ 1278294 w 9677852"/>
                  <a:gd name="connsiteY4" fmla="*/ 765110 h 905070"/>
                  <a:gd name="connsiteX5" fmla="*/ 1455576 w 9677852"/>
                  <a:gd name="connsiteY5" fmla="*/ 849086 h 905070"/>
                  <a:gd name="connsiteX6" fmla="*/ 1651518 w 9677852"/>
                  <a:gd name="connsiteY6" fmla="*/ 905070 h 905070"/>
                  <a:gd name="connsiteX7" fmla="*/ 1940767 w 9677852"/>
                  <a:gd name="connsiteY7" fmla="*/ 867747 h 905070"/>
                  <a:gd name="connsiteX8" fmla="*/ 2202024 w 9677852"/>
                  <a:gd name="connsiteY8" fmla="*/ 746449 h 905070"/>
                  <a:gd name="connsiteX9" fmla="*/ 2435290 w 9677852"/>
                  <a:gd name="connsiteY9" fmla="*/ 606490 h 905070"/>
                  <a:gd name="connsiteX10" fmla="*/ 2621902 w 9677852"/>
                  <a:gd name="connsiteY10" fmla="*/ 513184 h 905070"/>
                  <a:gd name="connsiteX11" fmla="*/ 2817845 w 9677852"/>
                  <a:gd name="connsiteY11" fmla="*/ 466531 h 905070"/>
                  <a:gd name="connsiteX12" fmla="*/ 3107094 w 9677852"/>
                  <a:gd name="connsiteY12" fmla="*/ 485192 h 905070"/>
                  <a:gd name="connsiteX13" fmla="*/ 3396343 w 9677852"/>
                  <a:gd name="connsiteY13" fmla="*/ 513184 h 905070"/>
                  <a:gd name="connsiteX14" fmla="*/ 3704253 w 9677852"/>
                  <a:gd name="connsiteY14" fmla="*/ 494523 h 905070"/>
                  <a:gd name="connsiteX15" fmla="*/ 4021494 w 9677852"/>
                  <a:gd name="connsiteY15" fmla="*/ 438539 h 905070"/>
                  <a:gd name="connsiteX16" fmla="*/ 4404049 w 9677852"/>
                  <a:gd name="connsiteY16" fmla="*/ 317241 h 905070"/>
                  <a:gd name="connsiteX17" fmla="*/ 4842588 w 9677852"/>
                  <a:gd name="connsiteY17" fmla="*/ 121298 h 905070"/>
                  <a:gd name="connsiteX18" fmla="*/ 5103845 w 9677852"/>
                  <a:gd name="connsiteY18" fmla="*/ 37323 h 905070"/>
                  <a:gd name="connsiteX19" fmla="*/ 5589037 w 9677852"/>
                  <a:gd name="connsiteY19" fmla="*/ 0 h 905070"/>
                  <a:gd name="connsiteX20" fmla="*/ 6158204 w 9677852"/>
                  <a:gd name="connsiteY20" fmla="*/ 65314 h 905070"/>
                  <a:gd name="connsiteX21" fmla="*/ 6727371 w 9677852"/>
                  <a:gd name="connsiteY21" fmla="*/ 46653 h 905070"/>
                  <a:gd name="connsiteX22" fmla="*/ 7072604 w 9677852"/>
                  <a:gd name="connsiteY22" fmla="*/ 9331 h 905070"/>
                  <a:gd name="connsiteX23" fmla="*/ 7360850 w 9677852"/>
                  <a:gd name="connsiteY23" fmla="*/ 18661 h 905070"/>
                  <a:gd name="connsiteX24" fmla="*/ 7958343 w 9677852"/>
                  <a:gd name="connsiteY24" fmla="*/ 177282 h 905070"/>
                  <a:gd name="connsiteX25" fmla="*/ 8425543 w 9677852"/>
                  <a:gd name="connsiteY25" fmla="*/ 223935 h 905070"/>
                  <a:gd name="connsiteX26" fmla="*/ 8836090 w 9677852"/>
                  <a:gd name="connsiteY26" fmla="*/ 251926 h 905070"/>
                  <a:gd name="connsiteX27" fmla="*/ 9181322 w 9677852"/>
                  <a:gd name="connsiteY27" fmla="*/ 205274 h 905070"/>
                  <a:gd name="connsiteX28" fmla="*/ 9677852 w 9677852"/>
                  <a:gd name="connsiteY28" fmla="*/ 102636 h 9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77852" h="905070">
                    <a:moveTo>
                      <a:pt x="0" y="783772"/>
                    </a:moveTo>
                    <a:lnTo>
                      <a:pt x="531845" y="774441"/>
                    </a:lnTo>
                    <a:lnTo>
                      <a:pt x="914400" y="737118"/>
                    </a:lnTo>
                    <a:lnTo>
                      <a:pt x="1156996" y="709127"/>
                    </a:lnTo>
                    <a:lnTo>
                      <a:pt x="1278294" y="765110"/>
                    </a:lnTo>
                    <a:lnTo>
                      <a:pt x="1455576" y="849086"/>
                    </a:lnTo>
                    <a:lnTo>
                      <a:pt x="1651518" y="905070"/>
                    </a:lnTo>
                    <a:lnTo>
                      <a:pt x="1940767" y="867747"/>
                    </a:lnTo>
                    <a:lnTo>
                      <a:pt x="2202024" y="746449"/>
                    </a:lnTo>
                    <a:lnTo>
                      <a:pt x="2435290" y="606490"/>
                    </a:lnTo>
                    <a:lnTo>
                      <a:pt x="2621902" y="513184"/>
                    </a:lnTo>
                    <a:lnTo>
                      <a:pt x="2817845" y="466531"/>
                    </a:lnTo>
                    <a:lnTo>
                      <a:pt x="3107094" y="485192"/>
                    </a:lnTo>
                    <a:lnTo>
                      <a:pt x="3396343" y="513184"/>
                    </a:lnTo>
                    <a:lnTo>
                      <a:pt x="3704253" y="494523"/>
                    </a:lnTo>
                    <a:lnTo>
                      <a:pt x="4021494" y="438539"/>
                    </a:lnTo>
                    <a:lnTo>
                      <a:pt x="4404049" y="317241"/>
                    </a:lnTo>
                    <a:lnTo>
                      <a:pt x="4842588" y="121298"/>
                    </a:lnTo>
                    <a:lnTo>
                      <a:pt x="5103845" y="37323"/>
                    </a:lnTo>
                    <a:lnTo>
                      <a:pt x="5589037" y="0"/>
                    </a:lnTo>
                    <a:lnTo>
                      <a:pt x="6158204" y="65314"/>
                    </a:lnTo>
                    <a:lnTo>
                      <a:pt x="6727371" y="46653"/>
                    </a:lnTo>
                    <a:lnTo>
                      <a:pt x="7072604" y="9331"/>
                    </a:lnTo>
                    <a:lnTo>
                      <a:pt x="7360850" y="18661"/>
                    </a:lnTo>
                    <a:lnTo>
                      <a:pt x="7958343" y="177282"/>
                    </a:lnTo>
                    <a:lnTo>
                      <a:pt x="8425543" y="223935"/>
                    </a:lnTo>
                    <a:lnTo>
                      <a:pt x="8836090" y="251926"/>
                    </a:lnTo>
                    <a:lnTo>
                      <a:pt x="9181322" y="205274"/>
                    </a:lnTo>
                    <a:lnTo>
                      <a:pt x="9677852" y="102636"/>
                    </a:lnTo>
                  </a:path>
                </a:pathLst>
              </a:custGeom>
              <a:noFill/>
              <a:ln w="28575">
                <a:solidFill>
                  <a:srgbClr val="FF00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Tree>
    <p:extLst>
      <p:ext uri="{BB962C8B-B14F-4D97-AF65-F5344CB8AC3E}">
        <p14:creationId xmlns:p14="http://schemas.microsoft.com/office/powerpoint/2010/main" val="6538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a:extLst>
              <a:ext uri="{FF2B5EF4-FFF2-40B4-BE49-F238E27FC236}">
                <a16:creationId xmlns:a16="http://schemas.microsoft.com/office/drawing/2014/main" id="{9DC40D15-5779-4ECE-A473-9E0AC8EBD72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474215" y="328077"/>
            <a:ext cx="3463200" cy="2357066"/>
          </a:xfrm>
          <a:prstGeom prst="rect">
            <a:avLst/>
          </a:prstGeom>
          <a:ln>
            <a:noFill/>
          </a:ln>
          <a:effectLst>
            <a:softEdge rad="112500"/>
          </a:effectLst>
        </p:spPr>
      </p:pic>
      <p:pic>
        <p:nvPicPr>
          <p:cNvPr id="4" name="Picture 3">
            <a:extLst>
              <a:ext uri="{FF2B5EF4-FFF2-40B4-BE49-F238E27FC236}">
                <a16:creationId xmlns:a16="http://schemas.microsoft.com/office/drawing/2014/main" id="{211546E7-DD11-4BF3-9767-B7F5D103C0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450" y="328077"/>
            <a:ext cx="3464643" cy="2357066"/>
          </a:xfrm>
          <a:prstGeom prst="rect">
            <a:avLst/>
          </a:prstGeom>
          <a:ln>
            <a:noFill/>
          </a:ln>
          <a:effectLst>
            <a:softEdge rad="112500"/>
          </a:effectLst>
        </p:spPr>
      </p:pic>
      <p:sp>
        <p:nvSpPr>
          <p:cNvPr id="5" name="TextBox 4">
            <a:extLst>
              <a:ext uri="{FF2B5EF4-FFF2-40B4-BE49-F238E27FC236}">
                <a16:creationId xmlns:a16="http://schemas.microsoft.com/office/drawing/2014/main" id="{77DF9935-F485-4294-80E2-E0319B7F1501}"/>
              </a:ext>
            </a:extLst>
          </p:cNvPr>
          <p:cNvSpPr txBox="1"/>
          <p:nvPr/>
        </p:nvSpPr>
        <p:spPr>
          <a:xfrm>
            <a:off x="4274242" y="2746698"/>
            <a:ext cx="1399486" cy="523220"/>
          </a:xfrm>
          <a:prstGeom prst="rect">
            <a:avLst/>
          </a:prstGeom>
          <a:noFill/>
        </p:spPr>
        <p:txBody>
          <a:bodyPr wrap="none" rtlCol="0">
            <a:spAutoFit/>
          </a:bodyPr>
          <a:lstStyle/>
          <a:p>
            <a:r>
              <a:rPr lang="en-IE" sz="1400" dirty="0">
                <a:solidFill>
                  <a:schemeClr val="bg2"/>
                </a:solidFill>
              </a:rPr>
              <a:t>Patterson (1970)</a:t>
            </a:r>
          </a:p>
          <a:p>
            <a:r>
              <a:rPr lang="en-IE" sz="1400" dirty="0">
                <a:solidFill>
                  <a:schemeClr val="bg2"/>
                </a:solidFill>
              </a:rPr>
              <a:t>Watling (1972)</a:t>
            </a:r>
          </a:p>
        </p:txBody>
      </p:sp>
      <p:sp>
        <p:nvSpPr>
          <p:cNvPr id="13" name="TextBox 12">
            <a:extLst>
              <a:ext uri="{FF2B5EF4-FFF2-40B4-BE49-F238E27FC236}">
                <a16:creationId xmlns:a16="http://schemas.microsoft.com/office/drawing/2014/main" id="{E3AA51B1-182E-4482-B2E2-0CE055BBDFD3}"/>
              </a:ext>
            </a:extLst>
          </p:cNvPr>
          <p:cNvSpPr txBox="1"/>
          <p:nvPr/>
        </p:nvSpPr>
        <p:spPr>
          <a:xfrm>
            <a:off x="448793" y="2685143"/>
            <a:ext cx="1467005" cy="738664"/>
          </a:xfrm>
          <a:prstGeom prst="rect">
            <a:avLst/>
          </a:prstGeom>
          <a:noFill/>
        </p:spPr>
        <p:txBody>
          <a:bodyPr wrap="none" rtlCol="0">
            <a:spAutoFit/>
          </a:bodyPr>
          <a:lstStyle/>
          <a:p>
            <a:r>
              <a:rPr lang="en-IE" sz="1400" dirty="0">
                <a:solidFill>
                  <a:schemeClr val="bg2"/>
                </a:solidFill>
              </a:rPr>
              <a:t>Derry </a:t>
            </a:r>
            <a:r>
              <a:rPr lang="en-IE" sz="1400" i="1" dirty="0">
                <a:solidFill>
                  <a:schemeClr val="bg2"/>
                </a:solidFill>
              </a:rPr>
              <a:t>et al</a:t>
            </a:r>
            <a:r>
              <a:rPr lang="en-IE" sz="1400" dirty="0">
                <a:solidFill>
                  <a:schemeClr val="bg2"/>
                </a:solidFill>
              </a:rPr>
              <a:t> (1965)</a:t>
            </a:r>
          </a:p>
          <a:p>
            <a:r>
              <a:rPr lang="en-IE" sz="1400" dirty="0">
                <a:solidFill>
                  <a:schemeClr val="bg2"/>
                </a:solidFill>
              </a:rPr>
              <a:t>Schultz (1966)</a:t>
            </a:r>
          </a:p>
          <a:p>
            <a:r>
              <a:rPr lang="en-IE" sz="1400" dirty="0">
                <a:solidFill>
                  <a:schemeClr val="bg2"/>
                </a:solidFill>
              </a:rPr>
              <a:t>Morrissey (1970)</a:t>
            </a:r>
          </a:p>
        </p:txBody>
      </p:sp>
      <p:sp>
        <p:nvSpPr>
          <p:cNvPr id="14" name="TextBox 13">
            <a:extLst>
              <a:ext uri="{FF2B5EF4-FFF2-40B4-BE49-F238E27FC236}">
                <a16:creationId xmlns:a16="http://schemas.microsoft.com/office/drawing/2014/main" id="{96DFD22B-3725-4CE2-A8F1-A7C79EB5BB75}"/>
              </a:ext>
            </a:extLst>
          </p:cNvPr>
          <p:cNvSpPr txBox="1"/>
          <p:nvPr/>
        </p:nvSpPr>
        <p:spPr>
          <a:xfrm>
            <a:off x="8249153" y="2746698"/>
            <a:ext cx="2816000" cy="523220"/>
          </a:xfrm>
          <a:prstGeom prst="rect">
            <a:avLst/>
          </a:prstGeom>
          <a:noFill/>
        </p:spPr>
        <p:txBody>
          <a:bodyPr wrap="square" rtlCol="0">
            <a:spAutoFit/>
          </a:bodyPr>
          <a:lstStyle/>
          <a:p>
            <a:r>
              <a:rPr lang="en-IE" sz="1400" dirty="0">
                <a:solidFill>
                  <a:schemeClr val="bg2"/>
                </a:solidFill>
              </a:rPr>
              <a:t>Rhoden (1958)</a:t>
            </a:r>
          </a:p>
          <a:p>
            <a:r>
              <a:rPr lang="en-IE" sz="1400" dirty="0">
                <a:solidFill>
                  <a:schemeClr val="bg2"/>
                </a:solidFill>
              </a:rPr>
              <a:t>Barratt (1975)</a:t>
            </a:r>
          </a:p>
        </p:txBody>
      </p:sp>
      <p:pic>
        <p:nvPicPr>
          <p:cNvPr id="15" name="Picture 14">
            <a:extLst>
              <a:ext uri="{FF2B5EF4-FFF2-40B4-BE49-F238E27FC236}">
                <a16:creationId xmlns:a16="http://schemas.microsoft.com/office/drawing/2014/main" id="{DABF3D59-C011-4CE0-A8E9-D14EC573BC3D}"/>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8187656" y="328077"/>
            <a:ext cx="3463200" cy="2357066"/>
          </a:xfrm>
          <a:prstGeom prst="rect">
            <a:avLst/>
          </a:prstGeom>
          <a:ln>
            <a:noFill/>
          </a:ln>
          <a:effectLst>
            <a:softEdge rad="112500"/>
          </a:effectLst>
        </p:spPr>
      </p:pic>
      <p:pic>
        <p:nvPicPr>
          <p:cNvPr id="18" name="Picture 17">
            <a:extLst>
              <a:ext uri="{FF2B5EF4-FFF2-40B4-BE49-F238E27FC236}">
                <a16:creationId xmlns:a16="http://schemas.microsoft.com/office/drawing/2014/main" id="{F7AE1063-C8D2-4BF2-A9CA-5854226B753E}"/>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434279" y="3452377"/>
            <a:ext cx="3463200" cy="2358000"/>
          </a:xfrm>
          <a:prstGeom prst="rect">
            <a:avLst/>
          </a:prstGeom>
          <a:ln>
            <a:noFill/>
          </a:ln>
          <a:effectLst>
            <a:softEdge rad="112500"/>
          </a:effectLst>
        </p:spPr>
      </p:pic>
      <p:sp>
        <p:nvSpPr>
          <p:cNvPr id="19" name="TextBox 18">
            <a:extLst>
              <a:ext uri="{FF2B5EF4-FFF2-40B4-BE49-F238E27FC236}">
                <a16:creationId xmlns:a16="http://schemas.microsoft.com/office/drawing/2014/main" id="{CC4664A3-60E6-4343-8921-952180B1C83D}"/>
              </a:ext>
            </a:extLst>
          </p:cNvPr>
          <p:cNvSpPr txBox="1"/>
          <p:nvPr/>
        </p:nvSpPr>
        <p:spPr>
          <a:xfrm>
            <a:off x="525764" y="5810377"/>
            <a:ext cx="1640115" cy="307777"/>
          </a:xfrm>
          <a:prstGeom prst="rect">
            <a:avLst/>
          </a:prstGeom>
          <a:noFill/>
        </p:spPr>
        <p:txBody>
          <a:bodyPr wrap="square" rtlCol="0">
            <a:spAutoFit/>
          </a:bodyPr>
          <a:lstStyle/>
          <a:p>
            <a:r>
              <a:rPr lang="en-IE" sz="1400" dirty="0">
                <a:solidFill>
                  <a:schemeClr val="bg2"/>
                </a:solidFill>
              </a:rPr>
              <a:t>Steed (1975)</a:t>
            </a:r>
          </a:p>
        </p:txBody>
      </p:sp>
      <p:pic>
        <p:nvPicPr>
          <p:cNvPr id="20" name="Picture 19">
            <a:extLst>
              <a:ext uri="{FF2B5EF4-FFF2-40B4-BE49-F238E27FC236}">
                <a16:creationId xmlns:a16="http://schemas.microsoft.com/office/drawing/2014/main" id="{6A146AF0-1066-428F-AF24-D3B047CB5F85}"/>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8167036" y="3452377"/>
            <a:ext cx="3463200" cy="2358000"/>
          </a:xfrm>
          <a:prstGeom prst="rect">
            <a:avLst/>
          </a:prstGeom>
          <a:ln>
            <a:noFill/>
          </a:ln>
          <a:effectLst>
            <a:softEdge rad="112500"/>
          </a:effectLst>
        </p:spPr>
      </p:pic>
      <p:sp>
        <p:nvSpPr>
          <p:cNvPr id="21" name="TextBox 20">
            <a:extLst>
              <a:ext uri="{FF2B5EF4-FFF2-40B4-BE49-F238E27FC236}">
                <a16:creationId xmlns:a16="http://schemas.microsoft.com/office/drawing/2014/main" id="{A23E9C13-6D4C-4236-B095-D86D59CAC550}"/>
              </a:ext>
            </a:extLst>
          </p:cNvPr>
          <p:cNvSpPr txBox="1"/>
          <p:nvPr/>
        </p:nvSpPr>
        <p:spPr>
          <a:xfrm>
            <a:off x="4420105" y="5829743"/>
            <a:ext cx="2232945" cy="307777"/>
          </a:xfrm>
          <a:prstGeom prst="rect">
            <a:avLst/>
          </a:prstGeom>
          <a:noFill/>
        </p:spPr>
        <p:txBody>
          <a:bodyPr wrap="square" rtlCol="0">
            <a:spAutoFit/>
          </a:bodyPr>
          <a:lstStyle/>
          <a:p>
            <a:r>
              <a:rPr lang="en-IE" sz="1400" dirty="0">
                <a:solidFill>
                  <a:schemeClr val="bg2"/>
                </a:solidFill>
              </a:rPr>
              <a:t>O Brien &amp; Romer (1971)</a:t>
            </a:r>
          </a:p>
        </p:txBody>
      </p:sp>
      <p:sp>
        <p:nvSpPr>
          <p:cNvPr id="22" name="TextBox 21">
            <a:extLst>
              <a:ext uri="{FF2B5EF4-FFF2-40B4-BE49-F238E27FC236}">
                <a16:creationId xmlns:a16="http://schemas.microsoft.com/office/drawing/2014/main" id="{C844DBF6-763D-423B-8D97-D74DB75A08F0}"/>
              </a:ext>
            </a:extLst>
          </p:cNvPr>
          <p:cNvSpPr txBox="1"/>
          <p:nvPr/>
        </p:nvSpPr>
        <p:spPr>
          <a:xfrm>
            <a:off x="8196151" y="5746615"/>
            <a:ext cx="2816000" cy="523220"/>
          </a:xfrm>
          <a:prstGeom prst="rect">
            <a:avLst/>
          </a:prstGeom>
          <a:noFill/>
        </p:spPr>
        <p:txBody>
          <a:bodyPr wrap="square" rtlCol="0">
            <a:spAutoFit/>
          </a:bodyPr>
          <a:lstStyle/>
          <a:p>
            <a:r>
              <a:rPr lang="en-IE" sz="1400" dirty="0">
                <a:solidFill>
                  <a:schemeClr val="bg2"/>
                </a:solidFill>
              </a:rPr>
              <a:t>Graham (1970)</a:t>
            </a:r>
          </a:p>
          <a:p>
            <a:r>
              <a:rPr lang="en-IE" sz="1400" dirty="0" err="1">
                <a:solidFill>
                  <a:schemeClr val="bg2"/>
                </a:solidFill>
              </a:rPr>
              <a:t>Coomer</a:t>
            </a:r>
            <a:r>
              <a:rPr lang="en-IE" sz="1400" dirty="0">
                <a:solidFill>
                  <a:schemeClr val="bg2"/>
                </a:solidFill>
              </a:rPr>
              <a:t> &amp; Robinson (1976)</a:t>
            </a:r>
          </a:p>
        </p:txBody>
      </p:sp>
      <p:pic>
        <p:nvPicPr>
          <p:cNvPr id="23" name="Picture 22">
            <a:extLst>
              <a:ext uri="{FF2B5EF4-FFF2-40B4-BE49-F238E27FC236}">
                <a16:creationId xmlns:a16="http://schemas.microsoft.com/office/drawing/2014/main" id="{2BCECB53-CD0A-4DE9-9954-7E78CA96DB4D}"/>
              </a:ext>
            </a:extLst>
          </p:cNvPr>
          <p:cNvPicPr>
            <a:picLocks/>
          </p:cNvPicPr>
          <p:nvPr/>
        </p:nvPicPr>
        <p:blipFill>
          <a:blip r:embed="rId8"/>
          <a:stretch>
            <a:fillRect/>
          </a:stretch>
        </p:blipFill>
        <p:spPr>
          <a:xfrm>
            <a:off x="4297215" y="3452377"/>
            <a:ext cx="3463200" cy="2358000"/>
          </a:xfrm>
          <a:prstGeom prst="rect">
            <a:avLst/>
          </a:prstGeom>
          <a:ln>
            <a:noFill/>
          </a:ln>
          <a:effectLst>
            <a:softEdge rad="112500"/>
          </a:effectLst>
        </p:spPr>
      </p:pic>
      <p:grpSp>
        <p:nvGrpSpPr>
          <p:cNvPr id="10" name="Group 9">
            <a:extLst>
              <a:ext uri="{FF2B5EF4-FFF2-40B4-BE49-F238E27FC236}">
                <a16:creationId xmlns:a16="http://schemas.microsoft.com/office/drawing/2014/main" id="{C31B5B1B-4BAC-5800-2285-CA536C335A88}"/>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C5E2A20A-9134-223F-4641-9EA2214DF0FD}"/>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2" name="Picture 11">
              <a:extLst>
                <a:ext uri="{FF2B5EF4-FFF2-40B4-BE49-F238E27FC236}">
                  <a16:creationId xmlns:a16="http://schemas.microsoft.com/office/drawing/2014/main" id="{90661ECB-B602-B43C-8CBD-A08E144AE3F6}"/>
                </a:ext>
              </a:extLst>
            </p:cNvPr>
            <p:cNvPicPr>
              <a:picLocks noChangeAspect="1"/>
            </p:cNvPicPr>
            <p:nvPr/>
          </p:nvPicPr>
          <p:blipFill>
            <a:blip r:embed="rId9" cstate="screen">
              <a:duotone>
                <a:srgbClr val="70AD47">
                  <a:shade val="45000"/>
                  <a:satMod val="135000"/>
                </a:srgbClr>
                <a:prstClr val="white"/>
              </a:duotone>
              <a:extLst>
                <a:ext uri="{BEBA8EAE-BF5A-486C-A8C5-ECC9F3942E4B}">
                  <a14:imgProps xmlns:a14="http://schemas.microsoft.com/office/drawing/2010/main">
                    <a14:imgLayer r:embed="rId10">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3580453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771AC246-908B-5991-61E0-9B6D76AE1A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rot="5400000">
            <a:off x="9238287" y="4480373"/>
            <a:ext cx="2001414" cy="2624373"/>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6E64E89A-03EE-09BC-164B-B5BE708D89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1023097" y="-47707"/>
            <a:ext cx="4171181" cy="5574578"/>
          </a:xfrm>
          <a:prstGeom prst="rect">
            <a:avLst/>
          </a:prstGeom>
          <a:ln>
            <a:noFill/>
          </a:ln>
          <a:extLst>
            <a:ext uri="{53640926-AAD7-44D8-BBD7-CCE9431645EC}">
              <a14:shadowObscured xmlns:a14="http://schemas.microsoft.com/office/drawing/2010/main"/>
            </a:ext>
          </a:extLst>
        </p:spPr>
      </p:pic>
      <p:sp>
        <p:nvSpPr>
          <p:cNvPr id="5" name="Text Box 206">
            <a:extLst>
              <a:ext uri="{FF2B5EF4-FFF2-40B4-BE49-F238E27FC236}">
                <a16:creationId xmlns:a16="http://schemas.microsoft.com/office/drawing/2014/main" id="{DBD14915-CA4E-6B42-2F32-5CFDE670FC80}"/>
              </a:ext>
            </a:extLst>
          </p:cNvPr>
          <p:cNvSpPr txBox="1"/>
          <p:nvPr/>
        </p:nvSpPr>
        <p:spPr>
          <a:xfrm>
            <a:off x="321398" y="4804049"/>
            <a:ext cx="8605410" cy="70617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600" i="1" dirty="0">
                <a:effectLst/>
                <a:latin typeface="Calibri" panose="020F0502020204030204" pitchFamily="34" charset="0"/>
                <a:ea typeface="Calibri" panose="020F0502020204030204" pitchFamily="34" charset="0"/>
                <a:cs typeface="Calibri" panose="020F0502020204030204" pitchFamily="34" charset="0"/>
              </a:rPr>
              <a:t>Schematic vertically exaggerated N-S  cross-sections through the Central Midlands demonstrating the variation in the thicknesses of the various units to  illustrate differential subsidence.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600" dirty="0">
                <a:effectLst/>
                <a:latin typeface="Calibri" panose="020F0502020204030204" pitchFamily="34" charset="0"/>
                <a:ea typeface="Calibri" panose="020F0502020204030204" pitchFamily="34" charset="0"/>
                <a:cs typeface="Times New Roman" panose="02020603050405020304" pitchFamily="18" charset="0"/>
              </a:rPr>
              <a:t> </a:t>
            </a:r>
          </a:p>
        </p:txBody>
      </p:sp>
      <p:grpSp>
        <p:nvGrpSpPr>
          <p:cNvPr id="3" name="Group 2">
            <a:extLst>
              <a:ext uri="{FF2B5EF4-FFF2-40B4-BE49-F238E27FC236}">
                <a16:creationId xmlns:a16="http://schemas.microsoft.com/office/drawing/2014/main" id="{A356DEBC-D956-8A9D-9F8D-8A72C001F13E}"/>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BD5D62D1-5376-803E-4D12-2397636B2DA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1" name="Picture 10">
              <a:extLst>
                <a:ext uri="{FF2B5EF4-FFF2-40B4-BE49-F238E27FC236}">
                  <a16:creationId xmlns:a16="http://schemas.microsoft.com/office/drawing/2014/main" id="{753F4265-C422-0B0D-3700-06DFB2A513F3}"/>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7" name="Picture 6">
            <a:extLst>
              <a:ext uri="{FF2B5EF4-FFF2-40B4-BE49-F238E27FC236}">
                <a16:creationId xmlns:a16="http://schemas.microsoft.com/office/drawing/2014/main" id="{F661E44F-51D9-54FA-C711-B3E21BAEF2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rot="5400000">
            <a:off x="6684002" y="-47525"/>
            <a:ext cx="4162427" cy="55719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2824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284829" y="-243012"/>
            <a:ext cx="10515600" cy="1325563"/>
          </a:xfrm>
        </p:spPr>
        <p:txBody>
          <a:bodyPr>
            <a:normAutofit/>
          </a:bodyPr>
          <a:lstStyle/>
          <a:p>
            <a:r>
              <a:rPr lang="en-IE" sz="3200" b="1" dirty="0">
                <a:solidFill>
                  <a:schemeClr val="accent4"/>
                </a:solidFill>
                <a:latin typeface="+mn-lt"/>
              </a:rPr>
              <a:t>Stratigraphic pseudo-sections</a:t>
            </a:r>
          </a:p>
        </p:txBody>
      </p:sp>
      <p:sp>
        <p:nvSpPr>
          <p:cNvPr id="24" name="TextBox 23">
            <a:extLst>
              <a:ext uri="{FF2B5EF4-FFF2-40B4-BE49-F238E27FC236}">
                <a16:creationId xmlns:a16="http://schemas.microsoft.com/office/drawing/2014/main" id="{8D2842A3-1320-4E3C-8314-25709BED20E6}"/>
              </a:ext>
            </a:extLst>
          </p:cNvPr>
          <p:cNvSpPr txBox="1"/>
          <p:nvPr/>
        </p:nvSpPr>
        <p:spPr>
          <a:xfrm>
            <a:off x="352036" y="833756"/>
            <a:ext cx="333746" cy="369332"/>
          </a:xfrm>
          <a:prstGeom prst="rect">
            <a:avLst/>
          </a:prstGeom>
          <a:noFill/>
        </p:spPr>
        <p:txBody>
          <a:bodyPr wrap="none" rtlCol="0">
            <a:spAutoFit/>
          </a:bodyPr>
          <a:lstStyle/>
          <a:p>
            <a:r>
              <a:rPr lang="en-IE" b="1" dirty="0"/>
              <a:t>N</a:t>
            </a:r>
          </a:p>
        </p:txBody>
      </p:sp>
      <p:sp>
        <p:nvSpPr>
          <p:cNvPr id="27" name="TextBox 26">
            <a:extLst>
              <a:ext uri="{FF2B5EF4-FFF2-40B4-BE49-F238E27FC236}">
                <a16:creationId xmlns:a16="http://schemas.microsoft.com/office/drawing/2014/main" id="{4F257777-8C5D-493C-80F3-15BBA2A853F3}"/>
              </a:ext>
            </a:extLst>
          </p:cNvPr>
          <p:cNvSpPr txBox="1"/>
          <p:nvPr/>
        </p:nvSpPr>
        <p:spPr>
          <a:xfrm>
            <a:off x="6058040" y="817481"/>
            <a:ext cx="333746" cy="369332"/>
          </a:xfrm>
          <a:prstGeom prst="rect">
            <a:avLst/>
          </a:prstGeom>
          <a:noFill/>
        </p:spPr>
        <p:txBody>
          <a:bodyPr wrap="none" rtlCol="0">
            <a:spAutoFit/>
          </a:bodyPr>
          <a:lstStyle/>
          <a:p>
            <a:r>
              <a:rPr lang="en-IE" b="1" dirty="0"/>
              <a:t>N</a:t>
            </a:r>
          </a:p>
        </p:txBody>
      </p:sp>
      <p:sp>
        <p:nvSpPr>
          <p:cNvPr id="28" name="TextBox 27">
            <a:extLst>
              <a:ext uri="{FF2B5EF4-FFF2-40B4-BE49-F238E27FC236}">
                <a16:creationId xmlns:a16="http://schemas.microsoft.com/office/drawing/2014/main" id="{F659BF74-856F-4899-A27A-92540566886C}"/>
              </a:ext>
            </a:extLst>
          </p:cNvPr>
          <p:cNvSpPr txBox="1"/>
          <p:nvPr/>
        </p:nvSpPr>
        <p:spPr>
          <a:xfrm>
            <a:off x="5449305" y="815293"/>
            <a:ext cx="293670" cy="369332"/>
          </a:xfrm>
          <a:prstGeom prst="rect">
            <a:avLst/>
          </a:prstGeom>
          <a:noFill/>
        </p:spPr>
        <p:txBody>
          <a:bodyPr wrap="none" rtlCol="0">
            <a:spAutoFit/>
          </a:bodyPr>
          <a:lstStyle/>
          <a:p>
            <a:r>
              <a:rPr lang="en-IE" b="1" dirty="0"/>
              <a:t>S</a:t>
            </a:r>
          </a:p>
        </p:txBody>
      </p:sp>
      <p:sp>
        <p:nvSpPr>
          <p:cNvPr id="31" name="TextBox 30">
            <a:extLst>
              <a:ext uri="{FF2B5EF4-FFF2-40B4-BE49-F238E27FC236}">
                <a16:creationId xmlns:a16="http://schemas.microsoft.com/office/drawing/2014/main" id="{1D3F15EA-59FF-4CE0-AF4C-4DA737CC1292}"/>
              </a:ext>
            </a:extLst>
          </p:cNvPr>
          <p:cNvSpPr txBox="1"/>
          <p:nvPr/>
        </p:nvSpPr>
        <p:spPr>
          <a:xfrm>
            <a:off x="11534618" y="816633"/>
            <a:ext cx="293670" cy="369332"/>
          </a:xfrm>
          <a:prstGeom prst="rect">
            <a:avLst/>
          </a:prstGeom>
          <a:noFill/>
        </p:spPr>
        <p:txBody>
          <a:bodyPr wrap="none" rtlCol="0">
            <a:spAutoFit/>
          </a:bodyPr>
          <a:lstStyle/>
          <a:p>
            <a:r>
              <a:rPr lang="en-IE" b="1" dirty="0"/>
              <a:t>S</a:t>
            </a:r>
          </a:p>
        </p:txBody>
      </p:sp>
      <p:grpSp>
        <p:nvGrpSpPr>
          <p:cNvPr id="81" name="Group 80">
            <a:extLst>
              <a:ext uri="{FF2B5EF4-FFF2-40B4-BE49-F238E27FC236}">
                <a16:creationId xmlns:a16="http://schemas.microsoft.com/office/drawing/2014/main" id="{26F83CE0-A996-C94E-369F-4A71E6C8F777}"/>
              </a:ext>
            </a:extLst>
          </p:cNvPr>
          <p:cNvGrpSpPr/>
          <p:nvPr/>
        </p:nvGrpSpPr>
        <p:grpSpPr>
          <a:xfrm>
            <a:off x="893662" y="5458363"/>
            <a:ext cx="4580297" cy="738664"/>
            <a:chOff x="7611703" y="1754110"/>
            <a:chExt cx="4580297" cy="738664"/>
          </a:xfrm>
        </p:grpSpPr>
        <p:sp>
          <p:nvSpPr>
            <p:cNvPr id="80" name="TextBox 79">
              <a:extLst>
                <a:ext uri="{FF2B5EF4-FFF2-40B4-BE49-F238E27FC236}">
                  <a16:creationId xmlns:a16="http://schemas.microsoft.com/office/drawing/2014/main" id="{F79F56F1-4595-4894-A2E8-4C5F2468A62B}"/>
                </a:ext>
              </a:extLst>
            </p:cNvPr>
            <p:cNvSpPr txBox="1"/>
            <p:nvPr/>
          </p:nvSpPr>
          <p:spPr>
            <a:xfrm>
              <a:off x="8397150" y="1754110"/>
              <a:ext cx="3794850" cy="738664"/>
            </a:xfrm>
            <a:prstGeom prst="rect">
              <a:avLst/>
            </a:prstGeom>
            <a:noFill/>
          </p:spPr>
          <p:txBody>
            <a:bodyPr wrap="square" rtlCol="0">
              <a:spAutoFit/>
            </a:bodyPr>
            <a:lstStyle/>
            <a:p>
              <a:r>
                <a:rPr lang="en-IE" sz="1400" dirty="0">
                  <a:solidFill>
                    <a:schemeClr val="bg1"/>
                  </a:solidFill>
                </a:rPr>
                <a:t>Base of P. </a:t>
              </a:r>
              <a:r>
                <a:rPr lang="en-IE" sz="1400" dirty="0" err="1">
                  <a:solidFill>
                    <a:schemeClr val="bg1"/>
                  </a:solidFill>
                </a:rPr>
                <a:t>bischoffi</a:t>
              </a:r>
              <a:r>
                <a:rPr lang="en-IE" sz="1400" dirty="0">
                  <a:solidFill>
                    <a:schemeClr val="bg1"/>
                  </a:solidFill>
                </a:rPr>
                <a:t> zone</a:t>
              </a:r>
            </a:p>
            <a:p>
              <a:r>
                <a:rPr lang="en-IE" sz="1400" dirty="0">
                  <a:solidFill>
                    <a:schemeClr val="bg1"/>
                  </a:solidFill>
                </a:rPr>
                <a:t>Base of P. </a:t>
              </a:r>
              <a:r>
                <a:rPr lang="en-IE" sz="1400" dirty="0" err="1">
                  <a:solidFill>
                    <a:schemeClr val="bg1"/>
                  </a:solidFill>
                </a:rPr>
                <a:t>mehli</a:t>
              </a:r>
              <a:r>
                <a:rPr lang="en-IE" sz="1400" dirty="0">
                  <a:solidFill>
                    <a:schemeClr val="bg1"/>
                  </a:solidFill>
                </a:rPr>
                <a:t> </a:t>
              </a:r>
              <a:r>
                <a:rPr lang="en-IE" sz="1400" dirty="0" err="1">
                  <a:solidFill>
                    <a:schemeClr val="bg1"/>
                  </a:solidFill>
                </a:rPr>
                <a:t>mehli</a:t>
              </a:r>
              <a:r>
                <a:rPr lang="en-IE" sz="1400" dirty="0">
                  <a:solidFill>
                    <a:schemeClr val="bg1"/>
                  </a:solidFill>
                </a:rPr>
                <a:t> zone</a:t>
              </a:r>
            </a:p>
            <a:p>
              <a:r>
                <a:rPr lang="en-IE" sz="1400" dirty="0">
                  <a:solidFill>
                    <a:schemeClr val="bg1"/>
                  </a:solidFill>
                </a:rPr>
                <a:t>Base of P. </a:t>
              </a:r>
              <a:r>
                <a:rPr lang="en-IE" sz="1400" dirty="0" err="1">
                  <a:solidFill>
                    <a:schemeClr val="bg1"/>
                  </a:solidFill>
                </a:rPr>
                <a:t>mehli</a:t>
              </a:r>
              <a:r>
                <a:rPr lang="en-IE" sz="1400" dirty="0">
                  <a:solidFill>
                    <a:schemeClr val="bg1"/>
                  </a:solidFill>
                </a:rPr>
                <a:t> latus zone</a:t>
              </a:r>
            </a:p>
          </p:txBody>
        </p:sp>
        <p:cxnSp>
          <p:nvCxnSpPr>
            <p:cNvPr id="17" name="Straight Connector 16">
              <a:extLst>
                <a:ext uri="{FF2B5EF4-FFF2-40B4-BE49-F238E27FC236}">
                  <a16:creationId xmlns:a16="http://schemas.microsoft.com/office/drawing/2014/main" id="{6F5F8A18-65CB-E1E4-90A0-6C2F0AE38C33}"/>
                </a:ext>
              </a:extLst>
            </p:cNvPr>
            <p:cNvCxnSpPr/>
            <p:nvPr/>
          </p:nvCxnSpPr>
          <p:spPr>
            <a:xfrm>
              <a:off x="7642807" y="1924180"/>
              <a:ext cx="648000"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7EE1D79-CDD0-3F36-0862-B76E32BAE78A}"/>
                </a:ext>
              </a:extLst>
            </p:cNvPr>
            <p:cNvCxnSpPr/>
            <p:nvPr/>
          </p:nvCxnSpPr>
          <p:spPr>
            <a:xfrm>
              <a:off x="7611703" y="2350277"/>
              <a:ext cx="648000" cy="0"/>
            </a:xfrm>
            <a:prstGeom prst="line">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pic>
        <p:nvPicPr>
          <p:cNvPr id="79" name="Picture 78" descr="Map&#10;&#10;Description automatically generated">
            <a:extLst>
              <a:ext uri="{FF2B5EF4-FFF2-40B4-BE49-F238E27FC236}">
                <a16:creationId xmlns:a16="http://schemas.microsoft.com/office/drawing/2014/main" id="{6AC37921-BB84-B09E-0917-B2559A2CB20D}"/>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548465" y="368289"/>
            <a:ext cx="3589028" cy="2178968"/>
          </a:xfrm>
          <a:prstGeom prst="rect">
            <a:avLst/>
          </a:prstGeom>
        </p:spPr>
      </p:pic>
      <p:cxnSp>
        <p:nvCxnSpPr>
          <p:cNvPr id="83" name="Straight Arrow Connector 82">
            <a:extLst>
              <a:ext uri="{FF2B5EF4-FFF2-40B4-BE49-F238E27FC236}">
                <a16:creationId xmlns:a16="http://schemas.microsoft.com/office/drawing/2014/main" id="{560A9DD9-39F7-9260-295A-E41F5CC620A0}"/>
              </a:ext>
            </a:extLst>
          </p:cNvPr>
          <p:cNvCxnSpPr/>
          <p:nvPr/>
        </p:nvCxnSpPr>
        <p:spPr>
          <a:xfrm>
            <a:off x="8910735" y="214604"/>
            <a:ext cx="0" cy="245395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0B727A2-8AA8-6DCD-3D1B-EDD7466A1B9C}"/>
              </a:ext>
            </a:extLst>
          </p:cNvPr>
          <p:cNvCxnSpPr/>
          <p:nvPr/>
        </p:nvCxnSpPr>
        <p:spPr>
          <a:xfrm>
            <a:off x="9604311" y="236375"/>
            <a:ext cx="0" cy="245395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A979E5CE-3BA2-0CF0-FEB6-9E7803A902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1346" y="2827175"/>
            <a:ext cx="4841890" cy="2514962"/>
          </a:xfrm>
          <a:prstGeom prst="rect">
            <a:avLst/>
          </a:prstGeom>
        </p:spPr>
      </p:pic>
      <p:pic>
        <p:nvPicPr>
          <p:cNvPr id="88" name="Picture 87">
            <a:extLst>
              <a:ext uri="{FF2B5EF4-FFF2-40B4-BE49-F238E27FC236}">
                <a16:creationId xmlns:a16="http://schemas.microsoft.com/office/drawing/2014/main" id="{8D8F46EA-2D95-3F20-ED21-E1EC98B785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868" y="1091681"/>
            <a:ext cx="6224715" cy="4264090"/>
          </a:xfrm>
          <a:prstGeom prst="rect">
            <a:avLst/>
          </a:prstGeom>
        </p:spPr>
      </p:pic>
      <p:cxnSp>
        <p:nvCxnSpPr>
          <p:cNvPr id="8" name="Straight Connector 7">
            <a:extLst>
              <a:ext uri="{FF2B5EF4-FFF2-40B4-BE49-F238E27FC236}">
                <a16:creationId xmlns:a16="http://schemas.microsoft.com/office/drawing/2014/main" id="{62BEA504-7124-3B24-6BA2-47B258509CFA}"/>
              </a:ext>
            </a:extLst>
          </p:cNvPr>
          <p:cNvCxnSpPr/>
          <p:nvPr/>
        </p:nvCxnSpPr>
        <p:spPr>
          <a:xfrm>
            <a:off x="914400" y="5831633"/>
            <a:ext cx="671804"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A9E7C50-F198-3EB7-2B02-71646FDF36C2}"/>
              </a:ext>
            </a:extLst>
          </p:cNvPr>
          <p:cNvGrpSpPr/>
          <p:nvPr/>
        </p:nvGrpSpPr>
        <p:grpSpPr>
          <a:xfrm>
            <a:off x="133194" y="6313361"/>
            <a:ext cx="12910671" cy="466127"/>
            <a:chOff x="133194" y="6313361"/>
            <a:chExt cx="12910671" cy="466127"/>
          </a:xfrm>
        </p:grpSpPr>
        <p:sp>
          <p:nvSpPr>
            <p:cNvPr id="9" name="TextBox 8">
              <a:extLst>
                <a:ext uri="{FF2B5EF4-FFF2-40B4-BE49-F238E27FC236}">
                  <a16:creationId xmlns:a16="http://schemas.microsoft.com/office/drawing/2014/main" id="{2C94AB87-7366-A9AE-A205-F1EF5BB5EB0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1" name="Picture 10">
              <a:extLst>
                <a:ext uri="{FF2B5EF4-FFF2-40B4-BE49-F238E27FC236}">
                  <a16:creationId xmlns:a16="http://schemas.microsoft.com/office/drawing/2014/main" id="{FE457BF9-F3E5-A475-A0B1-D40D68A35993}"/>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679310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D3BF7-1255-FD40-F204-E39A77858611}"/>
              </a:ext>
            </a:extLst>
          </p:cNvPr>
          <p:cNvSpPr/>
          <p:nvPr/>
        </p:nvSpPr>
        <p:spPr>
          <a:xfrm>
            <a:off x="10516" y="12066"/>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a:t>
            </a:r>
          </a:p>
        </p:txBody>
      </p:sp>
      <p:sp>
        <p:nvSpPr>
          <p:cNvPr id="2" name="Title 1">
            <a:extLst>
              <a:ext uri="{FF2B5EF4-FFF2-40B4-BE49-F238E27FC236}">
                <a16:creationId xmlns:a16="http://schemas.microsoft.com/office/drawing/2014/main" id="{8067BC70-C0A9-6AA4-2645-FF4404A32DC1}"/>
              </a:ext>
            </a:extLst>
          </p:cNvPr>
          <p:cNvSpPr>
            <a:spLocks noGrp="1"/>
          </p:cNvSpPr>
          <p:nvPr>
            <p:ph type="title"/>
          </p:nvPr>
        </p:nvSpPr>
        <p:spPr>
          <a:xfrm>
            <a:off x="255783" y="0"/>
            <a:ext cx="10515600" cy="1325563"/>
          </a:xfrm>
        </p:spPr>
        <p:txBody>
          <a:bodyPr>
            <a:normAutofit/>
          </a:bodyPr>
          <a:lstStyle/>
          <a:p>
            <a:r>
              <a:rPr lang="en-GB" sz="2800" b="1" dirty="0">
                <a:solidFill>
                  <a:srgbClr val="FFC000"/>
                </a:solidFill>
                <a:latin typeface="Calibri" panose="020F0502020204030204" pitchFamily="34" charset="0"/>
              </a:rPr>
              <a:t>Sequential cross-sections</a:t>
            </a:r>
            <a:endParaRPr lang="en-IE" sz="2800" b="1" dirty="0">
              <a:solidFill>
                <a:srgbClr val="FFC000"/>
              </a:solidFill>
              <a:latin typeface="Calibri" panose="020F0502020204030204" pitchFamily="34" charset="0"/>
            </a:endParaRPr>
          </a:p>
        </p:txBody>
      </p:sp>
      <p:grpSp>
        <p:nvGrpSpPr>
          <p:cNvPr id="4" name="Group 3">
            <a:extLst>
              <a:ext uri="{FF2B5EF4-FFF2-40B4-BE49-F238E27FC236}">
                <a16:creationId xmlns:a16="http://schemas.microsoft.com/office/drawing/2014/main" id="{10802BC3-22A0-A03E-1D0E-50BBAD22ED60}"/>
              </a:ext>
            </a:extLst>
          </p:cNvPr>
          <p:cNvGrpSpPr/>
          <p:nvPr/>
        </p:nvGrpSpPr>
        <p:grpSpPr>
          <a:xfrm>
            <a:off x="133194" y="6313361"/>
            <a:ext cx="12910671" cy="466127"/>
            <a:chOff x="133194" y="6313361"/>
            <a:chExt cx="12910671" cy="466127"/>
          </a:xfrm>
        </p:grpSpPr>
        <p:sp>
          <p:nvSpPr>
            <p:cNvPr id="5" name="TextBox 4">
              <a:extLst>
                <a:ext uri="{FF2B5EF4-FFF2-40B4-BE49-F238E27FC236}">
                  <a16:creationId xmlns:a16="http://schemas.microsoft.com/office/drawing/2014/main" id="{167715DB-72FB-8412-F706-38C929A69F55}"/>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6" name="Picture 5">
              <a:extLst>
                <a:ext uri="{FF2B5EF4-FFF2-40B4-BE49-F238E27FC236}">
                  <a16:creationId xmlns:a16="http://schemas.microsoft.com/office/drawing/2014/main" id="{6F835F13-18AD-82F4-9D57-3932D183F92B}"/>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17" name="Index Map Video">
            <a:hlinkClick r:id="" action="ppaction://media"/>
            <a:extLst>
              <a:ext uri="{FF2B5EF4-FFF2-40B4-BE49-F238E27FC236}">
                <a16:creationId xmlns:a16="http://schemas.microsoft.com/office/drawing/2014/main" id="{A6B261B3-A415-D760-AC28-71F4FEB0322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0866" y="1227667"/>
            <a:ext cx="3031067" cy="1704975"/>
          </a:xfrm>
          <a:prstGeom prst="rect">
            <a:avLst/>
          </a:prstGeom>
        </p:spPr>
      </p:pic>
      <p:pic>
        <p:nvPicPr>
          <p:cNvPr id="20" name="Movie X Sections">
            <a:hlinkClick r:id="" action="ppaction://media"/>
            <a:extLst>
              <a:ext uri="{FF2B5EF4-FFF2-40B4-BE49-F238E27FC236}">
                <a16:creationId xmlns:a16="http://schemas.microsoft.com/office/drawing/2014/main" id="{03815D3D-301D-665F-B473-622CBBE6543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412067" y="1234440"/>
            <a:ext cx="8398934" cy="4724401"/>
          </a:xfrm>
          <a:prstGeom prst="rect">
            <a:avLst/>
          </a:prstGeom>
        </p:spPr>
      </p:pic>
      <p:sp>
        <p:nvSpPr>
          <p:cNvPr id="21" name="TextBox 20">
            <a:extLst>
              <a:ext uri="{FF2B5EF4-FFF2-40B4-BE49-F238E27FC236}">
                <a16:creationId xmlns:a16="http://schemas.microsoft.com/office/drawing/2014/main" id="{B16185B6-31DB-51E9-C723-029613CE3A88}"/>
              </a:ext>
            </a:extLst>
          </p:cNvPr>
          <p:cNvSpPr txBox="1"/>
          <p:nvPr/>
        </p:nvSpPr>
        <p:spPr>
          <a:xfrm>
            <a:off x="355600" y="3505200"/>
            <a:ext cx="2887133" cy="1754326"/>
          </a:xfrm>
          <a:prstGeom prst="rect">
            <a:avLst/>
          </a:prstGeom>
          <a:noFill/>
        </p:spPr>
        <p:txBody>
          <a:bodyPr wrap="square" rtlCol="0">
            <a:spAutoFit/>
          </a:bodyPr>
          <a:lstStyle/>
          <a:p>
            <a:r>
              <a:rPr lang="en-GB" dirty="0">
                <a:solidFill>
                  <a:schemeClr val="bg1"/>
                </a:solidFill>
              </a:rPr>
              <a:t>This shows a series of N-S pseudo-sections with large vertical exaggeration to show the nature of facies and thickness variations across the Central Midlands</a:t>
            </a:r>
            <a:endParaRPr lang="en-IE" dirty="0">
              <a:solidFill>
                <a:schemeClr val="bg1"/>
              </a:solidFill>
            </a:endParaRPr>
          </a:p>
        </p:txBody>
      </p:sp>
    </p:spTree>
    <p:extLst>
      <p:ext uri="{BB962C8B-B14F-4D97-AF65-F5344CB8AC3E}">
        <p14:creationId xmlns:p14="http://schemas.microsoft.com/office/powerpoint/2010/main" val="65042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14" fill="hold"/>
                                        <p:tgtEl>
                                          <p:spTgt spid="17"/>
                                        </p:tgtEl>
                                      </p:cBhvr>
                                    </p:cmd>
                                  </p:childTnLst>
                                </p:cTn>
                              </p:par>
                              <p:par>
                                <p:cTn id="7" presetID="1" presetClass="mediacall" presetSubtype="0" fill="hold" nodeType="withEffect">
                                  <p:stCondLst>
                                    <p:cond delay="0"/>
                                  </p:stCondLst>
                                  <p:childTnLst>
                                    <p:cmd type="call" cmd="playFrom(0.0)">
                                      <p:cBhvr>
                                        <p:cTn id="8" dur="4029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7"/>
                </p:tgtEl>
              </p:cMediaNode>
            </p:video>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video>
              <p:cMediaNode vol="80000">
                <p:cTn id="15" fill="hold" display="0">
                  <p:stCondLst>
                    <p:cond delay="indefinite"/>
                  </p:stCondLst>
                </p:cTn>
                <p:tgtEl>
                  <p:spTgt spid="20"/>
                </p:tgtEl>
              </p:cMediaNode>
            </p:video>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itle 1">
            <a:extLst>
              <a:ext uri="{FF2B5EF4-FFF2-40B4-BE49-F238E27FC236}">
                <a16:creationId xmlns:a16="http://schemas.microsoft.com/office/drawing/2014/main" id="{C0C0D98E-40A1-4764-96B7-D23FAFA79D8D}"/>
              </a:ext>
            </a:extLst>
          </p:cNvPr>
          <p:cNvSpPr txBox="1">
            <a:spLocks/>
          </p:cNvSpPr>
          <p:nvPr/>
        </p:nvSpPr>
        <p:spPr>
          <a:xfrm rot="16200000">
            <a:off x="-1620690" y="2005117"/>
            <a:ext cx="5001782"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P. mehli latus biozone</a:t>
            </a:r>
          </a:p>
        </p:txBody>
      </p:sp>
      <p:grpSp>
        <p:nvGrpSpPr>
          <p:cNvPr id="10" name="Group 9">
            <a:extLst>
              <a:ext uri="{FF2B5EF4-FFF2-40B4-BE49-F238E27FC236}">
                <a16:creationId xmlns:a16="http://schemas.microsoft.com/office/drawing/2014/main" id="{13B3DD59-569B-5334-0F31-13D6A56F0CA8}"/>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1398CA86-A9C5-35FF-60C7-5FCCF804B27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E0E30DB4-FFAC-6733-9DFC-424FCFC6A961}"/>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7" name="TextBox 6">
            <a:extLst>
              <a:ext uri="{FF2B5EF4-FFF2-40B4-BE49-F238E27FC236}">
                <a16:creationId xmlns:a16="http://schemas.microsoft.com/office/drawing/2014/main" id="{948EC80C-C11B-70B8-AA19-2E015D643647}"/>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3" name="Picture 2">
            <a:extLst>
              <a:ext uri="{FF2B5EF4-FFF2-40B4-BE49-F238E27FC236}">
                <a16:creationId xmlns:a16="http://schemas.microsoft.com/office/drawing/2014/main" id="{1EB48908-AC59-0AC8-ABCB-E54849D576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8" name="Rectangle 7">
            <a:extLst>
              <a:ext uri="{FF2B5EF4-FFF2-40B4-BE49-F238E27FC236}">
                <a16:creationId xmlns:a16="http://schemas.microsoft.com/office/drawing/2014/main" id="{37D17F24-047D-69F1-4B34-635AA6A9B395}"/>
              </a:ext>
            </a:extLst>
          </p:cNvPr>
          <p:cNvSpPr/>
          <p:nvPr/>
        </p:nvSpPr>
        <p:spPr>
          <a:xfrm>
            <a:off x="11215399" y="3750911"/>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5482BDB4-B911-B062-6782-ABB3EF6E19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97300" y="3900196"/>
            <a:ext cx="549003" cy="2408528"/>
          </a:xfrm>
          <a:prstGeom prst="rect">
            <a:avLst/>
          </a:prstGeom>
        </p:spPr>
      </p:pic>
      <p:sp>
        <p:nvSpPr>
          <p:cNvPr id="21" name="Freeform: Shape 20">
            <a:extLst>
              <a:ext uri="{FF2B5EF4-FFF2-40B4-BE49-F238E27FC236}">
                <a16:creationId xmlns:a16="http://schemas.microsoft.com/office/drawing/2014/main" id="{CB42B669-0C29-A313-3AAF-08C3E3ECC615}"/>
              </a:ext>
            </a:extLst>
          </p:cNvPr>
          <p:cNvSpPr/>
          <p:nvPr/>
        </p:nvSpPr>
        <p:spPr>
          <a:xfrm>
            <a:off x="5269706" y="1554956"/>
            <a:ext cx="2097881" cy="1021557"/>
          </a:xfrm>
          <a:custGeom>
            <a:avLst/>
            <a:gdLst>
              <a:gd name="connsiteX0" fmla="*/ 0 w 2055019"/>
              <a:gd name="connsiteY0" fmla="*/ 900112 h 988219"/>
              <a:gd name="connsiteX1" fmla="*/ 128588 w 2055019"/>
              <a:gd name="connsiteY1" fmla="*/ 940594 h 988219"/>
              <a:gd name="connsiteX2" fmla="*/ 219075 w 2055019"/>
              <a:gd name="connsiteY2" fmla="*/ 971550 h 988219"/>
              <a:gd name="connsiteX3" fmla="*/ 302419 w 2055019"/>
              <a:gd name="connsiteY3" fmla="*/ 978694 h 988219"/>
              <a:gd name="connsiteX4" fmla="*/ 385763 w 2055019"/>
              <a:gd name="connsiteY4" fmla="*/ 988219 h 988219"/>
              <a:gd name="connsiteX5" fmla="*/ 450057 w 2055019"/>
              <a:gd name="connsiteY5" fmla="*/ 988219 h 988219"/>
              <a:gd name="connsiteX6" fmla="*/ 521494 w 2055019"/>
              <a:gd name="connsiteY6" fmla="*/ 978694 h 988219"/>
              <a:gd name="connsiteX7" fmla="*/ 602457 w 2055019"/>
              <a:gd name="connsiteY7" fmla="*/ 954881 h 988219"/>
              <a:gd name="connsiteX8" fmla="*/ 659607 w 2055019"/>
              <a:gd name="connsiteY8" fmla="*/ 923925 h 988219"/>
              <a:gd name="connsiteX9" fmla="*/ 745332 w 2055019"/>
              <a:gd name="connsiteY9" fmla="*/ 904875 h 988219"/>
              <a:gd name="connsiteX10" fmla="*/ 859632 w 2055019"/>
              <a:gd name="connsiteY10" fmla="*/ 859631 h 988219"/>
              <a:gd name="connsiteX11" fmla="*/ 942975 w 2055019"/>
              <a:gd name="connsiteY11" fmla="*/ 807244 h 988219"/>
              <a:gd name="connsiteX12" fmla="*/ 1019175 w 2055019"/>
              <a:gd name="connsiteY12" fmla="*/ 754856 h 988219"/>
              <a:gd name="connsiteX13" fmla="*/ 1133475 w 2055019"/>
              <a:gd name="connsiteY13" fmla="*/ 695325 h 988219"/>
              <a:gd name="connsiteX14" fmla="*/ 1216819 w 2055019"/>
              <a:gd name="connsiteY14" fmla="*/ 638175 h 988219"/>
              <a:gd name="connsiteX15" fmla="*/ 1347788 w 2055019"/>
              <a:gd name="connsiteY15" fmla="*/ 564356 h 988219"/>
              <a:gd name="connsiteX16" fmla="*/ 1452563 w 2055019"/>
              <a:gd name="connsiteY16" fmla="*/ 502444 h 988219"/>
              <a:gd name="connsiteX17" fmla="*/ 1562100 w 2055019"/>
              <a:gd name="connsiteY17" fmla="*/ 438150 h 988219"/>
              <a:gd name="connsiteX18" fmla="*/ 1628775 w 2055019"/>
              <a:gd name="connsiteY18" fmla="*/ 385762 h 988219"/>
              <a:gd name="connsiteX19" fmla="*/ 1671638 w 2055019"/>
              <a:gd name="connsiteY19" fmla="*/ 345281 h 988219"/>
              <a:gd name="connsiteX20" fmla="*/ 1693069 w 2055019"/>
              <a:gd name="connsiteY20" fmla="*/ 300037 h 988219"/>
              <a:gd name="connsiteX21" fmla="*/ 1731169 w 2055019"/>
              <a:gd name="connsiteY21" fmla="*/ 269081 h 988219"/>
              <a:gd name="connsiteX22" fmla="*/ 1812132 w 2055019"/>
              <a:gd name="connsiteY22" fmla="*/ 200025 h 988219"/>
              <a:gd name="connsiteX23" fmla="*/ 1940719 w 2055019"/>
              <a:gd name="connsiteY23" fmla="*/ 88106 h 988219"/>
              <a:gd name="connsiteX24" fmla="*/ 2040732 w 2055019"/>
              <a:gd name="connsiteY24" fmla="*/ 7144 h 988219"/>
              <a:gd name="connsiteX25" fmla="*/ 2055019 w 2055019"/>
              <a:gd name="connsiteY25" fmla="*/ 0 h 988219"/>
              <a:gd name="connsiteX0" fmla="*/ 0 w 2097881"/>
              <a:gd name="connsiteY0" fmla="*/ 933450 h 1021557"/>
              <a:gd name="connsiteX1" fmla="*/ 128588 w 2097881"/>
              <a:gd name="connsiteY1" fmla="*/ 973932 h 1021557"/>
              <a:gd name="connsiteX2" fmla="*/ 219075 w 2097881"/>
              <a:gd name="connsiteY2" fmla="*/ 1004888 h 1021557"/>
              <a:gd name="connsiteX3" fmla="*/ 302419 w 2097881"/>
              <a:gd name="connsiteY3" fmla="*/ 1012032 h 1021557"/>
              <a:gd name="connsiteX4" fmla="*/ 385763 w 2097881"/>
              <a:gd name="connsiteY4" fmla="*/ 1021557 h 1021557"/>
              <a:gd name="connsiteX5" fmla="*/ 450057 w 2097881"/>
              <a:gd name="connsiteY5" fmla="*/ 1021557 h 1021557"/>
              <a:gd name="connsiteX6" fmla="*/ 521494 w 2097881"/>
              <a:gd name="connsiteY6" fmla="*/ 1012032 h 1021557"/>
              <a:gd name="connsiteX7" fmla="*/ 602457 w 2097881"/>
              <a:gd name="connsiteY7" fmla="*/ 988219 h 1021557"/>
              <a:gd name="connsiteX8" fmla="*/ 659607 w 2097881"/>
              <a:gd name="connsiteY8" fmla="*/ 957263 h 1021557"/>
              <a:gd name="connsiteX9" fmla="*/ 745332 w 2097881"/>
              <a:gd name="connsiteY9" fmla="*/ 938213 h 1021557"/>
              <a:gd name="connsiteX10" fmla="*/ 859632 w 2097881"/>
              <a:gd name="connsiteY10" fmla="*/ 892969 h 1021557"/>
              <a:gd name="connsiteX11" fmla="*/ 942975 w 2097881"/>
              <a:gd name="connsiteY11" fmla="*/ 840582 h 1021557"/>
              <a:gd name="connsiteX12" fmla="*/ 1019175 w 2097881"/>
              <a:gd name="connsiteY12" fmla="*/ 788194 h 1021557"/>
              <a:gd name="connsiteX13" fmla="*/ 1133475 w 2097881"/>
              <a:gd name="connsiteY13" fmla="*/ 728663 h 1021557"/>
              <a:gd name="connsiteX14" fmla="*/ 1216819 w 2097881"/>
              <a:gd name="connsiteY14" fmla="*/ 671513 h 1021557"/>
              <a:gd name="connsiteX15" fmla="*/ 1347788 w 2097881"/>
              <a:gd name="connsiteY15" fmla="*/ 597694 h 1021557"/>
              <a:gd name="connsiteX16" fmla="*/ 1452563 w 2097881"/>
              <a:gd name="connsiteY16" fmla="*/ 535782 h 1021557"/>
              <a:gd name="connsiteX17" fmla="*/ 1562100 w 2097881"/>
              <a:gd name="connsiteY17" fmla="*/ 471488 h 1021557"/>
              <a:gd name="connsiteX18" fmla="*/ 1628775 w 2097881"/>
              <a:gd name="connsiteY18" fmla="*/ 419100 h 1021557"/>
              <a:gd name="connsiteX19" fmla="*/ 1671638 w 2097881"/>
              <a:gd name="connsiteY19" fmla="*/ 378619 h 1021557"/>
              <a:gd name="connsiteX20" fmla="*/ 1693069 w 2097881"/>
              <a:gd name="connsiteY20" fmla="*/ 333375 h 1021557"/>
              <a:gd name="connsiteX21" fmla="*/ 1731169 w 2097881"/>
              <a:gd name="connsiteY21" fmla="*/ 302419 h 1021557"/>
              <a:gd name="connsiteX22" fmla="*/ 1812132 w 2097881"/>
              <a:gd name="connsiteY22" fmla="*/ 233363 h 1021557"/>
              <a:gd name="connsiteX23" fmla="*/ 1940719 w 2097881"/>
              <a:gd name="connsiteY23" fmla="*/ 121444 h 1021557"/>
              <a:gd name="connsiteX24" fmla="*/ 2040732 w 2097881"/>
              <a:gd name="connsiteY24" fmla="*/ 40482 h 1021557"/>
              <a:gd name="connsiteX25" fmla="*/ 2097881 w 2097881"/>
              <a:gd name="connsiteY25" fmla="*/ 0 h 10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7881" h="1021557">
                <a:moveTo>
                  <a:pt x="0" y="933450"/>
                </a:moveTo>
                <a:lnTo>
                  <a:pt x="128588" y="973932"/>
                </a:lnTo>
                <a:lnTo>
                  <a:pt x="219075" y="1004888"/>
                </a:lnTo>
                <a:lnTo>
                  <a:pt x="302419" y="1012032"/>
                </a:lnTo>
                <a:lnTo>
                  <a:pt x="385763" y="1021557"/>
                </a:lnTo>
                <a:lnTo>
                  <a:pt x="450057" y="1021557"/>
                </a:lnTo>
                <a:lnTo>
                  <a:pt x="521494" y="1012032"/>
                </a:lnTo>
                <a:lnTo>
                  <a:pt x="602457" y="988219"/>
                </a:lnTo>
                <a:lnTo>
                  <a:pt x="659607" y="957263"/>
                </a:lnTo>
                <a:lnTo>
                  <a:pt x="745332" y="938213"/>
                </a:lnTo>
                <a:lnTo>
                  <a:pt x="859632" y="892969"/>
                </a:lnTo>
                <a:lnTo>
                  <a:pt x="942975" y="840582"/>
                </a:lnTo>
                <a:lnTo>
                  <a:pt x="1019175" y="788194"/>
                </a:lnTo>
                <a:lnTo>
                  <a:pt x="1133475" y="728663"/>
                </a:lnTo>
                <a:lnTo>
                  <a:pt x="1216819" y="671513"/>
                </a:lnTo>
                <a:lnTo>
                  <a:pt x="1347788" y="597694"/>
                </a:lnTo>
                <a:lnTo>
                  <a:pt x="1452563" y="535782"/>
                </a:lnTo>
                <a:lnTo>
                  <a:pt x="1562100" y="471488"/>
                </a:lnTo>
                <a:lnTo>
                  <a:pt x="1628775" y="419100"/>
                </a:lnTo>
                <a:lnTo>
                  <a:pt x="1671638" y="378619"/>
                </a:lnTo>
                <a:lnTo>
                  <a:pt x="1693069" y="333375"/>
                </a:lnTo>
                <a:lnTo>
                  <a:pt x="1731169" y="302419"/>
                </a:lnTo>
                <a:lnTo>
                  <a:pt x="1812132" y="233363"/>
                </a:lnTo>
                <a:lnTo>
                  <a:pt x="1940719" y="121444"/>
                </a:lnTo>
                <a:lnTo>
                  <a:pt x="2040732" y="40482"/>
                </a:lnTo>
                <a:cubicBezTo>
                  <a:pt x="2045494" y="38101"/>
                  <a:pt x="2093119" y="2381"/>
                  <a:pt x="2097881" y="0"/>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Freeform: Shape 21">
            <a:extLst>
              <a:ext uri="{FF2B5EF4-FFF2-40B4-BE49-F238E27FC236}">
                <a16:creationId xmlns:a16="http://schemas.microsoft.com/office/drawing/2014/main" id="{030B2C17-2A90-1E81-084E-31615DCB87DF}"/>
              </a:ext>
            </a:extLst>
          </p:cNvPr>
          <p:cNvSpPr/>
          <p:nvPr/>
        </p:nvSpPr>
        <p:spPr>
          <a:xfrm>
            <a:off x="6962775" y="1778794"/>
            <a:ext cx="1028700" cy="197644"/>
          </a:xfrm>
          <a:custGeom>
            <a:avLst/>
            <a:gdLst>
              <a:gd name="connsiteX0" fmla="*/ 0 w 1028700"/>
              <a:gd name="connsiteY0" fmla="*/ 116681 h 197644"/>
              <a:gd name="connsiteX1" fmla="*/ 109538 w 1028700"/>
              <a:gd name="connsiteY1" fmla="*/ 138112 h 197644"/>
              <a:gd name="connsiteX2" fmla="*/ 216694 w 1028700"/>
              <a:gd name="connsiteY2" fmla="*/ 173831 h 197644"/>
              <a:gd name="connsiteX3" fmla="*/ 292894 w 1028700"/>
              <a:gd name="connsiteY3" fmla="*/ 195262 h 197644"/>
              <a:gd name="connsiteX4" fmla="*/ 366713 w 1028700"/>
              <a:gd name="connsiteY4" fmla="*/ 197644 h 197644"/>
              <a:gd name="connsiteX5" fmla="*/ 485775 w 1028700"/>
              <a:gd name="connsiteY5" fmla="*/ 178594 h 197644"/>
              <a:gd name="connsiteX6" fmla="*/ 609600 w 1028700"/>
              <a:gd name="connsiteY6" fmla="*/ 171450 h 197644"/>
              <a:gd name="connsiteX7" fmla="*/ 654844 w 1028700"/>
              <a:gd name="connsiteY7" fmla="*/ 171450 h 197644"/>
              <a:gd name="connsiteX8" fmla="*/ 731044 w 1028700"/>
              <a:gd name="connsiteY8" fmla="*/ 142875 h 197644"/>
              <a:gd name="connsiteX9" fmla="*/ 788194 w 1028700"/>
              <a:gd name="connsiteY9" fmla="*/ 95250 h 197644"/>
              <a:gd name="connsiteX10" fmla="*/ 966788 w 1028700"/>
              <a:gd name="connsiteY10" fmla="*/ 26194 h 197644"/>
              <a:gd name="connsiteX11" fmla="*/ 1028700 w 1028700"/>
              <a:gd name="connsiteY11"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700" h="197644">
                <a:moveTo>
                  <a:pt x="0" y="116681"/>
                </a:moveTo>
                <a:lnTo>
                  <a:pt x="109538" y="138112"/>
                </a:lnTo>
                <a:lnTo>
                  <a:pt x="216694" y="173831"/>
                </a:lnTo>
                <a:lnTo>
                  <a:pt x="292894" y="195262"/>
                </a:lnTo>
                <a:lnTo>
                  <a:pt x="366713" y="197644"/>
                </a:lnTo>
                <a:lnTo>
                  <a:pt x="485775" y="178594"/>
                </a:lnTo>
                <a:lnTo>
                  <a:pt x="609600" y="171450"/>
                </a:lnTo>
                <a:lnTo>
                  <a:pt x="654844" y="171450"/>
                </a:lnTo>
                <a:lnTo>
                  <a:pt x="731044" y="142875"/>
                </a:lnTo>
                <a:lnTo>
                  <a:pt x="788194" y="95250"/>
                </a:lnTo>
                <a:lnTo>
                  <a:pt x="966788" y="26194"/>
                </a:lnTo>
                <a:lnTo>
                  <a:pt x="1028700" y="0"/>
                </a:ln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Freeform: Shape 22">
            <a:extLst>
              <a:ext uri="{FF2B5EF4-FFF2-40B4-BE49-F238E27FC236}">
                <a16:creationId xmlns:a16="http://schemas.microsoft.com/office/drawing/2014/main" id="{30DDFCA0-0AFA-41D8-F9DF-B2E8BEE3574D}"/>
              </a:ext>
            </a:extLst>
          </p:cNvPr>
          <p:cNvSpPr/>
          <p:nvPr/>
        </p:nvSpPr>
        <p:spPr>
          <a:xfrm>
            <a:off x="2669381" y="1943100"/>
            <a:ext cx="1795463" cy="1114425"/>
          </a:xfrm>
          <a:custGeom>
            <a:avLst/>
            <a:gdLst>
              <a:gd name="connsiteX0" fmla="*/ 0 w 1795463"/>
              <a:gd name="connsiteY0" fmla="*/ 1114425 h 1114425"/>
              <a:gd name="connsiteX1" fmla="*/ 164307 w 1795463"/>
              <a:gd name="connsiteY1" fmla="*/ 1009650 h 1114425"/>
              <a:gd name="connsiteX2" fmla="*/ 290513 w 1795463"/>
              <a:gd name="connsiteY2" fmla="*/ 909638 h 1114425"/>
              <a:gd name="connsiteX3" fmla="*/ 409575 w 1795463"/>
              <a:gd name="connsiteY3" fmla="*/ 797719 h 1114425"/>
              <a:gd name="connsiteX4" fmla="*/ 507207 w 1795463"/>
              <a:gd name="connsiteY4" fmla="*/ 704850 h 1114425"/>
              <a:gd name="connsiteX5" fmla="*/ 602457 w 1795463"/>
              <a:gd name="connsiteY5" fmla="*/ 640556 h 1114425"/>
              <a:gd name="connsiteX6" fmla="*/ 747713 w 1795463"/>
              <a:gd name="connsiteY6" fmla="*/ 561975 h 1114425"/>
              <a:gd name="connsiteX7" fmla="*/ 888207 w 1795463"/>
              <a:gd name="connsiteY7" fmla="*/ 478631 h 1114425"/>
              <a:gd name="connsiteX8" fmla="*/ 985838 w 1795463"/>
              <a:gd name="connsiteY8" fmla="*/ 419100 h 1114425"/>
              <a:gd name="connsiteX9" fmla="*/ 1102519 w 1795463"/>
              <a:gd name="connsiteY9" fmla="*/ 366713 h 1114425"/>
              <a:gd name="connsiteX10" fmla="*/ 1238250 w 1795463"/>
              <a:gd name="connsiteY10" fmla="*/ 288131 h 1114425"/>
              <a:gd name="connsiteX11" fmla="*/ 1333500 w 1795463"/>
              <a:gd name="connsiteY11" fmla="*/ 221456 h 1114425"/>
              <a:gd name="connsiteX12" fmla="*/ 1407319 w 1795463"/>
              <a:gd name="connsiteY12" fmla="*/ 169069 h 1114425"/>
              <a:gd name="connsiteX13" fmla="*/ 1488282 w 1795463"/>
              <a:gd name="connsiteY13" fmla="*/ 107156 h 1114425"/>
              <a:gd name="connsiteX14" fmla="*/ 1543050 w 1795463"/>
              <a:gd name="connsiteY14" fmla="*/ 64294 h 1114425"/>
              <a:gd name="connsiteX15" fmla="*/ 1595438 w 1795463"/>
              <a:gd name="connsiteY15" fmla="*/ 45244 h 1114425"/>
              <a:gd name="connsiteX16" fmla="*/ 1683544 w 1795463"/>
              <a:gd name="connsiteY16" fmla="*/ 19050 h 1114425"/>
              <a:gd name="connsiteX17" fmla="*/ 1795463 w 1795463"/>
              <a:gd name="connsiteY17" fmla="*/ 0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5463" h="1114425">
                <a:moveTo>
                  <a:pt x="0" y="1114425"/>
                </a:moveTo>
                <a:lnTo>
                  <a:pt x="164307" y="1009650"/>
                </a:lnTo>
                <a:lnTo>
                  <a:pt x="290513" y="909638"/>
                </a:lnTo>
                <a:lnTo>
                  <a:pt x="409575" y="797719"/>
                </a:lnTo>
                <a:lnTo>
                  <a:pt x="507207" y="704850"/>
                </a:lnTo>
                <a:lnTo>
                  <a:pt x="602457" y="640556"/>
                </a:lnTo>
                <a:lnTo>
                  <a:pt x="747713" y="561975"/>
                </a:lnTo>
                <a:lnTo>
                  <a:pt x="888207" y="478631"/>
                </a:lnTo>
                <a:lnTo>
                  <a:pt x="985838" y="419100"/>
                </a:lnTo>
                <a:lnTo>
                  <a:pt x="1102519" y="366713"/>
                </a:lnTo>
                <a:lnTo>
                  <a:pt x="1238250" y="288131"/>
                </a:lnTo>
                <a:lnTo>
                  <a:pt x="1333500" y="221456"/>
                </a:lnTo>
                <a:lnTo>
                  <a:pt x="1407319" y="169069"/>
                </a:lnTo>
                <a:lnTo>
                  <a:pt x="1488282" y="107156"/>
                </a:lnTo>
                <a:lnTo>
                  <a:pt x="1543050" y="64294"/>
                </a:lnTo>
                <a:lnTo>
                  <a:pt x="1595438" y="45244"/>
                </a:lnTo>
                <a:lnTo>
                  <a:pt x="1683544" y="19050"/>
                </a:lnTo>
                <a:lnTo>
                  <a:pt x="1795463" y="0"/>
                </a:ln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reeform: Shape 23">
            <a:extLst>
              <a:ext uri="{FF2B5EF4-FFF2-40B4-BE49-F238E27FC236}">
                <a16:creationId xmlns:a16="http://schemas.microsoft.com/office/drawing/2014/main" id="{50966BF0-805A-14F9-5A7A-650CCA817253}"/>
              </a:ext>
            </a:extLst>
          </p:cNvPr>
          <p:cNvSpPr/>
          <p:nvPr/>
        </p:nvSpPr>
        <p:spPr>
          <a:xfrm>
            <a:off x="2388394" y="1181101"/>
            <a:ext cx="1514474" cy="1707355"/>
          </a:xfrm>
          <a:custGeom>
            <a:avLst/>
            <a:gdLst>
              <a:gd name="connsiteX0" fmla="*/ 0 w 1397794"/>
              <a:gd name="connsiteY0" fmla="*/ 1626393 h 1626393"/>
              <a:gd name="connsiteX1" fmla="*/ 114300 w 1397794"/>
              <a:gd name="connsiteY1" fmla="*/ 1502568 h 1626393"/>
              <a:gd name="connsiteX2" fmla="*/ 266700 w 1397794"/>
              <a:gd name="connsiteY2" fmla="*/ 1338262 h 1626393"/>
              <a:gd name="connsiteX3" fmla="*/ 373856 w 1397794"/>
              <a:gd name="connsiteY3" fmla="*/ 1231106 h 1626393"/>
              <a:gd name="connsiteX4" fmla="*/ 488156 w 1397794"/>
              <a:gd name="connsiteY4" fmla="*/ 1095375 h 1626393"/>
              <a:gd name="connsiteX5" fmla="*/ 490537 w 1397794"/>
              <a:gd name="connsiteY5" fmla="*/ 1071562 h 1626393"/>
              <a:gd name="connsiteX6" fmla="*/ 573881 w 1397794"/>
              <a:gd name="connsiteY6" fmla="*/ 969168 h 1626393"/>
              <a:gd name="connsiteX7" fmla="*/ 671512 w 1397794"/>
              <a:gd name="connsiteY7" fmla="*/ 864393 h 1626393"/>
              <a:gd name="connsiteX8" fmla="*/ 766762 w 1397794"/>
              <a:gd name="connsiteY8" fmla="*/ 754856 h 1626393"/>
              <a:gd name="connsiteX9" fmla="*/ 914400 w 1397794"/>
              <a:gd name="connsiteY9" fmla="*/ 588168 h 1626393"/>
              <a:gd name="connsiteX10" fmla="*/ 1028700 w 1397794"/>
              <a:gd name="connsiteY10" fmla="*/ 433387 h 1626393"/>
              <a:gd name="connsiteX11" fmla="*/ 1159669 w 1397794"/>
              <a:gd name="connsiteY11" fmla="*/ 271462 h 1626393"/>
              <a:gd name="connsiteX12" fmla="*/ 1288256 w 1397794"/>
              <a:gd name="connsiteY12" fmla="*/ 123825 h 1626393"/>
              <a:gd name="connsiteX13" fmla="*/ 1347787 w 1397794"/>
              <a:gd name="connsiteY13" fmla="*/ 47625 h 1626393"/>
              <a:gd name="connsiteX14" fmla="*/ 1397794 w 1397794"/>
              <a:gd name="connsiteY14" fmla="*/ 0 h 1626393"/>
              <a:gd name="connsiteX0" fmla="*/ 0 w 1478756"/>
              <a:gd name="connsiteY0" fmla="*/ 1683543 h 1683543"/>
              <a:gd name="connsiteX1" fmla="*/ 114300 w 1478756"/>
              <a:gd name="connsiteY1" fmla="*/ 1559718 h 1683543"/>
              <a:gd name="connsiteX2" fmla="*/ 266700 w 1478756"/>
              <a:gd name="connsiteY2" fmla="*/ 1395412 h 1683543"/>
              <a:gd name="connsiteX3" fmla="*/ 373856 w 1478756"/>
              <a:gd name="connsiteY3" fmla="*/ 1288256 h 1683543"/>
              <a:gd name="connsiteX4" fmla="*/ 488156 w 1478756"/>
              <a:gd name="connsiteY4" fmla="*/ 1152525 h 1683543"/>
              <a:gd name="connsiteX5" fmla="*/ 490537 w 1478756"/>
              <a:gd name="connsiteY5" fmla="*/ 1128712 h 1683543"/>
              <a:gd name="connsiteX6" fmla="*/ 573881 w 1478756"/>
              <a:gd name="connsiteY6" fmla="*/ 1026318 h 1683543"/>
              <a:gd name="connsiteX7" fmla="*/ 671512 w 1478756"/>
              <a:gd name="connsiteY7" fmla="*/ 921543 h 1683543"/>
              <a:gd name="connsiteX8" fmla="*/ 766762 w 1478756"/>
              <a:gd name="connsiteY8" fmla="*/ 812006 h 1683543"/>
              <a:gd name="connsiteX9" fmla="*/ 914400 w 1478756"/>
              <a:gd name="connsiteY9" fmla="*/ 645318 h 1683543"/>
              <a:gd name="connsiteX10" fmla="*/ 1028700 w 1478756"/>
              <a:gd name="connsiteY10" fmla="*/ 490537 h 1683543"/>
              <a:gd name="connsiteX11" fmla="*/ 1159669 w 1478756"/>
              <a:gd name="connsiteY11" fmla="*/ 328612 h 1683543"/>
              <a:gd name="connsiteX12" fmla="*/ 1288256 w 1478756"/>
              <a:gd name="connsiteY12" fmla="*/ 180975 h 1683543"/>
              <a:gd name="connsiteX13" fmla="*/ 1347787 w 1478756"/>
              <a:gd name="connsiteY13" fmla="*/ 104775 h 1683543"/>
              <a:gd name="connsiteX14" fmla="*/ 1478756 w 1478756"/>
              <a:gd name="connsiteY14" fmla="*/ 0 h 1683543"/>
              <a:gd name="connsiteX0" fmla="*/ 0 w 1478756"/>
              <a:gd name="connsiteY0" fmla="*/ 1683543 h 1683543"/>
              <a:gd name="connsiteX1" fmla="*/ 114300 w 1478756"/>
              <a:gd name="connsiteY1" fmla="*/ 1559718 h 1683543"/>
              <a:gd name="connsiteX2" fmla="*/ 266700 w 1478756"/>
              <a:gd name="connsiteY2" fmla="*/ 1395412 h 1683543"/>
              <a:gd name="connsiteX3" fmla="*/ 373856 w 1478756"/>
              <a:gd name="connsiteY3" fmla="*/ 1288256 h 1683543"/>
              <a:gd name="connsiteX4" fmla="*/ 488156 w 1478756"/>
              <a:gd name="connsiteY4" fmla="*/ 1152525 h 1683543"/>
              <a:gd name="connsiteX5" fmla="*/ 490537 w 1478756"/>
              <a:gd name="connsiteY5" fmla="*/ 1128712 h 1683543"/>
              <a:gd name="connsiteX6" fmla="*/ 573881 w 1478756"/>
              <a:gd name="connsiteY6" fmla="*/ 1026318 h 1683543"/>
              <a:gd name="connsiteX7" fmla="*/ 671512 w 1478756"/>
              <a:gd name="connsiteY7" fmla="*/ 921543 h 1683543"/>
              <a:gd name="connsiteX8" fmla="*/ 766762 w 1478756"/>
              <a:gd name="connsiteY8" fmla="*/ 812006 h 1683543"/>
              <a:gd name="connsiteX9" fmla="*/ 914400 w 1478756"/>
              <a:gd name="connsiteY9" fmla="*/ 645318 h 1683543"/>
              <a:gd name="connsiteX10" fmla="*/ 1028700 w 1478756"/>
              <a:gd name="connsiteY10" fmla="*/ 490537 h 1683543"/>
              <a:gd name="connsiteX11" fmla="*/ 1159669 w 1478756"/>
              <a:gd name="connsiteY11" fmla="*/ 328612 h 1683543"/>
              <a:gd name="connsiteX12" fmla="*/ 1288256 w 1478756"/>
              <a:gd name="connsiteY12" fmla="*/ 180975 h 1683543"/>
              <a:gd name="connsiteX13" fmla="*/ 1347787 w 1478756"/>
              <a:gd name="connsiteY13" fmla="*/ 104775 h 1683543"/>
              <a:gd name="connsiteX14" fmla="*/ 1409700 w 1478756"/>
              <a:gd name="connsiteY14" fmla="*/ 52387 h 1683543"/>
              <a:gd name="connsiteX15" fmla="*/ 1478756 w 1478756"/>
              <a:gd name="connsiteY15" fmla="*/ 0 h 1683543"/>
              <a:gd name="connsiteX0" fmla="*/ 0 w 1514474"/>
              <a:gd name="connsiteY0" fmla="*/ 1707355 h 1707355"/>
              <a:gd name="connsiteX1" fmla="*/ 114300 w 1514474"/>
              <a:gd name="connsiteY1" fmla="*/ 1583530 h 1707355"/>
              <a:gd name="connsiteX2" fmla="*/ 266700 w 1514474"/>
              <a:gd name="connsiteY2" fmla="*/ 1419224 h 1707355"/>
              <a:gd name="connsiteX3" fmla="*/ 373856 w 1514474"/>
              <a:gd name="connsiteY3" fmla="*/ 1312068 h 1707355"/>
              <a:gd name="connsiteX4" fmla="*/ 488156 w 1514474"/>
              <a:gd name="connsiteY4" fmla="*/ 1176337 h 1707355"/>
              <a:gd name="connsiteX5" fmla="*/ 490537 w 1514474"/>
              <a:gd name="connsiteY5" fmla="*/ 1152524 h 1707355"/>
              <a:gd name="connsiteX6" fmla="*/ 573881 w 1514474"/>
              <a:gd name="connsiteY6" fmla="*/ 1050130 h 1707355"/>
              <a:gd name="connsiteX7" fmla="*/ 671512 w 1514474"/>
              <a:gd name="connsiteY7" fmla="*/ 945355 h 1707355"/>
              <a:gd name="connsiteX8" fmla="*/ 766762 w 1514474"/>
              <a:gd name="connsiteY8" fmla="*/ 835818 h 1707355"/>
              <a:gd name="connsiteX9" fmla="*/ 914400 w 1514474"/>
              <a:gd name="connsiteY9" fmla="*/ 669130 h 1707355"/>
              <a:gd name="connsiteX10" fmla="*/ 1028700 w 1514474"/>
              <a:gd name="connsiteY10" fmla="*/ 514349 h 1707355"/>
              <a:gd name="connsiteX11" fmla="*/ 1159669 w 1514474"/>
              <a:gd name="connsiteY11" fmla="*/ 352424 h 1707355"/>
              <a:gd name="connsiteX12" fmla="*/ 1288256 w 1514474"/>
              <a:gd name="connsiteY12" fmla="*/ 204787 h 1707355"/>
              <a:gd name="connsiteX13" fmla="*/ 1347787 w 1514474"/>
              <a:gd name="connsiteY13" fmla="*/ 128587 h 1707355"/>
              <a:gd name="connsiteX14" fmla="*/ 1409700 w 1514474"/>
              <a:gd name="connsiteY14" fmla="*/ 76199 h 1707355"/>
              <a:gd name="connsiteX15" fmla="*/ 1514474 w 1514474"/>
              <a:gd name="connsiteY15" fmla="*/ 0 h 1707355"/>
              <a:gd name="connsiteX0" fmla="*/ 0 w 1514474"/>
              <a:gd name="connsiteY0" fmla="*/ 1707355 h 1707355"/>
              <a:gd name="connsiteX1" fmla="*/ 114300 w 1514474"/>
              <a:gd name="connsiteY1" fmla="*/ 1583530 h 1707355"/>
              <a:gd name="connsiteX2" fmla="*/ 266700 w 1514474"/>
              <a:gd name="connsiteY2" fmla="*/ 1419224 h 1707355"/>
              <a:gd name="connsiteX3" fmla="*/ 373856 w 1514474"/>
              <a:gd name="connsiteY3" fmla="*/ 1312068 h 1707355"/>
              <a:gd name="connsiteX4" fmla="*/ 488156 w 1514474"/>
              <a:gd name="connsiteY4" fmla="*/ 1176337 h 1707355"/>
              <a:gd name="connsiteX5" fmla="*/ 490537 w 1514474"/>
              <a:gd name="connsiteY5" fmla="*/ 1152524 h 1707355"/>
              <a:gd name="connsiteX6" fmla="*/ 573881 w 1514474"/>
              <a:gd name="connsiteY6" fmla="*/ 1050130 h 1707355"/>
              <a:gd name="connsiteX7" fmla="*/ 671512 w 1514474"/>
              <a:gd name="connsiteY7" fmla="*/ 945355 h 1707355"/>
              <a:gd name="connsiteX8" fmla="*/ 766762 w 1514474"/>
              <a:gd name="connsiteY8" fmla="*/ 835818 h 1707355"/>
              <a:gd name="connsiteX9" fmla="*/ 914400 w 1514474"/>
              <a:gd name="connsiteY9" fmla="*/ 669130 h 1707355"/>
              <a:gd name="connsiteX10" fmla="*/ 1028700 w 1514474"/>
              <a:gd name="connsiteY10" fmla="*/ 514349 h 1707355"/>
              <a:gd name="connsiteX11" fmla="*/ 1159669 w 1514474"/>
              <a:gd name="connsiteY11" fmla="*/ 352424 h 1707355"/>
              <a:gd name="connsiteX12" fmla="*/ 1288256 w 1514474"/>
              <a:gd name="connsiteY12" fmla="*/ 204787 h 1707355"/>
              <a:gd name="connsiteX13" fmla="*/ 1347787 w 1514474"/>
              <a:gd name="connsiteY13" fmla="*/ 128587 h 1707355"/>
              <a:gd name="connsiteX14" fmla="*/ 1409700 w 1514474"/>
              <a:gd name="connsiteY14" fmla="*/ 76199 h 1707355"/>
              <a:gd name="connsiteX15" fmla="*/ 1445419 w 1514474"/>
              <a:gd name="connsiteY15" fmla="*/ 42862 h 1707355"/>
              <a:gd name="connsiteX16" fmla="*/ 1514474 w 1514474"/>
              <a:gd name="connsiteY16" fmla="*/ 0 h 1707355"/>
              <a:gd name="connsiteX0" fmla="*/ 0 w 1514474"/>
              <a:gd name="connsiteY0" fmla="*/ 1707355 h 1707355"/>
              <a:gd name="connsiteX1" fmla="*/ 114300 w 1514474"/>
              <a:gd name="connsiteY1" fmla="*/ 1583530 h 1707355"/>
              <a:gd name="connsiteX2" fmla="*/ 266700 w 1514474"/>
              <a:gd name="connsiteY2" fmla="*/ 1419224 h 1707355"/>
              <a:gd name="connsiteX3" fmla="*/ 373856 w 1514474"/>
              <a:gd name="connsiteY3" fmla="*/ 1312068 h 1707355"/>
              <a:gd name="connsiteX4" fmla="*/ 488156 w 1514474"/>
              <a:gd name="connsiteY4" fmla="*/ 1176337 h 1707355"/>
              <a:gd name="connsiteX5" fmla="*/ 490537 w 1514474"/>
              <a:gd name="connsiteY5" fmla="*/ 1152524 h 1707355"/>
              <a:gd name="connsiteX6" fmla="*/ 573881 w 1514474"/>
              <a:gd name="connsiteY6" fmla="*/ 1050130 h 1707355"/>
              <a:gd name="connsiteX7" fmla="*/ 671512 w 1514474"/>
              <a:gd name="connsiteY7" fmla="*/ 945355 h 1707355"/>
              <a:gd name="connsiteX8" fmla="*/ 766762 w 1514474"/>
              <a:gd name="connsiteY8" fmla="*/ 835818 h 1707355"/>
              <a:gd name="connsiteX9" fmla="*/ 914400 w 1514474"/>
              <a:gd name="connsiteY9" fmla="*/ 669130 h 1707355"/>
              <a:gd name="connsiteX10" fmla="*/ 1028700 w 1514474"/>
              <a:gd name="connsiteY10" fmla="*/ 514349 h 1707355"/>
              <a:gd name="connsiteX11" fmla="*/ 1159669 w 1514474"/>
              <a:gd name="connsiteY11" fmla="*/ 352424 h 1707355"/>
              <a:gd name="connsiteX12" fmla="*/ 1288256 w 1514474"/>
              <a:gd name="connsiteY12" fmla="*/ 204787 h 1707355"/>
              <a:gd name="connsiteX13" fmla="*/ 1347787 w 1514474"/>
              <a:gd name="connsiteY13" fmla="*/ 128587 h 1707355"/>
              <a:gd name="connsiteX14" fmla="*/ 1409700 w 1514474"/>
              <a:gd name="connsiteY14" fmla="*/ 76199 h 1707355"/>
              <a:gd name="connsiteX15" fmla="*/ 1445419 w 1514474"/>
              <a:gd name="connsiteY15" fmla="*/ 38100 h 1707355"/>
              <a:gd name="connsiteX16" fmla="*/ 1514474 w 1514474"/>
              <a:gd name="connsiteY16" fmla="*/ 0 h 170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4474" h="1707355">
                <a:moveTo>
                  <a:pt x="0" y="1707355"/>
                </a:moveTo>
                <a:lnTo>
                  <a:pt x="114300" y="1583530"/>
                </a:lnTo>
                <a:lnTo>
                  <a:pt x="266700" y="1419224"/>
                </a:lnTo>
                <a:lnTo>
                  <a:pt x="373856" y="1312068"/>
                </a:lnTo>
                <a:lnTo>
                  <a:pt x="488156" y="1176337"/>
                </a:lnTo>
                <a:lnTo>
                  <a:pt x="490537" y="1152524"/>
                </a:lnTo>
                <a:lnTo>
                  <a:pt x="573881" y="1050130"/>
                </a:lnTo>
                <a:lnTo>
                  <a:pt x="671512" y="945355"/>
                </a:lnTo>
                <a:lnTo>
                  <a:pt x="766762" y="835818"/>
                </a:lnTo>
                <a:lnTo>
                  <a:pt x="914400" y="669130"/>
                </a:lnTo>
                <a:lnTo>
                  <a:pt x="1028700" y="514349"/>
                </a:lnTo>
                <a:lnTo>
                  <a:pt x="1159669" y="352424"/>
                </a:lnTo>
                <a:lnTo>
                  <a:pt x="1288256" y="204787"/>
                </a:lnTo>
                <a:lnTo>
                  <a:pt x="1347787" y="128587"/>
                </a:lnTo>
                <a:cubicBezTo>
                  <a:pt x="1368028" y="107156"/>
                  <a:pt x="1387872" y="93662"/>
                  <a:pt x="1409700" y="76199"/>
                </a:cubicBezTo>
                <a:cubicBezTo>
                  <a:pt x="1425972" y="61912"/>
                  <a:pt x="1427957" y="50800"/>
                  <a:pt x="1445419" y="38100"/>
                </a:cubicBezTo>
                <a:cubicBezTo>
                  <a:pt x="1462881" y="25400"/>
                  <a:pt x="1502965" y="7144"/>
                  <a:pt x="1514474" y="0"/>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Freeform: Shape 24">
            <a:extLst>
              <a:ext uri="{FF2B5EF4-FFF2-40B4-BE49-F238E27FC236}">
                <a16:creationId xmlns:a16="http://schemas.microsoft.com/office/drawing/2014/main" id="{99F1DB75-BEC6-9846-FE62-43A4B3A6373F}"/>
              </a:ext>
            </a:extLst>
          </p:cNvPr>
          <p:cNvSpPr/>
          <p:nvPr/>
        </p:nvSpPr>
        <p:spPr>
          <a:xfrm>
            <a:off x="4410075" y="719138"/>
            <a:ext cx="381000" cy="185737"/>
          </a:xfrm>
          <a:custGeom>
            <a:avLst/>
            <a:gdLst>
              <a:gd name="connsiteX0" fmla="*/ 0 w 381000"/>
              <a:gd name="connsiteY0" fmla="*/ 185737 h 185737"/>
              <a:gd name="connsiteX1" fmla="*/ 0 w 381000"/>
              <a:gd name="connsiteY1" fmla="*/ 185737 h 185737"/>
              <a:gd name="connsiteX2" fmla="*/ 192881 w 381000"/>
              <a:gd name="connsiteY2" fmla="*/ 95250 h 185737"/>
              <a:gd name="connsiteX3" fmla="*/ 381000 w 381000"/>
              <a:gd name="connsiteY3" fmla="*/ 0 h 185737"/>
            </a:gdLst>
            <a:ahLst/>
            <a:cxnLst>
              <a:cxn ang="0">
                <a:pos x="connsiteX0" y="connsiteY0"/>
              </a:cxn>
              <a:cxn ang="0">
                <a:pos x="connsiteX1" y="connsiteY1"/>
              </a:cxn>
              <a:cxn ang="0">
                <a:pos x="connsiteX2" y="connsiteY2"/>
              </a:cxn>
              <a:cxn ang="0">
                <a:pos x="connsiteX3" y="connsiteY3"/>
              </a:cxn>
            </a:cxnLst>
            <a:rect l="l" t="t" r="r" b="b"/>
            <a:pathLst>
              <a:path w="381000" h="185737">
                <a:moveTo>
                  <a:pt x="0" y="185737"/>
                </a:moveTo>
                <a:lnTo>
                  <a:pt x="0" y="185737"/>
                </a:lnTo>
                <a:lnTo>
                  <a:pt x="192881" y="95250"/>
                </a:lnTo>
                <a:lnTo>
                  <a:pt x="381000" y="0"/>
                </a:ln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reeform: Shape 25">
            <a:extLst>
              <a:ext uri="{FF2B5EF4-FFF2-40B4-BE49-F238E27FC236}">
                <a16:creationId xmlns:a16="http://schemas.microsoft.com/office/drawing/2014/main" id="{D38F62B1-A7E3-26C3-0497-685AB1409FBC}"/>
              </a:ext>
            </a:extLst>
          </p:cNvPr>
          <p:cNvSpPr/>
          <p:nvPr/>
        </p:nvSpPr>
        <p:spPr>
          <a:xfrm>
            <a:off x="4986338" y="1083469"/>
            <a:ext cx="1004887" cy="109537"/>
          </a:xfrm>
          <a:custGeom>
            <a:avLst/>
            <a:gdLst>
              <a:gd name="connsiteX0" fmla="*/ 0 w 1004887"/>
              <a:gd name="connsiteY0" fmla="*/ 35719 h 109537"/>
              <a:gd name="connsiteX1" fmla="*/ 183356 w 1004887"/>
              <a:gd name="connsiteY1" fmla="*/ 92869 h 109537"/>
              <a:gd name="connsiteX2" fmla="*/ 352425 w 1004887"/>
              <a:gd name="connsiteY2" fmla="*/ 100012 h 109537"/>
              <a:gd name="connsiteX3" fmla="*/ 602456 w 1004887"/>
              <a:gd name="connsiteY3" fmla="*/ 109537 h 109537"/>
              <a:gd name="connsiteX4" fmla="*/ 650081 w 1004887"/>
              <a:gd name="connsiteY4" fmla="*/ 104775 h 109537"/>
              <a:gd name="connsiteX5" fmla="*/ 816768 w 1004887"/>
              <a:gd name="connsiteY5" fmla="*/ 50006 h 109537"/>
              <a:gd name="connsiteX6" fmla="*/ 1004887 w 1004887"/>
              <a:gd name="connsiteY6"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87" h="109537">
                <a:moveTo>
                  <a:pt x="0" y="35719"/>
                </a:moveTo>
                <a:lnTo>
                  <a:pt x="183356" y="92869"/>
                </a:lnTo>
                <a:lnTo>
                  <a:pt x="352425" y="100012"/>
                </a:lnTo>
                <a:lnTo>
                  <a:pt x="602456" y="109537"/>
                </a:lnTo>
                <a:lnTo>
                  <a:pt x="650081" y="104775"/>
                </a:lnTo>
                <a:lnTo>
                  <a:pt x="816768" y="50006"/>
                </a:lnTo>
                <a:lnTo>
                  <a:pt x="1004887" y="0"/>
                </a:ln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73" name="Group 172">
            <a:extLst>
              <a:ext uri="{FF2B5EF4-FFF2-40B4-BE49-F238E27FC236}">
                <a16:creationId xmlns:a16="http://schemas.microsoft.com/office/drawing/2014/main" id="{4A1A7AAB-911B-1386-E6E6-E852DAA154E7}"/>
              </a:ext>
            </a:extLst>
          </p:cNvPr>
          <p:cNvGrpSpPr/>
          <p:nvPr/>
        </p:nvGrpSpPr>
        <p:grpSpPr>
          <a:xfrm>
            <a:off x="6599870" y="2418375"/>
            <a:ext cx="1340644" cy="607219"/>
            <a:chOff x="7550944" y="2271713"/>
            <a:chExt cx="1340644" cy="607219"/>
          </a:xfrm>
        </p:grpSpPr>
        <p:sp>
          <p:nvSpPr>
            <p:cNvPr id="27" name="Freeform: Shape 26">
              <a:extLst>
                <a:ext uri="{FF2B5EF4-FFF2-40B4-BE49-F238E27FC236}">
                  <a16:creationId xmlns:a16="http://schemas.microsoft.com/office/drawing/2014/main" id="{6DB32F3C-981C-5681-9B06-C4C4B3086C78}"/>
                </a:ext>
              </a:extLst>
            </p:cNvPr>
            <p:cNvSpPr/>
            <p:nvPr/>
          </p:nvSpPr>
          <p:spPr>
            <a:xfrm>
              <a:off x="7550944" y="2271713"/>
              <a:ext cx="1340644" cy="592931"/>
            </a:xfrm>
            <a:custGeom>
              <a:avLst/>
              <a:gdLst>
                <a:gd name="connsiteX0" fmla="*/ 0 w 1340644"/>
                <a:gd name="connsiteY0" fmla="*/ 592931 h 592931"/>
                <a:gd name="connsiteX1" fmla="*/ 200025 w 1340644"/>
                <a:gd name="connsiteY1" fmla="*/ 504825 h 592931"/>
                <a:gd name="connsiteX2" fmla="*/ 307181 w 1340644"/>
                <a:gd name="connsiteY2" fmla="*/ 464343 h 592931"/>
                <a:gd name="connsiteX3" fmla="*/ 435769 w 1340644"/>
                <a:gd name="connsiteY3" fmla="*/ 431006 h 592931"/>
                <a:gd name="connsiteX4" fmla="*/ 590550 w 1340644"/>
                <a:gd name="connsiteY4" fmla="*/ 402431 h 592931"/>
                <a:gd name="connsiteX5" fmla="*/ 738187 w 1340644"/>
                <a:gd name="connsiteY5" fmla="*/ 376237 h 592931"/>
                <a:gd name="connsiteX6" fmla="*/ 826294 w 1340644"/>
                <a:gd name="connsiteY6" fmla="*/ 354806 h 592931"/>
                <a:gd name="connsiteX7" fmla="*/ 892969 w 1340644"/>
                <a:gd name="connsiteY7" fmla="*/ 326231 h 592931"/>
                <a:gd name="connsiteX8" fmla="*/ 1026319 w 1340644"/>
                <a:gd name="connsiteY8" fmla="*/ 247650 h 592931"/>
                <a:gd name="connsiteX9" fmla="*/ 1135856 w 1340644"/>
                <a:gd name="connsiteY9" fmla="*/ 178593 h 592931"/>
                <a:gd name="connsiteX10" fmla="*/ 1202531 w 1340644"/>
                <a:gd name="connsiteY10" fmla="*/ 126206 h 592931"/>
                <a:gd name="connsiteX11" fmla="*/ 1302544 w 1340644"/>
                <a:gd name="connsiteY11" fmla="*/ 42862 h 592931"/>
                <a:gd name="connsiteX12" fmla="*/ 1340644 w 1340644"/>
                <a:gd name="connsiteY12"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0644" h="592931">
                  <a:moveTo>
                    <a:pt x="0" y="592931"/>
                  </a:moveTo>
                  <a:lnTo>
                    <a:pt x="200025" y="504825"/>
                  </a:lnTo>
                  <a:lnTo>
                    <a:pt x="307181" y="464343"/>
                  </a:lnTo>
                  <a:lnTo>
                    <a:pt x="435769" y="431006"/>
                  </a:lnTo>
                  <a:lnTo>
                    <a:pt x="590550" y="402431"/>
                  </a:lnTo>
                  <a:lnTo>
                    <a:pt x="738187" y="376237"/>
                  </a:lnTo>
                  <a:lnTo>
                    <a:pt x="826294" y="354806"/>
                  </a:lnTo>
                  <a:lnTo>
                    <a:pt x="892969" y="326231"/>
                  </a:lnTo>
                  <a:lnTo>
                    <a:pt x="1026319" y="247650"/>
                  </a:lnTo>
                  <a:lnTo>
                    <a:pt x="1135856" y="178593"/>
                  </a:lnTo>
                  <a:lnTo>
                    <a:pt x="1202531" y="126206"/>
                  </a:lnTo>
                  <a:lnTo>
                    <a:pt x="1302544" y="42862"/>
                  </a:lnTo>
                  <a:lnTo>
                    <a:pt x="1340644" y="0"/>
                  </a:ln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8" name="Straight Connector 27">
              <a:extLst>
                <a:ext uri="{FF2B5EF4-FFF2-40B4-BE49-F238E27FC236}">
                  <a16:creationId xmlns:a16="http://schemas.microsoft.com/office/drawing/2014/main" id="{ECCED521-55C0-1FAA-470F-0D545BDC7F2D}"/>
                </a:ext>
              </a:extLst>
            </p:cNvPr>
            <p:cNvCxnSpPr>
              <a:cxnSpLocks/>
            </p:cNvCxnSpPr>
            <p:nvPr/>
          </p:nvCxnSpPr>
          <p:spPr>
            <a:xfrm>
              <a:off x="8829674" y="232886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DCA686-BDB4-102B-6957-18E16EC1CCDD}"/>
                </a:ext>
              </a:extLst>
            </p:cNvPr>
            <p:cNvCxnSpPr>
              <a:cxnSpLocks/>
            </p:cNvCxnSpPr>
            <p:nvPr/>
          </p:nvCxnSpPr>
          <p:spPr>
            <a:xfrm>
              <a:off x="8777794" y="238601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312BAD-EAC8-6708-F396-80661B07984E}"/>
                </a:ext>
              </a:extLst>
            </p:cNvPr>
            <p:cNvCxnSpPr>
              <a:cxnSpLocks/>
            </p:cNvCxnSpPr>
            <p:nvPr/>
          </p:nvCxnSpPr>
          <p:spPr>
            <a:xfrm>
              <a:off x="8712993" y="2424918"/>
              <a:ext cx="15638" cy="349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99B0EF-7943-1494-377A-9335D1021A8D}"/>
                </a:ext>
              </a:extLst>
            </p:cNvPr>
            <p:cNvCxnSpPr>
              <a:cxnSpLocks/>
            </p:cNvCxnSpPr>
            <p:nvPr/>
          </p:nvCxnSpPr>
          <p:spPr>
            <a:xfrm>
              <a:off x="8656539" y="247354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D9480-FD22-0C96-1037-0B18F1B30D22}"/>
                </a:ext>
              </a:extLst>
            </p:cNvPr>
            <p:cNvCxnSpPr>
              <a:cxnSpLocks/>
            </p:cNvCxnSpPr>
            <p:nvPr/>
          </p:nvCxnSpPr>
          <p:spPr>
            <a:xfrm>
              <a:off x="8524873" y="2555080"/>
              <a:ext cx="15132" cy="260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960293-B826-969A-5356-AB5E7DBF90A9}"/>
                </a:ext>
              </a:extLst>
            </p:cNvPr>
            <p:cNvCxnSpPr>
              <a:cxnSpLocks/>
            </p:cNvCxnSpPr>
            <p:nvPr/>
          </p:nvCxnSpPr>
          <p:spPr>
            <a:xfrm>
              <a:off x="8584406" y="250926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ACCEA44-C606-611D-B724-C7902763AEAC}"/>
                </a:ext>
              </a:extLst>
            </p:cNvPr>
            <p:cNvCxnSpPr>
              <a:cxnSpLocks/>
            </p:cNvCxnSpPr>
            <p:nvPr/>
          </p:nvCxnSpPr>
          <p:spPr>
            <a:xfrm rot="2220000">
              <a:off x="8242835" y="265827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979EA1A-FE5D-16FA-C18B-3D6575E6E72B}"/>
                </a:ext>
              </a:extLst>
            </p:cNvPr>
            <p:cNvCxnSpPr>
              <a:cxnSpLocks/>
            </p:cNvCxnSpPr>
            <p:nvPr/>
          </p:nvCxnSpPr>
          <p:spPr>
            <a:xfrm>
              <a:off x="7604860" y="2848236"/>
              <a:ext cx="13034" cy="3069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83EF15B-DEF8-BA19-BE4B-C1DD02E87BB7}"/>
                </a:ext>
              </a:extLst>
            </p:cNvPr>
            <p:cNvCxnSpPr>
              <a:cxnSpLocks/>
            </p:cNvCxnSpPr>
            <p:nvPr/>
          </p:nvCxnSpPr>
          <p:spPr>
            <a:xfrm rot="2040000">
              <a:off x="8388368" y="262143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91E702-5D71-A4EA-B286-E5245D11E885}"/>
                </a:ext>
              </a:extLst>
            </p:cNvPr>
            <p:cNvCxnSpPr>
              <a:cxnSpLocks/>
            </p:cNvCxnSpPr>
            <p:nvPr/>
          </p:nvCxnSpPr>
          <p:spPr>
            <a:xfrm>
              <a:off x="8462962" y="2591797"/>
              <a:ext cx="21432" cy="3948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44DE5CC-5B3A-A6D8-1191-F8D729028AFA}"/>
                </a:ext>
              </a:extLst>
            </p:cNvPr>
            <p:cNvCxnSpPr>
              <a:cxnSpLocks/>
            </p:cNvCxnSpPr>
            <p:nvPr/>
          </p:nvCxnSpPr>
          <p:spPr>
            <a:xfrm rot="1380000">
              <a:off x="8322995" y="264345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EABE34F-B7A7-CD4D-F141-5EEF66D20118}"/>
                </a:ext>
              </a:extLst>
            </p:cNvPr>
            <p:cNvCxnSpPr>
              <a:cxnSpLocks/>
            </p:cNvCxnSpPr>
            <p:nvPr/>
          </p:nvCxnSpPr>
          <p:spPr>
            <a:xfrm rot="600000">
              <a:off x="7884072" y="273246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F6EB12C-2965-120A-F3C1-1D6BBF65F984}"/>
                </a:ext>
              </a:extLst>
            </p:cNvPr>
            <p:cNvCxnSpPr>
              <a:cxnSpLocks/>
            </p:cNvCxnSpPr>
            <p:nvPr/>
          </p:nvCxnSpPr>
          <p:spPr>
            <a:xfrm rot="2100000">
              <a:off x="8019129" y="270147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97FB4E7-224B-5877-E91D-68D8E53B4FBF}"/>
                </a:ext>
              </a:extLst>
            </p:cNvPr>
            <p:cNvCxnSpPr>
              <a:cxnSpLocks/>
            </p:cNvCxnSpPr>
            <p:nvPr/>
          </p:nvCxnSpPr>
          <p:spPr>
            <a:xfrm rot="1920000">
              <a:off x="8095249" y="268114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EF4223-DDF4-B000-873A-B52F4A20F8A0}"/>
                </a:ext>
              </a:extLst>
            </p:cNvPr>
            <p:cNvCxnSpPr>
              <a:cxnSpLocks/>
            </p:cNvCxnSpPr>
            <p:nvPr/>
          </p:nvCxnSpPr>
          <p:spPr>
            <a:xfrm rot="2040000">
              <a:off x="8166244" y="266918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C2A95D-14F0-1972-7E05-5917D91F4B4C}"/>
                </a:ext>
              </a:extLst>
            </p:cNvPr>
            <p:cNvCxnSpPr>
              <a:cxnSpLocks/>
            </p:cNvCxnSpPr>
            <p:nvPr/>
          </p:nvCxnSpPr>
          <p:spPr>
            <a:xfrm rot="1140000">
              <a:off x="7734020" y="277853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0234ABF-5E81-9792-6D3F-73A839F9B127}"/>
                </a:ext>
              </a:extLst>
            </p:cNvPr>
            <p:cNvCxnSpPr>
              <a:cxnSpLocks/>
            </p:cNvCxnSpPr>
            <p:nvPr/>
          </p:nvCxnSpPr>
          <p:spPr>
            <a:xfrm rot="660000">
              <a:off x="7803450" y="275754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1B1C388-88B3-ED29-05BD-430B62DCA8DF}"/>
                </a:ext>
              </a:extLst>
            </p:cNvPr>
            <p:cNvCxnSpPr>
              <a:cxnSpLocks/>
            </p:cNvCxnSpPr>
            <p:nvPr/>
          </p:nvCxnSpPr>
          <p:spPr>
            <a:xfrm rot="1860000">
              <a:off x="7940770" y="271239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8B4800E-AC8E-CB55-F246-3B34902AD421}"/>
                </a:ext>
              </a:extLst>
            </p:cNvPr>
            <p:cNvCxnSpPr>
              <a:cxnSpLocks/>
            </p:cNvCxnSpPr>
            <p:nvPr/>
          </p:nvCxnSpPr>
          <p:spPr>
            <a:xfrm rot="720000">
              <a:off x="7671117" y="281670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7828A803-A4B3-08A6-F37C-6A3F2CC82AA3}"/>
              </a:ext>
            </a:extLst>
          </p:cNvPr>
          <p:cNvCxnSpPr>
            <a:cxnSpLocks/>
          </p:cNvCxnSpPr>
          <p:nvPr/>
        </p:nvCxnSpPr>
        <p:spPr>
          <a:xfrm>
            <a:off x="5650707" y="2576513"/>
            <a:ext cx="0" cy="495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D0AF10-7A4D-A627-BC03-EBBEF13D7368}"/>
              </a:ext>
            </a:extLst>
          </p:cNvPr>
          <p:cNvCxnSpPr>
            <a:cxnSpLocks/>
          </p:cNvCxnSpPr>
          <p:nvPr/>
        </p:nvCxnSpPr>
        <p:spPr>
          <a:xfrm>
            <a:off x="7736126" y="189133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412A8E-59CE-55F0-9495-869781379C4B}"/>
              </a:ext>
            </a:extLst>
          </p:cNvPr>
          <p:cNvCxnSpPr>
            <a:cxnSpLocks/>
          </p:cNvCxnSpPr>
          <p:nvPr/>
        </p:nvCxnSpPr>
        <p:spPr>
          <a:xfrm>
            <a:off x="7800304" y="185975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6E8990-3D93-51FA-F917-1F21347F9CD9}"/>
              </a:ext>
            </a:extLst>
          </p:cNvPr>
          <p:cNvCxnSpPr>
            <a:cxnSpLocks/>
          </p:cNvCxnSpPr>
          <p:nvPr/>
        </p:nvCxnSpPr>
        <p:spPr>
          <a:xfrm>
            <a:off x="7117001" y="176093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A44FD74-4E2B-3FED-ACDC-509F894A1A63}"/>
              </a:ext>
            </a:extLst>
          </p:cNvPr>
          <p:cNvCxnSpPr>
            <a:cxnSpLocks/>
          </p:cNvCxnSpPr>
          <p:nvPr/>
        </p:nvCxnSpPr>
        <p:spPr>
          <a:xfrm>
            <a:off x="7171770" y="171018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BA24A29-A928-3032-190F-3033B6EB692B}"/>
              </a:ext>
            </a:extLst>
          </p:cNvPr>
          <p:cNvCxnSpPr>
            <a:cxnSpLocks/>
          </p:cNvCxnSpPr>
          <p:nvPr/>
        </p:nvCxnSpPr>
        <p:spPr>
          <a:xfrm>
            <a:off x="7674518" y="193350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007EF57-9980-1D15-C57F-819B0E07E874}"/>
              </a:ext>
            </a:extLst>
          </p:cNvPr>
          <p:cNvCxnSpPr>
            <a:cxnSpLocks/>
          </p:cNvCxnSpPr>
          <p:nvPr/>
        </p:nvCxnSpPr>
        <p:spPr>
          <a:xfrm>
            <a:off x="7055932" y="180498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DA65DCE-2AE0-5F31-FC2D-270C73983F47}"/>
              </a:ext>
            </a:extLst>
          </p:cNvPr>
          <p:cNvCxnSpPr>
            <a:cxnSpLocks/>
          </p:cNvCxnSpPr>
          <p:nvPr/>
        </p:nvCxnSpPr>
        <p:spPr>
          <a:xfrm>
            <a:off x="7288451" y="161867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B5D63A-4560-C805-BCC8-2C24208FBE47}"/>
              </a:ext>
            </a:extLst>
          </p:cNvPr>
          <p:cNvCxnSpPr>
            <a:cxnSpLocks/>
          </p:cNvCxnSpPr>
          <p:nvPr/>
        </p:nvCxnSpPr>
        <p:spPr>
          <a:xfrm>
            <a:off x="7003639" y="185323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31524F-514D-F820-9AE2-FA3A53937057}"/>
              </a:ext>
            </a:extLst>
          </p:cNvPr>
          <p:cNvCxnSpPr>
            <a:cxnSpLocks/>
          </p:cNvCxnSpPr>
          <p:nvPr/>
        </p:nvCxnSpPr>
        <p:spPr>
          <a:xfrm>
            <a:off x="7224157" y="166404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817DDD-92F6-1A03-1239-E1A8D9785079}"/>
              </a:ext>
            </a:extLst>
          </p:cNvPr>
          <p:cNvCxnSpPr>
            <a:cxnSpLocks/>
          </p:cNvCxnSpPr>
          <p:nvPr/>
        </p:nvCxnSpPr>
        <p:spPr>
          <a:xfrm rot="2280000">
            <a:off x="7587257" y="195136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38E2EB8-D09E-099D-28D5-A0F68CD75B2C}"/>
              </a:ext>
            </a:extLst>
          </p:cNvPr>
          <p:cNvCxnSpPr>
            <a:cxnSpLocks/>
          </p:cNvCxnSpPr>
          <p:nvPr/>
        </p:nvCxnSpPr>
        <p:spPr>
          <a:xfrm rot="660000">
            <a:off x="6774004" y="206159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43328B4-AD80-5521-25C0-B4A609496F3D}"/>
              </a:ext>
            </a:extLst>
          </p:cNvPr>
          <p:cNvCxnSpPr>
            <a:cxnSpLocks/>
          </p:cNvCxnSpPr>
          <p:nvPr/>
        </p:nvCxnSpPr>
        <p:spPr>
          <a:xfrm>
            <a:off x="6841975" y="201682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B4C6141-5B92-73E9-3DD1-61B8F17D722C}"/>
              </a:ext>
            </a:extLst>
          </p:cNvPr>
          <p:cNvCxnSpPr>
            <a:cxnSpLocks/>
          </p:cNvCxnSpPr>
          <p:nvPr/>
        </p:nvCxnSpPr>
        <p:spPr>
          <a:xfrm>
            <a:off x="6899325" y="197643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0D8453-B9B9-EFA2-1FD6-8697C2D47D7C}"/>
              </a:ext>
            </a:extLst>
          </p:cNvPr>
          <p:cNvCxnSpPr>
            <a:cxnSpLocks/>
          </p:cNvCxnSpPr>
          <p:nvPr/>
        </p:nvCxnSpPr>
        <p:spPr>
          <a:xfrm rot="2280000">
            <a:off x="7515964" y="195350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1A259E3-15E5-C047-8D17-53422864CAAA}"/>
              </a:ext>
            </a:extLst>
          </p:cNvPr>
          <p:cNvCxnSpPr>
            <a:cxnSpLocks/>
          </p:cNvCxnSpPr>
          <p:nvPr/>
        </p:nvCxnSpPr>
        <p:spPr>
          <a:xfrm rot="2280000">
            <a:off x="7436839" y="195716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E661271-A3F1-F696-6924-6729812ACAE8}"/>
              </a:ext>
            </a:extLst>
          </p:cNvPr>
          <p:cNvCxnSpPr>
            <a:cxnSpLocks/>
          </p:cNvCxnSpPr>
          <p:nvPr/>
        </p:nvCxnSpPr>
        <p:spPr>
          <a:xfrm rot="2220000">
            <a:off x="7363095" y="197026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89831A4-AD3C-F0F4-2C2F-1DFC885ADEEF}"/>
              </a:ext>
            </a:extLst>
          </p:cNvPr>
          <p:cNvCxnSpPr>
            <a:cxnSpLocks/>
          </p:cNvCxnSpPr>
          <p:nvPr/>
        </p:nvCxnSpPr>
        <p:spPr>
          <a:xfrm rot="1560000">
            <a:off x="7855363" y="182640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C01874-75D5-D86B-4880-8F2163ACF69E}"/>
              </a:ext>
            </a:extLst>
          </p:cNvPr>
          <p:cNvCxnSpPr>
            <a:cxnSpLocks/>
          </p:cNvCxnSpPr>
          <p:nvPr/>
        </p:nvCxnSpPr>
        <p:spPr>
          <a:xfrm rot="2760000">
            <a:off x="7288928" y="197502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DF51152-6F9E-77A6-40E4-58AFED83B2B2}"/>
              </a:ext>
            </a:extLst>
          </p:cNvPr>
          <p:cNvCxnSpPr>
            <a:cxnSpLocks/>
          </p:cNvCxnSpPr>
          <p:nvPr/>
        </p:nvCxnSpPr>
        <p:spPr>
          <a:xfrm rot="2280000">
            <a:off x="7006229" y="190874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3B1634E-99AC-E385-54F0-033E3C83B207}"/>
              </a:ext>
            </a:extLst>
          </p:cNvPr>
          <p:cNvCxnSpPr>
            <a:cxnSpLocks/>
          </p:cNvCxnSpPr>
          <p:nvPr/>
        </p:nvCxnSpPr>
        <p:spPr>
          <a:xfrm rot="2040000">
            <a:off x="7214852" y="196525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A30C3D3-ABAD-1C3F-18A2-DA4A4E5A6017}"/>
              </a:ext>
            </a:extLst>
          </p:cNvPr>
          <p:cNvCxnSpPr>
            <a:cxnSpLocks/>
          </p:cNvCxnSpPr>
          <p:nvPr/>
        </p:nvCxnSpPr>
        <p:spPr>
          <a:xfrm>
            <a:off x="6942876" y="1915587"/>
            <a:ext cx="38949" cy="1791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F44180-9888-F032-584D-7C5DC64DFFD9}"/>
              </a:ext>
            </a:extLst>
          </p:cNvPr>
          <p:cNvCxnSpPr>
            <a:cxnSpLocks/>
          </p:cNvCxnSpPr>
          <p:nvPr/>
        </p:nvCxnSpPr>
        <p:spPr>
          <a:xfrm rot="3540000">
            <a:off x="7137897" y="194667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6E5DD3-620D-7C41-4CA9-C41884720EA8}"/>
              </a:ext>
            </a:extLst>
          </p:cNvPr>
          <p:cNvCxnSpPr>
            <a:cxnSpLocks/>
          </p:cNvCxnSpPr>
          <p:nvPr/>
        </p:nvCxnSpPr>
        <p:spPr>
          <a:xfrm rot="2520000">
            <a:off x="7078615" y="192022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CDDE39D-A433-78BB-214B-75C70DA8029F}"/>
              </a:ext>
            </a:extLst>
          </p:cNvPr>
          <p:cNvCxnSpPr>
            <a:cxnSpLocks/>
          </p:cNvCxnSpPr>
          <p:nvPr/>
        </p:nvCxnSpPr>
        <p:spPr>
          <a:xfrm>
            <a:off x="6715574" y="209494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AE60176-445D-11E6-BD63-E6A5EBACEC9A}"/>
              </a:ext>
            </a:extLst>
          </p:cNvPr>
          <p:cNvCxnSpPr>
            <a:cxnSpLocks/>
          </p:cNvCxnSpPr>
          <p:nvPr/>
        </p:nvCxnSpPr>
        <p:spPr>
          <a:xfrm>
            <a:off x="6648384" y="213304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278D18C-E783-B214-0EE2-556AA1284973}"/>
              </a:ext>
            </a:extLst>
          </p:cNvPr>
          <p:cNvCxnSpPr>
            <a:cxnSpLocks/>
          </p:cNvCxnSpPr>
          <p:nvPr/>
        </p:nvCxnSpPr>
        <p:spPr>
          <a:xfrm>
            <a:off x="6583015" y="217179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9DDDDBD-93D1-C30D-B907-BF5AEA466EEA}"/>
              </a:ext>
            </a:extLst>
          </p:cNvPr>
          <p:cNvCxnSpPr>
            <a:cxnSpLocks/>
          </p:cNvCxnSpPr>
          <p:nvPr/>
        </p:nvCxnSpPr>
        <p:spPr>
          <a:xfrm>
            <a:off x="6267899" y="236078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95A6CE-1B5A-412E-877A-8DA3DF65458C}"/>
              </a:ext>
            </a:extLst>
          </p:cNvPr>
          <p:cNvCxnSpPr>
            <a:cxnSpLocks/>
          </p:cNvCxnSpPr>
          <p:nvPr/>
        </p:nvCxnSpPr>
        <p:spPr>
          <a:xfrm rot="480000">
            <a:off x="6521012" y="220851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D75CEEF-73A0-E78F-2624-A949EBA6B7B6}"/>
              </a:ext>
            </a:extLst>
          </p:cNvPr>
          <p:cNvCxnSpPr>
            <a:cxnSpLocks/>
          </p:cNvCxnSpPr>
          <p:nvPr/>
        </p:nvCxnSpPr>
        <p:spPr>
          <a:xfrm rot="360000">
            <a:off x="6454642" y="223956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13C150E-651D-6D10-5C38-4EC19C3DD782}"/>
              </a:ext>
            </a:extLst>
          </p:cNvPr>
          <p:cNvCxnSpPr>
            <a:cxnSpLocks/>
          </p:cNvCxnSpPr>
          <p:nvPr/>
        </p:nvCxnSpPr>
        <p:spPr>
          <a:xfrm rot="1980000">
            <a:off x="5997102" y="249555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A68E289-2DF3-73E7-9A6C-4480937D5C8C}"/>
              </a:ext>
            </a:extLst>
          </p:cNvPr>
          <p:cNvCxnSpPr>
            <a:cxnSpLocks/>
          </p:cNvCxnSpPr>
          <p:nvPr/>
        </p:nvCxnSpPr>
        <p:spPr>
          <a:xfrm rot="2100000">
            <a:off x="6060047" y="247180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FA82D79-CC5B-39AB-6A1F-E06B508469A8}"/>
              </a:ext>
            </a:extLst>
          </p:cNvPr>
          <p:cNvCxnSpPr>
            <a:cxnSpLocks/>
          </p:cNvCxnSpPr>
          <p:nvPr/>
        </p:nvCxnSpPr>
        <p:spPr>
          <a:xfrm>
            <a:off x="6132795" y="244237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A428AAF-C408-57A8-87F8-71D79F48F084}"/>
              </a:ext>
            </a:extLst>
          </p:cNvPr>
          <p:cNvCxnSpPr>
            <a:cxnSpLocks/>
          </p:cNvCxnSpPr>
          <p:nvPr/>
        </p:nvCxnSpPr>
        <p:spPr>
          <a:xfrm>
            <a:off x="5932134" y="251387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4B58048-6287-83D7-A207-AAAAD1724452}"/>
              </a:ext>
            </a:extLst>
          </p:cNvPr>
          <p:cNvCxnSpPr>
            <a:cxnSpLocks/>
          </p:cNvCxnSpPr>
          <p:nvPr/>
        </p:nvCxnSpPr>
        <p:spPr>
          <a:xfrm>
            <a:off x="6208367" y="240364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06FC44F-4EBB-D5B9-BCA3-F88D13E85299}"/>
              </a:ext>
            </a:extLst>
          </p:cNvPr>
          <p:cNvCxnSpPr>
            <a:cxnSpLocks/>
          </p:cNvCxnSpPr>
          <p:nvPr/>
        </p:nvCxnSpPr>
        <p:spPr>
          <a:xfrm rot="600000">
            <a:off x="6325747" y="232268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C880C3D-30CE-5EC2-6DDF-6D8D6E3EB7D0}"/>
              </a:ext>
            </a:extLst>
          </p:cNvPr>
          <p:cNvCxnSpPr>
            <a:cxnSpLocks/>
          </p:cNvCxnSpPr>
          <p:nvPr/>
        </p:nvCxnSpPr>
        <p:spPr>
          <a:xfrm rot="2040000">
            <a:off x="5799086" y="256808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0686436-D6E3-70E5-0D33-FB4779E92253}"/>
              </a:ext>
            </a:extLst>
          </p:cNvPr>
          <p:cNvCxnSpPr>
            <a:cxnSpLocks/>
          </p:cNvCxnSpPr>
          <p:nvPr/>
        </p:nvCxnSpPr>
        <p:spPr>
          <a:xfrm rot="2160000">
            <a:off x="5714470" y="257748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B3E6C39-6C75-DE30-F0D1-B96C8DC83F94}"/>
              </a:ext>
            </a:extLst>
          </p:cNvPr>
          <p:cNvCxnSpPr>
            <a:cxnSpLocks/>
          </p:cNvCxnSpPr>
          <p:nvPr/>
        </p:nvCxnSpPr>
        <p:spPr>
          <a:xfrm rot="360000">
            <a:off x="5866535" y="254498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412147B-26A1-90DF-F4FB-440F84C1B73D}"/>
              </a:ext>
            </a:extLst>
          </p:cNvPr>
          <p:cNvCxnSpPr>
            <a:cxnSpLocks/>
          </p:cNvCxnSpPr>
          <p:nvPr/>
        </p:nvCxnSpPr>
        <p:spPr>
          <a:xfrm rot="2400000">
            <a:off x="5563446" y="256633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A326E89-9A43-A689-878D-1547A9E6CD7A}"/>
              </a:ext>
            </a:extLst>
          </p:cNvPr>
          <p:cNvCxnSpPr>
            <a:cxnSpLocks/>
          </p:cNvCxnSpPr>
          <p:nvPr/>
        </p:nvCxnSpPr>
        <p:spPr>
          <a:xfrm>
            <a:off x="6394713" y="228475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E8655EA-B131-30AC-314B-1E44537E7633}"/>
              </a:ext>
            </a:extLst>
          </p:cNvPr>
          <p:cNvCxnSpPr>
            <a:cxnSpLocks/>
          </p:cNvCxnSpPr>
          <p:nvPr/>
        </p:nvCxnSpPr>
        <p:spPr>
          <a:xfrm rot="3600000">
            <a:off x="5272678" y="249680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AB6A7D2-4F1F-3AA7-54A8-2679F24F42F9}"/>
              </a:ext>
            </a:extLst>
          </p:cNvPr>
          <p:cNvCxnSpPr>
            <a:cxnSpLocks/>
          </p:cNvCxnSpPr>
          <p:nvPr/>
        </p:nvCxnSpPr>
        <p:spPr>
          <a:xfrm rot="3660000">
            <a:off x="5343378" y="251913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B0B7C46-86BB-7140-BF5E-3A66FFD1D42B}"/>
              </a:ext>
            </a:extLst>
          </p:cNvPr>
          <p:cNvCxnSpPr>
            <a:cxnSpLocks/>
          </p:cNvCxnSpPr>
          <p:nvPr/>
        </p:nvCxnSpPr>
        <p:spPr>
          <a:xfrm rot="2460000">
            <a:off x="5418569" y="254436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39C39D7-64A1-88A2-C9BC-D55C07F5D4F8}"/>
              </a:ext>
            </a:extLst>
          </p:cNvPr>
          <p:cNvCxnSpPr>
            <a:cxnSpLocks/>
          </p:cNvCxnSpPr>
          <p:nvPr/>
        </p:nvCxnSpPr>
        <p:spPr>
          <a:xfrm rot="2520000">
            <a:off x="5490665" y="256060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D811639-5BFF-282D-E1ED-24B57FFBCD5A}"/>
              </a:ext>
            </a:extLst>
          </p:cNvPr>
          <p:cNvCxnSpPr>
            <a:cxnSpLocks/>
          </p:cNvCxnSpPr>
          <p:nvPr/>
        </p:nvCxnSpPr>
        <p:spPr>
          <a:xfrm>
            <a:off x="7340936" y="157506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34DBF29-E350-2575-1098-AC137D27273D}"/>
              </a:ext>
            </a:extLst>
          </p:cNvPr>
          <p:cNvCxnSpPr>
            <a:cxnSpLocks/>
          </p:cNvCxnSpPr>
          <p:nvPr/>
        </p:nvCxnSpPr>
        <p:spPr>
          <a:xfrm rot="11160000">
            <a:off x="2667329" y="300096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2694D7F-7EC3-26C2-FABE-962FC2883399}"/>
              </a:ext>
            </a:extLst>
          </p:cNvPr>
          <p:cNvCxnSpPr>
            <a:cxnSpLocks/>
          </p:cNvCxnSpPr>
          <p:nvPr/>
        </p:nvCxnSpPr>
        <p:spPr>
          <a:xfrm rot="11160000">
            <a:off x="2797076" y="292793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16CCB38-5637-A75B-46DA-8D0C5A6B8B64}"/>
              </a:ext>
            </a:extLst>
          </p:cNvPr>
          <p:cNvCxnSpPr>
            <a:cxnSpLocks/>
          </p:cNvCxnSpPr>
          <p:nvPr/>
        </p:nvCxnSpPr>
        <p:spPr>
          <a:xfrm rot="11160000">
            <a:off x="2855917" y="288211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24FA0B1-994E-4705-49A9-5B6B9F9DDAA5}"/>
              </a:ext>
            </a:extLst>
          </p:cNvPr>
          <p:cNvCxnSpPr>
            <a:cxnSpLocks/>
          </p:cNvCxnSpPr>
          <p:nvPr/>
        </p:nvCxnSpPr>
        <p:spPr>
          <a:xfrm rot="10620000">
            <a:off x="2907834" y="283037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D5165C6-F263-CBB2-C513-16DE5455F987}"/>
              </a:ext>
            </a:extLst>
          </p:cNvPr>
          <p:cNvCxnSpPr>
            <a:cxnSpLocks/>
          </p:cNvCxnSpPr>
          <p:nvPr/>
        </p:nvCxnSpPr>
        <p:spPr>
          <a:xfrm rot="10620000">
            <a:off x="2971671" y="278666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95312EA-3B50-6E88-147D-9483CCB58832}"/>
              </a:ext>
            </a:extLst>
          </p:cNvPr>
          <p:cNvCxnSpPr>
            <a:cxnSpLocks/>
          </p:cNvCxnSpPr>
          <p:nvPr/>
        </p:nvCxnSpPr>
        <p:spPr>
          <a:xfrm rot="11160000">
            <a:off x="2732038" y="296245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3CACF3C-5647-F0EB-04C5-06C1AFD73C26}"/>
              </a:ext>
            </a:extLst>
          </p:cNvPr>
          <p:cNvCxnSpPr>
            <a:cxnSpLocks/>
          </p:cNvCxnSpPr>
          <p:nvPr/>
        </p:nvCxnSpPr>
        <p:spPr>
          <a:xfrm rot="10140000">
            <a:off x="2409286" y="285588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5BE3E79-BC8B-2E2B-AC05-48AEB27F1061}"/>
              </a:ext>
            </a:extLst>
          </p:cNvPr>
          <p:cNvCxnSpPr>
            <a:cxnSpLocks/>
          </p:cNvCxnSpPr>
          <p:nvPr/>
        </p:nvCxnSpPr>
        <p:spPr>
          <a:xfrm rot="11160000">
            <a:off x="2565498" y="270147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38D6118-9216-2CF4-6085-263CDE9DC353}"/>
              </a:ext>
            </a:extLst>
          </p:cNvPr>
          <p:cNvCxnSpPr>
            <a:cxnSpLocks/>
          </p:cNvCxnSpPr>
          <p:nvPr/>
        </p:nvCxnSpPr>
        <p:spPr>
          <a:xfrm rot="11160000">
            <a:off x="2612308" y="264345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EA96A94-DA6A-1241-0813-361F1C97A89A}"/>
              </a:ext>
            </a:extLst>
          </p:cNvPr>
          <p:cNvCxnSpPr>
            <a:cxnSpLocks/>
          </p:cNvCxnSpPr>
          <p:nvPr/>
        </p:nvCxnSpPr>
        <p:spPr>
          <a:xfrm rot="10200000">
            <a:off x="2511287" y="275133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F7F069-3143-A272-2B04-882AB56C198F}"/>
              </a:ext>
            </a:extLst>
          </p:cNvPr>
          <p:cNvCxnSpPr>
            <a:cxnSpLocks/>
          </p:cNvCxnSpPr>
          <p:nvPr/>
        </p:nvCxnSpPr>
        <p:spPr>
          <a:xfrm rot="10080000">
            <a:off x="2463490" y="280591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727718-FFCB-A08E-8C2E-385F16929C65}"/>
              </a:ext>
            </a:extLst>
          </p:cNvPr>
          <p:cNvCxnSpPr>
            <a:cxnSpLocks/>
          </p:cNvCxnSpPr>
          <p:nvPr/>
        </p:nvCxnSpPr>
        <p:spPr>
          <a:xfrm rot="11160000">
            <a:off x="3023040" y="273386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697E77-AB10-AF09-B533-5CD1BAB6A4B5}"/>
              </a:ext>
            </a:extLst>
          </p:cNvPr>
          <p:cNvCxnSpPr>
            <a:cxnSpLocks/>
          </p:cNvCxnSpPr>
          <p:nvPr/>
        </p:nvCxnSpPr>
        <p:spPr>
          <a:xfrm rot="11160000">
            <a:off x="3081036" y="267960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B46D52D-9A99-819D-9D25-37377A07E76B}"/>
              </a:ext>
            </a:extLst>
          </p:cNvPr>
          <p:cNvCxnSpPr>
            <a:cxnSpLocks/>
          </p:cNvCxnSpPr>
          <p:nvPr/>
        </p:nvCxnSpPr>
        <p:spPr>
          <a:xfrm rot="10560000">
            <a:off x="2667329" y="259319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01C7339-92DF-A597-DDB2-37E5EC7F7CEF}"/>
              </a:ext>
            </a:extLst>
          </p:cNvPr>
          <p:cNvCxnSpPr>
            <a:cxnSpLocks/>
          </p:cNvCxnSpPr>
          <p:nvPr/>
        </p:nvCxnSpPr>
        <p:spPr>
          <a:xfrm rot="9720000">
            <a:off x="2772684" y="247396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50B7293-8785-C577-F9B7-6F1545C76AED}"/>
              </a:ext>
            </a:extLst>
          </p:cNvPr>
          <p:cNvCxnSpPr>
            <a:cxnSpLocks/>
          </p:cNvCxnSpPr>
          <p:nvPr/>
        </p:nvCxnSpPr>
        <p:spPr>
          <a:xfrm rot="10500000">
            <a:off x="2720724" y="253463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1452B68-375B-8074-C102-EAE587BA3F17}"/>
              </a:ext>
            </a:extLst>
          </p:cNvPr>
          <p:cNvCxnSpPr>
            <a:cxnSpLocks/>
          </p:cNvCxnSpPr>
          <p:nvPr/>
        </p:nvCxnSpPr>
        <p:spPr>
          <a:xfrm rot="11160000">
            <a:off x="3390931" y="246823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E326710-4DF2-D297-E356-A9D2291FC216}"/>
              </a:ext>
            </a:extLst>
          </p:cNvPr>
          <p:cNvCxnSpPr>
            <a:cxnSpLocks/>
          </p:cNvCxnSpPr>
          <p:nvPr/>
        </p:nvCxnSpPr>
        <p:spPr>
          <a:xfrm rot="12720000">
            <a:off x="3328366" y="250349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54D88DC-3EFE-230D-29B9-27E737199EA1}"/>
              </a:ext>
            </a:extLst>
          </p:cNvPr>
          <p:cNvCxnSpPr>
            <a:cxnSpLocks/>
          </p:cNvCxnSpPr>
          <p:nvPr/>
        </p:nvCxnSpPr>
        <p:spPr>
          <a:xfrm rot="9360000">
            <a:off x="3128484" y="263701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1B4115-C8C5-1FA1-FE31-9B3383681507}"/>
              </a:ext>
            </a:extLst>
          </p:cNvPr>
          <p:cNvCxnSpPr>
            <a:cxnSpLocks/>
          </p:cNvCxnSpPr>
          <p:nvPr/>
        </p:nvCxnSpPr>
        <p:spPr>
          <a:xfrm rot="10680000">
            <a:off x="3190477" y="258343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952F857-FCB0-5D89-0988-714AD73D60C3}"/>
              </a:ext>
            </a:extLst>
          </p:cNvPr>
          <p:cNvCxnSpPr>
            <a:cxnSpLocks/>
          </p:cNvCxnSpPr>
          <p:nvPr/>
        </p:nvCxnSpPr>
        <p:spPr>
          <a:xfrm rot="10920000">
            <a:off x="3253830" y="254178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3643148-EA96-5CE1-F470-9A58AFAA3CBC}"/>
              </a:ext>
            </a:extLst>
          </p:cNvPr>
          <p:cNvCxnSpPr>
            <a:cxnSpLocks/>
          </p:cNvCxnSpPr>
          <p:nvPr/>
        </p:nvCxnSpPr>
        <p:spPr>
          <a:xfrm rot="11160000">
            <a:off x="3646037" y="231813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B468B1B-B276-9A79-227B-ACACF08A619C}"/>
              </a:ext>
            </a:extLst>
          </p:cNvPr>
          <p:cNvCxnSpPr>
            <a:cxnSpLocks/>
          </p:cNvCxnSpPr>
          <p:nvPr/>
        </p:nvCxnSpPr>
        <p:spPr>
          <a:xfrm rot="11160000">
            <a:off x="3450565" y="243662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341281B-EB61-03B6-3CE0-772D8DFA677E}"/>
              </a:ext>
            </a:extLst>
          </p:cNvPr>
          <p:cNvCxnSpPr>
            <a:cxnSpLocks/>
          </p:cNvCxnSpPr>
          <p:nvPr/>
        </p:nvCxnSpPr>
        <p:spPr>
          <a:xfrm rot="11160000">
            <a:off x="3509250" y="239597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7243F7F-82FC-121F-A53F-B2FBC4968B08}"/>
              </a:ext>
            </a:extLst>
          </p:cNvPr>
          <p:cNvCxnSpPr>
            <a:cxnSpLocks/>
          </p:cNvCxnSpPr>
          <p:nvPr/>
        </p:nvCxnSpPr>
        <p:spPr>
          <a:xfrm rot="11520000">
            <a:off x="3577643" y="235782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4A5AEE9-8868-3B62-9D5C-53CF01ED15FA}"/>
              </a:ext>
            </a:extLst>
          </p:cNvPr>
          <p:cNvCxnSpPr>
            <a:cxnSpLocks/>
          </p:cNvCxnSpPr>
          <p:nvPr/>
        </p:nvCxnSpPr>
        <p:spPr>
          <a:xfrm rot="9720000">
            <a:off x="2822110" y="241737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CA6B051-1A94-2269-B932-423B05E83275}"/>
              </a:ext>
            </a:extLst>
          </p:cNvPr>
          <p:cNvCxnSpPr>
            <a:cxnSpLocks/>
          </p:cNvCxnSpPr>
          <p:nvPr/>
        </p:nvCxnSpPr>
        <p:spPr>
          <a:xfrm rot="11160000">
            <a:off x="3968091" y="213304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0D78E40-F896-9084-9682-549AE1815DDC}"/>
              </a:ext>
            </a:extLst>
          </p:cNvPr>
          <p:cNvCxnSpPr>
            <a:cxnSpLocks/>
          </p:cNvCxnSpPr>
          <p:nvPr/>
        </p:nvCxnSpPr>
        <p:spPr>
          <a:xfrm rot="11160000">
            <a:off x="3909291" y="217634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8750DA2-A136-07A2-19FF-7BDC71B678A2}"/>
              </a:ext>
            </a:extLst>
          </p:cNvPr>
          <p:cNvCxnSpPr>
            <a:cxnSpLocks/>
          </p:cNvCxnSpPr>
          <p:nvPr/>
        </p:nvCxnSpPr>
        <p:spPr>
          <a:xfrm rot="11160000">
            <a:off x="3709953" y="228475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E6059DA-37DF-10CF-423A-22E5F80D7F74}"/>
              </a:ext>
            </a:extLst>
          </p:cNvPr>
          <p:cNvCxnSpPr>
            <a:cxnSpLocks/>
          </p:cNvCxnSpPr>
          <p:nvPr/>
        </p:nvCxnSpPr>
        <p:spPr>
          <a:xfrm rot="11160000">
            <a:off x="3845601" y="221534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54BDC2B-2C75-1411-9ADA-93EC9C0F08E6}"/>
              </a:ext>
            </a:extLst>
          </p:cNvPr>
          <p:cNvCxnSpPr>
            <a:cxnSpLocks/>
          </p:cNvCxnSpPr>
          <p:nvPr/>
        </p:nvCxnSpPr>
        <p:spPr>
          <a:xfrm rot="11160000">
            <a:off x="3775970" y="225385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E910FDF-4F73-9274-A4B1-1C68D83E41A0}"/>
              </a:ext>
            </a:extLst>
          </p:cNvPr>
          <p:cNvCxnSpPr>
            <a:cxnSpLocks/>
          </p:cNvCxnSpPr>
          <p:nvPr/>
        </p:nvCxnSpPr>
        <p:spPr>
          <a:xfrm rot="10320000">
            <a:off x="4085629" y="204787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6B2D383-5F67-ED90-241C-48691F6D8B64}"/>
              </a:ext>
            </a:extLst>
          </p:cNvPr>
          <p:cNvCxnSpPr>
            <a:cxnSpLocks/>
          </p:cNvCxnSpPr>
          <p:nvPr/>
        </p:nvCxnSpPr>
        <p:spPr>
          <a:xfrm rot="11160000">
            <a:off x="4148906" y="200492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37290F3-0139-0563-7416-45D9511DE2DE}"/>
              </a:ext>
            </a:extLst>
          </p:cNvPr>
          <p:cNvCxnSpPr>
            <a:cxnSpLocks/>
          </p:cNvCxnSpPr>
          <p:nvPr/>
        </p:nvCxnSpPr>
        <p:spPr>
          <a:xfrm rot="11880000">
            <a:off x="4355560" y="191619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E2251A2-D60F-3565-50FF-82574D18690B}"/>
              </a:ext>
            </a:extLst>
          </p:cNvPr>
          <p:cNvCxnSpPr>
            <a:cxnSpLocks/>
          </p:cNvCxnSpPr>
          <p:nvPr/>
        </p:nvCxnSpPr>
        <p:spPr>
          <a:xfrm rot="11760000">
            <a:off x="4214891" y="195857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1CBEB29-8978-2727-CCB2-0336027A6A4E}"/>
              </a:ext>
            </a:extLst>
          </p:cNvPr>
          <p:cNvCxnSpPr>
            <a:cxnSpLocks/>
          </p:cNvCxnSpPr>
          <p:nvPr/>
        </p:nvCxnSpPr>
        <p:spPr>
          <a:xfrm rot="13020000">
            <a:off x="4290760" y="193364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F7C71A0-D2D3-2957-C136-1BE4954CA581}"/>
              </a:ext>
            </a:extLst>
          </p:cNvPr>
          <p:cNvCxnSpPr>
            <a:cxnSpLocks/>
          </p:cNvCxnSpPr>
          <p:nvPr/>
        </p:nvCxnSpPr>
        <p:spPr>
          <a:xfrm rot="11040000">
            <a:off x="4025723" y="209354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809F83A-8741-26B4-E203-F0DFEF8AFED7}"/>
              </a:ext>
            </a:extLst>
          </p:cNvPr>
          <p:cNvCxnSpPr>
            <a:cxnSpLocks/>
          </p:cNvCxnSpPr>
          <p:nvPr/>
        </p:nvCxnSpPr>
        <p:spPr>
          <a:xfrm rot="11160000">
            <a:off x="3048885" y="214123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3CD3989-D08A-0D49-A3B7-BE72873C0880}"/>
              </a:ext>
            </a:extLst>
          </p:cNvPr>
          <p:cNvCxnSpPr>
            <a:cxnSpLocks/>
          </p:cNvCxnSpPr>
          <p:nvPr/>
        </p:nvCxnSpPr>
        <p:spPr>
          <a:xfrm rot="10800000">
            <a:off x="2997310" y="218866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5DB2DAE-A2E8-EDC4-7F60-4C1D9095A3DC}"/>
              </a:ext>
            </a:extLst>
          </p:cNvPr>
          <p:cNvCxnSpPr>
            <a:cxnSpLocks/>
          </p:cNvCxnSpPr>
          <p:nvPr/>
        </p:nvCxnSpPr>
        <p:spPr>
          <a:xfrm rot="9900000">
            <a:off x="2871460" y="235902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5CC7470-5DBA-E42A-1719-4D2AAE7779C1}"/>
              </a:ext>
            </a:extLst>
          </p:cNvPr>
          <p:cNvCxnSpPr>
            <a:cxnSpLocks/>
          </p:cNvCxnSpPr>
          <p:nvPr/>
        </p:nvCxnSpPr>
        <p:spPr>
          <a:xfrm rot="9660000">
            <a:off x="2909769" y="228972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F197117-163C-6562-AAB2-474C49C1A95A}"/>
              </a:ext>
            </a:extLst>
          </p:cNvPr>
          <p:cNvCxnSpPr>
            <a:cxnSpLocks/>
          </p:cNvCxnSpPr>
          <p:nvPr/>
        </p:nvCxnSpPr>
        <p:spPr>
          <a:xfrm rot="10740000">
            <a:off x="2950670" y="224265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D22FFD-FA9F-4100-27F3-B592A4B1D3DF}"/>
              </a:ext>
            </a:extLst>
          </p:cNvPr>
          <p:cNvCxnSpPr>
            <a:cxnSpLocks/>
          </p:cNvCxnSpPr>
          <p:nvPr/>
        </p:nvCxnSpPr>
        <p:spPr>
          <a:xfrm rot="9960000">
            <a:off x="3108168" y="207191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6B05BC8-99A0-D366-2237-45C0E9345662}"/>
              </a:ext>
            </a:extLst>
          </p:cNvPr>
          <p:cNvCxnSpPr>
            <a:cxnSpLocks/>
          </p:cNvCxnSpPr>
          <p:nvPr/>
        </p:nvCxnSpPr>
        <p:spPr>
          <a:xfrm rot="10320000">
            <a:off x="3148800" y="202207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DAC9D4-ADF2-09AE-4A0A-9014A4DEAA3D}"/>
              </a:ext>
            </a:extLst>
          </p:cNvPr>
          <p:cNvCxnSpPr>
            <a:cxnSpLocks/>
          </p:cNvCxnSpPr>
          <p:nvPr/>
        </p:nvCxnSpPr>
        <p:spPr>
          <a:xfrm rot="9840000">
            <a:off x="3394197" y="172229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A59BD92-37DB-3F52-CB79-8406C65BD879}"/>
              </a:ext>
            </a:extLst>
          </p:cNvPr>
          <p:cNvCxnSpPr>
            <a:cxnSpLocks/>
          </p:cNvCxnSpPr>
          <p:nvPr/>
        </p:nvCxnSpPr>
        <p:spPr>
          <a:xfrm rot="10440000">
            <a:off x="3436620" y="167307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A7E8E0-34BB-BE0E-53E5-7F9DA9FD5A35}"/>
              </a:ext>
            </a:extLst>
          </p:cNvPr>
          <p:cNvCxnSpPr>
            <a:cxnSpLocks/>
          </p:cNvCxnSpPr>
          <p:nvPr/>
        </p:nvCxnSpPr>
        <p:spPr>
          <a:xfrm rot="10440000">
            <a:off x="3482717" y="161867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BC38E8C-3985-67DF-5284-32B5CB85E947}"/>
              </a:ext>
            </a:extLst>
          </p:cNvPr>
          <p:cNvCxnSpPr>
            <a:cxnSpLocks/>
          </p:cNvCxnSpPr>
          <p:nvPr/>
        </p:nvCxnSpPr>
        <p:spPr>
          <a:xfrm rot="9780000">
            <a:off x="3353554" y="178378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2D491B0-07BD-1457-E9EC-5BB883BAFF8F}"/>
              </a:ext>
            </a:extLst>
          </p:cNvPr>
          <p:cNvCxnSpPr>
            <a:cxnSpLocks/>
          </p:cNvCxnSpPr>
          <p:nvPr/>
        </p:nvCxnSpPr>
        <p:spPr>
          <a:xfrm rot="10440000">
            <a:off x="3252656" y="190668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68EBB81A-2D35-5F7A-20E9-444F3486C21D}"/>
              </a:ext>
            </a:extLst>
          </p:cNvPr>
          <p:cNvCxnSpPr>
            <a:cxnSpLocks/>
          </p:cNvCxnSpPr>
          <p:nvPr/>
        </p:nvCxnSpPr>
        <p:spPr>
          <a:xfrm rot="9600000">
            <a:off x="3303380" y="184410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9D3350B-CAD1-6DED-09D7-AE62656EEF08}"/>
              </a:ext>
            </a:extLst>
          </p:cNvPr>
          <p:cNvCxnSpPr>
            <a:cxnSpLocks/>
          </p:cNvCxnSpPr>
          <p:nvPr/>
        </p:nvCxnSpPr>
        <p:spPr>
          <a:xfrm rot="10440000">
            <a:off x="3205379" y="196525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04F3B1D-36D6-5FDE-98F4-ED1E9B811A87}"/>
              </a:ext>
            </a:extLst>
          </p:cNvPr>
          <p:cNvCxnSpPr>
            <a:cxnSpLocks/>
          </p:cNvCxnSpPr>
          <p:nvPr/>
        </p:nvCxnSpPr>
        <p:spPr>
          <a:xfrm rot="9480000">
            <a:off x="3625675" y="143582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97A6BD4-6F31-DFDF-D6BD-C859A156B11B}"/>
              </a:ext>
            </a:extLst>
          </p:cNvPr>
          <p:cNvCxnSpPr>
            <a:cxnSpLocks/>
          </p:cNvCxnSpPr>
          <p:nvPr/>
        </p:nvCxnSpPr>
        <p:spPr>
          <a:xfrm rot="10440000">
            <a:off x="3582352" y="149429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8F4EDCC-DBA4-110E-C772-62870783BC7D}"/>
              </a:ext>
            </a:extLst>
          </p:cNvPr>
          <p:cNvCxnSpPr>
            <a:cxnSpLocks/>
          </p:cNvCxnSpPr>
          <p:nvPr/>
        </p:nvCxnSpPr>
        <p:spPr>
          <a:xfrm rot="9540000">
            <a:off x="3686604" y="138462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24BB4C8-C0F9-12C5-FC3C-C2B19FAE8104}"/>
              </a:ext>
            </a:extLst>
          </p:cNvPr>
          <p:cNvCxnSpPr>
            <a:cxnSpLocks/>
          </p:cNvCxnSpPr>
          <p:nvPr/>
        </p:nvCxnSpPr>
        <p:spPr>
          <a:xfrm rot="9780000">
            <a:off x="3534841" y="154920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AD2C587-1BD5-EC02-6DB7-7ACC82881FA0}"/>
              </a:ext>
            </a:extLst>
          </p:cNvPr>
          <p:cNvCxnSpPr>
            <a:cxnSpLocks/>
          </p:cNvCxnSpPr>
          <p:nvPr/>
        </p:nvCxnSpPr>
        <p:spPr>
          <a:xfrm rot="10440000">
            <a:off x="3773572" y="127261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0891FEA-83B3-4BE7-0FE7-303455171678}"/>
              </a:ext>
            </a:extLst>
          </p:cNvPr>
          <p:cNvCxnSpPr>
            <a:cxnSpLocks/>
          </p:cNvCxnSpPr>
          <p:nvPr/>
        </p:nvCxnSpPr>
        <p:spPr>
          <a:xfrm rot="10440000">
            <a:off x="3726029" y="132064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58EFD53-F161-23DC-4DE4-984DBA65BC79}"/>
              </a:ext>
            </a:extLst>
          </p:cNvPr>
          <p:cNvCxnSpPr>
            <a:cxnSpLocks/>
          </p:cNvCxnSpPr>
          <p:nvPr/>
        </p:nvCxnSpPr>
        <p:spPr>
          <a:xfrm rot="10440000">
            <a:off x="3893820" y="118643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3CC4A40-B5B7-38AC-C9A0-3061760A2895}"/>
              </a:ext>
            </a:extLst>
          </p:cNvPr>
          <p:cNvCxnSpPr>
            <a:cxnSpLocks/>
          </p:cNvCxnSpPr>
          <p:nvPr/>
        </p:nvCxnSpPr>
        <p:spPr>
          <a:xfrm rot="10440000">
            <a:off x="3829525" y="122494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9199567-B149-CF41-27DE-906B534A6115}"/>
              </a:ext>
            </a:extLst>
          </p:cNvPr>
          <p:cNvCxnSpPr>
            <a:cxnSpLocks/>
          </p:cNvCxnSpPr>
          <p:nvPr/>
        </p:nvCxnSpPr>
        <p:spPr>
          <a:xfrm rot="11280000">
            <a:off x="4562095" y="83180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460CBCB-B7D6-665C-8D2B-6DBE41C3ECCC}"/>
              </a:ext>
            </a:extLst>
          </p:cNvPr>
          <p:cNvCxnSpPr>
            <a:cxnSpLocks/>
          </p:cNvCxnSpPr>
          <p:nvPr/>
        </p:nvCxnSpPr>
        <p:spPr>
          <a:xfrm rot="11340000">
            <a:off x="4496276" y="86181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629954C-7901-80C6-7C72-3C7086C36A40}"/>
              </a:ext>
            </a:extLst>
          </p:cNvPr>
          <p:cNvCxnSpPr>
            <a:cxnSpLocks/>
          </p:cNvCxnSpPr>
          <p:nvPr/>
        </p:nvCxnSpPr>
        <p:spPr>
          <a:xfrm rot="11520000">
            <a:off x="4631796" y="79529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46949CF-DB15-5450-3210-502E474918B5}"/>
              </a:ext>
            </a:extLst>
          </p:cNvPr>
          <p:cNvCxnSpPr>
            <a:cxnSpLocks/>
          </p:cNvCxnSpPr>
          <p:nvPr/>
        </p:nvCxnSpPr>
        <p:spPr>
          <a:xfrm rot="11700000">
            <a:off x="4698558" y="76475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0171AA5-15FC-AEAE-F22C-B195B64299B6}"/>
              </a:ext>
            </a:extLst>
          </p:cNvPr>
          <p:cNvCxnSpPr>
            <a:cxnSpLocks/>
          </p:cNvCxnSpPr>
          <p:nvPr/>
        </p:nvCxnSpPr>
        <p:spPr>
          <a:xfrm rot="11280000">
            <a:off x="4422575" y="89660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A1A70E9-2E6F-AF8C-1CF3-F54A571AADB6}"/>
              </a:ext>
            </a:extLst>
          </p:cNvPr>
          <p:cNvCxnSpPr>
            <a:cxnSpLocks/>
          </p:cNvCxnSpPr>
          <p:nvPr/>
        </p:nvCxnSpPr>
        <p:spPr>
          <a:xfrm rot="11280000">
            <a:off x="4770657" y="72499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0D9786E-E65C-2807-99F3-F7F4F7E976C5}"/>
              </a:ext>
            </a:extLst>
          </p:cNvPr>
          <p:cNvCxnSpPr>
            <a:cxnSpLocks/>
          </p:cNvCxnSpPr>
          <p:nvPr/>
        </p:nvCxnSpPr>
        <p:spPr>
          <a:xfrm rot="13080000">
            <a:off x="5455248" y="118920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78A8687-E7B3-980C-6E0B-012FD735317E}"/>
              </a:ext>
            </a:extLst>
          </p:cNvPr>
          <p:cNvCxnSpPr>
            <a:cxnSpLocks/>
          </p:cNvCxnSpPr>
          <p:nvPr/>
        </p:nvCxnSpPr>
        <p:spPr>
          <a:xfrm rot="13020000">
            <a:off x="5528648" y="119328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4AFD956-62EA-108D-8B48-4D0329319D3F}"/>
              </a:ext>
            </a:extLst>
          </p:cNvPr>
          <p:cNvCxnSpPr>
            <a:cxnSpLocks/>
          </p:cNvCxnSpPr>
          <p:nvPr/>
        </p:nvCxnSpPr>
        <p:spPr>
          <a:xfrm rot="11700000">
            <a:off x="5762444" y="114841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807CF0E-6713-B027-D85B-F52B647DE4E8}"/>
              </a:ext>
            </a:extLst>
          </p:cNvPr>
          <p:cNvCxnSpPr>
            <a:cxnSpLocks/>
          </p:cNvCxnSpPr>
          <p:nvPr/>
        </p:nvCxnSpPr>
        <p:spPr>
          <a:xfrm rot="11700000">
            <a:off x="5687752" y="117374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B8A5B1F-6C56-3411-3E6A-AF74C59308CE}"/>
              </a:ext>
            </a:extLst>
          </p:cNvPr>
          <p:cNvCxnSpPr>
            <a:cxnSpLocks/>
          </p:cNvCxnSpPr>
          <p:nvPr/>
        </p:nvCxnSpPr>
        <p:spPr>
          <a:xfrm rot="11700000">
            <a:off x="5617998" y="119328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504471F-F4C8-AB20-C478-CE5593B8F51F}"/>
              </a:ext>
            </a:extLst>
          </p:cNvPr>
          <p:cNvCxnSpPr>
            <a:cxnSpLocks/>
          </p:cNvCxnSpPr>
          <p:nvPr/>
        </p:nvCxnSpPr>
        <p:spPr>
          <a:xfrm rot="12000000">
            <a:off x="5905796" y="1106688"/>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A97FD1A-14B6-9231-2C68-97889136AF7F}"/>
              </a:ext>
            </a:extLst>
          </p:cNvPr>
          <p:cNvCxnSpPr>
            <a:cxnSpLocks/>
          </p:cNvCxnSpPr>
          <p:nvPr/>
        </p:nvCxnSpPr>
        <p:spPr>
          <a:xfrm rot="12300000">
            <a:off x="5982116" y="108380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0C274DF-3C2B-DA5A-AC6A-E26B9C91F83B}"/>
              </a:ext>
            </a:extLst>
          </p:cNvPr>
          <p:cNvCxnSpPr>
            <a:cxnSpLocks/>
          </p:cNvCxnSpPr>
          <p:nvPr/>
        </p:nvCxnSpPr>
        <p:spPr>
          <a:xfrm rot="11700000">
            <a:off x="5834579" y="112746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ACB55AF-520F-7835-3FB5-E2E21D14223A}"/>
              </a:ext>
            </a:extLst>
          </p:cNvPr>
          <p:cNvCxnSpPr>
            <a:cxnSpLocks/>
          </p:cNvCxnSpPr>
          <p:nvPr/>
        </p:nvCxnSpPr>
        <p:spPr>
          <a:xfrm rot="13080000">
            <a:off x="5225961" y="118454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9E5E6AF-FB25-6C7F-913D-9A84A0F81535}"/>
              </a:ext>
            </a:extLst>
          </p:cNvPr>
          <p:cNvCxnSpPr>
            <a:cxnSpLocks/>
          </p:cNvCxnSpPr>
          <p:nvPr/>
        </p:nvCxnSpPr>
        <p:spPr>
          <a:xfrm rot="13080000">
            <a:off x="5305291" y="118660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B3C2B1A-A11D-657A-F619-D222B094F216}"/>
              </a:ext>
            </a:extLst>
          </p:cNvPr>
          <p:cNvCxnSpPr>
            <a:cxnSpLocks/>
          </p:cNvCxnSpPr>
          <p:nvPr/>
        </p:nvCxnSpPr>
        <p:spPr>
          <a:xfrm rot="13920000">
            <a:off x="5142894" y="117568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E54718D-99FC-206C-4E29-6BACDDC9C542}"/>
              </a:ext>
            </a:extLst>
          </p:cNvPr>
          <p:cNvCxnSpPr>
            <a:cxnSpLocks/>
          </p:cNvCxnSpPr>
          <p:nvPr/>
        </p:nvCxnSpPr>
        <p:spPr>
          <a:xfrm rot="14340000">
            <a:off x="5071256" y="115429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FC38A30-8DF2-763D-E9CB-635F7E2A10E9}"/>
              </a:ext>
            </a:extLst>
          </p:cNvPr>
          <p:cNvCxnSpPr>
            <a:cxnSpLocks/>
          </p:cNvCxnSpPr>
          <p:nvPr/>
        </p:nvCxnSpPr>
        <p:spPr>
          <a:xfrm rot="14280000">
            <a:off x="5002751" y="112890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CA1F226-945B-5959-7F99-547B1CD04A99}"/>
              </a:ext>
            </a:extLst>
          </p:cNvPr>
          <p:cNvCxnSpPr>
            <a:cxnSpLocks/>
          </p:cNvCxnSpPr>
          <p:nvPr/>
        </p:nvCxnSpPr>
        <p:spPr>
          <a:xfrm rot="13080000">
            <a:off x="5376313" y="118920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C55B15D2-7FE2-74F9-F3F2-7AE367F8A783}"/>
              </a:ext>
            </a:extLst>
          </p:cNvPr>
          <p:cNvGrpSpPr/>
          <p:nvPr/>
        </p:nvGrpSpPr>
        <p:grpSpPr>
          <a:xfrm rot="9115779">
            <a:off x="6312906" y="2258726"/>
            <a:ext cx="1340644" cy="607219"/>
            <a:chOff x="7550944" y="2271713"/>
            <a:chExt cx="1340644" cy="607219"/>
          </a:xfrm>
        </p:grpSpPr>
        <p:sp>
          <p:nvSpPr>
            <p:cNvPr id="175" name="Freeform: Shape 174">
              <a:extLst>
                <a:ext uri="{FF2B5EF4-FFF2-40B4-BE49-F238E27FC236}">
                  <a16:creationId xmlns:a16="http://schemas.microsoft.com/office/drawing/2014/main" id="{D132E606-756B-8804-AB94-EC326924EA73}"/>
                </a:ext>
              </a:extLst>
            </p:cNvPr>
            <p:cNvSpPr/>
            <p:nvPr/>
          </p:nvSpPr>
          <p:spPr>
            <a:xfrm>
              <a:off x="7550944" y="2271713"/>
              <a:ext cx="1340644" cy="592931"/>
            </a:xfrm>
            <a:custGeom>
              <a:avLst/>
              <a:gdLst>
                <a:gd name="connsiteX0" fmla="*/ 0 w 1340644"/>
                <a:gd name="connsiteY0" fmla="*/ 592931 h 592931"/>
                <a:gd name="connsiteX1" fmla="*/ 200025 w 1340644"/>
                <a:gd name="connsiteY1" fmla="*/ 504825 h 592931"/>
                <a:gd name="connsiteX2" fmla="*/ 307181 w 1340644"/>
                <a:gd name="connsiteY2" fmla="*/ 464343 h 592931"/>
                <a:gd name="connsiteX3" fmla="*/ 435769 w 1340644"/>
                <a:gd name="connsiteY3" fmla="*/ 431006 h 592931"/>
                <a:gd name="connsiteX4" fmla="*/ 590550 w 1340644"/>
                <a:gd name="connsiteY4" fmla="*/ 402431 h 592931"/>
                <a:gd name="connsiteX5" fmla="*/ 738187 w 1340644"/>
                <a:gd name="connsiteY5" fmla="*/ 376237 h 592931"/>
                <a:gd name="connsiteX6" fmla="*/ 826294 w 1340644"/>
                <a:gd name="connsiteY6" fmla="*/ 354806 h 592931"/>
                <a:gd name="connsiteX7" fmla="*/ 892969 w 1340644"/>
                <a:gd name="connsiteY7" fmla="*/ 326231 h 592931"/>
                <a:gd name="connsiteX8" fmla="*/ 1026319 w 1340644"/>
                <a:gd name="connsiteY8" fmla="*/ 247650 h 592931"/>
                <a:gd name="connsiteX9" fmla="*/ 1135856 w 1340644"/>
                <a:gd name="connsiteY9" fmla="*/ 178593 h 592931"/>
                <a:gd name="connsiteX10" fmla="*/ 1202531 w 1340644"/>
                <a:gd name="connsiteY10" fmla="*/ 126206 h 592931"/>
                <a:gd name="connsiteX11" fmla="*/ 1302544 w 1340644"/>
                <a:gd name="connsiteY11" fmla="*/ 42862 h 592931"/>
                <a:gd name="connsiteX12" fmla="*/ 1340644 w 1340644"/>
                <a:gd name="connsiteY12" fmla="*/ 0 h 5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0644" h="592931">
                  <a:moveTo>
                    <a:pt x="0" y="592931"/>
                  </a:moveTo>
                  <a:lnTo>
                    <a:pt x="200025" y="504825"/>
                  </a:lnTo>
                  <a:lnTo>
                    <a:pt x="307181" y="464343"/>
                  </a:lnTo>
                  <a:lnTo>
                    <a:pt x="435769" y="431006"/>
                  </a:lnTo>
                  <a:lnTo>
                    <a:pt x="590550" y="402431"/>
                  </a:lnTo>
                  <a:lnTo>
                    <a:pt x="738187" y="376237"/>
                  </a:lnTo>
                  <a:lnTo>
                    <a:pt x="826294" y="354806"/>
                  </a:lnTo>
                  <a:lnTo>
                    <a:pt x="892969" y="326231"/>
                  </a:lnTo>
                  <a:lnTo>
                    <a:pt x="1026319" y="247650"/>
                  </a:lnTo>
                  <a:lnTo>
                    <a:pt x="1135856" y="178593"/>
                  </a:lnTo>
                  <a:lnTo>
                    <a:pt x="1202531" y="126206"/>
                  </a:lnTo>
                  <a:lnTo>
                    <a:pt x="1302544" y="42862"/>
                  </a:lnTo>
                  <a:lnTo>
                    <a:pt x="1340644" y="0"/>
                  </a:ln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76" name="Straight Connector 175">
              <a:extLst>
                <a:ext uri="{FF2B5EF4-FFF2-40B4-BE49-F238E27FC236}">
                  <a16:creationId xmlns:a16="http://schemas.microsoft.com/office/drawing/2014/main" id="{7CDD24E1-ED25-1B8C-02C5-64978B14986C}"/>
                </a:ext>
              </a:extLst>
            </p:cNvPr>
            <p:cNvCxnSpPr>
              <a:cxnSpLocks/>
            </p:cNvCxnSpPr>
            <p:nvPr/>
          </p:nvCxnSpPr>
          <p:spPr>
            <a:xfrm>
              <a:off x="8829674" y="232886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524CA77B-1011-9936-5F04-DC46ADD8F3F7}"/>
                </a:ext>
              </a:extLst>
            </p:cNvPr>
            <p:cNvCxnSpPr>
              <a:cxnSpLocks/>
            </p:cNvCxnSpPr>
            <p:nvPr/>
          </p:nvCxnSpPr>
          <p:spPr>
            <a:xfrm>
              <a:off x="8777794" y="2386014"/>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05DC902C-4D62-C80B-3A83-61888795A3E6}"/>
                </a:ext>
              </a:extLst>
            </p:cNvPr>
            <p:cNvCxnSpPr>
              <a:cxnSpLocks/>
            </p:cNvCxnSpPr>
            <p:nvPr/>
          </p:nvCxnSpPr>
          <p:spPr>
            <a:xfrm>
              <a:off x="8712993" y="2424918"/>
              <a:ext cx="15638" cy="349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28E3EDD-FED9-1DFD-8412-20E5525B0D24}"/>
                </a:ext>
              </a:extLst>
            </p:cNvPr>
            <p:cNvCxnSpPr>
              <a:cxnSpLocks/>
            </p:cNvCxnSpPr>
            <p:nvPr/>
          </p:nvCxnSpPr>
          <p:spPr>
            <a:xfrm>
              <a:off x="8656539" y="247354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80C2EBD-D5E4-B1EB-F052-3C44718C404D}"/>
                </a:ext>
              </a:extLst>
            </p:cNvPr>
            <p:cNvCxnSpPr>
              <a:cxnSpLocks/>
            </p:cNvCxnSpPr>
            <p:nvPr/>
          </p:nvCxnSpPr>
          <p:spPr>
            <a:xfrm>
              <a:off x="8524873" y="2555080"/>
              <a:ext cx="15132" cy="260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930B26E-D91A-D432-C27F-2C2C2B941FAF}"/>
                </a:ext>
              </a:extLst>
            </p:cNvPr>
            <p:cNvCxnSpPr>
              <a:cxnSpLocks/>
            </p:cNvCxnSpPr>
            <p:nvPr/>
          </p:nvCxnSpPr>
          <p:spPr>
            <a:xfrm>
              <a:off x="8584406" y="2509265"/>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4E79902F-8B67-CF47-6699-EA36306B11AD}"/>
                </a:ext>
              </a:extLst>
            </p:cNvPr>
            <p:cNvCxnSpPr>
              <a:cxnSpLocks/>
            </p:cNvCxnSpPr>
            <p:nvPr/>
          </p:nvCxnSpPr>
          <p:spPr>
            <a:xfrm rot="2220000">
              <a:off x="8242835" y="265827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59CFF8D5-C9BF-A198-E617-38559BF8E963}"/>
                </a:ext>
              </a:extLst>
            </p:cNvPr>
            <p:cNvCxnSpPr>
              <a:cxnSpLocks/>
            </p:cNvCxnSpPr>
            <p:nvPr/>
          </p:nvCxnSpPr>
          <p:spPr>
            <a:xfrm>
              <a:off x="7604860" y="2848236"/>
              <a:ext cx="13034" cy="3069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87CC977-7B2C-0F27-6C96-C4F27B43CE9F}"/>
                </a:ext>
              </a:extLst>
            </p:cNvPr>
            <p:cNvCxnSpPr>
              <a:cxnSpLocks/>
            </p:cNvCxnSpPr>
            <p:nvPr/>
          </p:nvCxnSpPr>
          <p:spPr>
            <a:xfrm rot="2040000">
              <a:off x="8388368" y="2621433"/>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4367517-19A5-9940-7F65-7472F6B115CA}"/>
                </a:ext>
              </a:extLst>
            </p:cNvPr>
            <p:cNvCxnSpPr>
              <a:cxnSpLocks/>
            </p:cNvCxnSpPr>
            <p:nvPr/>
          </p:nvCxnSpPr>
          <p:spPr>
            <a:xfrm>
              <a:off x="8462962" y="2591797"/>
              <a:ext cx="21432" cy="3948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EF07082-F772-CA9B-8986-E8F1D1B12EC0}"/>
                </a:ext>
              </a:extLst>
            </p:cNvPr>
            <p:cNvCxnSpPr>
              <a:cxnSpLocks/>
            </p:cNvCxnSpPr>
            <p:nvPr/>
          </p:nvCxnSpPr>
          <p:spPr>
            <a:xfrm rot="1380000">
              <a:off x="8322995" y="264345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DFFCA6E-2A62-115F-1AC2-55556866B8EF}"/>
                </a:ext>
              </a:extLst>
            </p:cNvPr>
            <p:cNvCxnSpPr>
              <a:cxnSpLocks/>
            </p:cNvCxnSpPr>
            <p:nvPr/>
          </p:nvCxnSpPr>
          <p:spPr>
            <a:xfrm rot="600000">
              <a:off x="7884072" y="273246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90477FD-9F2F-B41C-8049-91228C713014}"/>
                </a:ext>
              </a:extLst>
            </p:cNvPr>
            <p:cNvCxnSpPr>
              <a:cxnSpLocks/>
            </p:cNvCxnSpPr>
            <p:nvPr/>
          </p:nvCxnSpPr>
          <p:spPr>
            <a:xfrm rot="2100000">
              <a:off x="8019129" y="2701476"/>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03AA1F-91B0-AABA-D99E-7AADF435217D}"/>
                </a:ext>
              </a:extLst>
            </p:cNvPr>
            <p:cNvCxnSpPr>
              <a:cxnSpLocks/>
            </p:cNvCxnSpPr>
            <p:nvPr/>
          </p:nvCxnSpPr>
          <p:spPr>
            <a:xfrm rot="1920000">
              <a:off x="8095249" y="2681140"/>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EDDCA187-79DE-77A7-26E0-AF298BF8DCDD}"/>
                </a:ext>
              </a:extLst>
            </p:cNvPr>
            <p:cNvCxnSpPr>
              <a:cxnSpLocks/>
            </p:cNvCxnSpPr>
            <p:nvPr/>
          </p:nvCxnSpPr>
          <p:spPr>
            <a:xfrm rot="2040000">
              <a:off x="8166244" y="266918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BF651C5D-CE70-7FB6-915D-BEE5BFB5E282}"/>
                </a:ext>
              </a:extLst>
            </p:cNvPr>
            <p:cNvCxnSpPr>
              <a:cxnSpLocks/>
            </p:cNvCxnSpPr>
            <p:nvPr/>
          </p:nvCxnSpPr>
          <p:spPr>
            <a:xfrm rot="1140000">
              <a:off x="7734020" y="2778532"/>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8B99BB3-DF99-532A-16AA-C52004D9B9AD}"/>
                </a:ext>
              </a:extLst>
            </p:cNvPr>
            <p:cNvCxnSpPr>
              <a:cxnSpLocks/>
            </p:cNvCxnSpPr>
            <p:nvPr/>
          </p:nvCxnSpPr>
          <p:spPr>
            <a:xfrm rot="660000">
              <a:off x="7803450" y="2757549"/>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C604BFF-BD29-2452-3311-9A806DD4E847}"/>
                </a:ext>
              </a:extLst>
            </p:cNvPr>
            <p:cNvCxnSpPr>
              <a:cxnSpLocks/>
            </p:cNvCxnSpPr>
            <p:nvPr/>
          </p:nvCxnSpPr>
          <p:spPr>
            <a:xfrm rot="1860000">
              <a:off x="7940770" y="2712391"/>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E948F40-17BE-55F6-EE47-878A4CF95DA2}"/>
                </a:ext>
              </a:extLst>
            </p:cNvPr>
            <p:cNvCxnSpPr>
              <a:cxnSpLocks/>
            </p:cNvCxnSpPr>
            <p:nvPr/>
          </p:nvCxnSpPr>
          <p:spPr>
            <a:xfrm rot="720000">
              <a:off x="7671117" y="2816707"/>
              <a:ext cx="28574" cy="35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5" name="Picture 194">
            <a:extLst>
              <a:ext uri="{FF2B5EF4-FFF2-40B4-BE49-F238E27FC236}">
                <a16:creationId xmlns:a16="http://schemas.microsoft.com/office/drawing/2014/main" id="{2222291E-5A33-D0BD-6F36-60816DCEE7B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24327" y="5896947"/>
            <a:ext cx="3116424" cy="391886"/>
          </a:xfrm>
          <a:prstGeom prst="rect">
            <a:avLst/>
          </a:prstGeom>
          <a:ln>
            <a:solidFill>
              <a:schemeClr val="tx1"/>
            </a:solidFill>
          </a:ln>
        </p:spPr>
      </p:pic>
      <p:sp>
        <p:nvSpPr>
          <p:cNvPr id="196" name="TextBox 195">
            <a:extLst>
              <a:ext uri="{FF2B5EF4-FFF2-40B4-BE49-F238E27FC236}">
                <a16:creationId xmlns:a16="http://schemas.microsoft.com/office/drawing/2014/main" id="{D4C8618A-5624-9B0B-20F2-3ACE9EE12F26}"/>
              </a:ext>
            </a:extLst>
          </p:cNvPr>
          <p:cNvSpPr txBox="1"/>
          <p:nvPr/>
        </p:nvSpPr>
        <p:spPr>
          <a:xfrm>
            <a:off x="8981169" y="5970788"/>
            <a:ext cx="2157469" cy="230832"/>
          </a:xfrm>
          <a:prstGeom prst="rect">
            <a:avLst/>
          </a:prstGeom>
          <a:solidFill>
            <a:schemeClr val="bg1"/>
          </a:solidFill>
          <a:ln>
            <a:noFill/>
          </a:ln>
        </p:spPr>
        <p:txBody>
          <a:bodyPr wrap="square" rtlCol="0">
            <a:spAutoFit/>
          </a:bodyPr>
          <a:lstStyle/>
          <a:p>
            <a:r>
              <a:rPr lang="en-IE" sz="900" dirty="0"/>
              <a:t>Faults active during P. mehli latus</a:t>
            </a:r>
          </a:p>
        </p:txBody>
      </p:sp>
    </p:spTree>
    <p:extLst>
      <p:ext uri="{BB962C8B-B14F-4D97-AF65-F5344CB8AC3E}">
        <p14:creationId xmlns:p14="http://schemas.microsoft.com/office/powerpoint/2010/main" val="2298185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itle 1">
            <a:extLst>
              <a:ext uri="{FF2B5EF4-FFF2-40B4-BE49-F238E27FC236}">
                <a16:creationId xmlns:a16="http://schemas.microsoft.com/office/drawing/2014/main" id="{ACFF7FD6-13B7-41B9-B904-872948337725}"/>
              </a:ext>
            </a:extLst>
          </p:cNvPr>
          <p:cNvSpPr txBox="1">
            <a:spLocks/>
          </p:cNvSpPr>
          <p:nvPr/>
        </p:nvSpPr>
        <p:spPr>
          <a:xfrm rot="16200000">
            <a:off x="-1758030" y="1983832"/>
            <a:ext cx="5257801"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P. mehli </a:t>
            </a:r>
            <a:r>
              <a:rPr lang="en-IE" sz="3200" b="1" dirty="0" err="1">
                <a:solidFill>
                  <a:schemeClr val="accent4"/>
                </a:solidFill>
                <a:latin typeface="+mn-lt"/>
              </a:rPr>
              <a:t>mehli</a:t>
            </a:r>
            <a:r>
              <a:rPr lang="en-IE" sz="3200" b="1" dirty="0">
                <a:solidFill>
                  <a:schemeClr val="accent4"/>
                </a:solidFill>
                <a:latin typeface="+mn-lt"/>
              </a:rPr>
              <a:t> biozone</a:t>
            </a:r>
          </a:p>
        </p:txBody>
      </p:sp>
      <p:grpSp>
        <p:nvGrpSpPr>
          <p:cNvPr id="3" name="Group 2">
            <a:extLst>
              <a:ext uri="{FF2B5EF4-FFF2-40B4-BE49-F238E27FC236}">
                <a16:creationId xmlns:a16="http://schemas.microsoft.com/office/drawing/2014/main" id="{004370C8-33E8-1F6D-449D-04DB3D365073}"/>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AAD0E82C-CEE0-4BD6-EAD3-14B789AADBB8}"/>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5" name="Picture 14">
              <a:extLst>
                <a:ext uri="{FF2B5EF4-FFF2-40B4-BE49-F238E27FC236}">
                  <a16:creationId xmlns:a16="http://schemas.microsoft.com/office/drawing/2014/main" id="{59733118-B383-A621-91DE-2D494EF3B5FD}"/>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4" name="Picture 3">
            <a:extLst>
              <a:ext uri="{FF2B5EF4-FFF2-40B4-BE49-F238E27FC236}">
                <a16:creationId xmlns:a16="http://schemas.microsoft.com/office/drawing/2014/main" id="{46909B56-C757-D9AD-9126-4DC930500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6400" y="336019"/>
            <a:ext cx="10493387" cy="6084000"/>
          </a:xfrm>
          <a:prstGeom prst="rect">
            <a:avLst/>
          </a:prstGeom>
        </p:spPr>
      </p:pic>
      <p:pic>
        <p:nvPicPr>
          <p:cNvPr id="12" name="Picture 11">
            <a:extLst>
              <a:ext uri="{FF2B5EF4-FFF2-40B4-BE49-F238E27FC236}">
                <a16:creationId xmlns:a16="http://schemas.microsoft.com/office/drawing/2014/main" id="{CA2B02CB-CC0C-BFF1-F080-FC238BE5BB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24327" y="5896947"/>
            <a:ext cx="3116424" cy="391886"/>
          </a:xfrm>
          <a:prstGeom prst="rect">
            <a:avLst/>
          </a:prstGeom>
          <a:ln>
            <a:solidFill>
              <a:schemeClr val="tx1"/>
            </a:solidFill>
          </a:ln>
        </p:spPr>
      </p:pic>
      <p:sp>
        <p:nvSpPr>
          <p:cNvPr id="7" name="TextBox 6">
            <a:extLst>
              <a:ext uri="{FF2B5EF4-FFF2-40B4-BE49-F238E27FC236}">
                <a16:creationId xmlns:a16="http://schemas.microsoft.com/office/drawing/2014/main" id="{7D765B7E-6AD0-7C9D-1F80-8CBE7795F2DE}"/>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sp>
        <p:nvSpPr>
          <p:cNvPr id="8" name="Rectangle 7">
            <a:extLst>
              <a:ext uri="{FF2B5EF4-FFF2-40B4-BE49-F238E27FC236}">
                <a16:creationId xmlns:a16="http://schemas.microsoft.com/office/drawing/2014/main" id="{63F3EC63-E25C-D30D-2EB3-284884DBF7F4}"/>
              </a:ext>
            </a:extLst>
          </p:cNvPr>
          <p:cNvSpPr/>
          <p:nvPr/>
        </p:nvSpPr>
        <p:spPr>
          <a:xfrm>
            <a:off x="11215399" y="3750911"/>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a:extLst>
              <a:ext uri="{FF2B5EF4-FFF2-40B4-BE49-F238E27FC236}">
                <a16:creationId xmlns:a16="http://schemas.microsoft.com/office/drawing/2014/main" id="{8997C693-4AE7-ABAC-630E-3FA3DC4AFB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64115" y="3853543"/>
            <a:ext cx="582576" cy="2521462"/>
          </a:xfrm>
          <a:prstGeom prst="rect">
            <a:avLst/>
          </a:prstGeom>
        </p:spPr>
      </p:pic>
      <p:sp>
        <p:nvSpPr>
          <p:cNvPr id="231" name="TextBox 230">
            <a:extLst>
              <a:ext uri="{FF2B5EF4-FFF2-40B4-BE49-F238E27FC236}">
                <a16:creationId xmlns:a16="http://schemas.microsoft.com/office/drawing/2014/main" id="{D9283F16-7929-A39C-F0B4-310D504EFEF0}"/>
              </a:ext>
            </a:extLst>
          </p:cNvPr>
          <p:cNvSpPr txBox="1"/>
          <p:nvPr/>
        </p:nvSpPr>
        <p:spPr>
          <a:xfrm>
            <a:off x="8981169" y="5970788"/>
            <a:ext cx="2157469" cy="230832"/>
          </a:xfrm>
          <a:prstGeom prst="rect">
            <a:avLst/>
          </a:prstGeom>
          <a:solidFill>
            <a:schemeClr val="bg1"/>
          </a:solidFill>
          <a:ln>
            <a:noFill/>
          </a:ln>
        </p:spPr>
        <p:txBody>
          <a:bodyPr wrap="square" rtlCol="0">
            <a:spAutoFit/>
          </a:bodyPr>
          <a:lstStyle/>
          <a:p>
            <a:r>
              <a:rPr lang="en-IE" sz="900" dirty="0"/>
              <a:t>Faults active during P. mehli </a:t>
            </a:r>
            <a:r>
              <a:rPr lang="en-IE" sz="900" dirty="0" err="1"/>
              <a:t>mehli</a:t>
            </a:r>
            <a:r>
              <a:rPr lang="en-IE" sz="900" dirty="0"/>
              <a:t> event</a:t>
            </a:r>
          </a:p>
        </p:txBody>
      </p:sp>
    </p:spTree>
    <p:extLst>
      <p:ext uri="{BB962C8B-B14F-4D97-AF65-F5344CB8AC3E}">
        <p14:creationId xmlns:p14="http://schemas.microsoft.com/office/powerpoint/2010/main" val="1380530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itle 1">
            <a:extLst>
              <a:ext uri="{FF2B5EF4-FFF2-40B4-BE49-F238E27FC236}">
                <a16:creationId xmlns:a16="http://schemas.microsoft.com/office/drawing/2014/main" id="{8C44488A-DE7A-401D-BD4B-5ECB7D20348F}"/>
              </a:ext>
            </a:extLst>
          </p:cNvPr>
          <p:cNvSpPr txBox="1">
            <a:spLocks/>
          </p:cNvSpPr>
          <p:nvPr/>
        </p:nvSpPr>
        <p:spPr>
          <a:xfrm rot="16200000">
            <a:off x="-1513724" y="2123426"/>
            <a:ext cx="4809198" cy="99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P. bischoffi biozone</a:t>
            </a:r>
          </a:p>
        </p:txBody>
      </p:sp>
      <p:sp>
        <p:nvSpPr>
          <p:cNvPr id="16" name="TextBox 15">
            <a:extLst>
              <a:ext uri="{FF2B5EF4-FFF2-40B4-BE49-F238E27FC236}">
                <a16:creationId xmlns:a16="http://schemas.microsoft.com/office/drawing/2014/main" id="{4B85F33C-68A2-45CB-AD7C-794C1CDE0391}"/>
              </a:ext>
            </a:extLst>
          </p:cNvPr>
          <p:cNvSpPr txBox="1"/>
          <p:nvPr/>
        </p:nvSpPr>
        <p:spPr>
          <a:xfrm rot="8841419" flipV="1">
            <a:off x="7447201" y="3134918"/>
            <a:ext cx="1243782" cy="307777"/>
          </a:xfrm>
          <a:prstGeom prst="rect">
            <a:avLst/>
          </a:prstGeom>
          <a:noFill/>
        </p:spPr>
        <p:txBody>
          <a:bodyPr wrap="square" rtlCol="0">
            <a:spAutoFit/>
          </a:bodyPr>
          <a:lstStyle/>
          <a:p>
            <a:r>
              <a:rPr lang="en-IE" sz="1400" b="1" dirty="0"/>
              <a:t>Dublin Basin</a:t>
            </a:r>
          </a:p>
        </p:txBody>
      </p:sp>
      <p:sp>
        <p:nvSpPr>
          <p:cNvPr id="18" name="TextBox 17">
            <a:extLst>
              <a:ext uri="{FF2B5EF4-FFF2-40B4-BE49-F238E27FC236}">
                <a16:creationId xmlns:a16="http://schemas.microsoft.com/office/drawing/2014/main" id="{41B86628-E947-4CE1-B7DA-783D61058FD6}"/>
              </a:ext>
            </a:extLst>
          </p:cNvPr>
          <p:cNvSpPr txBox="1"/>
          <p:nvPr/>
        </p:nvSpPr>
        <p:spPr>
          <a:xfrm rot="8168875" flipV="1">
            <a:off x="5173948" y="2615023"/>
            <a:ext cx="1834502" cy="307777"/>
          </a:xfrm>
          <a:prstGeom prst="rect">
            <a:avLst/>
          </a:prstGeom>
          <a:noFill/>
        </p:spPr>
        <p:txBody>
          <a:bodyPr wrap="square" rtlCol="0">
            <a:spAutoFit/>
          </a:bodyPr>
          <a:lstStyle/>
          <a:p>
            <a:r>
              <a:rPr lang="en-IE" sz="1400" b="1" dirty="0"/>
              <a:t>Westmeath Basin</a:t>
            </a:r>
          </a:p>
        </p:txBody>
      </p:sp>
      <p:cxnSp>
        <p:nvCxnSpPr>
          <p:cNvPr id="22" name="Straight Connector 21">
            <a:extLst>
              <a:ext uri="{FF2B5EF4-FFF2-40B4-BE49-F238E27FC236}">
                <a16:creationId xmlns:a16="http://schemas.microsoft.com/office/drawing/2014/main" id="{907C28BC-4929-4069-8639-65B64AB05317}"/>
              </a:ext>
            </a:extLst>
          </p:cNvPr>
          <p:cNvCxnSpPr/>
          <p:nvPr/>
        </p:nvCxnSpPr>
        <p:spPr>
          <a:xfrm>
            <a:off x="9278912" y="524645"/>
            <a:ext cx="0" cy="5760000"/>
          </a:xfrm>
          <a:prstGeom prst="line">
            <a:avLst/>
          </a:prstGeom>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AAA29AA8-4025-6159-E9E2-42CA4151128E}"/>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D0B93482-4258-E470-8591-B0630EAFFE7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FD49C818-741B-7463-8668-ED2561B29E04}"/>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10" name="Picture 9">
            <a:extLst>
              <a:ext uri="{FF2B5EF4-FFF2-40B4-BE49-F238E27FC236}">
                <a16:creationId xmlns:a16="http://schemas.microsoft.com/office/drawing/2014/main" id="{79C302AA-A983-1C49-D6F1-1CC4034871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7" name="TextBox 6">
            <a:extLst>
              <a:ext uri="{FF2B5EF4-FFF2-40B4-BE49-F238E27FC236}">
                <a16:creationId xmlns:a16="http://schemas.microsoft.com/office/drawing/2014/main" id="{24BA74CA-A0FE-D188-67FC-8A170EEE97A4}"/>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sp>
        <p:nvSpPr>
          <p:cNvPr id="8" name="Rectangle 7">
            <a:extLst>
              <a:ext uri="{FF2B5EF4-FFF2-40B4-BE49-F238E27FC236}">
                <a16:creationId xmlns:a16="http://schemas.microsoft.com/office/drawing/2014/main" id="{99FA6389-71A0-0181-E39F-05A1600A1F1E}"/>
              </a:ext>
            </a:extLst>
          </p:cNvPr>
          <p:cNvSpPr/>
          <p:nvPr/>
        </p:nvSpPr>
        <p:spPr>
          <a:xfrm>
            <a:off x="11215399" y="3750911"/>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A9930AEC-0EFD-8708-D2DC-DD64E86861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9918" y="3853544"/>
            <a:ext cx="579961" cy="2443807"/>
          </a:xfrm>
          <a:prstGeom prst="rect">
            <a:avLst/>
          </a:prstGeom>
        </p:spPr>
      </p:pic>
      <p:grpSp>
        <p:nvGrpSpPr>
          <p:cNvPr id="23" name="Group 22">
            <a:extLst>
              <a:ext uri="{FF2B5EF4-FFF2-40B4-BE49-F238E27FC236}">
                <a16:creationId xmlns:a16="http://schemas.microsoft.com/office/drawing/2014/main" id="{73C2E0FC-0F07-791C-8F77-569EC3E389B1}"/>
              </a:ext>
            </a:extLst>
          </p:cNvPr>
          <p:cNvGrpSpPr/>
          <p:nvPr/>
        </p:nvGrpSpPr>
        <p:grpSpPr>
          <a:xfrm>
            <a:off x="7828385" y="5812972"/>
            <a:ext cx="3116424" cy="447869"/>
            <a:chOff x="7828385" y="5812972"/>
            <a:chExt cx="3116424" cy="447869"/>
          </a:xfrm>
        </p:grpSpPr>
        <p:pic>
          <p:nvPicPr>
            <p:cNvPr id="12" name="Picture 11">
              <a:extLst>
                <a:ext uri="{FF2B5EF4-FFF2-40B4-BE49-F238E27FC236}">
                  <a16:creationId xmlns:a16="http://schemas.microsoft.com/office/drawing/2014/main" id="{09C8D354-5996-1CE6-FE4F-10F09AAA1E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28385" y="5812972"/>
              <a:ext cx="3116424" cy="447869"/>
            </a:xfrm>
            <a:prstGeom prst="rect">
              <a:avLst/>
            </a:prstGeom>
            <a:ln>
              <a:solidFill>
                <a:schemeClr val="tx1"/>
              </a:solidFill>
            </a:ln>
          </p:spPr>
        </p:pic>
        <p:pic>
          <p:nvPicPr>
            <p:cNvPr id="21" name="Picture 20">
              <a:extLst>
                <a:ext uri="{FF2B5EF4-FFF2-40B4-BE49-F238E27FC236}">
                  <a16:creationId xmlns:a16="http://schemas.microsoft.com/office/drawing/2014/main" id="{3CD834D6-098D-491C-B24E-493EB3A6B2A6}"/>
                </a:ext>
              </a:extLst>
            </p:cNvPr>
            <p:cNvPicPr>
              <a:picLocks noChangeAspect="1"/>
            </p:cNvPicPr>
            <p:nvPr/>
          </p:nvPicPr>
          <p:blipFill>
            <a:blip r:embed="rId7"/>
            <a:stretch>
              <a:fillRect/>
            </a:stretch>
          </p:blipFill>
          <p:spPr>
            <a:xfrm>
              <a:off x="7845256" y="5926898"/>
              <a:ext cx="942857" cy="266667"/>
            </a:xfrm>
            <a:prstGeom prst="rect">
              <a:avLst/>
            </a:prstGeom>
          </p:spPr>
        </p:pic>
      </p:grpSp>
      <p:sp>
        <p:nvSpPr>
          <p:cNvPr id="2" name="TextBox 1">
            <a:extLst>
              <a:ext uri="{FF2B5EF4-FFF2-40B4-BE49-F238E27FC236}">
                <a16:creationId xmlns:a16="http://schemas.microsoft.com/office/drawing/2014/main" id="{FA9F8FAD-FF7C-14A5-B962-570C9E5EB71D}"/>
              </a:ext>
            </a:extLst>
          </p:cNvPr>
          <p:cNvSpPr txBox="1"/>
          <p:nvPr/>
        </p:nvSpPr>
        <p:spPr>
          <a:xfrm>
            <a:off x="8776261" y="5941496"/>
            <a:ext cx="2157469" cy="230832"/>
          </a:xfrm>
          <a:prstGeom prst="rect">
            <a:avLst/>
          </a:prstGeom>
          <a:solidFill>
            <a:schemeClr val="bg1"/>
          </a:solidFill>
          <a:ln>
            <a:noFill/>
          </a:ln>
        </p:spPr>
        <p:txBody>
          <a:bodyPr wrap="square" rtlCol="0">
            <a:spAutoFit/>
          </a:bodyPr>
          <a:lstStyle/>
          <a:p>
            <a:r>
              <a:rPr lang="en-IE" sz="900" dirty="0"/>
              <a:t>Faults active during P. bischoffi event</a:t>
            </a:r>
          </a:p>
        </p:txBody>
      </p:sp>
    </p:spTree>
    <p:extLst>
      <p:ext uri="{BB962C8B-B14F-4D97-AF65-F5344CB8AC3E}">
        <p14:creationId xmlns:p14="http://schemas.microsoft.com/office/powerpoint/2010/main" val="2916000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06338-63C4-46AC-B9E0-23872F3A27A9}"/>
              </a:ext>
            </a:extLst>
          </p:cNvPr>
          <p:cNvPicPr>
            <a:picLocks/>
          </p:cNvPicPr>
          <p:nvPr/>
        </p:nvPicPr>
        <p:blipFill>
          <a:blip r:embed="rId2"/>
          <a:stretch>
            <a:fillRect/>
          </a:stretch>
        </p:blipFill>
        <p:spPr>
          <a:xfrm>
            <a:off x="1069200" y="547200"/>
            <a:ext cx="10044000" cy="5760000"/>
          </a:xfrm>
          <a:prstGeom prst="rect">
            <a:avLst/>
          </a:prstGeom>
        </p:spPr>
      </p:pic>
      <p:sp>
        <p:nvSpPr>
          <p:cNvPr id="2" name="Title 1">
            <a:extLst>
              <a:ext uri="{FF2B5EF4-FFF2-40B4-BE49-F238E27FC236}">
                <a16:creationId xmlns:a16="http://schemas.microsoft.com/office/drawing/2014/main" id="{76BD58E9-5A80-4FC5-B9C1-5A3DF7FE0FFA}"/>
              </a:ext>
            </a:extLst>
          </p:cNvPr>
          <p:cNvSpPr>
            <a:spLocks noGrp="1"/>
          </p:cNvSpPr>
          <p:nvPr>
            <p:ph type="title"/>
          </p:nvPr>
        </p:nvSpPr>
        <p:spPr/>
        <p:txBody>
          <a:bodyPr/>
          <a:lstStyle/>
          <a:p>
            <a:endParaRPr lang="en-IE"/>
          </a:p>
        </p:txBody>
      </p:sp>
      <p:pic>
        <p:nvPicPr>
          <p:cNvPr id="10" name="Content Placeholder 9">
            <a:extLst>
              <a:ext uri="{FF2B5EF4-FFF2-40B4-BE49-F238E27FC236}">
                <a16:creationId xmlns:a16="http://schemas.microsoft.com/office/drawing/2014/main" id="{9B25ABCA-52F1-4591-8FF3-99F8D77CE56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238101" y="1857870"/>
            <a:ext cx="5715798" cy="4286848"/>
          </a:xfrm>
        </p:spPr>
      </p:pic>
      <p:sp>
        <p:nvSpPr>
          <p:cNvPr id="5" name="Rectangle 4">
            <a:extLst>
              <a:ext uri="{FF2B5EF4-FFF2-40B4-BE49-F238E27FC236}">
                <a16:creationId xmlns:a16="http://schemas.microsoft.com/office/drawing/2014/main" id="{F5B90315-0A95-41FE-A5DE-321211DF577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itle 1">
            <a:extLst>
              <a:ext uri="{FF2B5EF4-FFF2-40B4-BE49-F238E27FC236}">
                <a16:creationId xmlns:a16="http://schemas.microsoft.com/office/drawing/2014/main" id="{A212FA58-ECFF-4531-ACD1-3FE97FC48B19}"/>
              </a:ext>
            </a:extLst>
          </p:cNvPr>
          <p:cNvSpPr txBox="1">
            <a:spLocks/>
          </p:cNvSpPr>
          <p:nvPr/>
        </p:nvSpPr>
        <p:spPr>
          <a:xfrm rot="16200000">
            <a:off x="-2647070" y="2766217"/>
            <a:ext cx="68580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3200" b="1" dirty="0">
                <a:solidFill>
                  <a:schemeClr val="accent4"/>
                </a:solidFill>
                <a:latin typeface="+mn-lt"/>
              </a:rPr>
              <a:t>Total Courceyan </a:t>
            </a:r>
          </a:p>
          <a:p>
            <a:pPr algn="ctr"/>
            <a:r>
              <a:rPr lang="en-IE" sz="3200" b="1" dirty="0">
                <a:solidFill>
                  <a:schemeClr val="accent4"/>
                </a:solidFill>
                <a:latin typeface="+mn-lt"/>
              </a:rPr>
              <a:t>Isopachous Plot</a:t>
            </a:r>
          </a:p>
        </p:txBody>
      </p:sp>
      <p:sp>
        <p:nvSpPr>
          <p:cNvPr id="17" name="TextBox 16">
            <a:extLst>
              <a:ext uri="{FF2B5EF4-FFF2-40B4-BE49-F238E27FC236}">
                <a16:creationId xmlns:a16="http://schemas.microsoft.com/office/drawing/2014/main" id="{08407D95-777D-4F7C-B959-02997ADBC59A}"/>
              </a:ext>
            </a:extLst>
          </p:cNvPr>
          <p:cNvSpPr txBox="1"/>
          <p:nvPr/>
        </p:nvSpPr>
        <p:spPr>
          <a:xfrm rot="8841419" flipV="1">
            <a:off x="7635231" y="3134919"/>
            <a:ext cx="1243782" cy="307777"/>
          </a:xfrm>
          <a:prstGeom prst="rect">
            <a:avLst/>
          </a:prstGeom>
          <a:noFill/>
        </p:spPr>
        <p:txBody>
          <a:bodyPr wrap="square" rtlCol="0">
            <a:spAutoFit/>
          </a:bodyPr>
          <a:lstStyle/>
          <a:p>
            <a:r>
              <a:rPr lang="en-IE" sz="1400" b="1" dirty="0"/>
              <a:t>Dublin Basin</a:t>
            </a:r>
          </a:p>
        </p:txBody>
      </p:sp>
      <p:sp>
        <p:nvSpPr>
          <p:cNvPr id="18" name="TextBox 17">
            <a:extLst>
              <a:ext uri="{FF2B5EF4-FFF2-40B4-BE49-F238E27FC236}">
                <a16:creationId xmlns:a16="http://schemas.microsoft.com/office/drawing/2014/main" id="{B4491BFD-4647-48B6-908B-AA62E1967C19}"/>
              </a:ext>
            </a:extLst>
          </p:cNvPr>
          <p:cNvSpPr txBox="1"/>
          <p:nvPr/>
        </p:nvSpPr>
        <p:spPr>
          <a:xfrm rot="8168875" flipV="1">
            <a:off x="5173948" y="2669887"/>
            <a:ext cx="1834502" cy="307777"/>
          </a:xfrm>
          <a:prstGeom prst="rect">
            <a:avLst/>
          </a:prstGeom>
          <a:noFill/>
        </p:spPr>
        <p:txBody>
          <a:bodyPr wrap="square" rtlCol="0">
            <a:spAutoFit/>
          </a:bodyPr>
          <a:lstStyle/>
          <a:p>
            <a:r>
              <a:rPr lang="en-IE" sz="1400" b="1" dirty="0"/>
              <a:t>Westmeath Basin</a:t>
            </a:r>
          </a:p>
        </p:txBody>
      </p:sp>
      <p:sp>
        <p:nvSpPr>
          <p:cNvPr id="25" name="TextBox 24">
            <a:extLst>
              <a:ext uri="{FF2B5EF4-FFF2-40B4-BE49-F238E27FC236}">
                <a16:creationId xmlns:a16="http://schemas.microsoft.com/office/drawing/2014/main" id="{DBF60C2B-154A-407C-8C91-49FFD49B0ECF}"/>
              </a:ext>
            </a:extLst>
          </p:cNvPr>
          <p:cNvSpPr txBox="1"/>
          <p:nvPr/>
        </p:nvSpPr>
        <p:spPr>
          <a:xfrm rot="8841419" flipV="1">
            <a:off x="7680285" y="3134919"/>
            <a:ext cx="1243782" cy="307777"/>
          </a:xfrm>
          <a:prstGeom prst="rect">
            <a:avLst/>
          </a:prstGeom>
          <a:noFill/>
        </p:spPr>
        <p:txBody>
          <a:bodyPr wrap="square" rtlCol="0">
            <a:spAutoFit/>
          </a:bodyPr>
          <a:lstStyle/>
          <a:p>
            <a:r>
              <a:rPr lang="en-IE" sz="1400" b="1" dirty="0"/>
              <a:t>Dublin Basin</a:t>
            </a:r>
          </a:p>
        </p:txBody>
      </p:sp>
      <p:sp>
        <p:nvSpPr>
          <p:cNvPr id="27" name="TextBox 26">
            <a:extLst>
              <a:ext uri="{FF2B5EF4-FFF2-40B4-BE49-F238E27FC236}">
                <a16:creationId xmlns:a16="http://schemas.microsoft.com/office/drawing/2014/main" id="{A259F71E-3981-4960-93D7-6179B816128E}"/>
              </a:ext>
            </a:extLst>
          </p:cNvPr>
          <p:cNvSpPr txBox="1"/>
          <p:nvPr/>
        </p:nvSpPr>
        <p:spPr>
          <a:xfrm rot="8168875" flipV="1">
            <a:off x="5326348" y="2822287"/>
            <a:ext cx="1834502" cy="307777"/>
          </a:xfrm>
          <a:prstGeom prst="rect">
            <a:avLst/>
          </a:prstGeom>
          <a:noFill/>
        </p:spPr>
        <p:txBody>
          <a:bodyPr wrap="square" rtlCol="0">
            <a:spAutoFit/>
          </a:bodyPr>
          <a:lstStyle/>
          <a:p>
            <a:r>
              <a:rPr lang="en-IE" sz="1400" b="1" dirty="0"/>
              <a:t>Westmeath Basin</a:t>
            </a:r>
          </a:p>
        </p:txBody>
      </p:sp>
      <p:grpSp>
        <p:nvGrpSpPr>
          <p:cNvPr id="14" name="Group 13">
            <a:extLst>
              <a:ext uri="{FF2B5EF4-FFF2-40B4-BE49-F238E27FC236}">
                <a16:creationId xmlns:a16="http://schemas.microsoft.com/office/drawing/2014/main" id="{6A519134-EB2A-B6A4-3802-FC25B9C7459F}"/>
              </a:ext>
            </a:extLst>
          </p:cNvPr>
          <p:cNvGrpSpPr/>
          <p:nvPr/>
        </p:nvGrpSpPr>
        <p:grpSpPr>
          <a:xfrm>
            <a:off x="133194" y="6313361"/>
            <a:ext cx="12910671" cy="466127"/>
            <a:chOff x="133194" y="6313361"/>
            <a:chExt cx="12910671" cy="466127"/>
          </a:xfrm>
        </p:grpSpPr>
        <p:sp>
          <p:nvSpPr>
            <p:cNvPr id="16" name="TextBox 15">
              <a:extLst>
                <a:ext uri="{FF2B5EF4-FFF2-40B4-BE49-F238E27FC236}">
                  <a16:creationId xmlns:a16="http://schemas.microsoft.com/office/drawing/2014/main" id="{7749A504-F389-7293-224E-BA65BBE51B28}"/>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1" name="Picture 20">
              <a:extLst>
                <a:ext uri="{FF2B5EF4-FFF2-40B4-BE49-F238E27FC236}">
                  <a16:creationId xmlns:a16="http://schemas.microsoft.com/office/drawing/2014/main" id="{5AF223C3-EAE3-28BC-C2AD-307A08CCAD59}"/>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12" name="Picture 11">
            <a:extLst>
              <a:ext uri="{FF2B5EF4-FFF2-40B4-BE49-F238E27FC236}">
                <a16:creationId xmlns:a16="http://schemas.microsoft.com/office/drawing/2014/main" id="{9E4079A3-C662-9444-295E-E2400EA095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pic>
        <p:nvPicPr>
          <p:cNvPr id="20" name="Picture 19">
            <a:extLst>
              <a:ext uri="{FF2B5EF4-FFF2-40B4-BE49-F238E27FC236}">
                <a16:creationId xmlns:a16="http://schemas.microsoft.com/office/drawing/2014/main" id="{8D765457-EF6F-4A68-470D-492171713F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7531" y="5346444"/>
            <a:ext cx="3120604" cy="979116"/>
          </a:xfrm>
          <a:prstGeom prst="rect">
            <a:avLst/>
          </a:prstGeom>
          <a:ln>
            <a:solidFill>
              <a:schemeClr val="tx1"/>
            </a:solidFill>
          </a:ln>
        </p:spPr>
      </p:pic>
      <p:sp>
        <p:nvSpPr>
          <p:cNvPr id="7" name="TextBox 6">
            <a:extLst>
              <a:ext uri="{FF2B5EF4-FFF2-40B4-BE49-F238E27FC236}">
                <a16:creationId xmlns:a16="http://schemas.microsoft.com/office/drawing/2014/main" id="{4A579753-FCC8-774B-9585-8C00EF2FD8FF}"/>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sp>
        <p:nvSpPr>
          <p:cNvPr id="8" name="Rectangle 7">
            <a:extLst>
              <a:ext uri="{FF2B5EF4-FFF2-40B4-BE49-F238E27FC236}">
                <a16:creationId xmlns:a16="http://schemas.microsoft.com/office/drawing/2014/main" id="{C0E595A2-2FC6-AC54-5C93-21A697EC8676}"/>
              </a:ext>
            </a:extLst>
          </p:cNvPr>
          <p:cNvSpPr/>
          <p:nvPr/>
        </p:nvSpPr>
        <p:spPr>
          <a:xfrm>
            <a:off x="11215399" y="3741580"/>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3A2C68D8-0196-0BE8-A782-F8CFFD48FB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61343" y="3872207"/>
            <a:ext cx="604399" cy="2449648"/>
          </a:xfrm>
          <a:prstGeom prst="rect">
            <a:avLst/>
          </a:prstGeom>
        </p:spPr>
      </p:pic>
    </p:spTree>
    <p:extLst>
      <p:ext uri="{BB962C8B-B14F-4D97-AF65-F5344CB8AC3E}">
        <p14:creationId xmlns:p14="http://schemas.microsoft.com/office/powerpoint/2010/main" val="39066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EDC5D4-8B13-4694-9CD3-379BCA7978C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0EBE3EB-B105-41C0-84D5-C1A0CFE0F2B2}"/>
              </a:ext>
            </a:extLst>
          </p:cNvPr>
          <p:cNvSpPr>
            <a:spLocks noGrp="1"/>
          </p:cNvSpPr>
          <p:nvPr>
            <p:ph type="title"/>
          </p:nvPr>
        </p:nvSpPr>
        <p:spPr>
          <a:xfrm rot="16200000">
            <a:off x="-2007106" y="2100411"/>
            <a:ext cx="5339775" cy="1325563"/>
          </a:xfrm>
        </p:spPr>
        <p:txBody>
          <a:bodyPr>
            <a:normAutofit/>
          </a:bodyPr>
          <a:lstStyle/>
          <a:p>
            <a:r>
              <a:rPr lang="en-IE" sz="3200" b="1" dirty="0">
                <a:solidFill>
                  <a:schemeClr val="accent4"/>
                </a:solidFill>
                <a:latin typeface="+mn-lt"/>
              </a:rPr>
              <a:t>Waulsortian &amp; Faulting</a:t>
            </a:r>
          </a:p>
        </p:txBody>
      </p:sp>
      <p:sp>
        <p:nvSpPr>
          <p:cNvPr id="4" name="TextBox 3">
            <a:extLst>
              <a:ext uri="{FF2B5EF4-FFF2-40B4-BE49-F238E27FC236}">
                <a16:creationId xmlns:a16="http://schemas.microsoft.com/office/drawing/2014/main" id="{40BF0F7C-488D-4735-BEFF-7C17DAF798AB}"/>
              </a:ext>
            </a:extLst>
          </p:cNvPr>
          <p:cNvSpPr txBox="1"/>
          <p:nvPr/>
        </p:nvSpPr>
        <p:spPr>
          <a:xfrm rot="8646881" flipV="1">
            <a:off x="7336472" y="4404950"/>
            <a:ext cx="1243782" cy="307777"/>
          </a:xfrm>
          <a:prstGeom prst="rect">
            <a:avLst/>
          </a:prstGeom>
          <a:noFill/>
        </p:spPr>
        <p:txBody>
          <a:bodyPr wrap="square" rtlCol="0">
            <a:spAutoFit/>
          </a:bodyPr>
          <a:lstStyle/>
          <a:p>
            <a:r>
              <a:rPr lang="en-IE" sz="1400" b="1" dirty="0"/>
              <a:t>Kildare Shelf</a:t>
            </a:r>
          </a:p>
        </p:txBody>
      </p:sp>
      <p:sp>
        <p:nvSpPr>
          <p:cNvPr id="14" name="TextBox 13">
            <a:extLst>
              <a:ext uri="{FF2B5EF4-FFF2-40B4-BE49-F238E27FC236}">
                <a16:creationId xmlns:a16="http://schemas.microsoft.com/office/drawing/2014/main" id="{A31F4728-2EEE-4FF7-9BDE-43A87C4699B4}"/>
              </a:ext>
            </a:extLst>
          </p:cNvPr>
          <p:cNvSpPr txBox="1"/>
          <p:nvPr/>
        </p:nvSpPr>
        <p:spPr>
          <a:xfrm rot="8841419" flipV="1">
            <a:off x="7635231" y="3134919"/>
            <a:ext cx="1243782" cy="307777"/>
          </a:xfrm>
          <a:prstGeom prst="rect">
            <a:avLst/>
          </a:prstGeom>
          <a:noFill/>
        </p:spPr>
        <p:txBody>
          <a:bodyPr wrap="square" rtlCol="0">
            <a:spAutoFit/>
          </a:bodyPr>
          <a:lstStyle/>
          <a:p>
            <a:r>
              <a:rPr lang="en-IE" sz="1400" b="1" dirty="0"/>
              <a:t>Dublin Basin</a:t>
            </a:r>
          </a:p>
        </p:txBody>
      </p:sp>
      <p:sp>
        <p:nvSpPr>
          <p:cNvPr id="16" name="TextBox 15">
            <a:extLst>
              <a:ext uri="{FF2B5EF4-FFF2-40B4-BE49-F238E27FC236}">
                <a16:creationId xmlns:a16="http://schemas.microsoft.com/office/drawing/2014/main" id="{1110F922-6EFE-4389-B94A-21DB5CD42568}"/>
              </a:ext>
            </a:extLst>
          </p:cNvPr>
          <p:cNvSpPr txBox="1"/>
          <p:nvPr/>
        </p:nvSpPr>
        <p:spPr>
          <a:xfrm rot="8168875" flipV="1">
            <a:off x="5388553" y="2669887"/>
            <a:ext cx="1834502" cy="307777"/>
          </a:xfrm>
          <a:prstGeom prst="rect">
            <a:avLst/>
          </a:prstGeom>
          <a:noFill/>
        </p:spPr>
        <p:txBody>
          <a:bodyPr wrap="square" rtlCol="0">
            <a:spAutoFit/>
          </a:bodyPr>
          <a:lstStyle/>
          <a:p>
            <a:r>
              <a:rPr lang="en-IE" sz="1400" b="1" dirty="0"/>
              <a:t>Westmeath Basin</a:t>
            </a:r>
          </a:p>
        </p:txBody>
      </p:sp>
      <p:sp>
        <p:nvSpPr>
          <p:cNvPr id="17" name="TextBox 16">
            <a:extLst>
              <a:ext uri="{FF2B5EF4-FFF2-40B4-BE49-F238E27FC236}">
                <a16:creationId xmlns:a16="http://schemas.microsoft.com/office/drawing/2014/main" id="{5F9BB647-28A4-414B-ABA0-38F6EAE8A71C}"/>
              </a:ext>
            </a:extLst>
          </p:cNvPr>
          <p:cNvSpPr txBox="1"/>
          <p:nvPr/>
        </p:nvSpPr>
        <p:spPr>
          <a:xfrm rot="10800000" flipV="1">
            <a:off x="2531457" y="3106926"/>
            <a:ext cx="1776176" cy="307777"/>
          </a:xfrm>
          <a:prstGeom prst="rect">
            <a:avLst/>
          </a:prstGeom>
          <a:noFill/>
        </p:spPr>
        <p:txBody>
          <a:bodyPr wrap="square" rtlCol="0">
            <a:spAutoFit/>
          </a:bodyPr>
          <a:lstStyle/>
          <a:p>
            <a:r>
              <a:rPr lang="en-IE" sz="1400" b="1" dirty="0"/>
              <a:t>Roscommon Shelf</a:t>
            </a:r>
          </a:p>
        </p:txBody>
      </p:sp>
      <p:grpSp>
        <p:nvGrpSpPr>
          <p:cNvPr id="9" name="Group 8">
            <a:extLst>
              <a:ext uri="{FF2B5EF4-FFF2-40B4-BE49-F238E27FC236}">
                <a16:creationId xmlns:a16="http://schemas.microsoft.com/office/drawing/2014/main" id="{761B1E82-E9B0-9646-5BFA-39CFA9E9D21A}"/>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68CE85C0-0F5F-CF66-8981-C4656ED58FDB}"/>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DFF8466F-A3D1-13D3-5679-BCBD6EA2CEE3}"/>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20" name="TextBox 19">
            <a:extLst>
              <a:ext uri="{FF2B5EF4-FFF2-40B4-BE49-F238E27FC236}">
                <a16:creationId xmlns:a16="http://schemas.microsoft.com/office/drawing/2014/main" id="{D98A080B-8814-FBEA-87D6-88CCAC6DE609}"/>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12" name="Picture 11">
            <a:extLst>
              <a:ext uri="{FF2B5EF4-FFF2-40B4-BE49-F238E27FC236}">
                <a16:creationId xmlns:a16="http://schemas.microsoft.com/office/drawing/2014/main" id="{61D40668-B555-6C04-39BA-114B205E10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pic>
        <p:nvPicPr>
          <p:cNvPr id="19" name="Picture 18">
            <a:extLst>
              <a:ext uri="{FF2B5EF4-FFF2-40B4-BE49-F238E27FC236}">
                <a16:creationId xmlns:a16="http://schemas.microsoft.com/office/drawing/2014/main" id="{37FA375F-BFA5-C3FE-D054-292A1B06D0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15520" y="5365104"/>
            <a:ext cx="3120604" cy="979116"/>
          </a:xfrm>
          <a:prstGeom prst="rect">
            <a:avLst/>
          </a:prstGeom>
          <a:ln>
            <a:solidFill>
              <a:schemeClr val="tx1"/>
            </a:solidFill>
          </a:ln>
        </p:spPr>
      </p:pic>
      <p:sp>
        <p:nvSpPr>
          <p:cNvPr id="21" name="Rectangle 20">
            <a:extLst>
              <a:ext uri="{FF2B5EF4-FFF2-40B4-BE49-F238E27FC236}">
                <a16:creationId xmlns:a16="http://schemas.microsoft.com/office/drawing/2014/main" id="{499F9134-F709-41F2-1989-21224D4EC9A5}"/>
              </a:ext>
            </a:extLst>
          </p:cNvPr>
          <p:cNvSpPr/>
          <p:nvPr/>
        </p:nvSpPr>
        <p:spPr>
          <a:xfrm>
            <a:off x="11215399" y="3741580"/>
            <a:ext cx="720000" cy="26676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86628F3E-BB85-F493-BDA4-C172455749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6114" y="3862878"/>
            <a:ext cx="556010" cy="2448169"/>
          </a:xfrm>
          <a:prstGeom prst="rect">
            <a:avLst/>
          </a:prstGeom>
        </p:spPr>
      </p:pic>
    </p:spTree>
    <p:extLst>
      <p:ext uri="{BB962C8B-B14F-4D97-AF65-F5344CB8AC3E}">
        <p14:creationId xmlns:p14="http://schemas.microsoft.com/office/powerpoint/2010/main" val="2513840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BC66D3-55C0-7280-0800-770F9A145E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Title 1">
            <a:extLst>
              <a:ext uri="{FF2B5EF4-FFF2-40B4-BE49-F238E27FC236}">
                <a16:creationId xmlns:a16="http://schemas.microsoft.com/office/drawing/2014/main" id="{A798A356-A8AB-A6A1-43F1-529170A6DC9B}"/>
              </a:ext>
            </a:extLst>
          </p:cNvPr>
          <p:cNvSpPr txBox="1">
            <a:spLocks/>
          </p:cNvSpPr>
          <p:nvPr/>
        </p:nvSpPr>
        <p:spPr>
          <a:xfrm rot="16200000">
            <a:off x="-2007106" y="1493921"/>
            <a:ext cx="5339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Depocenters</a:t>
            </a:r>
          </a:p>
        </p:txBody>
      </p:sp>
      <p:grpSp>
        <p:nvGrpSpPr>
          <p:cNvPr id="3" name="Group 2">
            <a:extLst>
              <a:ext uri="{FF2B5EF4-FFF2-40B4-BE49-F238E27FC236}">
                <a16:creationId xmlns:a16="http://schemas.microsoft.com/office/drawing/2014/main" id="{122223AB-2158-61BE-5E42-104D17ADF032}"/>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DE7D1A40-22A6-DCC4-3E7C-2AE4ABB3F266}"/>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E049F52C-1CF9-B6E0-DC4A-6C4E9196C51E}"/>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a:extLst>
              <a:ext uri="{FF2B5EF4-FFF2-40B4-BE49-F238E27FC236}">
                <a16:creationId xmlns:a16="http://schemas.microsoft.com/office/drawing/2014/main" id="{5CD32EF4-7C26-72F9-BBA7-11CBCEAE52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grpSp>
        <p:nvGrpSpPr>
          <p:cNvPr id="16" name="Group 15">
            <a:extLst>
              <a:ext uri="{FF2B5EF4-FFF2-40B4-BE49-F238E27FC236}">
                <a16:creationId xmlns:a16="http://schemas.microsoft.com/office/drawing/2014/main" id="{75864019-DA06-9F24-AE9C-2A752D89FF3F}"/>
              </a:ext>
            </a:extLst>
          </p:cNvPr>
          <p:cNvGrpSpPr/>
          <p:nvPr/>
        </p:nvGrpSpPr>
        <p:grpSpPr>
          <a:xfrm>
            <a:off x="8892073" y="5505060"/>
            <a:ext cx="2907206" cy="830997"/>
            <a:chOff x="8892073" y="5505060"/>
            <a:chExt cx="2907206" cy="830997"/>
          </a:xfrm>
        </p:grpSpPr>
        <p:sp>
          <p:nvSpPr>
            <p:cNvPr id="6" name="TextBox 5">
              <a:extLst>
                <a:ext uri="{FF2B5EF4-FFF2-40B4-BE49-F238E27FC236}">
                  <a16:creationId xmlns:a16="http://schemas.microsoft.com/office/drawing/2014/main" id="{5FFFCA98-0D9E-FD49-26AB-9DE2CFBFD44E}"/>
                </a:ext>
              </a:extLst>
            </p:cNvPr>
            <p:cNvSpPr txBox="1"/>
            <p:nvPr/>
          </p:nvSpPr>
          <p:spPr>
            <a:xfrm>
              <a:off x="8892073" y="5505060"/>
              <a:ext cx="2907206" cy="830997"/>
            </a:xfrm>
            <a:prstGeom prst="rect">
              <a:avLst/>
            </a:prstGeom>
            <a:solidFill>
              <a:schemeClr val="bg1"/>
            </a:solidFill>
            <a:ln w="3175">
              <a:solidFill>
                <a:schemeClr val="tx1"/>
              </a:solidFill>
            </a:ln>
          </p:spPr>
          <p:txBody>
            <a:bodyPr wrap="none" rtlCol="0">
              <a:spAutoFit/>
            </a:bodyPr>
            <a:lstStyle/>
            <a:p>
              <a:r>
                <a:rPr lang="en-IE" sz="1200" dirty="0"/>
                <a:t>	Depocenter Sub Shaley Pales</a:t>
              </a:r>
            </a:p>
            <a:p>
              <a:r>
                <a:rPr lang="en-IE" sz="1200" dirty="0"/>
                <a:t>	Depocenter P. m latus</a:t>
              </a:r>
            </a:p>
            <a:p>
              <a:r>
                <a:rPr lang="en-IE" sz="1200" dirty="0"/>
                <a:t>	Depocenter P. m. mehli</a:t>
              </a:r>
            </a:p>
            <a:p>
              <a:r>
                <a:rPr lang="en-IE" sz="1200" dirty="0"/>
                <a:t>	Depocenter P. bischoffi</a:t>
              </a:r>
            </a:p>
          </p:txBody>
        </p:sp>
        <p:sp>
          <p:nvSpPr>
            <p:cNvPr id="7" name="Oval 6">
              <a:extLst>
                <a:ext uri="{FF2B5EF4-FFF2-40B4-BE49-F238E27FC236}">
                  <a16:creationId xmlns:a16="http://schemas.microsoft.com/office/drawing/2014/main" id="{E6BDC5C7-F93C-C2DA-3853-F43C997D0527}"/>
                </a:ext>
              </a:extLst>
            </p:cNvPr>
            <p:cNvSpPr/>
            <p:nvPr/>
          </p:nvSpPr>
          <p:spPr>
            <a:xfrm>
              <a:off x="9144001" y="5589037"/>
              <a:ext cx="522514" cy="121298"/>
            </a:xfrm>
            <a:prstGeom prst="ellipse">
              <a:avLst/>
            </a:prstGeom>
            <a:solidFill>
              <a:schemeClr val="bg1"/>
            </a:solidFill>
            <a:ln w="158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EB5C8162-3C46-951D-0ECB-B33E49279BB0}"/>
                </a:ext>
              </a:extLst>
            </p:cNvPr>
            <p:cNvSpPr/>
            <p:nvPr/>
          </p:nvSpPr>
          <p:spPr>
            <a:xfrm>
              <a:off x="9147105" y="5778761"/>
              <a:ext cx="522514" cy="121298"/>
            </a:xfrm>
            <a:prstGeom prst="ellipse">
              <a:avLst/>
            </a:prstGeom>
            <a:solidFill>
              <a:schemeClr val="bg1"/>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D0556495-4FBA-E47C-A31B-9E73043E2E8D}"/>
                </a:ext>
              </a:extLst>
            </p:cNvPr>
            <p:cNvSpPr/>
            <p:nvPr/>
          </p:nvSpPr>
          <p:spPr>
            <a:xfrm>
              <a:off x="9140884" y="5949823"/>
              <a:ext cx="522514" cy="121298"/>
            </a:xfrm>
            <a:prstGeom prst="ellipse">
              <a:avLst/>
            </a:prstGeom>
            <a:solidFill>
              <a:schemeClr val="bg1"/>
            </a:solid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DA006F3E-9569-DD13-1649-7243D6F6185D}"/>
                </a:ext>
              </a:extLst>
            </p:cNvPr>
            <p:cNvSpPr/>
            <p:nvPr/>
          </p:nvSpPr>
          <p:spPr>
            <a:xfrm>
              <a:off x="9144012" y="6139547"/>
              <a:ext cx="522514" cy="121298"/>
            </a:xfrm>
            <a:prstGeom prst="ellipse">
              <a:avLst/>
            </a:prstGeom>
            <a:solidFill>
              <a:schemeClr val="bg1"/>
            </a:solidFill>
            <a:ln w="158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3979180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EDC5D4-8B13-4694-9CD3-379BCA7978C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0EBE3EB-B105-41C0-84D5-C1A0CFE0F2B2}"/>
              </a:ext>
            </a:extLst>
          </p:cNvPr>
          <p:cNvSpPr>
            <a:spLocks noGrp="1"/>
          </p:cNvSpPr>
          <p:nvPr>
            <p:ph type="title"/>
          </p:nvPr>
        </p:nvSpPr>
        <p:spPr>
          <a:xfrm rot="16200000">
            <a:off x="-2007106" y="2100411"/>
            <a:ext cx="5339775" cy="1325563"/>
          </a:xfrm>
        </p:spPr>
        <p:txBody>
          <a:bodyPr>
            <a:normAutofit/>
          </a:bodyPr>
          <a:lstStyle/>
          <a:p>
            <a:r>
              <a:rPr lang="en-IE" sz="3200" b="1" dirty="0">
                <a:solidFill>
                  <a:schemeClr val="accent4"/>
                </a:solidFill>
                <a:latin typeface="+mn-lt"/>
              </a:rPr>
              <a:t>Late Chadian lithofacies</a:t>
            </a:r>
          </a:p>
        </p:txBody>
      </p:sp>
      <p:sp>
        <p:nvSpPr>
          <p:cNvPr id="4" name="TextBox 3">
            <a:extLst>
              <a:ext uri="{FF2B5EF4-FFF2-40B4-BE49-F238E27FC236}">
                <a16:creationId xmlns:a16="http://schemas.microsoft.com/office/drawing/2014/main" id="{40BF0F7C-488D-4735-BEFF-7C17DAF798AB}"/>
              </a:ext>
            </a:extLst>
          </p:cNvPr>
          <p:cNvSpPr txBox="1"/>
          <p:nvPr/>
        </p:nvSpPr>
        <p:spPr>
          <a:xfrm rot="8646881" flipV="1">
            <a:off x="7336472" y="4404950"/>
            <a:ext cx="1243782" cy="307777"/>
          </a:xfrm>
          <a:prstGeom prst="rect">
            <a:avLst/>
          </a:prstGeom>
          <a:noFill/>
        </p:spPr>
        <p:txBody>
          <a:bodyPr wrap="square" rtlCol="0">
            <a:spAutoFit/>
          </a:bodyPr>
          <a:lstStyle/>
          <a:p>
            <a:r>
              <a:rPr lang="en-IE" sz="1400" b="1" dirty="0"/>
              <a:t>Kildare Shelf</a:t>
            </a:r>
          </a:p>
        </p:txBody>
      </p:sp>
      <p:sp>
        <p:nvSpPr>
          <p:cNvPr id="14" name="TextBox 13">
            <a:extLst>
              <a:ext uri="{FF2B5EF4-FFF2-40B4-BE49-F238E27FC236}">
                <a16:creationId xmlns:a16="http://schemas.microsoft.com/office/drawing/2014/main" id="{A31F4728-2EEE-4FF7-9BDE-43A87C4699B4}"/>
              </a:ext>
            </a:extLst>
          </p:cNvPr>
          <p:cNvSpPr txBox="1"/>
          <p:nvPr/>
        </p:nvSpPr>
        <p:spPr>
          <a:xfrm rot="8841419" flipV="1">
            <a:off x="7635231" y="3134919"/>
            <a:ext cx="1243782" cy="307777"/>
          </a:xfrm>
          <a:prstGeom prst="rect">
            <a:avLst/>
          </a:prstGeom>
          <a:noFill/>
        </p:spPr>
        <p:txBody>
          <a:bodyPr wrap="square" rtlCol="0">
            <a:spAutoFit/>
          </a:bodyPr>
          <a:lstStyle/>
          <a:p>
            <a:r>
              <a:rPr lang="en-IE" sz="1400" b="1" dirty="0"/>
              <a:t>Dublin Basin</a:t>
            </a:r>
          </a:p>
        </p:txBody>
      </p:sp>
      <p:sp>
        <p:nvSpPr>
          <p:cNvPr id="16" name="TextBox 15">
            <a:extLst>
              <a:ext uri="{FF2B5EF4-FFF2-40B4-BE49-F238E27FC236}">
                <a16:creationId xmlns:a16="http://schemas.microsoft.com/office/drawing/2014/main" id="{1110F922-6EFE-4389-B94A-21DB5CD42568}"/>
              </a:ext>
            </a:extLst>
          </p:cNvPr>
          <p:cNvSpPr txBox="1"/>
          <p:nvPr/>
        </p:nvSpPr>
        <p:spPr>
          <a:xfrm rot="8168875" flipV="1">
            <a:off x="5388553" y="2669887"/>
            <a:ext cx="1834502" cy="307777"/>
          </a:xfrm>
          <a:prstGeom prst="rect">
            <a:avLst/>
          </a:prstGeom>
          <a:noFill/>
        </p:spPr>
        <p:txBody>
          <a:bodyPr wrap="square" rtlCol="0">
            <a:spAutoFit/>
          </a:bodyPr>
          <a:lstStyle/>
          <a:p>
            <a:r>
              <a:rPr lang="en-IE" sz="1400" b="1" dirty="0"/>
              <a:t>Westmeath Basin</a:t>
            </a:r>
          </a:p>
        </p:txBody>
      </p:sp>
      <p:sp>
        <p:nvSpPr>
          <p:cNvPr id="17" name="TextBox 16">
            <a:extLst>
              <a:ext uri="{FF2B5EF4-FFF2-40B4-BE49-F238E27FC236}">
                <a16:creationId xmlns:a16="http://schemas.microsoft.com/office/drawing/2014/main" id="{5F9BB647-28A4-414B-ABA0-38F6EAE8A71C}"/>
              </a:ext>
            </a:extLst>
          </p:cNvPr>
          <p:cNvSpPr txBox="1"/>
          <p:nvPr/>
        </p:nvSpPr>
        <p:spPr>
          <a:xfrm rot="10800000" flipV="1">
            <a:off x="2531457" y="3106926"/>
            <a:ext cx="1776176" cy="307777"/>
          </a:xfrm>
          <a:prstGeom prst="rect">
            <a:avLst/>
          </a:prstGeom>
          <a:noFill/>
        </p:spPr>
        <p:txBody>
          <a:bodyPr wrap="square" rtlCol="0">
            <a:spAutoFit/>
          </a:bodyPr>
          <a:lstStyle/>
          <a:p>
            <a:r>
              <a:rPr lang="en-IE" sz="1400" b="1" dirty="0"/>
              <a:t>Roscommon Shelf</a:t>
            </a:r>
          </a:p>
        </p:txBody>
      </p:sp>
      <p:grpSp>
        <p:nvGrpSpPr>
          <p:cNvPr id="9" name="Group 8">
            <a:extLst>
              <a:ext uri="{FF2B5EF4-FFF2-40B4-BE49-F238E27FC236}">
                <a16:creationId xmlns:a16="http://schemas.microsoft.com/office/drawing/2014/main" id="{761B1E82-E9B0-9646-5BFA-39CFA9E9D21A}"/>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68CE85C0-0F5F-CF66-8981-C4656ED58FDB}"/>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DFF8466F-A3D1-13D3-5679-BCBD6EA2CEE3}"/>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20" name="TextBox 19">
            <a:extLst>
              <a:ext uri="{FF2B5EF4-FFF2-40B4-BE49-F238E27FC236}">
                <a16:creationId xmlns:a16="http://schemas.microsoft.com/office/drawing/2014/main" id="{D98A080B-8814-FBEA-87D6-88CCAC6DE609}"/>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5" name="Picture 4">
            <a:extLst>
              <a:ext uri="{FF2B5EF4-FFF2-40B4-BE49-F238E27FC236}">
                <a16:creationId xmlns:a16="http://schemas.microsoft.com/office/drawing/2014/main" id="{E84EE7AF-029E-842C-E0ED-C059E13F74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21" name="Rectangle 20">
            <a:extLst>
              <a:ext uri="{FF2B5EF4-FFF2-40B4-BE49-F238E27FC236}">
                <a16:creationId xmlns:a16="http://schemas.microsoft.com/office/drawing/2014/main" id="{499F9134-F709-41F2-1989-21224D4EC9A5}"/>
              </a:ext>
            </a:extLst>
          </p:cNvPr>
          <p:cNvSpPr/>
          <p:nvPr/>
        </p:nvSpPr>
        <p:spPr>
          <a:xfrm>
            <a:off x="11140751" y="3620277"/>
            <a:ext cx="802433" cy="27991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3" name="Picture 22">
            <a:extLst>
              <a:ext uri="{FF2B5EF4-FFF2-40B4-BE49-F238E27FC236}">
                <a16:creationId xmlns:a16="http://schemas.microsoft.com/office/drawing/2014/main" id="{6CF8C0A4-3B78-90F5-3D06-78556B2448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87397" y="3788229"/>
            <a:ext cx="480591" cy="2492368"/>
          </a:xfrm>
          <a:prstGeom prst="rect">
            <a:avLst/>
          </a:prstGeom>
        </p:spPr>
      </p:pic>
      <p:sp>
        <p:nvSpPr>
          <p:cNvPr id="24" name="TextBox 23">
            <a:extLst>
              <a:ext uri="{FF2B5EF4-FFF2-40B4-BE49-F238E27FC236}">
                <a16:creationId xmlns:a16="http://schemas.microsoft.com/office/drawing/2014/main" id="{37DE9062-3CCF-4D62-FD7E-C9FFAE70E217}"/>
              </a:ext>
            </a:extLst>
          </p:cNvPr>
          <p:cNvSpPr txBox="1"/>
          <p:nvPr/>
        </p:nvSpPr>
        <p:spPr>
          <a:xfrm>
            <a:off x="11140753" y="3219062"/>
            <a:ext cx="802431" cy="415498"/>
          </a:xfrm>
          <a:prstGeom prst="rect">
            <a:avLst/>
          </a:prstGeom>
          <a:solidFill>
            <a:schemeClr val="bg1"/>
          </a:solidFill>
          <a:ln>
            <a:solidFill>
              <a:schemeClr val="tx1"/>
            </a:solidFill>
          </a:ln>
        </p:spPr>
        <p:txBody>
          <a:bodyPr wrap="square" rtlCol="0">
            <a:spAutoFit/>
          </a:bodyPr>
          <a:lstStyle/>
          <a:p>
            <a:pPr algn="ctr"/>
            <a:r>
              <a:rPr lang="en-GB" sz="1050" dirty="0" err="1"/>
              <a:t>Tober</a:t>
            </a:r>
            <a:r>
              <a:rPr lang="en-GB" sz="1050" dirty="0"/>
              <a:t> </a:t>
            </a:r>
          </a:p>
          <a:p>
            <a:pPr algn="ctr"/>
            <a:r>
              <a:rPr lang="en-GB" sz="1050" dirty="0"/>
              <a:t>Colleen Fm</a:t>
            </a:r>
            <a:endParaRPr lang="en-IE" sz="1050" dirty="0"/>
          </a:p>
        </p:txBody>
      </p:sp>
      <p:sp>
        <p:nvSpPr>
          <p:cNvPr id="6" name="TextBox 5">
            <a:extLst>
              <a:ext uri="{FF2B5EF4-FFF2-40B4-BE49-F238E27FC236}">
                <a16:creationId xmlns:a16="http://schemas.microsoft.com/office/drawing/2014/main" id="{75D99251-8A89-BBA6-7E71-4A0EC2377CCB}"/>
              </a:ext>
            </a:extLst>
          </p:cNvPr>
          <p:cNvSpPr txBox="1"/>
          <p:nvPr/>
        </p:nvSpPr>
        <p:spPr>
          <a:xfrm>
            <a:off x="3862873" y="2136711"/>
            <a:ext cx="1489190" cy="307777"/>
          </a:xfrm>
          <a:prstGeom prst="rect">
            <a:avLst/>
          </a:prstGeom>
          <a:noFill/>
        </p:spPr>
        <p:txBody>
          <a:bodyPr wrap="none" rtlCol="0">
            <a:spAutoFit/>
          </a:bodyPr>
          <a:lstStyle/>
          <a:p>
            <a:r>
              <a:rPr lang="en-IE" sz="1400" dirty="0"/>
              <a:t>Roscommon Shelf</a:t>
            </a:r>
          </a:p>
        </p:txBody>
      </p:sp>
      <p:sp>
        <p:nvSpPr>
          <p:cNvPr id="7" name="TextBox 6">
            <a:extLst>
              <a:ext uri="{FF2B5EF4-FFF2-40B4-BE49-F238E27FC236}">
                <a16:creationId xmlns:a16="http://schemas.microsoft.com/office/drawing/2014/main" id="{C7AAA235-C399-21D7-614A-24F87AAFBDD3}"/>
              </a:ext>
            </a:extLst>
          </p:cNvPr>
          <p:cNvSpPr txBox="1"/>
          <p:nvPr/>
        </p:nvSpPr>
        <p:spPr>
          <a:xfrm>
            <a:off x="4033934" y="4966997"/>
            <a:ext cx="1460785" cy="307777"/>
          </a:xfrm>
          <a:prstGeom prst="rect">
            <a:avLst/>
          </a:prstGeom>
          <a:noFill/>
        </p:spPr>
        <p:txBody>
          <a:bodyPr wrap="none" rtlCol="0">
            <a:spAutoFit/>
          </a:bodyPr>
          <a:lstStyle/>
          <a:p>
            <a:r>
              <a:rPr lang="en-IE" sz="1400" dirty="0" err="1"/>
              <a:t>Borrisokane</a:t>
            </a:r>
            <a:r>
              <a:rPr lang="en-IE" sz="1400" dirty="0"/>
              <a:t> Shelf</a:t>
            </a:r>
          </a:p>
        </p:txBody>
      </p:sp>
      <p:sp>
        <p:nvSpPr>
          <p:cNvPr id="11" name="TextBox 10">
            <a:extLst>
              <a:ext uri="{FF2B5EF4-FFF2-40B4-BE49-F238E27FC236}">
                <a16:creationId xmlns:a16="http://schemas.microsoft.com/office/drawing/2014/main" id="{694603EE-11FF-71CA-340E-83A27FCBD21E}"/>
              </a:ext>
            </a:extLst>
          </p:cNvPr>
          <p:cNvSpPr txBox="1"/>
          <p:nvPr/>
        </p:nvSpPr>
        <p:spPr>
          <a:xfrm rot="18165346">
            <a:off x="7333861" y="3470988"/>
            <a:ext cx="1172244" cy="276999"/>
          </a:xfrm>
          <a:prstGeom prst="rect">
            <a:avLst/>
          </a:prstGeom>
          <a:noFill/>
        </p:spPr>
        <p:txBody>
          <a:bodyPr wrap="none" rtlCol="0">
            <a:spAutoFit/>
          </a:bodyPr>
          <a:lstStyle/>
          <a:p>
            <a:r>
              <a:rPr lang="en-IE" sz="1200" dirty="0"/>
              <a:t>Edenderry Shelf</a:t>
            </a:r>
          </a:p>
        </p:txBody>
      </p:sp>
      <p:sp>
        <p:nvSpPr>
          <p:cNvPr id="12" name="TextBox 11">
            <a:extLst>
              <a:ext uri="{FF2B5EF4-FFF2-40B4-BE49-F238E27FC236}">
                <a16:creationId xmlns:a16="http://schemas.microsoft.com/office/drawing/2014/main" id="{6D75E5FF-7FD9-ABEB-778A-0512FEC52E2F}"/>
              </a:ext>
            </a:extLst>
          </p:cNvPr>
          <p:cNvSpPr txBox="1"/>
          <p:nvPr/>
        </p:nvSpPr>
        <p:spPr>
          <a:xfrm rot="19193305">
            <a:off x="7847046" y="4152122"/>
            <a:ext cx="961674" cy="276999"/>
          </a:xfrm>
          <a:prstGeom prst="rect">
            <a:avLst/>
          </a:prstGeom>
          <a:noFill/>
        </p:spPr>
        <p:txBody>
          <a:bodyPr wrap="none" rtlCol="0">
            <a:spAutoFit/>
          </a:bodyPr>
          <a:lstStyle/>
          <a:p>
            <a:r>
              <a:rPr lang="en-IE" sz="1200" dirty="0"/>
              <a:t>Kildare Shelf</a:t>
            </a:r>
          </a:p>
        </p:txBody>
      </p:sp>
      <p:sp>
        <p:nvSpPr>
          <p:cNvPr id="15" name="TextBox 14">
            <a:extLst>
              <a:ext uri="{FF2B5EF4-FFF2-40B4-BE49-F238E27FC236}">
                <a16:creationId xmlns:a16="http://schemas.microsoft.com/office/drawing/2014/main" id="{4897E5A9-B08F-9D95-AFE5-623C3FCFD375}"/>
              </a:ext>
            </a:extLst>
          </p:cNvPr>
          <p:cNvSpPr txBox="1"/>
          <p:nvPr/>
        </p:nvSpPr>
        <p:spPr>
          <a:xfrm rot="18513861">
            <a:off x="6303562" y="3583928"/>
            <a:ext cx="843116" cy="461665"/>
          </a:xfrm>
          <a:prstGeom prst="rect">
            <a:avLst/>
          </a:prstGeom>
          <a:noFill/>
        </p:spPr>
        <p:txBody>
          <a:bodyPr wrap="none" rtlCol="0">
            <a:spAutoFit/>
          </a:bodyPr>
          <a:lstStyle/>
          <a:p>
            <a:r>
              <a:rPr lang="en-IE" sz="1200" dirty="0"/>
              <a:t>Tullamore </a:t>
            </a:r>
          </a:p>
          <a:p>
            <a:pPr algn="ctr"/>
            <a:r>
              <a:rPr lang="en-IE" sz="1200" dirty="0"/>
              <a:t>Shelf</a:t>
            </a:r>
          </a:p>
        </p:txBody>
      </p:sp>
      <p:sp>
        <p:nvSpPr>
          <p:cNvPr id="22" name="TextBox 21">
            <a:extLst>
              <a:ext uri="{FF2B5EF4-FFF2-40B4-BE49-F238E27FC236}">
                <a16:creationId xmlns:a16="http://schemas.microsoft.com/office/drawing/2014/main" id="{52CF9409-D6BB-9CB5-752D-CE6A5F09766A}"/>
              </a:ext>
            </a:extLst>
          </p:cNvPr>
          <p:cNvSpPr txBox="1"/>
          <p:nvPr/>
        </p:nvSpPr>
        <p:spPr>
          <a:xfrm>
            <a:off x="9125338" y="3023118"/>
            <a:ext cx="1093569" cy="307777"/>
          </a:xfrm>
          <a:prstGeom prst="rect">
            <a:avLst/>
          </a:prstGeom>
          <a:noFill/>
        </p:spPr>
        <p:txBody>
          <a:bodyPr wrap="none" rtlCol="0">
            <a:spAutoFit/>
          </a:bodyPr>
          <a:lstStyle/>
          <a:p>
            <a:r>
              <a:rPr lang="en-IE" sz="1400" dirty="0"/>
              <a:t>Dublin Basin</a:t>
            </a:r>
          </a:p>
        </p:txBody>
      </p:sp>
    </p:spTree>
    <p:extLst>
      <p:ext uri="{BB962C8B-B14F-4D97-AF65-F5344CB8AC3E}">
        <p14:creationId xmlns:p14="http://schemas.microsoft.com/office/powerpoint/2010/main" val="513779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548640" y="-73770"/>
            <a:ext cx="10515600" cy="1325563"/>
          </a:xfrm>
        </p:spPr>
        <p:txBody>
          <a:bodyPr>
            <a:normAutofit/>
          </a:bodyPr>
          <a:lstStyle/>
          <a:p>
            <a:r>
              <a:rPr lang="en-IE" sz="3200" b="1" dirty="0">
                <a:solidFill>
                  <a:schemeClr val="bg2"/>
                </a:solidFill>
              </a:rPr>
              <a:t>But maybe it was not all black and white!</a:t>
            </a:r>
          </a:p>
        </p:txBody>
      </p:sp>
      <p:pic>
        <p:nvPicPr>
          <p:cNvPr id="11" name="Picture 10">
            <a:extLst>
              <a:ext uri="{FF2B5EF4-FFF2-40B4-BE49-F238E27FC236}">
                <a16:creationId xmlns:a16="http://schemas.microsoft.com/office/drawing/2014/main" id="{A3604B0C-B907-46AC-9DAF-D391EE92835D}"/>
              </a:ext>
            </a:extLst>
          </p:cNvPr>
          <p:cNvPicPr>
            <a:picLocks noChangeAspect="1"/>
          </p:cNvPicPr>
          <p:nvPr/>
        </p:nvPicPr>
        <p:blipFill>
          <a:blip r:embed="rId3"/>
          <a:stretch>
            <a:fillRect/>
          </a:stretch>
        </p:blipFill>
        <p:spPr>
          <a:xfrm>
            <a:off x="2325434" y="1068010"/>
            <a:ext cx="7845999" cy="5198772"/>
          </a:xfrm>
          <a:prstGeom prst="rect">
            <a:avLst/>
          </a:prstGeom>
        </p:spPr>
      </p:pic>
      <p:pic>
        <p:nvPicPr>
          <p:cNvPr id="8" name="Picture 7">
            <a:extLst>
              <a:ext uri="{FF2B5EF4-FFF2-40B4-BE49-F238E27FC236}">
                <a16:creationId xmlns:a16="http://schemas.microsoft.com/office/drawing/2014/main" id="{AE89AFAE-A2D1-49C7-BD94-D6A04D0E0BD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25434" y="1071399"/>
            <a:ext cx="7856630" cy="5198772"/>
          </a:xfrm>
          <a:prstGeom prst="rect">
            <a:avLst/>
          </a:prstGeom>
        </p:spPr>
      </p:pic>
      <p:sp>
        <p:nvSpPr>
          <p:cNvPr id="9" name="Title 1">
            <a:extLst>
              <a:ext uri="{FF2B5EF4-FFF2-40B4-BE49-F238E27FC236}">
                <a16:creationId xmlns:a16="http://schemas.microsoft.com/office/drawing/2014/main" id="{0E1EABB2-4AE9-4620-B163-591D8398B8A0}"/>
              </a:ext>
            </a:extLst>
          </p:cNvPr>
          <p:cNvSpPr txBox="1">
            <a:spLocks/>
          </p:cNvSpPr>
          <p:nvPr/>
        </p:nvSpPr>
        <p:spPr>
          <a:xfrm>
            <a:off x="551795" y="-74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rPr>
              <a:t>But maybe it was not all black and white!</a:t>
            </a:r>
          </a:p>
        </p:txBody>
      </p:sp>
      <p:grpSp>
        <p:nvGrpSpPr>
          <p:cNvPr id="10" name="Group 9">
            <a:extLst>
              <a:ext uri="{FF2B5EF4-FFF2-40B4-BE49-F238E27FC236}">
                <a16:creationId xmlns:a16="http://schemas.microsoft.com/office/drawing/2014/main" id="{02A40EEC-F0B2-C8B6-AF4B-F7064AAE91E5}"/>
              </a:ext>
            </a:extLst>
          </p:cNvPr>
          <p:cNvGrpSpPr/>
          <p:nvPr/>
        </p:nvGrpSpPr>
        <p:grpSpPr>
          <a:xfrm>
            <a:off x="133194" y="6313361"/>
            <a:ext cx="12910671" cy="466127"/>
            <a:chOff x="133194" y="6313361"/>
            <a:chExt cx="12910671" cy="466127"/>
          </a:xfrm>
        </p:grpSpPr>
        <p:sp>
          <p:nvSpPr>
            <p:cNvPr id="12" name="TextBox 11">
              <a:extLst>
                <a:ext uri="{FF2B5EF4-FFF2-40B4-BE49-F238E27FC236}">
                  <a16:creationId xmlns:a16="http://schemas.microsoft.com/office/drawing/2014/main" id="{86864A6A-AF32-0DE6-F47E-EF17C8021324}"/>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918DC991-CA92-0FA9-FE13-6F4FA64899F2}"/>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16303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BC66D3-55C0-7280-0800-770F9A145E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4" name="Picture 33">
            <a:extLst>
              <a:ext uri="{FF2B5EF4-FFF2-40B4-BE49-F238E27FC236}">
                <a16:creationId xmlns:a16="http://schemas.microsoft.com/office/drawing/2014/main" id="{EB2D128C-F941-7598-ECAB-A6FB664139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21" name="TextBox 20">
            <a:extLst>
              <a:ext uri="{FF2B5EF4-FFF2-40B4-BE49-F238E27FC236}">
                <a16:creationId xmlns:a16="http://schemas.microsoft.com/office/drawing/2014/main" id="{240CAC13-A3FA-6C65-20FA-52419A64200C}"/>
              </a:ext>
            </a:extLst>
          </p:cNvPr>
          <p:cNvSpPr txBox="1"/>
          <p:nvPr/>
        </p:nvSpPr>
        <p:spPr>
          <a:xfrm rot="19693125">
            <a:off x="6895320" y="3275044"/>
            <a:ext cx="2691763" cy="369332"/>
          </a:xfrm>
          <a:prstGeom prst="rect">
            <a:avLst/>
          </a:prstGeom>
          <a:noFill/>
        </p:spPr>
        <p:txBody>
          <a:bodyPr wrap="none" rtlCol="0">
            <a:spAutoFit/>
          </a:bodyPr>
          <a:lstStyle/>
          <a:p>
            <a:r>
              <a:rPr lang="en-GB" dirty="0"/>
              <a:t>D  U  B  L  I  N     B  A  S  I  N</a:t>
            </a:r>
            <a:endParaRPr lang="en-IE" dirty="0"/>
          </a:p>
        </p:txBody>
      </p:sp>
      <p:grpSp>
        <p:nvGrpSpPr>
          <p:cNvPr id="8" name="Group 7">
            <a:extLst>
              <a:ext uri="{FF2B5EF4-FFF2-40B4-BE49-F238E27FC236}">
                <a16:creationId xmlns:a16="http://schemas.microsoft.com/office/drawing/2014/main" id="{D27C2C27-D3F8-63E0-1E20-FE5EEB5F6862}"/>
              </a:ext>
            </a:extLst>
          </p:cNvPr>
          <p:cNvGrpSpPr/>
          <p:nvPr/>
        </p:nvGrpSpPr>
        <p:grpSpPr>
          <a:xfrm>
            <a:off x="133194" y="6313361"/>
            <a:ext cx="12910671" cy="466127"/>
            <a:chOff x="133194" y="6313361"/>
            <a:chExt cx="12910671" cy="466127"/>
          </a:xfrm>
        </p:grpSpPr>
        <p:sp>
          <p:nvSpPr>
            <p:cNvPr id="9" name="TextBox 8">
              <a:extLst>
                <a:ext uri="{FF2B5EF4-FFF2-40B4-BE49-F238E27FC236}">
                  <a16:creationId xmlns:a16="http://schemas.microsoft.com/office/drawing/2014/main" id="{8EE04687-86DE-33A0-D5AA-400A4C5DAA1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0" name="Picture 9">
              <a:extLst>
                <a:ext uri="{FF2B5EF4-FFF2-40B4-BE49-F238E27FC236}">
                  <a16:creationId xmlns:a16="http://schemas.microsoft.com/office/drawing/2014/main" id="{2E9AE4B9-E253-73C9-1FF9-98DEA5162487}"/>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14" name="Title 1">
            <a:extLst>
              <a:ext uri="{FF2B5EF4-FFF2-40B4-BE49-F238E27FC236}">
                <a16:creationId xmlns:a16="http://schemas.microsoft.com/office/drawing/2014/main" id="{6021F997-AB75-F191-623C-488751195662}"/>
              </a:ext>
            </a:extLst>
          </p:cNvPr>
          <p:cNvSpPr txBox="1">
            <a:spLocks/>
          </p:cNvSpPr>
          <p:nvPr/>
        </p:nvSpPr>
        <p:spPr>
          <a:xfrm rot="16200000">
            <a:off x="-2007106" y="1493921"/>
            <a:ext cx="5339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Depocenters</a:t>
            </a:r>
          </a:p>
        </p:txBody>
      </p:sp>
      <p:grpSp>
        <p:nvGrpSpPr>
          <p:cNvPr id="37" name="Group 36">
            <a:extLst>
              <a:ext uri="{FF2B5EF4-FFF2-40B4-BE49-F238E27FC236}">
                <a16:creationId xmlns:a16="http://schemas.microsoft.com/office/drawing/2014/main" id="{2D99ED89-E995-C11E-61C8-A3665698B72F}"/>
              </a:ext>
            </a:extLst>
          </p:cNvPr>
          <p:cNvGrpSpPr/>
          <p:nvPr/>
        </p:nvGrpSpPr>
        <p:grpSpPr>
          <a:xfrm>
            <a:off x="8910735" y="5150497"/>
            <a:ext cx="2907206" cy="1200329"/>
            <a:chOff x="8892073" y="5505060"/>
            <a:chExt cx="2907206" cy="1200329"/>
          </a:xfrm>
        </p:grpSpPr>
        <p:sp>
          <p:nvSpPr>
            <p:cNvPr id="6" name="TextBox 5">
              <a:extLst>
                <a:ext uri="{FF2B5EF4-FFF2-40B4-BE49-F238E27FC236}">
                  <a16:creationId xmlns:a16="http://schemas.microsoft.com/office/drawing/2014/main" id="{E2C50E3A-F40C-893D-F661-401DBBB789FF}"/>
                </a:ext>
              </a:extLst>
            </p:cNvPr>
            <p:cNvSpPr txBox="1"/>
            <p:nvPr/>
          </p:nvSpPr>
          <p:spPr>
            <a:xfrm>
              <a:off x="8892073" y="5505060"/>
              <a:ext cx="2907206" cy="1200329"/>
            </a:xfrm>
            <a:prstGeom prst="rect">
              <a:avLst/>
            </a:prstGeom>
            <a:solidFill>
              <a:schemeClr val="bg1"/>
            </a:solidFill>
            <a:ln w="3175">
              <a:solidFill>
                <a:schemeClr val="tx1"/>
              </a:solidFill>
            </a:ln>
          </p:spPr>
          <p:txBody>
            <a:bodyPr wrap="none" rtlCol="0">
              <a:spAutoFit/>
            </a:bodyPr>
            <a:lstStyle/>
            <a:p>
              <a:r>
                <a:rPr lang="en-IE" sz="1200" dirty="0"/>
                <a:t>	Depocenter Sub Shaley Pales</a:t>
              </a:r>
            </a:p>
            <a:p>
              <a:r>
                <a:rPr lang="en-IE" sz="1200" dirty="0"/>
                <a:t>	Depocenter P. m latus</a:t>
              </a:r>
            </a:p>
            <a:p>
              <a:r>
                <a:rPr lang="en-IE" sz="1200" dirty="0"/>
                <a:t>	Depocenter P. m. mehli</a:t>
              </a:r>
            </a:p>
            <a:p>
              <a:r>
                <a:rPr lang="en-IE" sz="1200" dirty="0"/>
                <a:t>	Depocenter P. bischoffi</a:t>
              </a:r>
            </a:p>
            <a:p>
              <a:r>
                <a:rPr lang="en-IE" sz="1200" dirty="0"/>
                <a:t>	Principal Active Faults</a:t>
              </a:r>
            </a:p>
            <a:p>
              <a:r>
                <a:rPr lang="en-IE" sz="1200" dirty="0"/>
                <a:t>	Debris Flows</a:t>
              </a:r>
            </a:p>
          </p:txBody>
        </p:sp>
        <p:sp>
          <p:nvSpPr>
            <p:cNvPr id="13" name="Oval 12">
              <a:extLst>
                <a:ext uri="{FF2B5EF4-FFF2-40B4-BE49-F238E27FC236}">
                  <a16:creationId xmlns:a16="http://schemas.microsoft.com/office/drawing/2014/main" id="{20688331-C003-5BD6-5BDA-54365F6FE8C6}"/>
                </a:ext>
              </a:extLst>
            </p:cNvPr>
            <p:cNvSpPr/>
            <p:nvPr/>
          </p:nvSpPr>
          <p:spPr>
            <a:xfrm>
              <a:off x="9144001" y="5589037"/>
              <a:ext cx="522514" cy="121298"/>
            </a:xfrm>
            <a:prstGeom prst="ellipse">
              <a:avLst/>
            </a:prstGeom>
            <a:pattFill prst="ltDnDiag">
              <a:fgClr>
                <a:schemeClr val="accent4">
                  <a:lumMod val="75000"/>
                </a:schemeClr>
              </a:fgClr>
              <a:bgClr>
                <a:schemeClr val="bg1"/>
              </a:bgClr>
            </a:pattFill>
            <a:ln w="127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Oval 14">
              <a:extLst>
                <a:ext uri="{FF2B5EF4-FFF2-40B4-BE49-F238E27FC236}">
                  <a16:creationId xmlns:a16="http://schemas.microsoft.com/office/drawing/2014/main" id="{2B89D65E-8E85-F8B4-2D55-9836B19E8648}"/>
                </a:ext>
              </a:extLst>
            </p:cNvPr>
            <p:cNvSpPr/>
            <p:nvPr/>
          </p:nvSpPr>
          <p:spPr>
            <a:xfrm>
              <a:off x="9147105" y="5778761"/>
              <a:ext cx="522514" cy="121298"/>
            </a:xfrm>
            <a:prstGeom prst="ellipse">
              <a:avLst/>
            </a:prstGeom>
            <a:pattFill prst="ltUpDiag">
              <a:fgClr>
                <a:srgbClr val="FF0000"/>
              </a:fgClr>
              <a:bgClr>
                <a:schemeClr val="bg1"/>
              </a:bgClr>
            </a:patt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Oval 16">
              <a:extLst>
                <a:ext uri="{FF2B5EF4-FFF2-40B4-BE49-F238E27FC236}">
                  <a16:creationId xmlns:a16="http://schemas.microsoft.com/office/drawing/2014/main" id="{110AA26B-7F37-ED4A-F14F-E260987009F4}"/>
                </a:ext>
              </a:extLst>
            </p:cNvPr>
            <p:cNvSpPr/>
            <p:nvPr/>
          </p:nvSpPr>
          <p:spPr>
            <a:xfrm>
              <a:off x="9140884" y="5949823"/>
              <a:ext cx="522514" cy="121298"/>
            </a:xfrm>
            <a:prstGeom prst="ellipse">
              <a:avLst/>
            </a:prstGeom>
            <a:pattFill prst="ltVert">
              <a:fgClr>
                <a:srgbClr val="FF00FF"/>
              </a:fgClr>
              <a:bgClr>
                <a:schemeClr val="bg1"/>
              </a:bgClr>
            </a:patt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Oval 17">
              <a:extLst>
                <a:ext uri="{FF2B5EF4-FFF2-40B4-BE49-F238E27FC236}">
                  <a16:creationId xmlns:a16="http://schemas.microsoft.com/office/drawing/2014/main" id="{6A1A8CF0-6ED1-1639-7086-231651109CAD}"/>
                </a:ext>
              </a:extLst>
            </p:cNvPr>
            <p:cNvSpPr/>
            <p:nvPr/>
          </p:nvSpPr>
          <p:spPr>
            <a:xfrm>
              <a:off x="9144012" y="6139547"/>
              <a:ext cx="522514" cy="121298"/>
            </a:xfrm>
            <a:prstGeom prst="ellipse">
              <a:avLst/>
            </a:prstGeom>
            <a:pattFill prst="ltHorz">
              <a:fgClr>
                <a:srgbClr val="7030A0"/>
              </a:fgClr>
              <a:bgClr>
                <a:schemeClr val="bg1"/>
              </a:bgClr>
            </a:patt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1EFD9411-6B75-73CE-8B35-F6A3D2366810}"/>
                </a:ext>
              </a:extLst>
            </p:cNvPr>
            <p:cNvSpPr/>
            <p:nvPr/>
          </p:nvSpPr>
          <p:spPr>
            <a:xfrm>
              <a:off x="9395926" y="6522113"/>
              <a:ext cx="72000" cy="72000"/>
            </a:xfrm>
            <a:prstGeom prst="rect">
              <a:avLst/>
            </a:prstGeom>
            <a:solidFill>
              <a:schemeClr val="accent4">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36" name="Picture 35">
            <a:extLst>
              <a:ext uri="{FF2B5EF4-FFF2-40B4-BE49-F238E27FC236}">
                <a16:creationId xmlns:a16="http://schemas.microsoft.com/office/drawing/2014/main" id="{D62F4419-1957-9C75-500A-0FA22C4DAC89}"/>
              </a:ext>
            </a:extLst>
          </p:cNvPr>
          <p:cNvPicPr>
            <a:picLocks noChangeAspect="1"/>
          </p:cNvPicPr>
          <p:nvPr/>
        </p:nvPicPr>
        <p:blipFill>
          <a:blip r:embed="rId5"/>
          <a:stretch>
            <a:fillRect/>
          </a:stretch>
        </p:blipFill>
        <p:spPr>
          <a:xfrm>
            <a:off x="9090411" y="5931081"/>
            <a:ext cx="678740" cy="215370"/>
          </a:xfrm>
          <a:prstGeom prst="rect">
            <a:avLst/>
          </a:prstGeom>
        </p:spPr>
      </p:pic>
      <p:grpSp>
        <p:nvGrpSpPr>
          <p:cNvPr id="39" name="Group 38">
            <a:extLst>
              <a:ext uri="{FF2B5EF4-FFF2-40B4-BE49-F238E27FC236}">
                <a16:creationId xmlns:a16="http://schemas.microsoft.com/office/drawing/2014/main" id="{8E4C83A9-DB2F-EC4E-4084-93D7EC8D779C}"/>
              </a:ext>
            </a:extLst>
          </p:cNvPr>
          <p:cNvGrpSpPr/>
          <p:nvPr/>
        </p:nvGrpSpPr>
        <p:grpSpPr>
          <a:xfrm>
            <a:off x="4416489" y="1701289"/>
            <a:ext cx="4750296" cy="4689402"/>
            <a:chOff x="4416489" y="1701289"/>
            <a:chExt cx="4750296" cy="4689402"/>
          </a:xfrm>
        </p:grpSpPr>
        <p:sp>
          <p:nvSpPr>
            <p:cNvPr id="23" name="Star: 5 Points 22">
              <a:extLst>
                <a:ext uri="{FF2B5EF4-FFF2-40B4-BE49-F238E27FC236}">
                  <a16:creationId xmlns:a16="http://schemas.microsoft.com/office/drawing/2014/main" id="{B7DC2E65-6664-F999-FB9F-E18C297D0E7E}"/>
                </a:ext>
              </a:extLst>
            </p:cNvPr>
            <p:cNvSpPr>
              <a:spLocks noChangeAspect="1"/>
            </p:cNvSpPr>
            <p:nvPr/>
          </p:nvSpPr>
          <p:spPr>
            <a:xfrm>
              <a:off x="5458415" y="3331039"/>
              <a:ext cx="216000" cy="20221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Star: 5 Points 23">
              <a:extLst>
                <a:ext uri="{FF2B5EF4-FFF2-40B4-BE49-F238E27FC236}">
                  <a16:creationId xmlns:a16="http://schemas.microsoft.com/office/drawing/2014/main" id="{72DF909B-0057-0312-4988-9F4ED3970D60}"/>
                </a:ext>
              </a:extLst>
            </p:cNvPr>
            <p:cNvSpPr/>
            <p:nvPr/>
          </p:nvSpPr>
          <p:spPr>
            <a:xfrm>
              <a:off x="4416489" y="4211221"/>
              <a:ext cx="360000" cy="36000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Star: 5 Points 24">
              <a:extLst>
                <a:ext uri="{FF2B5EF4-FFF2-40B4-BE49-F238E27FC236}">
                  <a16:creationId xmlns:a16="http://schemas.microsoft.com/office/drawing/2014/main" id="{EC0059E8-A9CE-456F-989C-628ADF672BF0}"/>
                </a:ext>
              </a:extLst>
            </p:cNvPr>
            <p:cNvSpPr>
              <a:spLocks noChangeAspect="1"/>
            </p:cNvSpPr>
            <p:nvPr/>
          </p:nvSpPr>
          <p:spPr>
            <a:xfrm>
              <a:off x="6127106" y="2226917"/>
              <a:ext cx="230722" cy="216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sp>
          <p:nvSpPr>
            <p:cNvPr id="26" name="Star: 5 Points 25">
              <a:extLst>
                <a:ext uri="{FF2B5EF4-FFF2-40B4-BE49-F238E27FC236}">
                  <a16:creationId xmlns:a16="http://schemas.microsoft.com/office/drawing/2014/main" id="{2FAC9ECD-6932-3BC3-F473-282CB88B9A98}"/>
                </a:ext>
              </a:extLst>
            </p:cNvPr>
            <p:cNvSpPr>
              <a:spLocks noChangeAspect="1"/>
            </p:cNvSpPr>
            <p:nvPr/>
          </p:nvSpPr>
          <p:spPr>
            <a:xfrm>
              <a:off x="6848675" y="2258018"/>
              <a:ext cx="216000" cy="20221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Star: 5 Points 26">
              <a:extLst>
                <a:ext uri="{FF2B5EF4-FFF2-40B4-BE49-F238E27FC236}">
                  <a16:creationId xmlns:a16="http://schemas.microsoft.com/office/drawing/2014/main" id="{301901E0-EFE9-9B92-99EE-3ED49CD34A6F}"/>
                </a:ext>
              </a:extLst>
            </p:cNvPr>
            <p:cNvSpPr>
              <a:spLocks noChangeAspect="1"/>
            </p:cNvSpPr>
            <p:nvPr/>
          </p:nvSpPr>
          <p:spPr>
            <a:xfrm>
              <a:off x="7912363" y="1866128"/>
              <a:ext cx="216000" cy="20221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Star: 5 Points 27">
              <a:extLst>
                <a:ext uri="{FF2B5EF4-FFF2-40B4-BE49-F238E27FC236}">
                  <a16:creationId xmlns:a16="http://schemas.microsoft.com/office/drawing/2014/main" id="{7EFDF53B-F640-8F70-2A78-BF3EC9E4DF40}"/>
                </a:ext>
              </a:extLst>
            </p:cNvPr>
            <p:cNvSpPr>
              <a:spLocks noChangeAspect="1"/>
            </p:cNvSpPr>
            <p:nvPr/>
          </p:nvSpPr>
          <p:spPr>
            <a:xfrm>
              <a:off x="8574832" y="1866123"/>
              <a:ext cx="591953" cy="54864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Star: 5 Points 28">
              <a:extLst>
                <a:ext uri="{FF2B5EF4-FFF2-40B4-BE49-F238E27FC236}">
                  <a16:creationId xmlns:a16="http://schemas.microsoft.com/office/drawing/2014/main" id="{F0CD1022-F8EE-5BF0-B77E-91F247B0F6E1}"/>
                </a:ext>
              </a:extLst>
            </p:cNvPr>
            <p:cNvSpPr>
              <a:spLocks noChangeAspect="1"/>
            </p:cNvSpPr>
            <p:nvPr/>
          </p:nvSpPr>
          <p:spPr>
            <a:xfrm>
              <a:off x="6459900" y="2699667"/>
              <a:ext cx="216000" cy="20221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Star: 5 Points 29">
              <a:extLst>
                <a:ext uri="{FF2B5EF4-FFF2-40B4-BE49-F238E27FC236}">
                  <a16:creationId xmlns:a16="http://schemas.microsoft.com/office/drawing/2014/main" id="{B97EA8FC-D5E1-CF57-C1DC-2F0172D62306}"/>
                </a:ext>
              </a:extLst>
            </p:cNvPr>
            <p:cNvSpPr/>
            <p:nvPr/>
          </p:nvSpPr>
          <p:spPr>
            <a:xfrm>
              <a:off x="4715069" y="5825417"/>
              <a:ext cx="360000" cy="36000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Star: 5 Points 30">
              <a:extLst>
                <a:ext uri="{FF2B5EF4-FFF2-40B4-BE49-F238E27FC236}">
                  <a16:creationId xmlns:a16="http://schemas.microsoft.com/office/drawing/2014/main" id="{78FD1123-E923-22E6-FCB0-4EB6F52D3828}"/>
                </a:ext>
              </a:extLst>
            </p:cNvPr>
            <p:cNvSpPr/>
            <p:nvPr/>
          </p:nvSpPr>
          <p:spPr>
            <a:xfrm>
              <a:off x="6478554" y="5788096"/>
              <a:ext cx="360000" cy="36000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Star: 5 Points 31">
              <a:extLst>
                <a:ext uri="{FF2B5EF4-FFF2-40B4-BE49-F238E27FC236}">
                  <a16:creationId xmlns:a16="http://schemas.microsoft.com/office/drawing/2014/main" id="{1A25D97E-2191-A500-6A14-4917A3BC6FCE}"/>
                </a:ext>
              </a:extLst>
            </p:cNvPr>
            <p:cNvSpPr/>
            <p:nvPr/>
          </p:nvSpPr>
          <p:spPr>
            <a:xfrm>
              <a:off x="6226627" y="6030691"/>
              <a:ext cx="360000" cy="360000"/>
            </a:xfrm>
            <a:prstGeom prst="star5">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Star: 5 Points 32">
              <a:extLst>
                <a:ext uri="{FF2B5EF4-FFF2-40B4-BE49-F238E27FC236}">
                  <a16:creationId xmlns:a16="http://schemas.microsoft.com/office/drawing/2014/main" id="{BFD73B02-1C47-1D95-4CA3-0F2E4D21ACEC}"/>
                </a:ext>
              </a:extLst>
            </p:cNvPr>
            <p:cNvSpPr>
              <a:spLocks noChangeAspect="1"/>
            </p:cNvSpPr>
            <p:nvPr/>
          </p:nvSpPr>
          <p:spPr>
            <a:xfrm>
              <a:off x="7812842" y="1701289"/>
              <a:ext cx="216000" cy="20221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Star: 5 Points 37">
              <a:extLst>
                <a:ext uri="{FF2B5EF4-FFF2-40B4-BE49-F238E27FC236}">
                  <a16:creationId xmlns:a16="http://schemas.microsoft.com/office/drawing/2014/main" id="{1AC0C1E5-6B98-CF4C-B5ED-686AC5BCF9D9}"/>
                </a:ext>
              </a:extLst>
            </p:cNvPr>
            <p:cNvSpPr>
              <a:spLocks noChangeAspect="1"/>
            </p:cNvSpPr>
            <p:nvPr/>
          </p:nvSpPr>
          <p:spPr>
            <a:xfrm>
              <a:off x="6267068" y="3113321"/>
              <a:ext cx="216000" cy="20221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 name="Freeform: Shape 1">
            <a:extLst>
              <a:ext uri="{FF2B5EF4-FFF2-40B4-BE49-F238E27FC236}">
                <a16:creationId xmlns:a16="http://schemas.microsoft.com/office/drawing/2014/main" id="{655F8AC0-FCFB-BB67-DC69-4515E4AB0D5E}"/>
              </a:ext>
            </a:extLst>
          </p:cNvPr>
          <p:cNvSpPr/>
          <p:nvPr/>
        </p:nvSpPr>
        <p:spPr>
          <a:xfrm>
            <a:off x="3256384" y="373224"/>
            <a:ext cx="3974840" cy="2901821"/>
          </a:xfrm>
          <a:custGeom>
            <a:avLst/>
            <a:gdLst>
              <a:gd name="connsiteX0" fmla="*/ 0 w 3974840"/>
              <a:gd name="connsiteY0" fmla="*/ 559837 h 2901821"/>
              <a:gd name="connsiteX1" fmla="*/ 149289 w 3974840"/>
              <a:gd name="connsiteY1" fmla="*/ 821094 h 2901821"/>
              <a:gd name="connsiteX2" fmla="*/ 345232 w 3974840"/>
              <a:gd name="connsiteY2" fmla="*/ 1045029 h 2901821"/>
              <a:gd name="connsiteX3" fmla="*/ 550506 w 3974840"/>
              <a:gd name="connsiteY3" fmla="*/ 1259633 h 2901821"/>
              <a:gd name="connsiteX4" fmla="*/ 783771 w 3974840"/>
              <a:gd name="connsiteY4" fmla="*/ 1446245 h 2901821"/>
              <a:gd name="connsiteX5" fmla="*/ 942392 w 3974840"/>
              <a:gd name="connsiteY5" fmla="*/ 1679511 h 2901821"/>
              <a:gd name="connsiteX6" fmla="*/ 1026367 w 3974840"/>
              <a:gd name="connsiteY6" fmla="*/ 1772817 h 2901821"/>
              <a:gd name="connsiteX7" fmla="*/ 1026367 w 3974840"/>
              <a:gd name="connsiteY7" fmla="*/ 2034074 h 2901821"/>
              <a:gd name="connsiteX8" fmla="*/ 979714 w 3974840"/>
              <a:gd name="connsiteY8" fmla="*/ 2202025 h 2901821"/>
              <a:gd name="connsiteX9" fmla="*/ 877077 w 3974840"/>
              <a:gd name="connsiteY9" fmla="*/ 2369976 h 2901821"/>
              <a:gd name="connsiteX10" fmla="*/ 821094 w 3974840"/>
              <a:gd name="connsiteY10" fmla="*/ 2547258 h 2901821"/>
              <a:gd name="connsiteX11" fmla="*/ 877077 w 3974840"/>
              <a:gd name="connsiteY11" fmla="*/ 2761862 h 2901821"/>
              <a:gd name="connsiteX12" fmla="*/ 1147665 w 3974840"/>
              <a:gd name="connsiteY12" fmla="*/ 2845837 h 2901821"/>
              <a:gd name="connsiteX13" fmla="*/ 1240971 w 3974840"/>
              <a:gd name="connsiteY13" fmla="*/ 2892490 h 2901821"/>
              <a:gd name="connsiteX14" fmla="*/ 1539551 w 3974840"/>
              <a:gd name="connsiteY14" fmla="*/ 2901821 h 2901821"/>
              <a:gd name="connsiteX15" fmla="*/ 1791477 w 3974840"/>
              <a:gd name="connsiteY15" fmla="*/ 2715209 h 2901821"/>
              <a:gd name="connsiteX16" fmla="*/ 1987420 w 3974840"/>
              <a:gd name="connsiteY16" fmla="*/ 2481943 h 2901821"/>
              <a:gd name="connsiteX17" fmla="*/ 2313992 w 3974840"/>
              <a:gd name="connsiteY17" fmla="*/ 2323323 h 2901821"/>
              <a:gd name="connsiteX18" fmla="*/ 2565918 w 3974840"/>
              <a:gd name="connsiteY18" fmla="*/ 2276670 h 2901821"/>
              <a:gd name="connsiteX19" fmla="*/ 2855167 w 3974840"/>
              <a:gd name="connsiteY19" fmla="*/ 2230017 h 2901821"/>
              <a:gd name="connsiteX20" fmla="*/ 3079102 w 3974840"/>
              <a:gd name="connsiteY20" fmla="*/ 2220686 h 2901821"/>
              <a:gd name="connsiteX21" fmla="*/ 3135085 w 3974840"/>
              <a:gd name="connsiteY21" fmla="*/ 2202025 h 2901821"/>
              <a:gd name="connsiteX22" fmla="*/ 3153747 w 3974840"/>
              <a:gd name="connsiteY22" fmla="*/ 2146041 h 2901821"/>
              <a:gd name="connsiteX23" fmla="*/ 3079102 w 3974840"/>
              <a:gd name="connsiteY23" fmla="*/ 2136711 h 2901821"/>
              <a:gd name="connsiteX24" fmla="*/ 2967134 w 3974840"/>
              <a:gd name="connsiteY24" fmla="*/ 2118049 h 2901821"/>
              <a:gd name="connsiteX25" fmla="*/ 2892489 w 3974840"/>
              <a:gd name="connsiteY25" fmla="*/ 2118049 h 2901821"/>
              <a:gd name="connsiteX26" fmla="*/ 2929812 w 3974840"/>
              <a:gd name="connsiteY26" fmla="*/ 2015413 h 2901821"/>
              <a:gd name="connsiteX27" fmla="*/ 3125755 w 3974840"/>
              <a:gd name="connsiteY27" fmla="*/ 1894115 h 2901821"/>
              <a:gd name="connsiteX28" fmla="*/ 3219061 w 3974840"/>
              <a:gd name="connsiteY28" fmla="*/ 1800809 h 2901821"/>
              <a:gd name="connsiteX29" fmla="*/ 3312367 w 3974840"/>
              <a:gd name="connsiteY29" fmla="*/ 1744825 h 2901821"/>
              <a:gd name="connsiteX30" fmla="*/ 3387012 w 3974840"/>
              <a:gd name="connsiteY30" fmla="*/ 1660849 h 2901821"/>
              <a:gd name="connsiteX31" fmla="*/ 3340359 w 3974840"/>
              <a:gd name="connsiteY31" fmla="*/ 1483568 h 2901821"/>
              <a:gd name="connsiteX32" fmla="*/ 3293706 w 3974840"/>
              <a:gd name="connsiteY32" fmla="*/ 1175658 h 2901821"/>
              <a:gd name="connsiteX33" fmla="*/ 3265714 w 3974840"/>
              <a:gd name="connsiteY33" fmla="*/ 727788 h 2901821"/>
              <a:gd name="connsiteX34" fmla="*/ 3256383 w 3974840"/>
              <a:gd name="connsiteY34" fmla="*/ 419878 h 2901821"/>
              <a:gd name="connsiteX35" fmla="*/ 3247053 w 3974840"/>
              <a:gd name="connsiteY35" fmla="*/ 195943 h 2901821"/>
              <a:gd name="connsiteX36" fmla="*/ 3349689 w 3974840"/>
              <a:gd name="connsiteY36" fmla="*/ 46654 h 2901821"/>
              <a:gd name="connsiteX37" fmla="*/ 3620277 w 3974840"/>
              <a:gd name="connsiteY37" fmla="*/ 9331 h 2901821"/>
              <a:gd name="connsiteX38" fmla="*/ 3974840 w 3974840"/>
              <a:gd name="connsiteY38" fmla="*/ 0 h 290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74840" h="2901821">
                <a:moveTo>
                  <a:pt x="0" y="559837"/>
                </a:moveTo>
                <a:lnTo>
                  <a:pt x="149289" y="821094"/>
                </a:lnTo>
                <a:lnTo>
                  <a:pt x="345232" y="1045029"/>
                </a:lnTo>
                <a:lnTo>
                  <a:pt x="550506" y="1259633"/>
                </a:lnTo>
                <a:lnTo>
                  <a:pt x="783771" y="1446245"/>
                </a:lnTo>
                <a:lnTo>
                  <a:pt x="942392" y="1679511"/>
                </a:lnTo>
                <a:lnTo>
                  <a:pt x="1026367" y="1772817"/>
                </a:lnTo>
                <a:lnTo>
                  <a:pt x="1026367" y="2034074"/>
                </a:lnTo>
                <a:lnTo>
                  <a:pt x="979714" y="2202025"/>
                </a:lnTo>
                <a:lnTo>
                  <a:pt x="877077" y="2369976"/>
                </a:lnTo>
                <a:lnTo>
                  <a:pt x="821094" y="2547258"/>
                </a:lnTo>
                <a:lnTo>
                  <a:pt x="877077" y="2761862"/>
                </a:lnTo>
                <a:lnTo>
                  <a:pt x="1147665" y="2845837"/>
                </a:lnTo>
                <a:lnTo>
                  <a:pt x="1240971" y="2892490"/>
                </a:lnTo>
                <a:lnTo>
                  <a:pt x="1539551" y="2901821"/>
                </a:lnTo>
                <a:lnTo>
                  <a:pt x="1791477" y="2715209"/>
                </a:lnTo>
                <a:lnTo>
                  <a:pt x="1987420" y="2481943"/>
                </a:lnTo>
                <a:lnTo>
                  <a:pt x="2313992" y="2323323"/>
                </a:lnTo>
                <a:lnTo>
                  <a:pt x="2565918" y="2276670"/>
                </a:lnTo>
                <a:lnTo>
                  <a:pt x="2855167" y="2230017"/>
                </a:lnTo>
                <a:lnTo>
                  <a:pt x="3079102" y="2220686"/>
                </a:lnTo>
                <a:lnTo>
                  <a:pt x="3135085" y="2202025"/>
                </a:lnTo>
                <a:lnTo>
                  <a:pt x="3153747" y="2146041"/>
                </a:lnTo>
                <a:lnTo>
                  <a:pt x="3079102" y="2136711"/>
                </a:lnTo>
                <a:lnTo>
                  <a:pt x="2967134" y="2118049"/>
                </a:lnTo>
                <a:lnTo>
                  <a:pt x="2892489" y="2118049"/>
                </a:lnTo>
                <a:lnTo>
                  <a:pt x="2929812" y="2015413"/>
                </a:lnTo>
                <a:lnTo>
                  <a:pt x="3125755" y="1894115"/>
                </a:lnTo>
                <a:lnTo>
                  <a:pt x="3219061" y="1800809"/>
                </a:lnTo>
                <a:lnTo>
                  <a:pt x="3312367" y="1744825"/>
                </a:lnTo>
                <a:lnTo>
                  <a:pt x="3387012" y="1660849"/>
                </a:lnTo>
                <a:lnTo>
                  <a:pt x="3340359" y="1483568"/>
                </a:lnTo>
                <a:lnTo>
                  <a:pt x="3293706" y="1175658"/>
                </a:lnTo>
                <a:lnTo>
                  <a:pt x="3265714" y="727788"/>
                </a:lnTo>
                <a:lnTo>
                  <a:pt x="3256383" y="419878"/>
                </a:lnTo>
                <a:lnTo>
                  <a:pt x="3247053" y="195943"/>
                </a:lnTo>
                <a:lnTo>
                  <a:pt x="3349689" y="46654"/>
                </a:lnTo>
                <a:lnTo>
                  <a:pt x="3620277" y="9331"/>
                </a:lnTo>
                <a:lnTo>
                  <a:pt x="3974840" y="0"/>
                </a:lnTo>
              </a:path>
            </a:pathLst>
          </a:custGeom>
          <a:noFill/>
          <a:ln w="28575">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1D2DD40C-F657-896E-A38A-1A37C4EDC532}"/>
              </a:ext>
            </a:extLst>
          </p:cNvPr>
          <p:cNvSpPr txBox="1"/>
          <p:nvPr/>
        </p:nvSpPr>
        <p:spPr>
          <a:xfrm rot="2677052">
            <a:off x="3286564" y="1405216"/>
            <a:ext cx="1250663" cy="261610"/>
          </a:xfrm>
          <a:prstGeom prst="rect">
            <a:avLst/>
          </a:prstGeom>
          <a:noFill/>
        </p:spPr>
        <p:txBody>
          <a:bodyPr wrap="none" rtlCol="0">
            <a:spAutoFit/>
          </a:bodyPr>
          <a:lstStyle/>
          <a:p>
            <a:r>
              <a:rPr lang="en-IE" sz="1100" dirty="0">
                <a:solidFill>
                  <a:srgbClr val="FF00FF"/>
                </a:solidFill>
              </a:rPr>
              <a:t>Limit of evaporites</a:t>
            </a:r>
          </a:p>
        </p:txBody>
      </p:sp>
      <p:sp>
        <p:nvSpPr>
          <p:cNvPr id="5" name="TextBox 4">
            <a:extLst>
              <a:ext uri="{FF2B5EF4-FFF2-40B4-BE49-F238E27FC236}">
                <a16:creationId xmlns:a16="http://schemas.microsoft.com/office/drawing/2014/main" id="{63106208-9019-0289-0C72-51698AF3DCD3}"/>
              </a:ext>
            </a:extLst>
          </p:cNvPr>
          <p:cNvSpPr txBox="1"/>
          <p:nvPr/>
        </p:nvSpPr>
        <p:spPr>
          <a:xfrm rot="16007764">
            <a:off x="5763372" y="1035598"/>
            <a:ext cx="1250663" cy="261610"/>
          </a:xfrm>
          <a:prstGeom prst="rect">
            <a:avLst/>
          </a:prstGeom>
          <a:noFill/>
        </p:spPr>
        <p:txBody>
          <a:bodyPr wrap="none" rtlCol="0">
            <a:spAutoFit/>
          </a:bodyPr>
          <a:lstStyle/>
          <a:p>
            <a:r>
              <a:rPr lang="en-IE" sz="1100" dirty="0">
                <a:solidFill>
                  <a:srgbClr val="FF00FF"/>
                </a:solidFill>
              </a:rPr>
              <a:t>Limit of evaporites</a:t>
            </a:r>
          </a:p>
        </p:txBody>
      </p:sp>
      <p:sp>
        <p:nvSpPr>
          <p:cNvPr id="7" name="TextBox 6">
            <a:extLst>
              <a:ext uri="{FF2B5EF4-FFF2-40B4-BE49-F238E27FC236}">
                <a16:creationId xmlns:a16="http://schemas.microsoft.com/office/drawing/2014/main" id="{378DFC0C-FCD3-5091-0A39-BCA39D9BACD6}"/>
              </a:ext>
            </a:extLst>
          </p:cNvPr>
          <p:cNvSpPr txBox="1"/>
          <p:nvPr/>
        </p:nvSpPr>
        <p:spPr>
          <a:xfrm rot="18139337">
            <a:off x="7295511" y="5438367"/>
            <a:ext cx="1250663" cy="261610"/>
          </a:xfrm>
          <a:prstGeom prst="rect">
            <a:avLst/>
          </a:prstGeom>
          <a:noFill/>
        </p:spPr>
        <p:txBody>
          <a:bodyPr wrap="none" rtlCol="0">
            <a:spAutoFit/>
          </a:bodyPr>
          <a:lstStyle/>
          <a:p>
            <a:r>
              <a:rPr lang="en-IE" sz="1100" dirty="0">
                <a:solidFill>
                  <a:srgbClr val="FF00FF"/>
                </a:solidFill>
              </a:rPr>
              <a:t>Limit of evaporites</a:t>
            </a:r>
          </a:p>
        </p:txBody>
      </p:sp>
      <p:sp>
        <p:nvSpPr>
          <p:cNvPr id="11" name="Freeform: Shape 10">
            <a:extLst>
              <a:ext uri="{FF2B5EF4-FFF2-40B4-BE49-F238E27FC236}">
                <a16:creationId xmlns:a16="http://schemas.microsoft.com/office/drawing/2014/main" id="{207C92B1-4FB0-E84E-D428-52DBEA388D27}"/>
              </a:ext>
            </a:extLst>
          </p:cNvPr>
          <p:cNvSpPr/>
          <p:nvPr/>
        </p:nvSpPr>
        <p:spPr>
          <a:xfrm>
            <a:off x="7003915" y="5029200"/>
            <a:ext cx="1527242" cy="1391055"/>
          </a:xfrm>
          <a:custGeom>
            <a:avLst/>
            <a:gdLst>
              <a:gd name="connsiteX0" fmla="*/ 1527242 w 1527242"/>
              <a:gd name="connsiteY0" fmla="*/ 77821 h 1391055"/>
              <a:gd name="connsiteX1" fmla="*/ 1352145 w 1527242"/>
              <a:gd name="connsiteY1" fmla="*/ 0 h 1391055"/>
              <a:gd name="connsiteX2" fmla="*/ 1079770 w 1527242"/>
              <a:gd name="connsiteY2" fmla="*/ 0 h 1391055"/>
              <a:gd name="connsiteX3" fmla="*/ 963038 w 1527242"/>
              <a:gd name="connsiteY3" fmla="*/ 107004 h 1391055"/>
              <a:gd name="connsiteX4" fmla="*/ 875489 w 1527242"/>
              <a:gd name="connsiteY4" fmla="*/ 262647 h 1391055"/>
              <a:gd name="connsiteX5" fmla="*/ 768485 w 1527242"/>
              <a:gd name="connsiteY5" fmla="*/ 486383 h 1391055"/>
              <a:gd name="connsiteX6" fmla="*/ 690664 w 1527242"/>
              <a:gd name="connsiteY6" fmla="*/ 544749 h 1391055"/>
              <a:gd name="connsiteX7" fmla="*/ 622570 w 1527242"/>
              <a:gd name="connsiteY7" fmla="*/ 612843 h 1391055"/>
              <a:gd name="connsiteX8" fmla="*/ 544749 w 1527242"/>
              <a:gd name="connsiteY8" fmla="*/ 749030 h 1391055"/>
              <a:gd name="connsiteX9" fmla="*/ 515566 w 1527242"/>
              <a:gd name="connsiteY9" fmla="*/ 953311 h 1391055"/>
              <a:gd name="connsiteX10" fmla="*/ 486383 w 1527242"/>
              <a:gd name="connsiteY10" fmla="*/ 1070043 h 1391055"/>
              <a:gd name="connsiteX11" fmla="*/ 398834 w 1527242"/>
              <a:gd name="connsiteY11" fmla="*/ 1186774 h 1391055"/>
              <a:gd name="connsiteX12" fmla="*/ 252919 w 1527242"/>
              <a:gd name="connsiteY12" fmla="*/ 1274323 h 1391055"/>
              <a:gd name="connsiteX13" fmla="*/ 0 w 1527242"/>
              <a:gd name="connsiteY13" fmla="*/ 1391055 h 13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242" h="1391055">
                <a:moveTo>
                  <a:pt x="1527242" y="77821"/>
                </a:moveTo>
                <a:lnTo>
                  <a:pt x="1352145" y="0"/>
                </a:lnTo>
                <a:lnTo>
                  <a:pt x="1079770" y="0"/>
                </a:lnTo>
                <a:lnTo>
                  <a:pt x="963038" y="107004"/>
                </a:lnTo>
                <a:lnTo>
                  <a:pt x="875489" y="262647"/>
                </a:lnTo>
                <a:lnTo>
                  <a:pt x="768485" y="486383"/>
                </a:lnTo>
                <a:lnTo>
                  <a:pt x="690664" y="544749"/>
                </a:lnTo>
                <a:lnTo>
                  <a:pt x="622570" y="612843"/>
                </a:lnTo>
                <a:lnTo>
                  <a:pt x="544749" y="749030"/>
                </a:lnTo>
                <a:lnTo>
                  <a:pt x="515566" y="953311"/>
                </a:lnTo>
                <a:lnTo>
                  <a:pt x="486383" y="1070043"/>
                </a:lnTo>
                <a:lnTo>
                  <a:pt x="398834" y="1186774"/>
                </a:lnTo>
                <a:lnTo>
                  <a:pt x="252919" y="1274323"/>
                </a:lnTo>
                <a:lnTo>
                  <a:pt x="0" y="1391055"/>
                </a:lnTo>
              </a:path>
            </a:pathLst>
          </a:custGeom>
          <a:noFill/>
          <a:ln w="28575">
            <a:solidFill>
              <a:srgbClr val="FF00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39862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7DA0-623A-1CB4-F2BB-A05CB2F7DA88}"/>
              </a:ext>
            </a:extLst>
          </p:cNvPr>
          <p:cNvSpPr>
            <a:spLocks noGrp="1"/>
          </p:cNvSpPr>
          <p:nvPr>
            <p:ph type="title"/>
          </p:nvPr>
        </p:nvSpPr>
        <p:spPr/>
        <p:txBody>
          <a:bodyPr/>
          <a:lstStyle/>
          <a:p>
            <a:endParaRPr lang="en-IE"/>
          </a:p>
        </p:txBody>
      </p:sp>
      <p:pic>
        <p:nvPicPr>
          <p:cNvPr id="9" name="Content Placeholder 8">
            <a:extLst>
              <a:ext uri="{FF2B5EF4-FFF2-40B4-BE49-F238E27FC236}">
                <a16:creationId xmlns:a16="http://schemas.microsoft.com/office/drawing/2014/main" id="{419C6B2C-8CBC-F997-101A-6EBD842BDA3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43512" y="1825625"/>
            <a:ext cx="7504976" cy="4351338"/>
          </a:xfrm>
        </p:spPr>
      </p:pic>
      <p:sp>
        <p:nvSpPr>
          <p:cNvPr id="4" name="Rectangle 3">
            <a:extLst>
              <a:ext uri="{FF2B5EF4-FFF2-40B4-BE49-F238E27FC236}">
                <a16:creationId xmlns:a16="http://schemas.microsoft.com/office/drawing/2014/main" id="{32F07AE6-6C83-54B5-0082-9D1E3AABD6E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D715E928-13C0-24FC-FA04-1F2E58D307CF}"/>
              </a:ext>
            </a:extLst>
          </p:cNvPr>
          <p:cNvGrpSpPr/>
          <p:nvPr/>
        </p:nvGrpSpPr>
        <p:grpSpPr>
          <a:xfrm>
            <a:off x="133194" y="6313361"/>
            <a:ext cx="12910671" cy="466127"/>
            <a:chOff x="133194" y="6313361"/>
            <a:chExt cx="12910671" cy="466127"/>
          </a:xfrm>
        </p:grpSpPr>
        <p:sp>
          <p:nvSpPr>
            <p:cNvPr id="6" name="TextBox 5">
              <a:extLst>
                <a:ext uri="{FF2B5EF4-FFF2-40B4-BE49-F238E27FC236}">
                  <a16:creationId xmlns:a16="http://schemas.microsoft.com/office/drawing/2014/main" id="{1280DEBC-2650-3235-2C45-2BBB3CF0CA39}"/>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7" name="Picture 6">
              <a:extLst>
                <a:ext uri="{FF2B5EF4-FFF2-40B4-BE49-F238E27FC236}">
                  <a16:creationId xmlns:a16="http://schemas.microsoft.com/office/drawing/2014/main" id="{842E2662-0D00-DAC1-4B94-B65BC297D1A7}"/>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11" name="Picture 10">
            <a:extLst>
              <a:ext uri="{FF2B5EF4-FFF2-40B4-BE49-F238E27FC236}">
                <a16:creationId xmlns:a16="http://schemas.microsoft.com/office/drawing/2014/main" id="{3FE89490-FD47-45FB-1653-01579E76A0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12" name="TextBox 11">
            <a:extLst>
              <a:ext uri="{FF2B5EF4-FFF2-40B4-BE49-F238E27FC236}">
                <a16:creationId xmlns:a16="http://schemas.microsoft.com/office/drawing/2014/main" id="{18CA18FF-5169-77A8-004E-895AA7858116}"/>
              </a:ext>
            </a:extLst>
          </p:cNvPr>
          <p:cNvSpPr txBox="1"/>
          <p:nvPr/>
        </p:nvSpPr>
        <p:spPr>
          <a:xfrm>
            <a:off x="10030408" y="6466114"/>
            <a:ext cx="2883160" cy="307777"/>
          </a:xfrm>
          <a:prstGeom prst="rect">
            <a:avLst/>
          </a:prstGeom>
          <a:noFill/>
        </p:spPr>
        <p:txBody>
          <a:bodyPr wrap="square" rtlCol="0">
            <a:spAutoFit/>
          </a:bodyPr>
          <a:lstStyle/>
          <a:p>
            <a:r>
              <a:rPr lang="en-IE" sz="1400" dirty="0">
                <a:solidFill>
                  <a:schemeClr val="bg1"/>
                </a:solidFill>
              </a:rPr>
              <a:t>From </a:t>
            </a:r>
            <a:r>
              <a:rPr lang="en-IE" sz="1400" dirty="0" err="1">
                <a:solidFill>
                  <a:schemeClr val="bg1"/>
                </a:solidFill>
              </a:rPr>
              <a:t>Othen</a:t>
            </a:r>
            <a:r>
              <a:rPr lang="en-IE" sz="1400" dirty="0">
                <a:solidFill>
                  <a:schemeClr val="bg1"/>
                </a:solidFill>
              </a:rPr>
              <a:t> e</a:t>
            </a:r>
            <a:r>
              <a:rPr lang="en-IE" sz="1400" i="1" dirty="0">
                <a:solidFill>
                  <a:schemeClr val="bg1"/>
                </a:solidFill>
              </a:rPr>
              <a:t>t al </a:t>
            </a:r>
            <a:r>
              <a:rPr lang="en-IE" sz="1400" dirty="0">
                <a:solidFill>
                  <a:schemeClr val="bg1"/>
                </a:solidFill>
              </a:rPr>
              <a:t>2022</a:t>
            </a:r>
          </a:p>
        </p:txBody>
      </p:sp>
      <p:sp>
        <p:nvSpPr>
          <p:cNvPr id="13" name="Title 1">
            <a:extLst>
              <a:ext uri="{FF2B5EF4-FFF2-40B4-BE49-F238E27FC236}">
                <a16:creationId xmlns:a16="http://schemas.microsoft.com/office/drawing/2014/main" id="{6AE3B510-32DA-E712-6E1B-E4640FD95188}"/>
              </a:ext>
            </a:extLst>
          </p:cNvPr>
          <p:cNvSpPr txBox="1">
            <a:spLocks/>
          </p:cNvSpPr>
          <p:nvPr/>
        </p:nvSpPr>
        <p:spPr>
          <a:xfrm rot="16200000">
            <a:off x="-1904469" y="1736517"/>
            <a:ext cx="5339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4"/>
                </a:solidFill>
                <a:latin typeface="+mn-lt"/>
              </a:rPr>
              <a:t>Hercynian Faulting</a:t>
            </a:r>
            <a:endParaRPr lang="en-IE" sz="3200" b="1" dirty="0">
              <a:solidFill>
                <a:schemeClr val="accent4"/>
              </a:solidFill>
              <a:latin typeface="+mn-lt"/>
            </a:endParaRPr>
          </a:p>
        </p:txBody>
      </p:sp>
      <p:pic>
        <p:nvPicPr>
          <p:cNvPr id="14" name="Picture 13">
            <a:extLst>
              <a:ext uri="{FF2B5EF4-FFF2-40B4-BE49-F238E27FC236}">
                <a16:creationId xmlns:a16="http://schemas.microsoft.com/office/drawing/2014/main" id="{C444BBA0-3B49-E0AB-2D62-37F0092C2D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5523" y="5440789"/>
            <a:ext cx="2529374" cy="896143"/>
          </a:xfrm>
          <a:prstGeom prst="rect">
            <a:avLst/>
          </a:prstGeom>
          <a:ln>
            <a:solidFill>
              <a:schemeClr val="tx1"/>
            </a:solidFill>
          </a:ln>
        </p:spPr>
      </p:pic>
    </p:spTree>
    <p:extLst>
      <p:ext uri="{BB962C8B-B14F-4D97-AF65-F5344CB8AC3E}">
        <p14:creationId xmlns:p14="http://schemas.microsoft.com/office/powerpoint/2010/main" val="308510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BC66D3-55C0-7280-0800-770F9A145EA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Picture 12">
            <a:extLst>
              <a:ext uri="{FF2B5EF4-FFF2-40B4-BE49-F238E27FC236}">
                <a16:creationId xmlns:a16="http://schemas.microsoft.com/office/drawing/2014/main" id="{C8306FA3-96B4-CB1F-1FD9-E617E7666A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pic>
        <p:nvPicPr>
          <p:cNvPr id="9" name="Picture 8">
            <a:extLst>
              <a:ext uri="{FF2B5EF4-FFF2-40B4-BE49-F238E27FC236}">
                <a16:creationId xmlns:a16="http://schemas.microsoft.com/office/drawing/2014/main" id="{0E639ADE-1DE5-E155-C135-40213155D1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5523" y="5440789"/>
            <a:ext cx="2529374" cy="896143"/>
          </a:xfrm>
          <a:prstGeom prst="rect">
            <a:avLst/>
          </a:prstGeom>
          <a:ln>
            <a:solidFill>
              <a:schemeClr val="tx1"/>
            </a:solidFill>
          </a:ln>
        </p:spPr>
      </p:pic>
      <p:grpSp>
        <p:nvGrpSpPr>
          <p:cNvPr id="3" name="Group 2">
            <a:extLst>
              <a:ext uri="{FF2B5EF4-FFF2-40B4-BE49-F238E27FC236}">
                <a16:creationId xmlns:a16="http://schemas.microsoft.com/office/drawing/2014/main" id="{B641D19A-2C36-C5CE-B8B5-1B46BCF11C12}"/>
              </a:ext>
            </a:extLst>
          </p:cNvPr>
          <p:cNvGrpSpPr/>
          <p:nvPr/>
        </p:nvGrpSpPr>
        <p:grpSpPr>
          <a:xfrm>
            <a:off x="133194" y="6313361"/>
            <a:ext cx="12910671" cy="466127"/>
            <a:chOff x="133194" y="6313361"/>
            <a:chExt cx="12910671" cy="466127"/>
          </a:xfrm>
        </p:grpSpPr>
        <p:sp>
          <p:nvSpPr>
            <p:cNvPr id="8" name="TextBox 7">
              <a:extLst>
                <a:ext uri="{FF2B5EF4-FFF2-40B4-BE49-F238E27FC236}">
                  <a16:creationId xmlns:a16="http://schemas.microsoft.com/office/drawing/2014/main" id="{798EC4F7-3B96-4BBE-E072-3ED45A92CB16}"/>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2" name="Picture 11">
              <a:extLst>
                <a:ext uri="{FF2B5EF4-FFF2-40B4-BE49-F238E27FC236}">
                  <a16:creationId xmlns:a16="http://schemas.microsoft.com/office/drawing/2014/main" id="{D4B033BE-15CF-B420-1F45-357F5FBEECBD}"/>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5" name="Title 1">
            <a:extLst>
              <a:ext uri="{FF2B5EF4-FFF2-40B4-BE49-F238E27FC236}">
                <a16:creationId xmlns:a16="http://schemas.microsoft.com/office/drawing/2014/main" id="{9AC2489F-16F5-CB16-DF9E-78CD813C3C83}"/>
              </a:ext>
            </a:extLst>
          </p:cNvPr>
          <p:cNvSpPr txBox="1">
            <a:spLocks/>
          </p:cNvSpPr>
          <p:nvPr/>
        </p:nvSpPr>
        <p:spPr>
          <a:xfrm rot="16200000">
            <a:off x="-1904469" y="1736517"/>
            <a:ext cx="5339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4"/>
                </a:solidFill>
                <a:latin typeface="+mn-lt"/>
              </a:rPr>
              <a:t>Hercynian Faulting</a:t>
            </a:r>
            <a:endParaRPr lang="en-IE" sz="3200" b="1" dirty="0">
              <a:solidFill>
                <a:schemeClr val="accent4"/>
              </a:solidFill>
              <a:latin typeface="+mn-lt"/>
            </a:endParaRPr>
          </a:p>
        </p:txBody>
      </p:sp>
      <p:pic>
        <p:nvPicPr>
          <p:cNvPr id="7" name="Picture 6">
            <a:extLst>
              <a:ext uri="{FF2B5EF4-FFF2-40B4-BE49-F238E27FC236}">
                <a16:creationId xmlns:a16="http://schemas.microsoft.com/office/drawing/2014/main" id="{8D178D27-5ACC-F802-42F2-91C68A1754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2225" y="4380211"/>
            <a:ext cx="2957585" cy="1945944"/>
          </a:xfrm>
          <a:prstGeom prst="rect">
            <a:avLst/>
          </a:prstGeom>
        </p:spPr>
      </p:pic>
      <p:sp>
        <p:nvSpPr>
          <p:cNvPr id="10" name="TextBox 9">
            <a:extLst>
              <a:ext uri="{FF2B5EF4-FFF2-40B4-BE49-F238E27FC236}">
                <a16:creationId xmlns:a16="http://schemas.microsoft.com/office/drawing/2014/main" id="{28247138-1993-E960-81E7-2F01311981EB}"/>
              </a:ext>
            </a:extLst>
          </p:cNvPr>
          <p:cNvSpPr txBox="1"/>
          <p:nvPr/>
        </p:nvSpPr>
        <p:spPr>
          <a:xfrm>
            <a:off x="9251005" y="6438201"/>
            <a:ext cx="3501957" cy="261610"/>
          </a:xfrm>
          <a:prstGeom prst="rect">
            <a:avLst/>
          </a:prstGeom>
          <a:noFill/>
        </p:spPr>
        <p:txBody>
          <a:bodyPr wrap="square" rtlCol="0">
            <a:spAutoFit/>
          </a:bodyPr>
          <a:lstStyle/>
          <a:p>
            <a:r>
              <a:rPr lang="en-IE" sz="1100" dirty="0">
                <a:solidFill>
                  <a:schemeClr val="bg1"/>
                </a:solidFill>
              </a:rPr>
              <a:t>Magnetics data from GSI TELLUS Programme </a:t>
            </a:r>
          </a:p>
        </p:txBody>
      </p:sp>
    </p:spTree>
    <p:extLst>
      <p:ext uri="{BB962C8B-B14F-4D97-AF65-F5344CB8AC3E}">
        <p14:creationId xmlns:p14="http://schemas.microsoft.com/office/powerpoint/2010/main" val="469881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10516" y="12066"/>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Arundian</a:t>
            </a:r>
            <a:r>
              <a:rPr lang="en-IE" dirty="0"/>
              <a:t> </a:t>
            </a:r>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48793" y="12066"/>
            <a:ext cx="10515600" cy="1325563"/>
          </a:xfrm>
        </p:spPr>
        <p:txBody>
          <a:bodyPr>
            <a:normAutofit/>
          </a:bodyPr>
          <a:lstStyle/>
          <a:p>
            <a:r>
              <a:rPr lang="en-IE" sz="3200" b="1" dirty="0">
                <a:solidFill>
                  <a:schemeClr val="accent4"/>
                </a:solidFill>
                <a:latin typeface="+mn-lt"/>
              </a:rPr>
              <a:t>Tectonic Events</a:t>
            </a:r>
          </a:p>
        </p:txBody>
      </p:sp>
      <p:sp>
        <p:nvSpPr>
          <p:cNvPr id="38" name="TextBox 37">
            <a:extLst>
              <a:ext uri="{FF2B5EF4-FFF2-40B4-BE49-F238E27FC236}">
                <a16:creationId xmlns:a16="http://schemas.microsoft.com/office/drawing/2014/main" id="{8DE8D3C5-527A-47F8-B8AE-7246C9312AF6}"/>
              </a:ext>
            </a:extLst>
          </p:cNvPr>
          <p:cNvSpPr txBox="1"/>
          <p:nvPr/>
        </p:nvSpPr>
        <p:spPr>
          <a:xfrm>
            <a:off x="551795" y="2136248"/>
            <a:ext cx="2149974" cy="3693319"/>
          </a:xfrm>
          <a:prstGeom prst="rect">
            <a:avLst/>
          </a:prstGeom>
          <a:noFill/>
        </p:spPr>
        <p:txBody>
          <a:bodyPr wrap="square" rtlCol="0">
            <a:spAutoFit/>
          </a:bodyPr>
          <a:lstStyle/>
          <a:p>
            <a:r>
              <a:rPr lang="en-IE" b="1" u="sng" dirty="0">
                <a:solidFill>
                  <a:schemeClr val="accent4"/>
                </a:solidFill>
              </a:rPr>
              <a:t>P. </a:t>
            </a:r>
            <a:r>
              <a:rPr lang="en-IE" b="1" u="sng" dirty="0" err="1">
                <a:solidFill>
                  <a:schemeClr val="accent4"/>
                </a:solidFill>
              </a:rPr>
              <a:t>bischoffi</a:t>
            </a:r>
            <a:r>
              <a:rPr lang="en-IE" b="1" u="sng" dirty="0">
                <a:solidFill>
                  <a:schemeClr val="accent4"/>
                </a:solidFill>
              </a:rPr>
              <a:t> Event </a:t>
            </a:r>
          </a:p>
          <a:p>
            <a:r>
              <a:rPr lang="en-IE" dirty="0">
                <a:solidFill>
                  <a:schemeClr val="accent4"/>
                </a:solidFill>
              </a:rPr>
              <a:t>Basin margin collapse and major extension.</a:t>
            </a:r>
          </a:p>
          <a:p>
            <a:endParaRPr lang="en-IE" dirty="0">
              <a:solidFill>
                <a:schemeClr val="accent4"/>
              </a:solidFill>
            </a:endParaRPr>
          </a:p>
          <a:p>
            <a:endParaRPr lang="en-IE" dirty="0">
              <a:solidFill>
                <a:schemeClr val="accent4"/>
              </a:solidFill>
            </a:endParaRPr>
          </a:p>
          <a:p>
            <a:r>
              <a:rPr lang="en-IE" b="1" u="sng" dirty="0">
                <a:solidFill>
                  <a:schemeClr val="accent4"/>
                </a:solidFill>
              </a:rPr>
              <a:t>P. </a:t>
            </a:r>
            <a:r>
              <a:rPr lang="en-IE" b="1" u="sng" dirty="0" err="1">
                <a:solidFill>
                  <a:schemeClr val="accent4"/>
                </a:solidFill>
              </a:rPr>
              <a:t>mehli</a:t>
            </a:r>
            <a:r>
              <a:rPr lang="en-IE" b="1" u="sng" dirty="0">
                <a:solidFill>
                  <a:schemeClr val="accent4"/>
                </a:solidFill>
              </a:rPr>
              <a:t> Event</a:t>
            </a:r>
          </a:p>
          <a:p>
            <a:r>
              <a:rPr lang="en-IE" dirty="0">
                <a:solidFill>
                  <a:schemeClr val="accent4"/>
                </a:solidFill>
              </a:rPr>
              <a:t>Extension and simple dip-slip faulting. </a:t>
            </a:r>
          </a:p>
          <a:p>
            <a:r>
              <a:rPr lang="en-IE" dirty="0">
                <a:solidFill>
                  <a:schemeClr val="accent4"/>
                </a:solidFill>
              </a:rPr>
              <a:t>(“</a:t>
            </a:r>
            <a:r>
              <a:rPr lang="en-IE" dirty="0" err="1">
                <a:solidFill>
                  <a:schemeClr val="accent4"/>
                </a:solidFill>
              </a:rPr>
              <a:t>Moathill</a:t>
            </a:r>
            <a:r>
              <a:rPr lang="en-IE" dirty="0">
                <a:solidFill>
                  <a:schemeClr val="accent4"/>
                </a:solidFill>
              </a:rPr>
              <a:t> Event”)</a:t>
            </a:r>
          </a:p>
          <a:p>
            <a:endParaRPr lang="en-IE" dirty="0">
              <a:solidFill>
                <a:schemeClr val="accent4"/>
              </a:solidFill>
            </a:endParaRPr>
          </a:p>
          <a:p>
            <a:endParaRPr lang="en-IE" dirty="0">
              <a:solidFill>
                <a:schemeClr val="accent4"/>
              </a:solidFill>
            </a:endParaRPr>
          </a:p>
        </p:txBody>
      </p:sp>
      <p:cxnSp>
        <p:nvCxnSpPr>
          <p:cNvPr id="8" name="Straight Arrow Connector 7">
            <a:extLst>
              <a:ext uri="{FF2B5EF4-FFF2-40B4-BE49-F238E27FC236}">
                <a16:creationId xmlns:a16="http://schemas.microsoft.com/office/drawing/2014/main" id="{3ABF62AC-074F-4A06-8C67-626D3D4A9584}"/>
              </a:ext>
            </a:extLst>
          </p:cNvPr>
          <p:cNvCxnSpPr/>
          <p:nvPr/>
        </p:nvCxnSpPr>
        <p:spPr>
          <a:xfrm>
            <a:off x="2664823" y="2824078"/>
            <a:ext cx="1740312"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D9695D4-F325-4124-8E54-CFF64F990A64}"/>
              </a:ext>
            </a:extLst>
          </p:cNvPr>
          <p:cNvCxnSpPr/>
          <p:nvPr/>
        </p:nvCxnSpPr>
        <p:spPr>
          <a:xfrm>
            <a:off x="2651760" y="4106092"/>
            <a:ext cx="1740312"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DF56D5E-8A5E-4386-9A11-0F0F4F46D976}"/>
              </a:ext>
            </a:extLst>
          </p:cNvPr>
          <p:cNvSpPr txBox="1"/>
          <p:nvPr/>
        </p:nvSpPr>
        <p:spPr>
          <a:xfrm>
            <a:off x="571053" y="5782884"/>
            <a:ext cx="2625313" cy="461665"/>
          </a:xfrm>
          <a:prstGeom prst="rect">
            <a:avLst/>
          </a:prstGeom>
          <a:noFill/>
        </p:spPr>
        <p:txBody>
          <a:bodyPr wrap="square" rtlCol="0">
            <a:spAutoFit/>
          </a:bodyPr>
          <a:lstStyle/>
          <a:p>
            <a:r>
              <a:rPr lang="en-IE" sz="1200" i="1" dirty="0" err="1">
                <a:solidFill>
                  <a:schemeClr val="bg1"/>
                </a:solidFill>
              </a:rPr>
              <a:t>Condont</a:t>
            </a:r>
            <a:r>
              <a:rPr lang="en-IE" sz="1200" i="1" dirty="0">
                <a:solidFill>
                  <a:schemeClr val="bg1"/>
                </a:solidFill>
              </a:rPr>
              <a:t> biozones from Riley (1993) and  Jones &amp; Sommerville (1996)</a:t>
            </a:r>
          </a:p>
        </p:txBody>
      </p:sp>
      <p:grpSp>
        <p:nvGrpSpPr>
          <p:cNvPr id="11" name="Group 10">
            <a:extLst>
              <a:ext uri="{FF2B5EF4-FFF2-40B4-BE49-F238E27FC236}">
                <a16:creationId xmlns:a16="http://schemas.microsoft.com/office/drawing/2014/main" id="{C1553CAF-5BE6-439F-B209-2AF3C5AC47E5}"/>
              </a:ext>
            </a:extLst>
          </p:cNvPr>
          <p:cNvGrpSpPr/>
          <p:nvPr/>
        </p:nvGrpSpPr>
        <p:grpSpPr>
          <a:xfrm>
            <a:off x="4275078" y="178407"/>
            <a:ext cx="7657426" cy="6307268"/>
            <a:chOff x="4275078" y="178407"/>
            <a:chExt cx="7657426" cy="6307268"/>
          </a:xfrm>
        </p:grpSpPr>
        <p:sp>
          <p:nvSpPr>
            <p:cNvPr id="9" name="Rectangle 8">
              <a:extLst>
                <a:ext uri="{FF2B5EF4-FFF2-40B4-BE49-F238E27FC236}">
                  <a16:creationId xmlns:a16="http://schemas.microsoft.com/office/drawing/2014/main" id="{CB6EB77D-DBF1-41B8-A27C-0C6313AD4071}"/>
                </a:ext>
              </a:extLst>
            </p:cNvPr>
            <p:cNvSpPr/>
            <p:nvPr/>
          </p:nvSpPr>
          <p:spPr>
            <a:xfrm>
              <a:off x="5423912" y="178407"/>
              <a:ext cx="741600" cy="99732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err="1">
                  <a:solidFill>
                    <a:schemeClr val="tx1"/>
                  </a:solidFill>
                </a:rPr>
                <a:t>Arundian</a:t>
              </a:r>
              <a:endParaRPr lang="en-IE" sz="1600" dirty="0">
                <a:solidFill>
                  <a:schemeClr val="tx1"/>
                </a:solidFill>
              </a:endParaRPr>
            </a:p>
          </p:txBody>
        </p:sp>
        <p:sp>
          <p:nvSpPr>
            <p:cNvPr id="12" name="Rectangle 11">
              <a:extLst>
                <a:ext uri="{FF2B5EF4-FFF2-40B4-BE49-F238E27FC236}">
                  <a16:creationId xmlns:a16="http://schemas.microsoft.com/office/drawing/2014/main" id="{318F31B0-E788-43CE-B4D0-D327364EBD82}"/>
                </a:ext>
              </a:extLst>
            </p:cNvPr>
            <p:cNvSpPr/>
            <p:nvPr/>
          </p:nvSpPr>
          <p:spPr>
            <a:xfrm>
              <a:off x="5423912" y="1184399"/>
              <a:ext cx="741600" cy="856619"/>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a:t>Late Chadian</a:t>
              </a:r>
            </a:p>
          </p:txBody>
        </p:sp>
        <p:sp>
          <p:nvSpPr>
            <p:cNvPr id="13" name="Rectangle 12">
              <a:extLst>
                <a:ext uri="{FF2B5EF4-FFF2-40B4-BE49-F238E27FC236}">
                  <a16:creationId xmlns:a16="http://schemas.microsoft.com/office/drawing/2014/main" id="{007295E8-0CBB-49A5-A330-C32D220A468B}"/>
                </a:ext>
              </a:extLst>
            </p:cNvPr>
            <p:cNvSpPr/>
            <p:nvPr/>
          </p:nvSpPr>
          <p:spPr>
            <a:xfrm>
              <a:off x="5430137" y="2042970"/>
              <a:ext cx="734400" cy="77199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a:t>Early Chadian</a:t>
              </a:r>
              <a:endParaRPr lang="en-IE" dirty="0"/>
            </a:p>
          </p:txBody>
        </p:sp>
        <p:sp>
          <p:nvSpPr>
            <p:cNvPr id="14" name="Rectangle 13">
              <a:extLst>
                <a:ext uri="{FF2B5EF4-FFF2-40B4-BE49-F238E27FC236}">
                  <a16:creationId xmlns:a16="http://schemas.microsoft.com/office/drawing/2014/main" id="{67549EFB-B9EE-4242-9FA6-F8B8AC5F21F8}"/>
                </a:ext>
              </a:extLst>
            </p:cNvPr>
            <p:cNvSpPr/>
            <p:nvPr/>
          </p:nvSpPr>
          <p:spPr>
            <a:xfrm>
              <a:off x="5423913" y="2809846"/>
              <a:ext cx="737237" cy="362633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b="1" dirty="0" err="1">
                  <a:solidFill>
                    <a:schemeClr val="tx1"/>
                  </a:solidFill>
                </a:rPr>
                <a:t>Courceyan</a:t>
              </a:r>
              <a:endParaRPr lang="en-IE" sz="1600" b="1" dirty="0">
                <a:solidFill>
                  <a:schemeClr val="tx1"/>
                </a:solidFill>
              </a:endParaRPr>
            </a:p>
          </p:txBody>
        </p:sp>
        <p:sp>
          <p:nvSpPr>
            <p:cNvPr id="15" name="TextBox 14">
              <a:extLst>
                <a:ext uri="{FF2B5EF4-FFF2-40B4-BE49-F238E27FC236}">
                  <a16:creationId xmlns:a16="http://schemas.microsoft.com/office/drawing/2014/main" id="{5D5C6CF9-07DF-4BCC-95AE-5405FE7AF4A6}"/>
                </a:ext>
              </a:extLst>
            </p:cNvPr>
            <p:cNvSpPr txBox="1"/>
            <p:nvPr/>
          </p:nvSpPr>
          <p:spPr>
            <a:xfrm>
              <a:off x="8611985" y="2066728"/>
              <a:ext cx="1375200" cy="2785378"/>
            </a:xfrm>
            <a:prstGeom prst="rect">
              <a:avLst/>
            </a:prstGeom>
            <a:solidFill>
              <a:schemeClr val="bg2"/>
            </a:solidFill>
            <a:ln>
              <a:solidFill>
                <a:schemeClr val="tx1"/>
              </a:solidFill>
            </a:ln>
          </p:spPr>
          <p:txBody>
            <a:bodyPr wrap="square" rtlCol="0">
              <a:spAutoFit/>
            </a:bodyPr>
            <a:lstStyle/>
            <a:p>
              <a:endParaRPr lang="en-IE" sz="1600" dirty="0"/>
            </a:p>
            <a:p>
              <a:pPr algn="ctr"/>
              <a:r>
                <a:rPr lang="en-IE" sz="1600" dirty="0"/>
                <a:t>G. </a:t>
              </a:r>
              <a:r>
                <a:rPr lang="en-IE" sz="1600" dirty="0" err="1"/>
                <a:t>texanus</a:t>
              </a:r>
              <a:endParaRPr lang="en-IE" sz="1600" dirty="0"/>
            </a:p>
            <a:p>
              <a:endParaRPr lang="en-IE" sz="1600" dirty="0"/>
            </a:p>
            <a:p>
              <a:endParaRPr lang="en-IE" sz="1600" dirty="0"/>
            </a:p>
            <a:p>
              <a:endParaRPr lang="en-IE" sz="200" dirty="0"/>
            </a:p>
            <a:p>
              <a:endParaRPr lang="en-IE" sz="1600" dirty="0"/>
            </a:p>
            <a:p>
              <a:endParaRPr lang="en-IE" sz="1600" dirty="0"/>
            </a:p>
            <a:p>
              <a:pPr algn="ctr"/>
              <a:r>
                <a:rPr lang="en-IE" sz="1600" dirty="0"/>
                <a:t>P. </a:t>
              </a:r>
              <a:r>
                <a:rPr lang="en-IE" sz="1600" dirty="0" err="1"/>
                <a:t>mehli</a:t>
              </a:r>
              <a:endParaRPr lang="en-IE" sz="1600" dirty="0"/>
            </a:p>
            <a:p>
              <a:endParaRPr lang="en-IE" sz="1200" dirty="0"/>
            </a:p>
            <a:p>
              <a:endParaRPr lang="en-IE" sz="1600" dirty="0"/>
            </a:p>
            <a:p>
              <a:endParaRPr lang="en-IE" sz="1600" dirty="0"/>
            </a:p>
            <a:p>
              <a:endParaRPr lang="en-IE" sz="1600" dirty="0"/>
            </a:p>
          </p:txBody>
        </p:sp>
        <p:sp>
          <p:nvSpPr>
            <p:cNvPr id="16" name="Rectangle 15">
              <a:extLst>
                <a:ext uri="{FF2B5EF4-FFF2-40B4-BE49-F238E27FC236}">
                  <a16:creationId xmlns:a16="http://schemas.microsoft.com/office/drawing/2014/main" id="{409CE6A9-879E-49CF-B531-0D165E3EA8AA}"/>
                </a:ext>
              </a:extLst>
            </p:cNvPr>
            <p:cNvSpPr/>
            <p:nvPr/>
          </p:nvSpPr>
          <p:spPr>
            <a:xfrm>
              <a:off x="6161150" y="3297894"/>
              <a:ext cx="1223825" cy="67236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m. </a:t>
              </a:r>
              <a:r>
                <a:rPr lang="en-IE" sz="1600" dirty="0" err="1">
                  <a:solidFill>
                    <a:schemeClr val="tx1"/>
                  </a:solidFill>
                </a:rPr>
                <a:t>mehli</a:t>
              </a:r>
              <a:endParaRPr lang="en-IE" sz="1600" dirty="0">
                <a:solidFill>
                  <a:schemeClr val="tx1"/>
                </a:solidFill>
              </a:endParaRPr>
            </a:p>
          </p:txBody>
        </p:sp>
        <p:sp>
          <p:nvSpPr>
            <p:cNvPr id="17" name="Rectangle 16">
              <a:extLst>
                <a:ext uri="{FF2B5EF4-FFF2-40B4-BE49-F238E27FC236}">
                  <a16:creationId xmlns:a16="http://schemas.microsoft.com/office/drawing/2014/main" id="{0B4018E4-0426-49EF-9861-347CDE951684}"/>
                </a:ext>
              </a:extLst>
            </p:cNvPr>
            <p:cNvSpPr/>
            <p:nvPr/>
          </p:nvSpPr>
          <p:spPr>
            <a:xfrm>
              <a:off x="7380042" y="2815771"/>
              <a:ext cx="1223825" cy="482123"/>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20"/>
                </a:lnSpc>
              </a:pPr>
              <a:r>
                <a:rPr lang="en-IE" sz="1600" dirty="0">
                  <a:solidFill>
                    <a:schemeClr val="tx1"/>
                  </a:solidFill>
                </a:rPr>
                <a:t>Sc </a:t>
              </a:r>
              <a:r>
                <a:rPr lang="en-IE" sz="1600" dirty="0" err="1">
                  <a:solidFill>
                    <a:schemeClr val="tx1"/>
                  </a:solidFill>
                </a:rPr>
                <a:t>anchoralis</a:t>
              </a:r>
              <a:endParaRPr lang="en-IE" sz="1600" dirty="0">
                <a:solidFill>
                  <a:schemeClr val="tx1"/>
                </a:solidFill>
              </a:endParaRPr>
            </a:p>
          </p:txBody>
        </p:sp>
        <p:sp>
          <p:nvSpPr>
            <p:cNvPr id="18" name="TextBox 17">
              <a:extLst>
                <a:ext uri="{FF2B5EF4-FFF2-40B4-BE49-F238E27FC236}">
                  <a16:creationId xmlns:a16="http://schemas.microsoft.com/office/drawing/2014/main" id="{E0D1B20A-DE5A-4FD8-8880-BAD5B94FAECC}"/>
                </a:ext>
              </a:extLst>
            </p:cNvPr>
            <p:cNvSpPr txBox="1"/>
            <p:nvPr/>
          </p:nvSpPr>
          <p:spPr>
            <a:xfrm>
              <a:off x="8610992" y="4600855"/>
              <a:ext cx="1373700" cy="738664"/>
            </a:xfrm>
            <a:prstGeom prst="rect">
              <a:avLst/>
            </a:prstGeom>
            <a:solidFill>
              <a:schemeClr val="bg2"/>
            </a:solidFill>
            <a:ln>
              <a:solidFill>
                <a:schemeClr val="tx1"/>
              </a:solidFill>
            </a:ln>
          </p:spPr>
          <p:txBody>
            <a:bodyPr wrap="square" rtlCol="0">
              <a:spAutoFit/>
            </a:bodyPr>
            <a:lstStyle/>
            <a:p>
              <a:endParaRPr lang="en-IE" sz="1200" dirty="0"/>
            </a:p>
            <a:p>
              <a:pPr algn="ctr"/>
              <a:r>
                <a:rPr lang="en-IE" sz="1400" dirty="0"/>
                <a:t>P. </a:t>
              </a:r>
              <a:r>
                <a:rPr lang="en-IE" sz="1400" dirty="0" err="1"/>
                <a:t>multistriatus</a:t>
              </a:r>
              <a:endParaRPr lang="en-IE" sz="1400" dirty="0"/>
            </a:p>
            <a:p>
              <a:endParaRPr lang="en-IE" sz="1500" dirty="0"/>
            </a:p>
          </p:txBody>
        </p:sp>
        <p:sp>
          <p:nvSpPr>
            <p:cNvPr id="19" name="Rectangle 18">
              <a:extLst>
                <a:ext uri="{FF2B5EF4-FFF2-40B4-BE49-F238E27FC236}">
                  <a16:creationId xmlns:a16="http://schemas.microsoft.com/office/drawing/2014/main" id="{744A4391-8F36-465C-BA69-0B0E36204F9E}"/>
                </a:ext>
              </a:extLst>
            </p:cNvPr>
            <p:cNvSpPr/>
            <p:nvPr/>
          </p:nvSpPr>
          <p:spPr>
            <a:xfrm>
              <a:off x="6161150" y="3970256"/>
              <a:ext cx="1223825" cy="648441"/>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m. latus </a:t>
              </a:r>
            </a:p>
          </p:txBody>
        </p:sp>
        <p:sp>
          <p:nvSpPr>
            <p:cNvPr id="20" name="Rectangle 19">
              <a:extLst>
                <a:ext uri="{FF2B5EF4-FFF2-40B4-BE49-F238E27FC236}">
                  <a16:creationId xmlns:a16="http://schemas.microsoft.com/office/drawing/2014/main" id="{651A20D4-5878-45A2-B54A-69FE9C3A1FCE}"/>
                </a:ext>
              </a:extLst>
            </p:cNvPr>
            <p:cNvSpPr/>
            <p:nvPr/>
          </p:nvSpPr>
          <p:spPr>
            <a:xfrm>
              <a:off x="6161182" y="2819686"/>
              <a:ext cx="1223825" cy="474995"/>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bischoffi</a:t>
              </a:r>
              <a:endParaRPr lang="en-IE" sz="1600" dirty="0">
                <a:solidFill>
                  <a:schemeClr val="tx1"/>
                </a:solidFill>
              </a:endParaRPr>
            </a:p>
          </p:txBody>
        </p:sp>
        <p:sp>
          <p:nvSpPr>
            <p:cNvPr id="22" name="Rectangle 21">
              <a:extLst>
                <a:ext uri="{FF2B5EF4-FFF2-40B4-BE49-F238E27FC236}">
                  <a16:creationId xmlns:a16="http://schemas.microsoft.com/office/drawing/2014/main" id="{06E7FF82-4C66-4580-B429-30DC8D3FE646}"/>
                </a:ext>
              </a:extLst>
            </p:cNvPr>
            <p:cNvSpPr/>
            <p:nvPr/>
          </p:nvSpPr>
          <p:spPr>
            <a:xfrm>
              <a:off x="9992379" y="5354542"/>
              <a:ext cx="1361421" cy="72921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PC </a:t>
              </a:r>
              <a:r>
                <a:rPr lang="en-IE" sz="1600" dirty="0" err="1">
                  <a:solidFill>
                    <a:schemeClr val="tx1"/>
                  </a:solidFill>
                </a:rPr>
                <a:t>miospore</a:t>
              </a:r>
              <a:endParaRPr lang="en-IE" sz="1600" dirty="0">
                <a:solidFill>
                  <a:schemeClr val="tx1"/>
                </a:solidFill>
              </a:endParaRPr>
            </a:p>
          </p:txBody>
        </p:sp>
        <p:sp>
          <p:nvSpPr>
            <p:cNvPr id="23" name="Rectangle 22">
              <a:extLst>
                <a:ext uri="{FF2B5EF4-FFF2-40B4-BE49-F238E27FC236}">
                  <a16:creationId xmlns:a16="http://schemas.microsoft.com/office/drawing/2014/main" id="{444E3DE4-40E5-4B18-B797-4973DE164FD7}"/>
                </a:ext>
              </a:extLst>
            </p:cNvPr>
            <p:cNvSpPr/>
            <p:nvPr/>
          </p:nvSpPr>
          <p:spPr>
            <a:xfrm>
              <a:off x="9992379" y="6080538"/>
              <a:ext cx="1361421" cy="385097"/>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VI </a:t>
              </a:r>
              <a:r>
                <a:rPr lang="en-IE" sz="1600" dirty="0" err="1">
                  <a:solidFill>
                    <a:schemeClr val="tx1"/>
                  </a:solidFill>
                </a:rPr>
                <a:t>miospore</a:t>
              </a:r>
              <a:endParaRPr lang="en-IE" sz="1600" dirty="0">
                <a:solidFill>
                  <a:schemeClr val="tx1"/>
                </a:solidFill>
              </a:endParaRPr>
            </a:p>
          </p:txBody>
        </p:sp>
        <p:sp>
          <p:nvSpPr>
            <p:cNvPr id="24" name="Rectangle 23">
              <a:extLst>
                <a:ext uri="{FF2B5EF4-FFF2-40B4-BE49-F238E27FC236}">
                  <a16:creationId xmlns:a16="http://schemas.microsoft.com/office/drawing/2014/main" id="{8B71E373-97E4-4A30-8ADF-D4523238C834}"/>
                </a:ext>
              </a:extLst>
            </p:cNvPr>
            <p:cNvSpPr/>
            <p:nvPr/>
          </p:nvSpPr>
          <p:spPr>
            <a:xfrm>
              <a:off x="7384976" y="5322411"/>
              <a:ext cx="1223825" cy="58000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inornatus</a:t>
              </a:r>
              <a:endParaRPr lang="en-IE" sz="1600" dirty="0">
                <a:solidFill>
                  <a:schemeClr val="tx1"/>
                </a:solidFill>
              </a:endParaRPr>
            </a:p>
          </p:txBody>
        </p:sp>
        <p:sp>
          <p:nvSpPr>
            <p:cNvPr id="25" name="Rectangle 24">
              <a:extLst>
                <a:ext uri="{FF2B5EF4-FFF2-40B4-BE49-F238E27FC236}">
                  <a16:creationId xmlns:a16="http://schemas.microsoft.com/office/drawing/2014/main" id="{34733FE1-8B24-49B0-9477-65377504479A}"/>
                </a:ext>
              </a:extLst>
            </p:cNvPr>
            <p:cNvSpPr/>
            <p:nvPr/>
          </p:nvSpPr>
          <p:spPr>
            <a:xfrm>
              <a:off x="7382405" y="5899804"/>
              <a:ext cx="1223825" cy="58000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spicatus</a:t>
              </a:r>
              <a:endParaRPr lang="en-IE" sz="1600" dirty="0">
                <a:solidFill>
                  <a:schemeClr val="tx1"/>
                </a:solidFill>
              </a:endParaRPr>
            </a:p>
          </p:txBody>
        </p:sp>
        <p:sp>
          <p:nvSpPr>
            <p:cNvPr id="26" name="Rectangle 25">
              <a:extLst>
                <a:ext uri="{FF2B5EF4-FFF2-40B4-BE49-F238E27FC236}">
                  <a16:creationId xmlns:a16="http://schemas.microsoft.com/office/drawing/2014/main" id="{84A7F448-34DF-44F4-AF00-9ABB1217C989}"/>
                </a:ext>
              </a:extLst>
            </p:cNvPr>
            <p:cNvSpPr/>
            <p:nvPr/>
          </p:nvSpPr>
          <p:spPr>
            <a:xfrm>
              <a:off x="6160205" y="4607458"/>
              <a:ext cx="1223825" cy="72921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G. punctatus</a:t>
              </a:r>
            </a:p>
          </p:txBody>
        </p:sp>
        <p:cxnSp>
          <p:nvCxnSpPr>
            <p:cNvPr id="28" name="Straight Connector 27">
              <a:extLst>
                <a:ext uri="{FF2B5EF4-FFF2-40B4-BE49-F238E27FC236}">
                  <a16:creationId xmlns:a16="http://schemas.microsoft.com/office/drawing/2014/main" id="{D0413079-BBDB-4336-9971-2EDA64FC9C9E}"/>
                </a:ext>
              </a:extLst>
            </p:cNvPr>
            <p:cNvCxnSpPr/>
            <p:nvPr/>
          </p:nvCxnSpPr>
          <p:spPr>
            <a:xfrm>
              <a:off x="8608802" y="2824360"/>
              <a:ext cx="136386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1878D6D-4868-4F5C-8B1F-2A5C6D228E67}"/>
                </a:ext>
              </a:extLst>
            </p:cNvPr>
            <p:cNvSpPr txBox="1"/>
            <p:nvPr/>
          </p:nvSpPr>
          <p:spPr>
            <a:xfrm>
              <a:off x="4405135" y="761031"/>
              <a:ext cx="1018227" cy="5724644"/>
            </a:xfrm>
            <a:prstGeom prst="rect">
              <a:avLst/>
            </a:prstGeom>
            <a:noFill/>
          </p:spPr>
          <p:txBody>
            <a:bodyPr wrap="none" rtlCol="0">
              <a:spAutoFit/>
            </a:bodyPr>
            <a:lstStyle/>
            <a:p>
              <a:r>
                <a:rPr lang="en-IE" dirty="0">
                  <a:solidFill>
                    <a:srgbClr val="FF0000"/>
                  </a:solidFill>
                </a:rPr>
                <a:t>341Ma</a:t>
              </a: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r>
                <a:rPr lang="en-IE" dirty="0">
                  <a:solidFill>
                    <a:srgbClr val="FF0000"/>
                  </a:solidFill>
                </a:rPr>
                <a:t>345.5Ma</a:t>
              </a: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sz="2400" dirty="0">
                <a:solidFill>
                  <a:srgbClr val="FF0000"/>
                </a:solidFill>
              </a:endParaRPr>
            </a:p>
            <a:p>
              <a:r>
                <a:rPr lang="en-IE" dirty="0">
                  <a:solidFill>
                    <a:srgbClr val="FF0000"/>
                  </a:solidFill>
                </a:rPr>
                <a:t>359.2Ma</a:t>
              </a:r>
            </a:p>
          </p:txBody>
        </p:sp>
        <p:sp>
          <p:nvSpPr>
            <p:cNvPr id="21" name="Rectangle 20">
              <a:extLst>
                <a:ext uri="{FF2B5EF4-FFF2-40B4-BE49-F238E27FC236}">
                  <a16:creationId xmlns:a16="http://schemas.microsoft.com/office/drawing/2014/main" id="{CC9C4A84-F44D-4F1C-95B4-503382D3A88A}"/>
                </a:ext>
              </a:extLst>
            </p:cNvPr>
            <p:cNvSpPr/>
            <p:nvPr/>
          </p:nvSpPr>
          <p:spPr>
            <a:xfrm>
              <a:off x="7382405" y="3982062"/>
              <a:ext cx="1223825" cy="135278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c. carina</a:t>
              </a:r>
            </a:p>
          </p:txBody>
        </p:sp>
        <p:cxnSp>
          <p:nvCxnSpPr>
            <p:cNvPr id="32" name="Straight Connector 31">
              <a:extLst>
                <a:ext uri="{FF2B5EF4-FFF2-40B4-BE49-F238E27FC236}">
                  <a16:creationId xmlns:a16="http://schemas.microsoft.com/office/drawing/2014/main" id="{AD0CA0C9-411A-4D5A-A35D-725F4DEB709C}"/>
                </a:ext>
              </a:extLst>
            </p:cNvPr>
            <p:cNvCxnSpPr/>
            <p:nvPr/>
          </p:nvCxnSpPr>
          <p:spPr>
            <a:xfrm>
              <a:off x="4275078" y="1169885"/>
              <a:ext cx="18851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5992B5-F83A-4778-9E6E-8AC122B5AD28}"/>
                </a:ext>
              </a:extLst>
            </p:cNvPr>
            <p:cNvCxnSpPr/>
            <p:nvPr/>
          </p:nvCxnSpPr>
          <p:spPr>
            <a:xfrm>
              <a:off x="4275078" y="2818504"/>
              <a:ext cx="5717301" cy="106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90936F-878B-4BC1-9B77-78EC38167E6A}"/>
                </a:ext>
              </a:extLst>
            </p:cNvPr>
            <p:cNvCxnSpPr>
              <a:cxnSpLocks/>
            </p:cNvCxnSpPr>
            <p:nvPr/>
          </p:nvCxnSpPr>
          <p:spPr>
            <a:xfrm flipV="1">
              <a:off x="4275078" y="6477440"/>
              <a:ext cx="7078722"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6CA7C2-24B5-4EC7-BF75-832E64B37D74}"/>
                </a:ext>
              </a:extLst>
            </p:cNvPr>
            <p:cNvCxnSpPr/>
            <p:nvPr/>
          </p:nvCxnSpPr>
          <p:spPr>
            <a:xfrm>
              <a:off x="6175895" y="935199"/>
              <a:ext cx="3796776"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A1B1C18-272A-445D-82B2-9AA8CE1D51EE}"/>
                </a:ext>
              </a:extLst>
            </p:cNvPr>
            <p:cNvSpPr txBox="1"/>
            <p:nvPr/>
          </p:nvSpPr>
          <p:spPr>
            <a:xfrm>
              <a:off x="6283232" y="739254"/>
              <a:ext cx="3653564" cy="369332"/>
            </a:xfrm>
            <a:prstGeom prst="rect">
              <a:avLst/>
            </a:prstGeom>
            <a:noFill/>
          </p:spPr>
          <p:txBody>
            <a:bodyPr wrap="none" rtlCol="0">
              <a:spAutoFit/>
            </a:bodyPr>
            <a:lstStyle/>
            <a:p>
              <a:r>
                <a:rPr lang="en-IE" dirty="0">
                  <a:solidFill>
                    <a:srgbClr val="00B050"/>
                  </a:solidFill>
                </a:rPr>
                <a:t>v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endParaRPr lang="en-IE" dirty="0">
                <a:solidFill>
                  <a:srgbClr val="00B050"/>
                </a:solidFill>
              </a:endParaRPr>
            </a:p>
          </p:txBody>
        </p:sp>
        <p:sp>
          <p:nvSpPr>
            <p:cNvPr id="37" name="TextBox 36">
              <a:extLst>
                <a:ext uri="{FF2B5EF4-FFF2-40B4-BE49-F238E27FC236}">
                  <a16:creationId xmlns:a16="http://schemas.microsoft.com/office/drawing/2014/main" id="{805B5875-EC17-4BDD-94C4-938662D48F19}"/>
                </a:ext>
              </a:extLst>
            </p:cNvPr>
            <p:cNvSpPr txBox="1"/>
            <p:nvPr/>
          </p:nvSpPr>
          <p:spPr>
            <a:xfrm>
              <a:off x="10011027" y="746816"/>
              <a:ext cx="1921477" cy="338554"/>
            </a:xfrm>
            <a:prstGeom prst="rect">
              <a:avLst/>
            </a:prstGeom>
            <a:noFill/>
          </p:spPr>
          <p:txBody>
            <a:bodyPr wrap="square" rtlCol="0">
              <a:spAutoFit/>
            </a:bodyPr>
            <a:lstStyle/>
            <a:p>
              <a:r>
                <a:rPr lang="en-IE" sz="1600" dirty="0">
                  <a:solidFill>
                    <a:srgbClr val="00B050"/>
                  </a:solidFill>
                </a:rPr>
                <a:t>Early </a:t>
              </a:r>
              <a:r>
                <a:rPr lang="en-IE" sz="1600" dirty="0" err="1">
                  <a:solidFill>
                    <a:srgbClr val="00B050"/>
                  </a:solidFill>
                </a:rPr>
                <a:t>Arundian</a:t>
              </a:r>
              <a:r>
                <a:rPr lang="en-IE" sz="1600" dirty="0">
                  <a:solidFill>
                    <a:srgbClr val="00B050"/>
                  </a:solidFill>
                </a:rPr>
                <a:t>  tuff</a:t>
              </a:r>
            </a:p>
          </p:txBody>
        </p:sp>
        <p:sp>
          <p:nvSpPr>
            <p:cNvPr id="49" name="Rectangle 48">
              <a:extLst>
                <a:ext uri="{FF2B5EF4-FFF2-40B4-BE49-F238E27FC236}">
                  <a16:creationId xmlns:a16="http://schemas.microsoft.com/office/drawing/2014/main" id="{097A6E94-7D4E-494F-847A-870D32883407}"/>
                </a:ext>
              </a:extLst>
            </p:cNvPr>
            <p:cNvSpPr/>
            <p:nvPr/>
          </p:nvSpPr>
          <p:spPr>
            <a:xfrm>
              <a:off x="7387394" y="3296948"/>
              <a:ext cx="1223825" cy="6840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Sc. </a:t>
              </a:r>
              <a:r>
                <a:rPr lang="en-IE" sz="1600" dirty="0" err="1">
                  <a:solidFill>
                    <a:schemeClr val="tx1"/>
                  </a:solidFill>
                </a:rPr>
                <a:t>anchoralis</a:t>
              </a:r>
              <a:endParaRPr lang="en-IE" sz="1600" dirty="0">
                <a:solidFill>
                  <a:schemeClr val="tx1"/>
                </a:solidFill>
              </a:endParaRPr>
            </a:p>
          </p:txBody>
        </p:sp>
        <p:sp>
          <p:nvSpPr>
            <p:cNvPr id="50" name="Rectangle 49">
              <a:extLst>
                <a:ext uri="{FF2B5EF4-FFF2-40B4-BE49-F238E27FC236}">
                  <a16:creationId xmlns:a16="http://schemas.microsoft.com/office/drawing/2014/main" id="{BB4C6C52-F68F-452A-BF5B-FC4636425D28}"/>
                </a:ext>
              </a:extLst>
            </p:cNvPr>
            <p:cNvSpPr/>
            <p:nvPr/>
          </p:nvSpPr>
          <p:spPr>
            <a:xfrm>
              <a:off x="6146867" y="2055532"/>
              <a:ext cx="2466000" cy="759298"/>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M. </a:t>
              </a:r>
              <a:r>
                <a:rPr lang="en-IE" sz="1600" dirty="0" err="1">
                  <a:solidFill>
                    <a:schemeClr val="tx1"/>
                  </a:solidFill>
                </a:rPr>
                <a:t>beckmanni</a:t>
              </a:r>
              <a:endParaRPr lang="en-IE" sz="1600" dirty="0">
                <a:solidFill>
                  <a:schemeClr val="tx1"/>
                </a:solidFill>
              </a:endParaRPr>
            </a:p>
          </p:txBody>
        </p:sp>
        <p:sp>
          <p:nvSpPr>
            <p:cNvPr id="3" name="TextBox 2">
              <a:extLst>
                <a:ext uri="{FF2B5EF4-FFF2-40B4-BE49-F238E27FC236}">
                  <a16:creationId xmlns:a16="http://schemas.microsoft.com/office/drawing/2014/main" id="{4B2483A6-A6F4-4822-82D3-3737479CA65C}"/>
                </a:ext>
              </a:extLst>
            </p:cNvPr>
            <p:cNvSpPr txBox="1"/>
            <p:nvPr/>
          </p:nvSpPr>
          <p:spPr>
            <a:xfrm>
              <a:off x="4405135" y="3956192"/>
              <a:ext cx="958917" cy="369332"/>
            </a:xfrm>
            <a:prstGeom prst="rect">
              <a:avLst/>
            </a:prstGeom>
            <a:noFill/>
          </p:spPr>
          <p:txBody>
            <a:bodyPr wrap="none" rtlCol="0">
              <a:spAutoFit/>
            </a:bodyPr>
            <a:lstStyle/>
            <a:p>
              <a:r>
                <a:rPr lang="en-IE" dirty="0">
                  <a:solidFill>
                    <a:srgbClr val="FF0000"/>
                  </a:solidFill>
                </a:rPr>
                <a:t>~348Ma</a:t>
              </a:r>
            </a:p>
          </p:txBody>
        </p:sp>
      </p:grpSp>
      <p:grpSp>
        <p:nvGrpSpPr>
          <p:cNvPr id="10" name="Group 9">
            <a:extLst>
              <a:ext uri="{FF2B5EF4-FFF2-40B4-BE49-F238E27FC236}">
                <a16:creationId xmlns:a16="http://schemas.microsoft.com/office/drawing/2014/main" id="{06F75451-0034-46AE-32D2-4102049FBB64}"/>
              </a:ext>
            </a:extLst>
          </p:cNvPr>
          <p:cNvGrpSpPr/>
          <p:nvPr/>
        </p:nvGrpSpPr>
        <p:grpSpPr>
          <a:xfrm>
            <a:off x="133194" y="6313361"/>
            <a:ext cx="12910671" cy="466127"/>
            <a:chOff x="133194" y="6313361"/>
            <a:chExt cx="12910671" cy="466127"/>
          </a:xfrm>
        </p:grpSpPr>
        <p:sp>
          <p:nvSpPr>
            <p:cNvPr id="35" name="TextBox 34">
              <a:extLst>
                <a:ext uri="{FF2B5EF4-FFF2-40B4-BE49-F238E27FC236}">
                  <a16:creationId xmlns:a16="http://schemas.microsoft.com/office/drawing/2014/main" id="{D022CA4B-9490-5651-8975-A2AA30AD476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40" name="Picture 39">
              <a:extLst>
                <a:ext uri="{FF2B5EF4-FFF2-40B4-BE49-F238E27FC236}">
                  <a16:creationId xmlns:a16="http://schemas.microsoft.com/office/drawing/2014/main" id="{271427AB-5305-C75D-E4B8-BDD9AAAB7C71}"/>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28205758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90105A-8051-4307-B43C-76498CB16CE8}"/>
              </a:ext>
            </a:extLst>
          </p:cNvPr>
          <p:cNvSpPr/>
          <p:nvPr/>
        </p:nvSpPr>
        <p:spPr>
          <a:xfrm>
            <a:off x="0" y="-1442"/>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BA87FA7A-DC2B-4EF8-A08C-585F539FA49C}"/>
              </a:ext>
            </a:extLst>
          </p:cNvPr>
          <p:cNvSpPr txBox="1"/>
          <p:nvPr/>
        </p:nvSpPr>
        <p:spPr>
          <a:xfrm>
            <a:off x="6296299" y="723777"/>
            <a:ext cx="601447" cy="4339650"/>
          </a:xfrm>
          <a:prstGeom prst="rect">
            <a:avLst/>
          </a:prstGeom>
          <a:noFill/>
        </p:spPr>
        <p:txBody>
          <a:bodyPr wrap="none" rtlCol="0">
            <a:spAutoFit/>
          </a:bodyPr>
          <a:lstStyle/>
          <a:p>
            <a:r>
              <a:rPr lang="en-IE" sz="1600" b="1" dirty="0">
                <a:solidFill>
                  <a:schemeClr val="bg1"/>
                </a:solidFill>
              </a:rPr>
              <a:t>0</a:t>
            </a:r>
          </a:p>
          <a:p>
            <a:endParaRPr lang="en-IE" sz="1600" b="1" dirty="0">
              <a:solidFill>
                <a:schemeClr val="bg1"/>
              </a:solidFill>
            </a:endParaRPr>
          </a:p>
          <a:p>
            <a:endParaRPr lang="en-IE" sz="1200" b="1" dirty="0">
              <a:solidFill>
                <a:schemeClr val="bg1"/>
              </a:solidFill>
            </a:endParaRPr>
          </a:p>
          <a:p>
            <a:r>
              <a:rPr lang="en-IE" sz="1600" b="1" dirty="0">
                <a:solidFill>
                  <a:schemeClr val="bg1"/>
                </a:solidFill>
              </a:rPr>
              <a:t>500</a:t>
            </a:r>
          </a:p>
          <a:p>
            <a:endParaRPr lang="en-IE" sz="1600" b="1" dirty="0">
              <a:solidFill>
                <a:schemeClr val="bg1"/>
              </a:solidFill>
            </a:endParaRPr>
          </a:p>
          <a:p>
            <a:endParaRPr lang="en-IE" sz="1050" b="1" dirty="0">
              <a:solidFill>
                <a:schemeClr val="bg1"/>
              </a:solidFill>
            </a:endParaRPr>
          </a:p>
          <a:p>
            <a:r>
              <a:rPr lang="en-IE" sz="1600" b="1" dirty="0">
                <a:solidFill>
                  <a:schemeClr val="bg1"/>
                </a:solidFill>
              </a:rPr>
              <a:t>1000</a:t>
            </a:r>
          </a:p>
          <a:p>
            <a:endParaRPr lang="en-IE" sz="700" b="1" dirty="0">
              <a:solidFill>
                <a:schemeClr val="bg1"/>
              </a:solidFill>
            </a:endParaRPr>
          </a:p>
          <a:p>
            <a:endParaRPr lang="en-IE" sz="1600" b="1" dirty="0">
              <a:solidFill>
                <a:schemeClr val="bg1"/>
              </a:solidFill>
            </a:endParaRPr>
          </a:p>
          <a:p>
            <a:r>
              <a:rPr lang="en-IE" sz="1600" b="1" dirty="0">
                <a:solidFill>
                  <a:schemeClr val="bg1"/>
                </a:solidFill>
              </a:rPr>
              <a:t>1500</a:t>
            </a:r>
          </a:p>
          <a:p>
            <a:endParaRPr lang="en-IE" sz="1600" b="1" dirty="0">
              <a:solidFill>
                <a:schemeClr val="bg1"/>
              </a:solidFill>
            </a:endParaRPr>
          </a:p>
          <a:p>
            <a:endParaRPr lang="en-IE" sz="1050" b="1" dirty="0">
              <a:solidFill>
                <a:schemeClr val="bg1"/>
              </a:solidFill>
            </a:endParaRPr>
          </a:p>
          <a:p>
            <a:r>
              <a:rPr lang="en-IE" sz="1600" b="1" dirty="0">
                <a:solidFill>
                  <a:schemeClr val="bg1"/>
                </a:solidFill>
              </a:rPr>
              <a:t>2000</a:t>
            </a:r>
          </a:p>
          <a:p>
            <a:endParaRPr lang="en-IE" sz="1600" b="1" dirty="0">
              <a:solidFill>
                <a:schemeClr val="bg1"/>
              </a:solidFill>
            </a:endParaRPr>
          </a:p>
          <a:p>
            <a:endParaRPr lang="en-IE" sz="1100" b="1" dirty="0">
              <a:solidFill>
                <a:schemeClr val="bg1"/>
              </a:solidFill>
            </a:endParaRPr>
          </a:p>
          <a:p>
            <a:r>
              <a:rPr lang="en-IE" sz="1600" b="1" dirty="0">
                <a:solidFill>
                  <a:schemeClr val="bg1"/>
                </a:solidFill>
              </a:rPr>
              <a:t>2500</a:t>
            </a:r>
          </a:p>
          <a:p>
            <a:endParaRPr lang="en-IE" sz="1600" b="1" dirty="0">
              <a:solidFill>
                <a:schemeClr val="bg1"/>
              </a:solidFill>
            </a:endParaRPr>
          </a:p>
          <a:p>
            <a:endParaRPr lang="en-IE" sz="900" b="1" dirty="0">
              <a:solidFill>
                <a:schemeClr val="bg1"/>
              </a:solidFill>
            </a:endParaRPr>
          </a:p>
          <a:p>
            <a:r>
              <a:rPr lang="en-IE" sz="1600" b="1" dirty="0">
                <a:solidFill>
                  <a:schemeClr val="bg1"/>
                </a:solidFill>
              </a:rPr>
              <a:t>3000</a:t>
            </a:r>
          </a:p>
        </p:txBody>
      </p:sp>
      <p:sp>
        <p:nvSpPr>
          <p:cNvPr id="23" name="Freeform: Shape 22">
            <a:extLst>
              <a:ext uri="{FF2B5EF4-FFF2-40B4-BE49-F238E27FC236}">
                <a16:creationId xmlns:a16="http://schemas.microsoft.com/office/drawing/2014/main" id="{00CC95E5-D362-4C5E-9F60-7AC8EEDA9E5B}"/>
              </a:ext>
            </a:extLst>
          </p:cNvPr>
          <p:cNvSpPr/>
          <p:nvPr/>
        </p:nvSpPr>
        <p:spPr>
          <a:xfrm>
            <a:off x="8304893" y="1050835"/>
            <a:ext cx="2077809" cy="857250"/>
          </a:xfrm>
          <a:custGeom>
            <a:avLst/>
            <a:gdLst>
              <a:gd name="connsiteX0" fmla="*/ 0 w 1881188"/>
              <a:gd name="connsiteY0" fmla="*/ 0 h 857250"/>
              <a:gd name="connsiteX1" fmla="*/ 319088 w 1881188"/>
              <a:gd name="connsiteY1" fmla="*/ 95250 h 857250"/>
              <a:gd name="connsiteX2" fmla="*/ 357188 w 1881188"/>
              <a:gd name="connsiteY2" fmla="*/ 114300 h 857250"/>
              <a:gd name="connsiteX3" fmla="*/ 990600 w 1881188"/>
              <a:gd name="connsiteY3" fmla="*/ 419100 h 857250"/>
              <a:gd name="connsiteX4" fmla="*/ 1238250 w 1881188"/>
              <a:gd name="connsiteY4" fmla="*/ 623888 h 857250"/>
              <a:gd name="connsiteX5" fmla="*/ 1309688 w 1881188"/>
              <a:gd name="connsiteY5" fmla="*/ 685800 h 857250"/>
              <a:gd name="connsiteX6" fmla="*/ 1881188 w 1881188"/>
              <a:gd name="connsiteY6" fmla="*/ 785813 h 857250"/>
              <a:gd name="connsiteX7" fmla="*/ 1881188 w 1881188"/>
              <a:gd name="connsiteY7" fmla="*/ 857250 h 857250"/>
              <a:gd name="connsiteX8" fmla="*/ 1409700 w 1881188"/>
              <a:gd name="connsiteY8" fmla="*/ 804863 h 857250"/>
              <a:gd name="connsiteX9" fmla="*/ 1257300 w 1881188"/>
              <a:gd name="connsiteY9" fmla="*/ 781050 h 857250"/>
              <a:gd name="connsiteX10" fmla="*/ 938213 w 1881188"/>
              <a:gd name="connsiteY10" fmla="*/ 452438 h 857250"/>
              <a:gd name="connsiteX11" fmla="*/ 576263 w 1881188"/>
              <a:gd name="connsiteY11" fmla="*/ 290513 h 857250"/>
              <a:gd name="connsiteX12" fmla="*/ 119063 w 1881188"/>
              <a:gd name="connsiteY12" fmla="*/ 109538 h 857250"/>
              <a:gd name="connsiteX13" fmla="*/ 76200 w 1881188"/>
              <a:gd name="connsiteY13" fmla="*/ 76200 h 857250"/>
              <a:gd name="connsiteX14" fmla="*/ 0 w 1881188"/>
              <a:gd name="connsiteY14" fmla="*/ 0 h 857250"/>
              <a:gd name="connsiteX0" fmla="*/ 0 w 1881188"/>
              <a:gd name="connsiteY0" fmla="*/ 0 h 857250"/>
              <a:gd name="connsiteX1" fmla="*/ 319088 w 1881188"/>
              <a:gd name="connsiteY1" fmla="*/ 95250 h 857250"/>
              <a:gd name="connsiteX2" fmla="*/ 357188 w 1881188"/>
              <a:gd name="connsiteY2" fmla="*/ 114300 h 857250"/>
              <a:gd name="connsiteX3" fmla="*/ 990600 w 1881188"/>
              <a:gd name="connsiteY3" fmla="*/ 419100 h 857250"/>
              <a:gd name="connsiteX4" fmla="*/ 1238250 w 1881188"/>
              <a:gd name="connsiteY4" fmla="*/ 623888 h 857250"/>
              <a:gd name="connsiteX5" fmla="*/ 1309688 w 1881188"/>
              <a:gd name="connsiteY5" fmla="*/ 685800 h 857250"/>
              <a:gd name="connsiteX6" fmla="*/ 1881188 w 1881188"/>
              <a:gd name="connsiteY6" fmla="*/ 785813 h 857250"/>
              <a:gd name="connsiteX7" fmla="*/ 1881188 w 1881188"/>
              <a:gd name="connsiteY7" fmla="*/ 857250 h 857250"/>
              <a:gd name="connsiteX8" fmla="*/ 1409700 w 1881188"/>
              <a:gd name="connsiteY8" fmla="*/ 804863 h 857250"/>
              <a:gd name="connsiteX9" fmla="*/ 1257300 w 1881188"/>
              <a:gd name="connsiteY9" fmla="*/ 781050 h 857250"/>
              <a:gd name="connsiteX10" fmla="*/ 923925 w 1881188"/>
              <a:gd name="connsiteY10" fmla="*/ 452438 h 857250"/>
              <a:gd name="connsiteX11" fmla="*/ 576263 w 1881188"/>
              <a:gd name="connsiteY11" fmla="*/ 290513 h 857250"/>
              <a:gd name="connsiteX12" fmla="*/ 119063 w 1881188"/>
              <a:gd name="connsiteY12" fmla="*/ 109538 h 857250"/>
              <a:gd name="connsiteX13" fmla="*/ 76200 w 1881188"/>
              <a:gd name="connsiteY13" fmla="*/ 76200 h 857250"/>
              <a:gd name="connsiteX14" fmla="*/ 0 w 1881188"/>
              <a:gd name="connsiteY14" fmla="*/ 0 h 857250"/>
              <a:gd name="connsiteX0" fmla="*/ 0 w 1881188"/>
              <a:gd name="connsiteY0" fmla="*/ 0 h 857250"/>
              <a:gd name="connsiteX1" fmla="*/ 319088 w 1881188"/>
              <a:gd name="connsiteY1" fmla="*/ 95250 h 857250"/>
              <a:gd name="connsiteX2" fmla="*/ 357188 w 1881188"/>
              <a:gd name="connsiteY2" fmla="*/ 114300 h 857250"/>
              <a:gd name="connsiteX3" fmla="*/ 990600 w 1881188"/>
              <a:gd name="connsiteY3" fmla="*/ 419100 h 857250"/>
              <a:gd name="connsiteX4" fmla="*/ 1238250 w 1881188"/>
              <a:gd name="connsiteY4" fmla="*/ 623888 h 857250"/>
              <a:gd name="connsiteX5" fmla="*/ 1309688 w 1881188"/>
              <a:gd name="connsiteY5" fmla="*/ 685800 h 857250"/>
              <a:gd name="connsiteX6" fmla="*/ 1881188 w 1881188"/>
              <a:gd name="connsiteY6" fmla="*/ 785813 h 857250"/>
              <a:gd name="connsiteX7" fmla="*/ 1881188 w 1881188"/>
              <a:gd name="connsiteY7" fmla="*/ 857250 h 857250"/>
              <a:gd name="connsiteX8" fmla="*/ 1409700 w 1881188"/>
              <a:gd name="connsiteY8" fmla="*/ 804863 h 857250"/>
              <a:gd name="connsiteX9" fmla="*/ 1257300 w 1881188"/>
              <a:gd name="connsiteY9" fmla="*/ 781050 h 857250"/>
              <a:gd name="connsiteX10" fmla="*/ 923925 w 1881188"/>
              <a:gd name="connsiteY10" fmla="*/ 452438 h 857250"/>
              <a:gd name="connsiteX11" fmla="*/ 681038 w 1881188"/>
              <a:gd name="connsiteY11" fmla="*/ 366713 h 857250"/>
              <a:gd name="connsiteX12" fmla="*/ 119063 w 1881188"/>
              <a:gd name="connsiteY12" fmla="*/ 109538 h 857250"/>
              <a:gd name="connsiteX13" fmla="*/ 76200 w 1881188"/>
              <a:gd name="connsiteY13" fmla="*/ 76200 h 857250"/>
              <a:gd name="connsiteX14" fmla="*/ 0 w 1881188"/>
              <a:gd name="connsiteY14" fmla="*/ 0 h 857250"/>
              <a:gd name="connsiteX0" fmla="*/ 0 w 1881188"/>
              <a:gd name="connsiteY0" fmla="*/ 0 h 857250"/>
              <a:gd name="connsiteX1" fmla="*/ 319088 w 1881188"/>
              <a:gd name="connsiteY1" fmla="*/ 95250 h 857250"/>
              <a:gd name="connsiteX2" fmla="*/ 357188 w 1881188"/>
              <a:gd name="connsiteY2" fmla="*/ 114300 h 857250"/>
              <a:gd name="connsiteX3" fmla="*/ 990600 w 1881188"/>
              <a:gd name="connsiteY3" fmla="*/ 419100 h 857250"/>
              <a:gd name="connsiteX4" fmla="*/ 1238250 w 1881188"/>
              <a:gd name="connsiteY4" fmla="*/ 623888 h 857250"/>
              <a:gd name="connsiteX5" fmla="*/ 1328738 w 1881188"/>
              <a:gd name="connsiteY5" fmla="*/ 685800 h 857250"/>
              <a:gd name="connsiteX6" fmla="*/ 1881188 w 1881188"/>
              <a:gd name="connsiteY6" fmla="*/ 785813 h 857250"/>
              <a:gd name="connsiteX7" fmla="*/ 1881188 w 1881188"/>
              <a:gd name="connsiteY7" fmla="*/ 857250 h 857250"/>
              <a:gd name="connsiteX8" fmla="*/ 1409700 w 1881188"/>
              <a:gd name="connsiteY8" fmla="*/ 804863 h 857250"/>
              <a:gd name="connsiteX9" fmla="*/ 1257300 w 1881188"/>
              <a:gd name="connsiteY9" fmla="*/ 781050 h 857250"/>
              <a:gd name="connsiteX10" fmla="*/ 923925 w 1881188"/>
              <a:gd name="connsiteY10" fmla="*/ 452438 h 857250"/>
              <a:gd name="connsiteX11" fmla="*/ 681038 w 1881188"/>
              <a:gd name="connsiteY11" fmla="*/ 366713 h 857250"/>
              <a:gd name="connsiteX12" fmla="*/ 119063 w 1881188"/>
              <a:gd name="connsiteY12" fmla="*/ 109538 h 857250"/>
              <a:gd name="connsiteX13" fmla="*/ 76200 w 1881188"/>
              <a:gd name="connsiteY13" fmla="*/ 76200 h 857250"/>
              <a:gd name="connsiteX14" fmla="*/ 0 w 1881188"/>
              <a:gd name="connsiteY14"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188" h="857250">
                <a:moveTo>
                  <a:pt x="0" y="0"/>
                </a:moveTo>
                <a:lnTo>
                  <a:pt x="319088" y="95250"/>
                </a:lnTo>
                <a:lnTo>
                  <a:pt x="357188" y="114300"/>
                </a:lnTo>
                <a:lnTo>
                  <a:pt x="990600" y="419100"/>
                </a:lnTo>
                <a:lnTo>
                  <a:pt x="1238250" y="623888"/>
                </a:lnTo>
                <a:lnTo>
                  <a:pt x="1328738" y="685800"/>
                </a:lnTo>
                <a:lnTo>
                  <a:pt x="1881188" y="785813"/>
                </a:lnTo>
                <a:lnTo>
                  <a:pt x="1881188" y="857250"/>
                </a:lnTo>
                <a:lnTo>
                  <a:pt x="1409700" y="804863"/>
                </a:lnTo>
                <a:lnTo>
                  <a:pt x="1257300" y="781050"/>
                </a:lnTo>
                <a:lnTo>
                  <a:pt x="923925" y="452438"/>
                </a:lnTo>
                <a:lnTo>
                  <a:pt x="681038" y="366713"/>
                </a:lnTo>
                <a:lnTo>
                  <a:pt x="119063" y="109538"/>
                </a:lnTo>
                <a:lnTo>
                  <a:pt x="76200" y="76200"/>
                </a:lnTo>
                <a:lnTo>
                  <a:pt x="0" y="0"/>
                </a:lnTo>
                <a:close/>
              </a:path>
            </a:pathLst>
          </a:custGeom>
          <a:pattFill prst="ltVert">
            <a:fgClr>
              <a:srgbClr val="C00000"/>
            </a:fgClr>
            <a:bgClr>
              <a:schemeClr val="bg1"/>
            </a:bgClr>
          </a:patt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reeform: Shape 6">
            <a:extLst>
              <a:ext uri="{FF2B5EF4-FFF2-40B4-BE49-F238E27FC236}">
                <a16:creationId xmlns:a16="http://schemas.microsoft.com/office/drawing/2014/main" id="{A45DA711-5C8C-4962-ACD5-33B6A14192E0}"/>
              </a:ext>
            </a:extLst>
          </p:cNvPr>
          <p:cNvSpPr/>
          <p:nvPr/>
        </p:nvSpPr>
        <p:spPr>
          <a:xfrm>
            <a:off x="8267021" y="969873"/>
            <a:ext cx="1938337" cy="862012"/>
          </a:xfrm>
          <a:custGeom>
            <a:avLst/>
            <a:gdLst>
              <a:gd name="connsiteX0" fmla="*/ 0 w 1938337"/>
              <a:gd name="connsiteY0" fmla="*/ 0 h 862012"/>
              <a:gd name="connsiteX1" fmla="*/ 71437 w 1938337"/>
              <a:gd name="connsiteY1" fmla="*/ 90487 h 862012"/>
              <a:gd name="connsiteX2" fmla="*/ 385762 w 1938337"/>
              <a:gd name="connsiteY2" fmla="*/ 176212 h 862012"/>
              <a:gd name="connsiteX3" fmla="*/ 914400 w 1938337"/>
              <a:gd name="connsiteY3" fmla="*/ 442912 h 862012"/>
              <a:gd name="connsiteX4" fmla="*/ 1042987 w 1938337"/>
              <a:gd name="connsiteY4" fmla="*/ 504825 h 862012"/>
              <a:gd name="connsiteX5" fmla="*/ 1290637 w 1938337"/>
              <a:gd name="connsiteY5" fmla="*/ 714375 h 862012"/>
              <a:gd name="connsiteX6" fmla="*/ 1347787 w 1938337"/>
              <a:gd name="connsiteY6" fmla="*/ 776287 h 862012"/>
              <a:gd name="connsiteX7" fmla="*/ 1509712 w 1938337"/>
              <a:gd name="connsiteY7" fmla="*/ 800100 h 862012"/>
              <a:gd name="connsiteX8" fmla="*/ 1938337 w 1938337"/>
              <a:gd name="connsiteY8" fmla="*/ 862012 h 862012"/>
              <a:gd name="connsiteX0" fmla="*/ 0 w 1938337"/>
              <a:gd name="connsiteY0" fmla="*/ 0 h 862012"/>
              <a:gd name="connsiteX1" fmla="*/ 71437 w 1938337"/>
              <a:gd name="connsiteY1" fmla="*/ 90487 h 862012"/>
              <a:gd name="connsiteX2" fmla="*/ 385762 w 1938337"/>
              <a:gd name="connsiteY2" fmla="*/ 176212 h 862012"/>
              <a:gd name="connsiteX3" fmla="*/ 914400 w 1938337"/>
              <a:gd name="connsiteY3" fmla="*/ 442912 h 862012"/>
              <a:gd name="connsiteX4" fmla="*/ 1042987 w 1938337"/>
              <a:gd name="connsiteY4" fmla="*/ 504825 h 862012"/>
              <a:gd name="connsiteX5" fmla="*/ 1290637 w 1938337"/>
              <a:gd name="connsiteY5" fmla="*/ 714375 h 862012"/>
              <a:gd name="connsiteX6" fmla="*/ 1383506 w 1938337"/>
              <a:gd name="connsiteY6" fmla="*/ 764381 h 862012"/>
              <a:gd name="connsiteX7" fmla="*/ 1509712 w 1938337"/>
              <a:gd name="connsiteY7" fmla="*/ 800100 h 862012"/>
              <a:gd name="connsiteX8" fmla="*/ 1938337 w 1938337"/>
              <a:gd name="connsiteY8" fmla="*/ 862012 h 8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8337" h="862012">
                <a:moveTo>
                  <a:pt x="0" y="0"/>
                </a:moveTo>
                <a:lnTo>
                  <a:pt x="71437" y="90487"/>
                </a:lnTo>
                <a:lnTo>
                  <a:pt x="385762" y="176212"/>
                </a:lnTo>
                <a:lnTo>
                  <a:pt x="914400" y="442912"/>
                </a:lnTo>
                <a:lnTo>
                  <a:pt x="1042987" y="504825"/>
                </a:lnTo>
                <a:lnTo>
                  <a:pt x="1290637" y="714375"/>
                </a:lnTo>
                <a:lnTo>
                  <a:pt x="1383506" y="764381"/>
                </a:lnTo>
                <a:cubicBezTo>
                  <a:pt x="1425575" y="776287"/>
                  <a:pt x="1417240" y="783828"/>
                  <a:pt x="1509712" y="800100"/>
                </a:cubicBezTo>
                <a:cubicBezTo>
                  <a:pt x="1602184" y="816372"/>
                  <a:pt x="1795462" y="841375"/>
                  <a:pt x="1938337" y="862012"/>
                </a:cubicBezTo>
              </a:path>
            </a:pathLst>
          </a:custGeom>
          <a:noFill/>
          <a:ln w="158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Freeform: Shape 21">
            <a:extLst>
              <a:ext uri="{FF2B5EF4-FFF2-40B4-BE49-F238E27FC236}">
                <a16:creationId xmlns:a16="http://schemas.microsoft.com/office/drawing/2014/main" id="{FDD31E09-086C-4F8C-8C7B-00A6B4C8CEC6}"/>
              </a:ext>
            </a:extLst>
          </p:cNvPr>
          <p:cNvSpPr/>
          <p:nvPr/>
        </p:nvSpPr>
        <p:spPr>
          <a:xfrm>
            <a:off x="8396741" y="956265"/>
            <a:ext cx="1966912" cy="504825"/>
          </a:xfrm>
          <a:custGeom>
            <a:avLst/>
            <a:gdLst>
              <a:gd name="connsiteX0" fmla="*/ 0 w 1966912"/>
              <a:gd name="connsiteY0" fmla="*/ 0 h 504825"/>
              <a:gd name="connsiteX1" fmla="*/ 228600 w 1966912"/>
              <a:gd name="connsiteY1" fmla="*/ 14287 h 504825"/>
              <a:gd name="connsiteX2" fmla="*/ 395287 w 1966912"/>
              <a:gd name="connsiteY2" fmla="*/ 42862 h 504825"/>
              <a:gd name="connsiteX3" fmla="*/ 1471612 w 1966912"/>
              <a:gd name="connsiteY3" fmla="*/ 371475 h 504825"/>
              <a:gd name="connsiteX4" fmla="*/ 1962150 w 1966912"/>
              <a:gd name="connsiteY4" fmla="*/ 433387 h 504825"/>
              <a:gd name="connsiteX5" fmla="*/ 1966912 w 1966912"/>
              <a:gd name="connsiteY5" fmla="*/ 504825 h 504825"/>
              <a:gd name="connsiteX6" fmla="*/ 1504950 w 1966912"/>
              <a:gd name="connsiteY6" fmla="*/ 461962 h 504825"/>
              <a:gd name="connsiteX7" fmla="*/ 1209675 w 1966912"/>
              <a:gd name="connsiteY7" fmla="*/ 357187 h 504825"/>
              <a:gd name="connsiteX8" fmla="*/ 0 w 1966912"/>
              <a:gd name="connsiteY8"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912" h="504825">
                <a:moveTo>
                  <a:pt x="0" y="0"/>
                </a:moveTo>
                <a:lnTo>
                  <a:pt x="228600" y="14287"/>
                </a:lnTo>
                <a:lnTo>
                  <a:pt x="395287" y="42862"/>
                </a:lnTo>
                <a:lnTo>
                  <a:pt x="1471612" y="371475"/>
                </a:lnTo>
                <a:lnTo>
                  <a:pt x="1962150" y="433387"/>
                </a:lnTo>
                <a:lnTo>
                  <a:pt x="1966912" y="504825"/>
                </a:lnTo>
                <a:lnTo>
                  <a:pt x="1504950" y="461962"/>
                </a:lnTo>
                <a:lnTo>
                  <a:pt x="1209675" y="357187"/>
                </a:lnTo>
                <a:lnTo>
                  <a:pt x="0" y="0"/>
                </a:lnTo>
                <a:close/>
              </a:path>
            </a:pathLst>
          </a:custGeom>
          <a:pattFill prst="ltVert">
            <a:fgClr>
              <a:schemeClr val="accent1"/>
            </a:fgClr>
            <a:bgClr>
              <a:schemeClr val="bg1"/>
            </a:bgClr>
          </a:patt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reeform: Shape 8">
            <a:extLst>
              <a:ext uri="{FF2B5EF4-FFF2-40B4-BE49-F238E27FC236}">
                <a16:creationId xmlns:a16="http://schemas.microsoft.com/office/drawing/2014/main" id="{09A4E7D8-06A2-45D3-82E4-A34111D7509E}"/>
              </a:ext>
            </a:extLst>
          </p:cNvPr>
          <p:cNvSpPr/>
          <p:nvPr/>
        </p:nvSpPr>
        <p:spPr>
          <a:xfrm>
            <a:off x="6872741" y="875302"/>
            <a:ext cx="3810000" cy="3695701"/>
          </a:xfrm>
          <a:custGeom>
            <a:avLst/>
            <a:gdLst>
              <a:gd name="connsiteX0" fmla="*/ 0 w 1924050"/>
              <a:gd name="connsiteY0" fmla="*/ 0 h 1843088"/>
              <a:gd name="connsiteX1" fmla="*/ 600075 w 1924050"/>
              <a:gd name="connsiteY1" fmla="*/ 595313 h 1843088"/>
              <a:gd name="connsiteX2" fmla="*/ 1104900 w 1924050"/>
              <a:gd name="connsiteY2" fmla="*/ 1152525 h 1843088"/>
              <a:gd name="connsiteX3" fmla="*/ 1890712 w 1924050"/>
              <a:gd name="connsiteY3" fmla="*/ 1700213 h 1843088"/>
              <a:gd name="connsiteX4" fmla="*/ 1924050 w 1924050"/>
              <a:gd name="connsiteY4" fmla="*/ 1843088 h 1843088"/>
              <a:gd name="connsiteX0" fmla="*/ 0 w 3810000"/>
              <a:gd name="connsiteY0" fmla="*/ 0 h 3695701"/>
              <a:gd name="connsiteX1" fmla="*/ 600075 w 3810000"/>
              <a:gd name="connsiteY1" fmla="*/ 595313 h 3695701"/>
              <a:gd name="connsiteX2" fmla="*/ 1104900 w 3810000"/>
              <a:gd name="connsiteY2" fmla="*/ 1152525 h 3695701"/>
              <a:gd name="connsiteX3" fmla="*/ 1890712 w 3810000"/>
              <a:gd name="connsiteY3" fmla="*/ 1700213 h 3695701"/>
              <a:gd name="connsiteX4" fmla="*/ 3810000 w 3810000"/>
              <a:gd name="connsiteY4" fmla="*/ 3695701 h 3695701"/>
              <a:gd name="connsiteX0" fmla="*/ 0 w 3810000"/>
              <a:gd name="connsiteY0" fmla="*/ 0 h 3695701"/>
              <a:gd name="connsiteX1" fmla="*/ 600075 w 3810000"/>
              <a:gd name="connsiteY1" fmla="*/ 595313 h 3695701"/>
              <a:gd name="connsiteX2" fmla="*/ 1104900 w 3810000"/>
              <a:gd name="connsiteY2" fmla="*/ 1152525 h 3695701"/>
              <a:gd name="connsiteX3" fmla="*/ 1890712 w 3810000"/>
              <a:gd name="connsiteY3" fmla="*/ 1700213 h 3695701"/>
              <a:gd name="connsiteX4" fmla="*/ 3095625 w 3810000"/>
              <a:gd name="connsiteY4" fmla="*/ 3467100 h 3695701"/>
              <a:gd name="connsiteX5" fmla="*/ 3810000 w 3810000"/>
              <a:gd name="connsiteY5" fmla="*/ 3695701 h 3695701"/>
              <a:gd name="connsiteX0" fmla="*/ 0 w 3810000"/>
              <a:gd name="connsiteY0" fmla="*/ 0 h 3695701"/>
              <a:gd name="connsiteX1" fmla="*/ 600075 w 3810000"/>
              <a:gd name="connsiteY1" fmla="*/ 595313 h 3695701"/>
              <a:gd name="connsiteX2" fmla="*/ 1104900 w 3810000"/>
              <a:gd name="connsiteY2" fmla="*/ 1152525 h 3695701"/>
              <a:gd name="connsiteX3" fmla="*/ 1890712 w 3810000"/>
              <a:gd name="connsiteY3" fmla="*/ 1700213 h 3695701"/>
              <a:gd name="connsiteX4" fmla="*/ 3095625 w 3810000"/>
              <a:gd name="connsiteY4" fmla="*/ 3467100 h 3695701"/>
              <a:gd name="connsiteX5" fmla="*/ 3371850 w 3810000"/>
              <a:gd name="connsiteY5" fmla="*/ 3571875 h 3695701"/>
              <a:gd name="connsiteX6" fmla="*/ 3810000 w 3810000"/>
              <a:gd name="connsiteY6" fmla="*/ 3695701 h 3695701"/>
              <a:gd name="connsiteX0" fmla="*/ 0 w 3810000"/>
              <a:gd name="connsiteY0" fmla="*/ 0 h 3695701"/>
              <a:gd name="connsiteX1" fmla="*/ 600075 w 3810000"/>
              <a:gd name="connsiteY1" fmla="*/ 595313 h 3695701"/>
              <a:gd name="connsiteX2" fmla="*/ 1104900 w 3810000"/>
              <a:gd name="connsiteY2" fmla="*/ 1152525 h 3695701"/>
              <a:gd name="connsiteX3" fmla="*/ 1890712 w 3810000"/>
              <a:gd name="connsiteY3" fmla="*/ 1700213 h 3695701"/>
              <a:gd name="connsiteX4" fmla="*/ 2933700 w 3810000"/>
              <a:gd name="connsiteY4" fmla="*/ 3195638 h 3695701"/>
              <a:gd name="connsiteX5" fmla="*/ 3095625 w 3810000"/>
              <a:gd name="connsiteY5" fmla="*/ 3467100 h 3695701"/>
              <a:gd name="connsiteX6" fmla="*/ 3371850 w 3810000"/>
              <a:gd name="connsiteY6" fmla="*/ 3571875 h 3695701"/>
              <a:gd name="connsiteX7" fmla="*/ 3810000 w 3810000"/>
              <a:gd name="connsiteY7" fmla="*/ 3695701 h 3695701"/>
              <a:gd name="connsiteX0" fmla="*/ 0 w 3810000"/>
              <a:gd name="connsiteY0" fmla="*/ 0 h 3695701"/>
              <a:gd name="connsiteX1" fmla="*/ 600075 w 3810000"/>
              <a:gd name="connsiteY1" fmla="*/ 595313 h 3695701"/>
              <a:gd name="connsiteX2" fmla="*/ 1104900 w 3810000"/>
              <a:gd name="connsiteY2" fmla="*/ 1152525 h 3695701"/>
              <a:gd name="connsiteX3" fmla="*/ 1890712 w 3810000"/>
              <a:gd name="connsiteY3" fmla="*/ 1700213 h 3695701"/>
              <a:gd name="connsiteX4" fmla="*/ 2052637 w 3810000"/>
              <a:gd name="connsiteY4" fmla="*/ 2262188 h 3695701"/>
              <a:gd name="connsiteX5" fmla="*/ 2933700 w 3810000"/>
              <a:gd name="connsiteY5" fmla="*/ 3195638 h 3695701"/>
              <a:gd name="connsiteX6" fmla="*/ 3095625 w 3810000"/>
              <a:gd name="connsiteY6" fmla="*/ 3467100 h 3695701"/>
              <a:gd name="connsiteX7" fmla="*/ 3371850 w 3810000"/>
              <a:gd name="connsiteY7" fmla="*/ 3571875 h 3695701"/>
              <a:gd name="connsiteX8" fmla="*/ 3810000 w 3810000"/>
              <a:gd name="connsiteY8" fmla="*/ 3695701 h 3695701"/>
              <a:gd name="connsiteX0" fmla="*/ 0 w 3810000"/>
              <a:gd name="connsiteY0" fmla="*/ 0 h 3695701"/>
              <a:gd name="connsiteX1" fmla="*/ 600075 w 3810000"/>
              <a:gd name="connsiteY1" fmla="*/ 595313 h 3695701"/>
              <a:gd name="connsiteX2" fmla="*/ 1104900 w 3810000"/>
              <a:gd name="connsiteY2" fmla="*/ 1152525 h 3695701"/>
              <a:gd name="connsiteX3" fmla="*/ 1890712 w 3810000"/>
              <a:gd name="connsiteY3" fmla="*/ 1700213 h 3695701"/>
              <a:gd name="connsiteX4" fmla="*/ 2052637 w 3810000"/>
              <a:gd name="connsiteY4" fmla="*/ 2262188 h 3695701"/>
              <a:gd name="connsiteX5" fmla="*/ 2933700 w 3810000"/>
              <a:gd name="connsiteY5" fmla="*/ 3195638 h 3695701"/>
              <a:gd name="connsiteX6" fmla="*/ 3095625 w 3810000"/>
              <a:gd name="connsiteY6" fmla="*/ 3467100 h 3695701"/>
              <a:gd name="connsiteX7" fmla="*/ 3371850 w 3810000"/>
              <a:gd name="connsiteY7" fmla="*/ 3571875 h 3695701"/>
              <a:gd name="connsiteX8" fmla="*/ 3810000 w 3810000"/>
              <a:gd name="connsiteY8" fmla="*/ 3695701 h 369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95701">
                <a:moveTo>
                  <a:pt x="0" y="0"/>
                </a:moveTo>
                <a:lnTo>
                  <a:pt x="600075" y="595313"/>
                </a:lnTo>
                <a:lnTo>
                  <a:pt x="1104900" y="1152525"/>
                </a:lnTo>
                <a:lnTo>
                  <a:pt x="1890712" y="1700213"/>
                </a:lnTo>
                <a:lnTo>
                  <a:pt x="2052637" y="2262188"/>
                </a:lnTo>
                <a:cubicBezTo>
                  <a:pt x="2226468" y="2511425"/>
                  <a:pt x="2791619" y="2978151"/>
                  <a:pt x="2933700" y="3195638"/>
                </a:cubicBezTo>
                <a:cubicBezTo>
                  <a:pt x="3075781" y="3413125"/>
                  <a:pt x="3008313" y="3401219"/>
                  <a:pt x="3095625" y="3467100"/>
                </a:cubicBezTo>
                <a:cubicBezTo>
                  <a:pt x="3192462" y="3497263"/>
                  <a:pt x="3275013" y="3541712"/>
                  <a:pt x="3371850" y="3571875"/>
                </a:cubicBezTo>
                <a:lnTo>
                  <a:pt x="3810000" y="3695701"/>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Arrow: Down 12">
            <a:extLst>
              <a:ext uri="{FF2B5EF4-FFF2-40B4-BE49-F238E27FC236}">
                <a16:creationId xmlns:a16="http://schemas.microsoft.com/office/drawing/2014/main" id="{38571281-C183-4156-86AD-38208F1A2F26}"/>
              </a:ext>
            </a:extLst>
          </p:cNvPr>
          <p:cNvSpPr/>
          <p:nvPr/>
        </p:nvSpPr>
        <p:spPr>
          <a:xfrm>
            <a:off x="6882266" y="871913"/>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reeform: Shape 23">
            <a:extLst>
              <a:ext uri="{FF2B5EF4-FFF2-40B4-BE49-F238E27FC236}">
                <a16:creationId xmlns:a16="http://schemas.microsoft.com/office/drawing/2014/main" id="{F30DB0A2-04D7-4E64-81A6-9F178CD9B55E}"/>
              </a:ext>
            </a:extLst>
          </p:cNvPr>
          <p:cNvSpPr/>
          <p:nvPr/>
        </p:nvSpPr>
        <p:spPr>
          <a:xfrm>
            <a:off x="6858792" y="857740"/>
            <a:ext cx="1343912" cy="550962"/>
          </a:xfrm>
          <a:custGeom>
            <a:avLst/>
            <a:gdLst>
              <a:gd name="connsiteX0" fmla="*/ 0 w 1362075"/>
              <a:gd name="connsiteY0" fmla="*/ 0 h 533400"/>
              <a:gd name="connsiteX1" fmla="*/ 0 w 1362075"/>
              <a:gd name="connsiteY1" fmla="*/ 0 h 533400"/>
              <a:gd name="connsiteX2" fmla="*/ 747713 w 1362075"/>
              <a:gd name="connsiteY2" fmla="*/ 257175 h 533400"/>
              <a:gd name="connsiteX3" fmla="*/ 1362075 w 1362075"/>
              <a:gd name="connsiteY3" fmla="*/ 419100 h 533400"/>
              <a:gd name="connsiteX4" fmla="*/ 1338263 w 1362075"/>
              <a:gd name="connsiteY4" fmla="*/ 533400 h 533400"/>
              <a:gd name="connsiteX5" fmla="*/ 538163 w 1362075"/>
              <a:gd name="connsiteY5" fmla="*/ 276225 h 533400"/>
              <a:gd name="connsiteX6" fmla="*/ 0 w 1362075"/>
              <a:gd name="connsiteY6" fmla="*/ 0 h 533400"/>
              <a:gd name="connsiteX0" fmla="*/ 0 w 1362075"/>
              <a:gd name="connsiteY0" fmla="*/ 0 h 533400"/>
              <a:gd name="connsiteX1" fmla="*/ 0 w 1362075"/>
              <a:gd name="connsiteY1" fmla="*/ 0 h 533400"/>
              <a:gd name="connsiteX2" fmla="*/ 750094 w 1362075"/>
              <a:gd name="connsiteY2" fmla="*/ 245269 h 533400"/>
              <a:gd name="connsiteX3" fmla="*/ 1362075 w 1362075"/>
              <a:gd name="connsiteY3" fmla="*/ 419100 h 533400"/>
              <a:gd name="connsiteX4" fmla="*/ 1338263 w 1362075"/>
              <a:gd name="connsiteY4" fmla="*/ 533400 h 533400"/>
              <a:gd name="connsiteX5" fmla="*/ 538163 w 1362075"/>
              <a:gd name="connsiteY5" fmla="*/ 276225 h 533400"/>
              <a:gd name="connsiteX6" fmla="*/ 0 w 1362075"/>
              <a:gd name="connsiteY6" fmla="*/ 0 h 533400"/>
              <a:gd name="connsiteX0" fmla="*/ 52050 w 1418887"/>
              <a:gd name="connsiteY0" fmla="*/ 19943 h 550962"/>
              <a:gd name="connsiteX1" fmla="*/ 56812 w 1418887"/>
              <a:gd name="connsiteY1" fmla="*/ 17562 h 550962"/>
              <a:gd name="connsiteX2" fmla="*/ 806906 w 1418887"/>
              <a:gd name="connsiteY2" fmla="*/ 262831 h 550962"/>
              <a:gd name="connsiteX3" fmla="*/ 1418887 w 1418887"/>
              <a:gd name="connsiteY3" fmla="*/ 436662 h 550962"/>
              <a:gd name="connsiteX4" fmla="*/ 1395075 w 1418887"/>
              <a:gd name="connsiteY4" fmla="*/ 550962 h 550962"/>
              <a:gd name="connsiteX5" fmla="*/ 594975 w 1418887"/>
              <a:gd name="connsiteY5" fmla="*/ 293787 h 550962"/>
              <a:gd name="connsiteX6" fmla="*/ 52050 w 1418887"/>
              <a:gd name="connsiteY6" fmla="*/ 19943 h 550962"/>
              <a:gd name="connsiteX0" fmla="*/ 52050 w 1418887"/>
              <a:gd name="connsiteY0" fmla="*/ 19943 h 550962"/>
              <a:gd name="connsiteX1" fmla="*/ 56812 w 1418887"/>
              <a:gd name="connsiteY1" fmla="*/ 17562 h 550962"/>
              <a:gd name="connsiteX2" fmla="*/ 806906 w 1418887"/>
              <a:gd name="connsiteY2" fmla="*/ 262831 h 550962"/>
              <a:gd name="connsiteX3" fmla="*/ 1418887 w 1418887"/>
              <a:gd name="connsiteY3" fmla="*/ 424756 h 550962"/>
              <a:gd name="connsiteX4" fmla="*/ 1395075 w 1418887"/>
              <a:gd name="connsiteY4" fmla="*/ 550962 h 550962"/>
              <a:gd name="connsiteX5" fmla="*/ 594975 w 1418887"/>
              <a:gd name="connsiteY5" fmla="*/ 293787 h 550962"/>
              <a:gd name="connsiteX6" fmla="*/ 52050 w 1418887"/>
              <a:gd name="connsiteY6" fmla="*/ 19943 h 550962"/>
              <a:gd name="connsiteX0" fmla="*/ 52050 w 1418887"/>
              <a:gd name="connsiteY0" fmla="*/ 19943 h 550962"/>
              <a:gd name="connsiteX1" fmla="*/ 56812 w 1418887"/>
              <a:gd name="connsiteY1" fmla="*/ 17562 h 550962"/>
              <a:gd name="connsiteX2" fmla="*/ 806906 w 1418887"/>
              <a:gd name="connsiteY2" fmla="*/ 262831 h 550962"/>
              <a:gd name="connsiteX3" fmla="*/ 1221243 w 1418887"/>
              <a:gd name="connsiteY3" fmla="*/ 386656 h 550962"/>
              <a:gd name="connsiteX4" fmla="*/ 1418887 w 1418887"/>
              <a:gd name="connsiteY4" fmla="*/ 424756 h 550962"/>
              <a:gd name="connsiteX5" fmla="*/ 1395075 w 1418887"/>
              <a:gd name="connsiteY5" fmla="*/ 550962 h 550962"/>
              <a:gd name="connsiteX6" fmla="*/ 594975 w 1418887"/>
              <a:gd name="connsiteY6" fmla="*/ 293787 h 550962"/>
              <a:gd name="connsiteX7" fmla="*/ 52050 w 1418887"/>
              <a:gd name="connsiteY7" fmla="*/ 19943 h 55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8887" h="550962">
                <a:moveTo>
                  <a:pt x="52050" y="19943"/>
                </a:moveTo>
                <a:cubicBezTo>
                  <a:pt x="53637" y="19149"/>
                  <a:pt x="-68997" y="-22919"/>
                  <a:pt x="56812" y="17562"/>
                </a:cubicBezTo>
                <a:lnTo>
                  <a:pt x="806906" y="262831"/>
                </a:lnTo>
                <a:cubicBezTo>
                  <a:pt x="952162" y="302518"/>
                  <a:pt x="1075987" y="346969"/>
                  <a:pt x="1221243" y="386656"/>
                </a:cubicBezTo>
                <a:lnTo>
                  <a:pt x="1418887" y="424756"/>
                </a:lnTo>
                <a:lnTo>
                  <a:pt x="1395075" y="550962"/>
                </a:lnTo>
                <a:lnTo>
                  <a:pt x="594975" y="293787"/>
                </a:lnTo>
                <a:lnTo>
                  <a:pt x="52050" y="19943"/>
                </a:lnTo>
                <a:close/>
              </a:path>
            </a:pathLst>
          </a:custGeom>
          <a:pattFill prst="ltVert">
            <a:fgClr>
              <a:srgbClr val="2AFA0E"/>
            </a:fgClr>
            <a:bgClr>
              <a:schemeClr val="bg1"/>
            </a:bgClr>
          </a:patt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reeform: Shape 5">
            <a:extLst>
              <a:ext uri="{FF2B5EF4-FFF2-40B4-BE49-F238E27FC236}">
                <a16:creationId xmlns:a16="http://schemas.microsoft.com/office/drawing/2014/main" id="{C2D18C76-9776-412D-BBEF-BC03F83A2AE5}"/>
              </a:ext>
            </a:extLst>
          </p:cNvPr>
          <p:cNvSpPr/>
          <p:nvPr/>
        </p:nvSpPr>
        <p:spPr>
          <a:xfrm>
            <a:off x="6824210" y="875302"/>
            <a:ext cx="3390900" cy="514350"/>
          </a:xfrm>
          <a:custGeom>
            <a:avLst/>
            <a:gdLst>
              <a:gd name="connsiteX0" fmla="*/ 0 w 3490912"/>
              <a:gd name="connsiteY0" fmla="*/ 0 h 514350"/>
              <a:gd name="connsiteX1" fmla="*/ 533400 w 3490912"/>
              <a:gd name="connsiteY1" fmla="*/ 176213 h 514350"/>
              <a:gd name="connsiteX2" fmla="*/ 900112 w 3490912"/>
              <a:gd name="connsiteY2" fmla="*/ 276225 h 514350"/>
              <a:gd name="connsiteX3" fmla="*/ 1257300 w 3490912"/>
              <a:gd name="connsiteY3" fmla="*/ 381000 h 514350"/>
              <a:gd name="connsiteX4" fmla="*/ 1395412 w 3490912"/>
              <a:gd name="connsiteY4" fmla="*/ 404813 h 514350"/>
              <a:gd name="connsiteX5" fmla="*/ 1462087 w 3490912"/>
              <a:gd name="connsiteY5" fmla="*/ 95250 h 514350"/>
              <a:gd name="connsiteX6" fmla="*/ 1604962 w 3490912"/>
              <a:gd name="connsiteY6" fmla="*/ 80963 h 514350"/>
              <a:gd name="connsiteX7" fmla="*/ 1828800 w 3490912"/>
              <a:gd name="connsiteY7" fmla="*/ 114300 h 514350"/>
              <a:gd name="connsiteX8" fmla="*/ 1890712 w 3490912"/>
              <a:gd name="connsiteY8" fmla="*/ 114300 h 514350"/>
              <a:gd name="connsiteX9" fmla="*/ 2166937 w 3490912"/>
              <a:gd name="connsiteY9" fmla="*/ 209550 h 514350"/>
              <a:gd name="connsiteX10" fmla="*/ 2205037 w 3490912"/>
              <a:gd name="connsiteY10" fmla="*/ 223838 h 514350"/>
              <a:gd name="connsiteX11" fmla="*/ 2557462 w 3490912"/>
              <a:gd name="connsiteY11" fmla="*/ 319088 h 514350"/>
              <a:gd name="connsiteX12" fmla="*/ 2605087 w 3490912"/>
              <a:gd name="connsiteY12" fmla="*/ 328613 h 514350"/>
              <a:gd name="connsiteX13" fmla="*/ 2633662 w 3490912"/>
              <a:gd name="connsiteY13" fmla="*/ 338138 h 514350"/>
              <a:gd name="connsiteX14" fmla="*/ 2952750 w 3490912"/>
              <a:gd name="connsiteY14" fmla="*/ 442913 h 514350"/>
              <a:gd name="connsiteX15" fmla="*/ 3086100 w 3490912"/>
              <a:gd name="connsiteY15" fmla="*/ 466725 h 514350"/>
              <a:gd name="connsiteX16" fmla="*/ 3133725 w 3490912"/>
              <a:gd name="connsiteY16" fmla="*/ 471488 h 514350"/>
              <a:gd name="connsiteX17" fmla="*/ 3490912 w 3490912"/>
              <a:gd name="connsiteY17" fmla="*/ 5143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90912" h="514350">
                <a:moveTo>
                  <a:pt x="0" y="0"/>
                </a:moveTo>
                <a:lnTo>
                  <a:pt x="533400" y="176213"/>
                </a:lnTo>
                <a:lnTo>
                  <a:pt x="900112" y="276225"/>
                </a:lnTo>
                <a:lnTo>
                  <a:pt x="1257300" y="381000"/>
                </a:lnTo>
                <a:lnTo>
                  <a:pt x="1395412" y="404813"/>
                </a:lnTo>
                <a:lnTo>
                  <a:pt x="1462087" y="95250"/>
                </a:lnTo>
                <a:lnTo>
                  <a:pt x="1604962" y="80963"/>
                </a:lnTo>
                <a:lnTo>
                  <a:pt x="1828800" y="114300"/>
                </a:lnTo>
                <a:lnTo>
                  <a:pt x="1890712" y="114300"/>
                </a:lnTo>
                <a:lnTo>
                  <a:pt x="2166937" y="209550"/>
                </a:lnTo>
                <a:lnTo>
                  <a:pt x="2205037" y="223838"/>
                </a:lnTo>
                <a:lnTo>
                  <a:pt x="2557462" y="319088"/>
                </a:lnTo>
                <a:cubicBezTo>
                  <a:pt x="2573337" y="322263"/>
                  <a:pt x="2589381" y="324686"/>
                  <a:pt x="2605087" y="328613"/>
                </a:cubicBezTo>
                <a:cubicBezTo>
                  <a:pt x="2614827" y="331048"/>
                  <a:pt x="2633662" y="338138"/>
                  <a:pt x="2633662" y="338138"/>
                </a:cubicBezTo>
                <a:lnTo>
                  <a:pt x="2952750" y="442913"/>
                </a:lnTo>
                <a:lnTo>
                  <a:pt x="3086100" y="466725"/>
                </a:lnTo>
                <a:lnTo>
                  <a:pt x="3133725" y="471488"/>
                </a:lnTo>
                <a:lnTo>
                  <a:pt x="3490912" y="514350"/>
                </a:lnTo>
              </a:path>
            </a:pathLst>
          </a:cu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reeform: Shape 25">
            <a:extLst>
              <a:ext uri="{FF2B5EF4-FFF2-40B4-BE49-F238E27FC236}">
                <a16:creationId xmlns:a16="http://schemas.microsoft.com/office/drawing/2014/main" id="{05BB3BBA-82DE-4A95-81BB-7F6A18C27E43}"/>
              </a:ext>
            </a:extLst>
          </p:cNvPr>
          <p:cNvSpPr/>
          <p:nvPr/>
        </p:nvSpPr>
        <p:spPr>
          <a:xfrm>
            <a:off x="6901316" y="894353"/>
            <a:ext cx="3890962" cy="4500562"/>
          </a:xfrm>
          <a:custGeom>
            <a:avLst/>
            <a:gdLst>
              <a:gd name="connsiteX0" fmla="*/ 2505075 w 2505075"/>
              <a:gd name="connsiteY0" fmla="*/ 1662112 h 2447925"/>
              <a:gd name="connsiteX1" fmla="*/ 1957388 w 2505075"/>
              <a:gd name="connsiteY1" fmla="*/ 1514475 h 2447925"/>
              <a:gd name="connsiteX2" fmla="*/ 1633538 w 2505075"/>
              <a:gd name="connsiteY2" fmla="*/ 1390650 h 2447925"/>
              <a:gd name="connsiteX3" fmla="*/ 1485900 w 2505075"/>
              <a:gd name="connsiteY3" fmla="*/ 1104900 h 2447925"/>
              <a:gd name="connsiteX4" fmla="*/ 614363 w 2505075"/>
              <a:gd name="connsiteY4" fmla="*/ 195262 h 2447925"/>
              <a:gd name="connsiteX5" fmla="*/ 561975 w 2505075"/>
              <a:gd name="connsiteY5" fmla="*/ 23812 h 2447925"/>
              <a:gd name="connsiteX6" fmla="*/ 0 w 2505075"/>
              <a:gd name="connsiteY6" fmla="*/ 0 h 2447925"/>
              <a:gd name="connsiteX7" fmla="*/ 238125 w 2505075"/>
              <a:gd name="connsiteY7" fmla="*/ 547687 h 2447925"/>
              <a:gd name="connsiteX8" fmla="*/ 1300163 w 2505075"/>
              <a:gd name="connsiteY8" fmla="*/ 1557337 h 2447925"/>
              <a:gd name="connsiteX9" fmla="*/ 1443038 w 2505075"/>
              <a:gd name="connsiteY9" fmla="*/ 1985962 h 2447925"/>
              <a:gd name="connsiteX10" fmla="*/ 1638300 w 2505075"/>
              <a:gd name="connsiteY10" fmla="*/ 2181225 h 2447925"/>
              <a:gd name="connsiteX11" fmla="*/ 2476500 w 2505075"/>
              <a:gd name="connsiteY11" fmla="*/ 2447925 h 2447925"/>
              <a:gd name="connsiteX12" fmla="*/ 2505075 w 2505075"/>
              <a:gd name="connsiteY12" fmla="*/ 1662112 h 2447925"/>
              <a:gd name="connsiteX0" fmla="*/ 2457450 w 2476500"/>
              <a:gd name="connsiteY0" fmla="*/ 1652587 h 2447925"/>
              <a:gd name="connsiteX1" fmla="*/ 1957388 w 2476500"/>
              <a:gd name="connsiteY1" fmla="*/ 1514475 h 2447925"/>
              <a:gd name="connsiteX2" fmla="*/ 1633538 w 2476500"/>
              <a:gd name="connsiteY2" fmla="*/ 1390650 h 2447925"/>
              <a:gd name="connsiteX3" fmla="*/ 1485900 w 2476500"/>
              <a:gd name="connsiteY3" fmla="*/ 1104900 h 2447925"/>
              <a:gd name="connsiteX4" fmla="*/ 614363 w 2476500"/>
              <a:gd name="connsiteY4" fmla="*/ 195262 h 2447925"/>
              <a:gd name="connsiteX5" fmla="*/ 561975 w 2476500"/>
              <a:gd name="connsiteY5" fmla="*/ 23812 h 2447925"/>
              <a:gd name="connsiteX6" fmla="*/ 0 w 2476500"/>
              <a:gd name="connsiteY6" fmla="*/ 0 h 2447925"/>
              <a:gd name="connsiteX7" fmla="*/ 238125 w 2476500"/>
              <a:gd name="connsiteY7" fmla="*/ 547687 h 2447925"/>
              <a:gd name="connsiteX8" fmla="*/ 1300163 w 2476500"/>
              <a:gd name="connsiteY8" fmla="*/ 1557337 h 2447925"/>
              <a:gd name="connsiteX9" fmla="*/ 1443038 w 2476500"/>
              <a:gd name="connsiteY9" fmla="*/ 1985962 h 2447925"/>
              <a:gd name="connsiteX10" fmla="*/ 1638300 w 2476500"/>
              <a:gd name="connsiteY10" fmla="*/ 2181225 h 2447925"/>
              <a:gd name="connsiteX11" fmla="*/ 2476500 w 2476500"/>
              <a:gd name="connsiteY11" fmla="*/ 2447925 h 2447925"/>
              <a:gd name="connsiteX12" fmla="*/ 2457450 w 2476500"/>
              <a:gd name="connsiteY12" fmla="*/ 1652587 h 2447925"/>
              <a:gd name="connsiteX0" fmla="*/ 2457450 w 2476500"/>
              <a:gd name="connsiteY0" fmla="*/ 2024062 h 2819400"/>
              <a:gd name="connsiteX1" fmla="*/ 1957388 w 2476500"/>
              <a:gd name="connsiteY1" fmla="*/ 1885950 h 2819400"/>
              <a:gd name="connsiteX2" fmla="*/ 1633538 w 2476500"/>
              <a:gd name="connsiteY2" fmla="*/ 1762125 h 2819400"/>
              <a:gd name="connsiteX3" fmla="*/ 1485900 w 2476500"/>
              <a:gd name="connsiteY3" fmla="*/ 1476375 h 2819400"/>
              <a:gd name="connsiteX4" fmla="*/ 614363 w 2476500"/>
              <a:gd name="connsiteY4" fmla="*/ 566737 h 2819400"/>
              <a:gd name="connsiteX5" fmla="*/ 561975 w 2476500"/>
              <a:gd name="connsiteY5" fmla="*/ 395287 h 2819400"/>
              <a:gd name="connsiteX6" fmla="*/ 433388 w 2476500"/>
              <a:gd name="connsiteY6" fmla="*/ 0 h 2819400"/>
              <a:gd name="connsiteX7" fmla="*/ 0 w 2476500"/>
              <a:gd name="connsiteY7" fmla="*/ 371475 h 2819400"/>
              <a:gd name="connsiteX8" fmla="*/ 238125 w 2476500"/>
              <a:gd name="connsiteY8" fmla="*/ 919162 h 2819400"/>
              <a:gd name="connsiteX9" fmla="*/ 1300163 w 2476500"/>
              <a:gd name="connsiteY9" fmla="*/ 1928812 h 2819400"/>
              <a:gd name="connsiteX10" fmla="*/ 1443038 w 2476500"/>
              <a:gd name="connsiteY10" fmla="*/ 2357437 h 2819400"/>
              <a:gd name="connsiteX11" fmla="*/ 1638300 w 2476500"/>
              <a:gd name="connsiteY11" fmla="*/ 2552700 h 2819400"/>
              <a:gd name="connsiteX12" fmla="*/ 2476500 w 2476500"/>
              <a:gd name="connsiteY12" fmla="*/ 2819400 h 2819400"/>
              <a:gd name="connsiteX13" fmla="*/ 2457450 w 2476500"/>
              <a:gd name="connsiteY13" fmla="*/ 2024062 h 2819400"/>
              <a:gd name="connsiteX0" fmla="*/ 2457450 w 2476500"/>
              <a:gd name="connsiteY0" fmla="*/ 2024062 h 2819400"/>
              <a:gd name="connsiteX1" fmla="*/ 1957388 w 2476500"/>
              <a:gd name="connsiteY1" fmla="*/ 1885950 h 2819400"/>
              <a:gd name="connsiteX2" fmla="*/ 1633538 w 2476500"/>
              <a:gd name="connsiteY2" fmla="*/ 1762125 h 2819400"/>
              <a:gd name="connsiteX3" fmla="*/ 1485900 w 2476500"/>
              <a:gd name="connsiteY3" fmla="*/ 1476375 h 2819400"/>
              <a:gd name="connsiteX4" fmla="*/ 614363 w 2476500"/>
              <a:gd name="connsiteY4" fmla="*/ 566737 h 2819400"/>
              <a:gd name="connsiteX5" fmla="*/ 561975 w 2476500"/>
              <a:gd name="connsiteY5" fmla="*/ 395287 h 2819400"/>
              <a:gd name="connsiteX6" fmla="*/ 433388 w 2476500"/>
              <a:gd name="connsiteY6" fmla="*/ 0 h 2819400"/>
              <a:gd name="connsiteX7" fmla="*/ 0 w 2476500"/>
              <a:gd name="connsiteY7" fmla="*/ 371475 h 2819400"/>
              <a:gd name="connsiteX8" fmla="*/ 238125 w 2476500"/>
              <a:gd name="connsiteY8" fmla="*/ 919162 h 2819400"/>
              <a:gd name="connsiteX9" fmla="*/ 1300163 w 2476500"/>
              <a:gd name="connsiteY9" fmla="*/ 1928812 h 2819400"/>
              <a:gd name="connsiteX10" fmla="*/ 1443038 w 2476500"/>
              <a:gd name="connsiteY10" fmla="*/ 2357437 h 2819400"/>
              <a:gd name="connsiteX11" fmla="*/ 1638300 w 2476500"/>
              <a:gd name="connsiteY11" fmla="*/ 2552700 h 2819400"/>
              <a:gd name="connsiteX12" fmla="*/ 2476500 w 2476500"/>
              <a:gd name="connsiteY12" fmla="*/ 2819400 h 2819400"/>
              <a:gd name="connsiteX13" fmla="*/ 2457450 w 2476500"/>
              <a:gd name="connsiteY13" fmla="*/ 2024062 h 2819400"/>
              <a:gd name="connsiteX0" fmla="*/ 2667000 w 2686050"/>
              <a:gd name="connsiteY0" fmla="*/ 2024062 h 2819400"/>
              <a:gd name="connsiteX1" fmla="*/ 2166938 w 2686050"/>
              <a:gd name="connsiteY1" fmla="*/ 1885950 h 2819400"/>
              <a:gd name="connsiteX2" fmla="*/ 1843088 w 2686050"/>
              <a:gd name="connsiteY2" fmla="*/ 1762125 h 2819400"/>
              <a:gd name="connsiteX3" fmla="*/ 1695450 w 2686050"/>
              <a:gd name="connsiteY3" fmla="*/ 1476375 h 2819400"/>
              <a:gd name="connsiteX4" fmla="*/ 823913 w 2686050"/>
              <a:gd name="connsiteY4" fmla="*/ 566737 h 2819400"/>
              <a:gd name="connsiteX5" fmla="*/ 771525 w 2686050"/>
              <a:gd name="connsiteY5" fmla="*/ 395287 h 2819400"/>
              <a:gd name="connsiteX6" fmla="*/ 642938 w 2686050"/>
              <a:gd name="connsiteY6" fmla="*/ 0 h 2819400"/>
              <a:gd name="connsiteX7" fmla="*/ 0 w 2686050"/>
              <a:gd name="connsiteY7" fmla="*/ 157162 h 2819400"/>
              <a:gd name="connsiteX8" fmla="*/ 209550 w 2686050"/>
              <a:gd name="connsiteY8" fmla="*/ 371475 h 2819400"/>
              <a:gd name="connsiteX9" fmla="*/ 447675 w 2686050"/>
              <a:gd name="connsiteY9" fmla="*/ 919162 h 2819400"/>
              <a:gd name="connsiteX10" fmla="*/ 1509713 w 2686050"/>
              <a:gd name="connsiteY10" fmla="*/ 1928812 h 2819400"/>
              <a:gd name="connsiteX11" fmla="*/ 1652588 w 2686050"/>
              <a:gd name="connsiteY11" fmla="*/ 2357437 h 2819400"/>
              <a:gd name="connsiteX12" fmla="*/ 1847850 w 2686050"/>
              <a:gd name="connsiteY12" fmla="*/ 2552700 h 2819400"/>
              <a:gd name="connsiteX13" fmla="*/ 2686050 w 2686050"/>
              <a:gd name="connsiteY13" fmla="*/ 2819400 h 2819400"/>
              <a:gd name="connsiteX14" fmla="*/ 2667000 w 2686050"/>
              <a:gd name="connsiteY14" fmla="*/ 2024062 h 2819400"/>
              <a:gd name="connsiteX0" fmla="*/ 2872518 w 2891568"/>
              <a:gd name="connsiteY0" fmla="*/ 2090171 h 2885509"/>
              <a:gd name="connsiteX1" fmla="*/ 2372456 w 2891568"/>
              <a:gd name="connsiteY1" fmla="*/ 1952059 h 2885509"/>
              <a:gd name="connsiteX2" fmla="*/ 2048606 w 2891568"/>
              <a:gd name="connsiteY2" fmla="*/ 1828234 h 2885509"/>
              <a:gd name="connsiteX3" fmla="*/ 1900968 w 2891568"/>
              <a:gd name="connsiteY3" fmla="*/ 1542484 h 2885509"/>
              <a:gd name="connsiteX4" fmla="*/ 1029431 w 2891568"/>
              <a:gd name="connsiteY4" fmla="*/ 632846 h 2885509"/>
              <a:gd name="connsiteX5" fmla="*/ 977043 w 2891568"/>
              <a:gd name="connsiteY5" fmla="*/ 461396 h 2885509"/>
              <a:gd name="connsiteX6" fmla="*/ 848456 w 2891568"/>
              <a:gd name="connsiteY6" fmla="*/ 66109 h 2885509"/>
              <a:gd name="connsiteX7" fmla="*/ 24543 w 2891568"/>
              <a:gd name="connsiteY7" fmla="*/ 8959 h 2885509"/>
              <a:gd name="connsiteX8" fmla="*/ 205518 w 2891568"/>
              <a:gd name="connsiteY8" fmla="*/ 223271 h 2885509"/>
              <a:gd name="connsiteX9" fmla="*/ 415068 w 2891568"/>
              <a:gd name="connsiteY9" fmla="*/ 437584 h 2885509"/>
              <a:gd name="connsiteX10" fmla="*/ 653193 w 2891568"/>
              <a:gd name="connsiteY10" fmla="*/ 985271 h 2885509"/>
              <a:gd name="connsiteX11" fmla="*/ 1715231 w 2891568"/>
              <a:gd name="connsiteY11" fmla="*/ 1994921 h 2885509"/>
              <a:gd name="connsiteX12" fmla="*/ 1858106 w 2891568"/>
              <a:gd name="connsiteY12" fmla="*/ 2423546 h 2885509"/>
              <a:gd name="connsiteX13" fmla="*/ 2053368 w 2891568"/>
              <a:gd name="connsiteY13" fmla="*/ 2618809 h 2885509"/>
              <a:gd name="connsiteX14" fmla="*/ 2891568 w 2891568"/>
              <a:gd name="connsiteY14" fmla="*/ 2885509 h 2885509"/>
              <a:gd name="connsiteX15" fmla="*/ 2872518 w 2891568"/>
              <a:gd name="connsiteY15" fmla="*/ 2090171 h 2885509"/>
              <a:gd name="connsiteX0" fmla="*/ 2857393 w 2876443"/>
              <a:gd name="connsiteY0" fmla="*/ 2557610 h 3352948"/>
              <a:gd name="connsiteX1" fmla="*/ 2357331 w 2876443"/>
              <a:gd name="connsiteY1" fmla="*/ 2419498 h 3352948"/>
              <a:gd name="connsiteX2" fmla="*/ 2033481 w 2876443"/>
              <a:gd name="connsiteY2" fmla="*/ 2295673 h 3352948"/>
              <a:gd name="connsiteX3" fmla="*/ 1885843 w 2876443"/>
              <a:gd name="connsiteY3" fmla="*/ 2009923 h 3352948"/>
              <a:gd name="connsiteX4" fmla="*/ 1014306 w 2876443"/>
              <a:gd name="connsiteY4" fmla="*/ 1100285 h 3352948"/>
              <a:gd name="connsiteX5" fmla="*/ 961918 w 2876443"/>
              <a:gd name="connsiteY5" fmla="*/ 928835 h 3352948"/>
              <a:gd name="connsiteX6" fmla="*/ 833331 w 2876443"/>
              <a:gd name="connsiteY6" fmla="*/ 533548 h 3352948"/>
              <a:gd name="connsiteX7" fmla="*/ 71331 w 2876443"/>
              <a:gd name="connsiteY7" fmla="*/ 149 h 3352948"/>
              <a:gd name="connsiteX8" fmla="*/ 9418 w 2876443"/>
              <a:gd name="connsiteY8" fmla="*/ 476398 h 3352948"/>
              <a:gd name="connsiteX9" fmla="*/ 190393 w 2876443"/>
              <a:gd name="connsiteY9" fmla="*/ 690710 h 3352948"/>
              <a:gd name="connsiteX10" fmla="*/ 399943 w 2876443"/>
              <a:gd name="connsiteY10" fmla="*/ 905023 h 3352948"/>
              <a:gd name="connsiteX11" fmla="*/ 638068 w 2876443"/>
              <a:gd name="connsiteY11" fmla="*/ 1452710 h 3352948"/>
              <a:gd name="connsiteX12" fmla="*/ 1700106 w 2876443"/>
              <a:gd name="connsiteY12" fmla="*/ 2462360 h 3352948"/>
              <a:gd name="connsiteX13" fmla="*/ 1842981 w 2876443"/>
              <a:gd name="connsiteY13" fmla="*/ 2890985 h 3352948"/>
              <a:gd name="connsiteX14" fmla="*/ 2038243 w 2876443"/>
              <a:gd name="connsiteY14" fmla="*/ 3086248 h 3352948"/>
              <a:gd name="connsiteX15" fmla="*/ 2876443 w 2876443"/>
              <a:gd name="connsiteY15" fmla="*/ 3352948 h 3352948"/>
              <a:gd name="connsiteX16" fmla="*/ 2857393 w 2876443"/>
              <a:gd name="connsiteY16" fmla="*/ 2557610 h 3352948"/>
              <a:gd name="connsiteX0" fmla="*/ 2857393 w 2876443"/>
              <a:gd name="connsiteY0" fmla="*/ 2557610 h 3352948"/>
              <a:gd name="connsiteX1" fmla="*/ 2357331 w 2876443"/>
              <a:gd name="connsiteY1" fmla="*/ 2419498 h 3352948"/>
              <a:gd name="connsiteX2" fmla="*/ 2033481 w 2876443"/>
              <a:gd name="connsiteY2" fmla="*/ 2295673 h 3352948"/>
              <a:gd name="connsiteX3" fmla="*/ 1885843 w 2876443"/>
              <a:gd name="connsiteY3" fmla="*/ 2009923 h 3352948"/>
              <a:gd name="connsiteX4" fmla="*/ 1014306 w 2876443"/>
              <a:gd name="connsiteY4" fmla="*/ 1100285 h 3352948"/>
              <a:gd name="connsiteX5" fmla="*/ 961918 w 2876443"/>
              <a:gd name="connsiteY5" fmla="*/ 928835 h 3352948"/>
              <a:gd name="connsiteX6" fmla="*/ 833331 w 2876443"/>
              <a:gd name="connsiteY6" fmla="*/ 533548 h 3352948"/>
              <a:gd name="connsiteX7" fmla="*/ 71331 w 2876443"/>
              <a:gd name="connsiteY7" fmla="*/ 149 h 3352948"/>
              <a:gd name="connsiteX8" fmla="*/ 9418 w 2876443"/>
              <a:gd name="connsiteY8" fmla="*/ 476398 h 3352948"/>
              <a:gd name="connsiteX9" fmla="*/ 190393 w 2876443"/>
              <a:gd name="connsiteY9" fmla="*/ 690710 h 3352948"/>
              <a:gd name="connsiteX10" fmla="*/ 399943 w 2876443"/>
              <a:gd name="connsiteY10" fmla="*/ 905023 h 3352948"/>
              <a:gd name="connsiteX11" fmla="*/ 638068 w 2876443"/>
              <a:gd name="connsiteY11" fmla="*/ 1452710 h 3352948"/>
              <a:gd name="connsiteX12" fmla="*/ 1700106 w 2876443"/>
              <a:gd name="connsiteY12" fmla="*/ 2462360 h 3352948"/>
              <a:gd name="connsiteX13" fmla="*/ 1842981 w 2876443"/>
              <a:gd name="connsiteY13" fmla="*/ 2890985 h 3352948"/>
              <a:gd name="connsiteX14" fmla="*/ 2038243 w 2876443"/>
              <a:gd name="connsiteY14" fmla="*/ 3086248 h 3352948"/>
              <a:gd name="connsiteX15" fmla="*/ 2876443 w 2876443"/>
              <a:gd name="connsiteY15" fmla="*/ 3352948 h 3352948"/>
              <a:gd name="connsiteX16" fmla="*/ 2857393 w 2876443"/>
              <a:gd name="connsiteY16" fmla="*/ 2557610 h 3352948"/>
              <a:gd name="connsiteX0" fmla="*/ 2851808 w 2870858"/>
              <a:gd name="connsiteY0" fmla="*/ 2557461 h 3352799"/>
              <a:gd name="connsiteX1" fmla="*/ 2351746 w 2870858"/>
              <a:gd name="connsiteY1" fmla="*/ 2419349 h 3352799"/>
              <a:gd name="connsiteX2" fmla="*/ 2027896 w 2870858"/>
              <a:gd name="connsiteY2" fmla="*/ 2295524 h 3352799"/>
              <a:gd name="connsiteX3" fmla="*/ 1880258 w 2870858"/>
              <a:gd name="connsiteY3" fmla="*/ 2009774 h 3352799"/>
              <a:gd name="connsiteX4" fmla="*/ 1008721 w 2870858"/>
              <a:gd name="connsiteY4" fmla="*/ 1100136 h 3352799"/>
              <a:gd name="connsiteX5" fmla="*/ 956333 w 2870858"/>
              <a:gd name="connsiteY5" fmla="*/ 928686 h 3352799"/>
              <a:gd name="connsiteX6" fmla="*/ 827746 w 2870858"/>
              <a:gd name="connsiteY6" fmla="*/ 533399 h 3352799"/>
              <a:gd name="connsiteX7" fmla="*/ 65746 w 2870858"/>
              <a:gd name="connsiteY7" fmla="*/ 0 h 3352799"/>
              <a:gd name="connsiteX8" fmla="*/ 3833 w 2870858"/>
              <a:gd name="connsiteY8" fmla="*/ 476249 h 3352799"/>
              <a:gd name="connsiteX9" fmla="*/ 184808 w 2870858"/>
              <a:gd name="connsiteY9" fmla="*/ 690561 h 3352799"/>
              <a:gd name="connsiteX10" fmla="*/ 394358 w 2870858"/>
              <a:gd name="connsiteY10" fmla="*/ 904874 h 3352799"/>
              <a:gd name="connsiteX11" fmla="*/ 632483 w 2870858"/>
              <a:gd name="connsiteY11" fmla="*/ 1452561 h 3352799"/>
              <a:gd name="connsiteX12" fmla="*/ 1694521 w 2870858"/>
              <a:gd name="connsiteY12" fmla="*/ 2462211 h 3352799"/>
              <a:gd name="connsiteX13" fmla="*/ 1837396 w 2870858"/>
              <a:gd name="connsiteY13" fmla="*/ 2890836 h 3352799"/>
              <a:gd name="connsiteX14" fmla="*/ 2032658 w 2870858"/>
              <a:gd name="connsiteY14" fmla="*/ 3086099 h 3352799"/>
              <a:gd name="connsiteX15" fmla="*/ 2870858 w 2870858"/>
              <a:gd name="connsiteY15" fmla="*/ 3352799 h 3352799"/>
              <a:gd name="connsiteX16" fmla="*/ 2851808 w 2870858"/>
              <a:gd name="connsiteY16" fmla="*/ 2557461 h 3352799"/>
              <a:gd name="connsiteX0" fmla="*/ 3009901 w 3028951"/>
              <a:gd name="connsiteY0" fmla="*/ 2557461 h 3352799"/>
              <a:gd name="connsiteX1" fmla="*/ 2509839 w 3028951"/>
              <a:gd name="connsiteY1" fmla="*/ 2419349 h 3352799"/>
              <a:gd name="connsiteX2" fmla="*/ 2185989 w 3028951"/>
              <a:gd name="connsiteY2" fmla="*/ 2295524 h 3352799"/>
              <a:gd name="connsiteX3" fmla="*/ 2038351 w 3028951"/>
              <a:gd name="connsiteY3" fmla="*/ 2009774 h 3352799"/>
              <a:gd name="connsiteX4" fmla="*/ 1166814 w 3028951"/>
              <a:gd name="connsiteY4" fmla="*/ 1100136 h 3352799"/>
              <a:gd name="connsiteX5" fmla="*/ 1114426 w 3028951"/>
              <a:gd name="connsiteY5" fmla="*/ 928686 h 3352799"/>
              <a:gd name="connsiteX6" fmla="*/ 985839 w 3028951"/>
              <a:gd name="connsiteY6" fmla="*/ 533399 h 3352799"/>
              <a:gd name="connsiteX7" fmla="*/ 223839 w 3028951"/>
              <a:gd name="connsiteY7" fmla="*/ 0 h 3352799"/>
              <a:gd name="connsiteX8" fmla="*/ 0 w 3028951"/>
              <a:gd name="connsiteY8" fmla="*/ 28575 h 3352799"/>
              <a:gd name="connsiteX9" fmla="*/ 161926 w 3028951"/>
              <a:gd name="connsiteY9" fmla="*/ 476249 h 3352799"/>
              <a:gd name="connsiteX10" fmla="*/ 342901 w 3028951"/>
              <a:gd name="connsiteY10" fmla="*/ 690561 h 3352799"/>
              <a:gd name="connsiteX11" fmla="*/ 552451 w 3028951"/>
              <a:gd name="connsiteY11" fmla="*/ 904874 h 3352799"/>
              <a:gd name="connsiteX12" fmla="*/ 790576 w 3028951"/>
              <a:gd name="connsiteY12" fmla="*/ 1452561 h 3352799"/>
              <a:gd name="connsiteX13" fmla="*/ 1852614 w 3028951"/>
              <a:gd name="connsiteY13" fmla="*/ 2462211 h 3352799"/>
              <a:gd name="connsiteX14" fmla="*/ 1995489 w 3028951"/>
              <a:gd name="connsiteY14" fmla="*/ 2890836 h 3352799"/>
              <a:gd name="connsiteX15" fmla="*/ 2190751 w 3028951"/>
              <a:gd name="connsiteY15" fmla="*/ 3086099 h 3352799"/>
              <a:gd name="connsiteX16" fmla="*/ 3028951 w 3028951"/>
              <a:gd name="connsiteY16" fmla="*/ 3352799 h 3352799"/>
              <a:gd name="connsiteX17" fmla="*/ 3009901 w 3028951"/>
              <a:gd name="connsiteY17" fmla="*/ 2557461 h 3352799"/>
              <a:gd name="connsiteX0" fmla="*/ 3873052 w 3892102"/>
              <a:gd name="connsiteY0" fmla="*/ 3705239 h 4500577"/>
              <a:gd name="connsiteX1" fmla="*/ 3372990 w 3892102"/>
              <a:gd name="connsiteY1" fmla="*/ 3567127 h 4500577"/>
              <a:gd name="connsiteX2" fmla="*/ 3049140 w 3892102"/>
              <a:gd name="connsiteY2" fmla="*/ 3443302 h 4500577"/>
              <a:gd name="connsiteX3" fmla="*/ 2901502 w 3892102"/>
              <a:gd name="connsiteY3" fmla="*/ 3157552 h 4500577"/>
              <a:gd name="connsiteX4" fmla="*/ 2029965 w 3892102"/>
              <a:gd name="connsiteY4" fmla="*/ 2247914 h 4500577"/>
              <a:gd name="connsiteX5" fmla="*/ 1977577 w 3892102"/>
              <a:gd name="connsiteY5" fmla="*/ 2076464 h 4500577"/>
              <a:gd name="connsiteX6" fmla="*/ 1848990 w 3892102"/>
              <a:gd name="connsiteY6" fmla="*/ 1681177 h 4500577"/>
              <a:gd name="connsiteX7" fmla="*/ 1086990 w 3892102"/>
              <a:gd name="connsiteY7" fmla="*/ 1147778 h 4500577"/>
              <a:gd name="connsiteX8" fmla="*/ 1140 w 3892102"/>
              <a:gd name="connsiteY8" fmla="*/ 15 h 4500577"/>
              <a:gd name="connsiteX9" fmla="*/ 863151 w 3892102"/>
              <a:gd name="connsiteY9" fmla="*/ 1176353 h 4500577"/>
              <a:gd name="connsiteX10" fmla="*/ 1025077 w 3892102"/>
              <a:gd name="connsiteY10" fmla="*/ 1624027 h 4500577"/>
              <a:gd name="connsiteX11" fmla="*/ 1206052 w 3892102"/>
              <a:gd name="connsiteY11" fmla="*/ 1838339 h 4500577"/>
              <a:gd name="connsiteX12" fmla="*/ 1415602 w 3892102"/>
              <a:gd name="connsiteY12" fmla="*/ 2052652 h 4500577"/>
              <a:gd name="connsiteX13" fmla="*/ 1653727 w 3892102"/>
              <a:gd name="connsiteY13" fmla="*/ 2600339 h 4500577"/>
              <a:gd name="connsiteX14" fmla="*/ 2715765 w 3892102"/>
              <a:gd name="connsiteY14" fmla="*/ 3609989 h 4500577"/>
              <a:gd name="connsiteX15" fmla="*/ 2858640 w 3892102"/>
              <a:gd name="connsiteY15" fmla="*/ 4038614 h 4500577"/>
              <a:gd name="connsiteX16" fmla="*/ 3053902 w 3892102"/>
              <a:gd name="connsiteY16" fmla="*/ 4233877 h 4500577"/>
              <a:gd name="connsiteX17" fmla="*/ 3892102 w 3892102"/>
              <a:gd name="connsiteY17" fmla="*/ 4500577 h 4500577"/>
              <a:gd name="connsiteX18" fmla="*/ 3873052 w 3892102"/>
              <a:gd name="connsiteY18" fmla="*/ 3705239 h 4500577"/>
              <a:gd name="connsiteX0" fmla="*/ 3873052 w 3892102"/>
              <a:gd name="connsiteY0" fmla="*/ 3705224 h 4500562"/>
              <a:gd name="connsiteX1" fmla="*/ 3372990 w 3892102"/>
              <a:gd name="connsiteY1" fmla="*/ 3567112 h 4500562"/>
              <a:gd name="connsiteX2" fmla="*/ 3049140 w 3892102"/>
              <a:gd name="connsiteY2" fmla="*/ 3443287 h 4500562"/>
              <a:gd name="connsiteX3" fmla="*/ 2901502 w 3892102"/>
              <a:gd name="connsiteY3" fmla="*/ 3157537 h 4500562"/>
              <a:gd name="connsiteX4" fmla="*/ 2029965 w 3892102"/>
              <a:gd name="connsiteY4" fmla="*/ 2247899 h 4500562"/>
              <a:gd name="connsiteX5" fmla="*/ 1977577 w 3892102"/>
              <a:gd name="connsiteY5" fmla="*/ 2076449 h 4500562"/>
              <a:gd name="connsiteX6" fmla="*/ 1848990 w 3892102"/>
              <a:gd name="connsiteY6" fmla="*/ 1681162 h 4500562"/>
              <a:gd name="connsiteX7" fmla="*/ 1086990 w 3892102"/>
              <a:gd name="connsiteY7" fmla="*/ 1147763 h 4500562"/>
              <a:gd name="connsiteX8" fmla="*/ 1140 w 3892102"/>
              <a:gd name="connsiteY8" fmla="*/ 0 h 4500562"/>
              <a:gd name="connsiteX9" fmla="*/ 863151 w 3892102"/>
              <a:gd name="connsiteY9" fmla="*/ 1176338 h 4500562"/>
              <a:gd name="connsiteX10" fmla="*/ 1025077 w 3892102"/>
              <a:gd name="connsiteY10" fmla="*/ 1624012 h 4500562"/>
              <a:gd name="connsiteX11" fmla="*/ 1206052 w 3892102"/>
              <a:gd name="connsiteY11" fmla="*/ 1838324 h 4500562"/>
              <a:gd name="connsiteX12" fmla="*/ 1415602 w 3892102"/>
              <a:gd name="connsiteY12" fmla="*/ 2052637 h 4500562"/>
              <a:gd name="connsiteX13" fmla="*/ 1653727 w 3892102"/>
              <a:gd name="connsiteY13" fmla="*/ 2600324 h 4500562"/>
              <a:gd name="connsiteX14" fmla="*/ 2715765 w 3892102"/>
              <a:gd name="connsiteY14" fmla="*/ 3609974 h 4500562"/>
              <a:gd name="connsiteX15" fmla="*/ 2858640 w 3892102"/>
              <a:gd name="connsiteY15" fmla="*/ 4038599 h 4500562"/>
              <a:gd name="connsiteX16" fmla="*/ 3053902 w 3892102"/>
              <a:gd name="connsiteY16" fmla="*/ 4233862 h 4500562"/>
              <a:gd name="connsiteX17" fmla="*/ 3892102 w 3892102"/>
              <a:gd name="connsiteY17" fmla="*/ 4500562 h 4500562"/>
              <a:gd name="connsiteX18" fmla="*/ 3873052 w 3892102"/>
              <a:gd name="connsiteY18" fmla="*/ 3705224 h 4500562"/>
              <a:gd name="connsiteX0" fmla="*/ 3871912 w 3890962"/>
              <a:gd name="connsiteY0" fmla="*/ 3705224 h 4500562"/>
              <a:gd name="connsiteX1" fmla="*/ 3371850 w 3890962"/>
              <a:gd name="connsiteY1" fmla="*/ 3567112 h 4500562"/>
              <a:gd name="connsiteX2" fmla="*/ 3048000 w 3890962"/>
              <a:gd name="connsiteY2" fmla="*/ 3443287 h 4500562"/>
              <a:gd name="connsiteX3" fmla="*/ 2900362 w 3890962"/>
              <a:gd name="connsiteY3" fmla="*/ 3157537 h 4500562"/>
              <a:gd name="connsiteX4" fmla="*/ 2028825 w 3890962"/>
              <a:gd name="connsiteY4" fmla="*/ 2247899 h 4500562"/>
              <a:gd name="connsiteX5" fmla="*/ 1976437 w 3890962"/>
              <a:gd name="connsiteY5" fmla="*/ 2076449 h 4500562"/>
              <a:gd name="connsiteX6" fmla="*/ 1847850 w 3890962"/>
              <a:gd name="connsiteY6" fmla="*/ 1681162 h 4500562"/>
              <a:gd name="connsiteX7" fmla="*/ 1085850 w 3890962"/>
              <a:gd name="connsiteY7" fmla="*/ 1147763 h 4500562"/>
              <a:gd name="connsiteX8" fmla="*/ 0 w 3890962"/>
              <a:gd name="connsiteY8" fmla="*/ 0 h 4500562"/>
              <a:gd name="connsiteX9" fmla="*/ 862011 w 3890962"/>
              <a:gd name="connsiteY9" fmla="*/ 1176338 h 4500562"/>
              <a:gd name="connsiteX10" fmla="*/ 1023937 w 3890962"/>
              <a:gd name="connsiteY10" fmla="*/ 1624012 h 4500562"/>
              <a:gd name="connsiteX11" fmla="*/ 1204912 w 3890962"/>
              <a:gd name="connsiteY11" fmla="*/ 1838324 h 4500562"/>
              <a:gd name="connsiteX12" fmla="*/ 1414462 w 3890962"/>
              <a:gd name="connsiteY12" fmla="*/ 2052637 h 4500562"/>
              <a:gd name="connsiteX13" fmla="*/ 1652587 w 3890962"/>
              <a:gd name="connsiteY13" fmla="*/ 2600324 h 4500562"/>
              <a:gd name="connsiteX14" fmla="*/ 2714625 w 3890962"/>
              <a:gd name="connsiteY14" fmla="*/ 3609974 h 4500562"/>
              <a:gd name="connsiteX15" fmla="*/ 2857500 w 3890962"/>
              <a:gd name="connsiteY15" fmla="*/ 4038599 h 4500562"/>
              <a:gd name="connsiteX16" fmla="*/ 3052762 w 3890962"/>
              <a:gd name="connsiteY16" fmla="*/ 4233862 h 4500562"/>
              <a:gd name="connsiteX17" fmla="*/ 3890962 w 3890962"/>
              <a:gd name="connsiteY17" fmla="*/ 4500562 h 4500562"/>
              <a:gd name="connsiteX18" fmla="*/ 3871912 w 3890962"/>
              <a:gd name="connsiteY18" fmla="*/ 3705224 h 4500562"/>
              <a:gd name="connsiteX0" fmla="*/ 3871912 w 3890962"/>
              <a:gd name="connsiteY0" fmla="*/ 3705224 h 4500562"/>
              <a:gd name="connsiteX1" fmla="*/ 3371850 w 3890962"/>
              <a:gd name="connsiteY1" fmla="*/ 3567112 h 4500562"/>
              <a:gd name="connsiteX2" fmla="*/ 3048000 w 3890962"/>
              <a:gd name="connsiteY2" fmla="*/ 3443287 h 4500562"/>
              <a:gd name="connsiteX3" fmla="*/ 2900362 w 3890962"/>
              <a:gd name="connsiteY3" fmla="*/ 3157537 h 4500562"/>
              <a:gd name="connsiteX4" fmla="*/ 2028825 w 3890962"/>
              <a:gd name="connsiteY4" fmla="*/ 2247899 h 4500562"/>
              <a:gd name="connsiteX5" fmla="*/ 1976437 w 3890962"/>
              <a:gd name="connsiteY5" fmla="*/ 2076449 h 4500562"/>
              <a:gd name="connsiteX6" fmla="*/ 1847850 w 3890962"/>
              <a:gd name="connsiteY6" fmla="*/ 1681162 h 4500562"/>
              <a:gd name="connsiteX7" fmla="*/ 1085850 w 3890962"/>
              <a:gd name="connsiteY7" fmla="*/ 1147763 h 4500562"/>
              <a:gd name="connsiteX8" fmla="*/ 0 w 3890962"/>
              <a:gd name="connsiteY8" fmla="*/ 0 h 4500562"/>
              <a:gd name="connsiteX9" fmla="*/ 862011 w 3890962"/>
              <a:gd name="connsiteY9" fmla="*/ 1176338 h 4500562"/>
              <a:gd name="connsiteX10" fmla="*/ 1023937 w 3890962"/>
              <a:gd name="connsiteY10" fmla="*/ 1624012 h 4500562"/>
              <a:gd name="connsiteX11" fmla="*/ 1204912 w 3890962"/>
              <a:gd name="connsiteY11" fmla="*/ 1838324 h 4500562"/>
              <a:gd name="connsiteX12" fmla="*/ 1414462 w 3890962"/>
              <a:gd name="connsiteY12" fmla="*/ 2052637 h 4500562"/>
              <a:gd name="connsiteX13" fmla="*/ 1652587 w 3890962"/>
              <a:gd name="connsiteY13" fmla="*/ 2600324 h 4500562"/>
              <a:gd name="connsiteX14" fmla="*/ 2714625 w 3890962"/>
              <a:gd name="connsiteY14" fmla="*/ 3609974 h 4500562"/>
              <a:gd name="connsiteX15" fmla="*/ 2857500 w 3890962"/>
              <a:gd name="connsiteY15" fmla="*/ 4038599 h 4500562"/>
              <a:gd name="connsiteX16" fmla="*/ 3052762 w 3890962"/>
              <a:gd name="connsiteY16" fmla="*/ 4233862 h 4500562"/>
              <a:gd name="connsiteX17" fmla="*/ 3890962 w 3890962"/>
              <a:gd name="connsiteY17" fmla="*/ 4500562 h 4500562"/>
              <a:gd name="connsiteX18" fmla="*/ 3871912 w 3890962"/>
              <a:gd name="connsiteY18" fmla="*/ 3705224 h 4500562"/>
              <a:gd name="connsiteX0" fmla="*/ 3871912 w 3890962"/>
              <a:gd name="connsiteY0" fmla="*/ 3705224 h 4500562"/>
              <a:gd name="connsiteX1" fmla="*/ 3371850 w 3890962"/>
              <a:gd name="connsiteY1" fmla="*/ 3567112 h 4500562"/>
              <a:gd name="connsiteX2" fmla="*/ 3048000 w 3890962"/>
              <a:gd name="connsiteY2" fmla="*/ 3443287 h 4500562"/>
              <a:gd name="connsiteX3" fmla="*/ 2900362 w 3890962"/>
              <a:gd name="connsiteY3" fmla="*/ 3157537 h 4500562"/>
              <a:gd name="connsiteX4" fmla="*/ 2028825 w 3890962"/>
              <a:gd name="connsiteY4" fmla="*/ 2247899 h 4500562"/>
              <a:gd name="connsiteX5" fmla="*/ 1976437 w 3890962"/>
              <a:gd name="connsiteY5" fmla="*/ 2076449 h 4500562"/>
              <a:gd name="connsiteX6" fmla="*/ 1847850 w 3890962"/>
              <a:gd name="connsiteY6" fmla="*/ 1681162 h 4500562"/>
              <a:gd name="connsiteX7" fmla="*/ 1085850 w 3890962"/>
              <a:gd name="connsiteY7" fmla="*/ 1147763 h 4500562"/>
              <a:gd name="connsiteX8" fmla="*/ 0 w 3890962"/>
              <a:gd name="connsiteY8" fmla="*/ 0 h 4500562"/>
              <a:gd name="connsiteX9" fmla="*/ 862011 w 3890962"/>
              <a:gd name="connsiteY9" fmla="*/ 1176338 h 4500562"/>
              <a:gd name="connsiteX10" fmla="*/ 1023937 w 3890962"/>
              <a:gd name="connsiteY10" fmla="*/ 1624012 h 4500562"/>
              <a:gd name="connsiteX11" fmla="*/ 1204912 w 3890962"/>
              <a:gd name="connsiteY11" fmla="*/ 1838324 h 4500562"/>
              <a:gd name="connsiteX12" fmla="*/ 1290637 w 3890962"/>
              <a:gd name="connsiteY12" fmla="*/ 1933574 h 4500562"/>
              <a:gd name="connsiteX13" fmla="*/ 1652587 w 3890962"/>
              <a:gd name="connsiteY13" fmla="*/ 2600324 h 4500562"/>
              <a:gd name="connsiteX14" fmla="*/ 2714625 w 3890962"/>
              <a:gd name="connsiteY14" fmla="*/ 3609974 h 4500562"/>
              <a:gd name="connsiteX15" fmla="*/ 2857500 w 3890962"/>
              <a:gd name="connsiteY15" fmla="*/ 4038599 h 4500562"/>
              <a:gd name="connsiteX16" fmla="*/ 3052762 w 3890962"/>
              <a:gd name="connsiteY16" fmla="*/ 4233862 h 4500562"/>
              <a:gd name="connsiteX17" fmla="*/ 3890962 w 3890962"/>
              <a:gd name="connsiteY17" fmla="*/ 4500562 h 4500562"/>
              <a:gd name="connsiteX18" fmla="*/ 3871912 w 3890962"/>
              <a:gd name="connsiteY18" fmla="*/ 3705224 h 4500562"/>
              <a:gd name="connsiteX0" fmla="*/ 3871912 w 3890962"/>
              <a:gd name="connsiteY0" fmla="*/ 3705224 h 4500562"/>
              <a:gd name="connsiteX1" fmla="*/ 3371850 w 3890962"/>
              <a:gd name="connsiteY1" fmla="*/ 3567112 h 4500562"/>
              <a:gd name="connsiteX2" fmla="*/ 3048000 w 3890962"/>
              <a:gd name="connsiteY2" fmla="*/ 3443287 h 4500562"/>
              <a:gd name="connsiteX3" fmla="*/ 2900362 w 3890962"/>
              <a:gd name="connsiteY3" fmla="*/ 3157537 h 4500562"/>
              <a:gd name="connsiteX4" fmla="*/ 2028825 w 3890962"/>
              <a:gd name="connsiteY4" fmla="*/ 2247899 h 4500562"/>
              <a:gd name="connsiteX5" fmla="*/ 1976437 w 3890962"/>
              <a:gd name="connsiteY5" fmla="*/ 2076449 h 4500562"/>
              <a:gd name="connsiteX6" fmla="*/ 1847850 w 3890962"/>
              <a:gd name="connsiteY6" fmla="*/ 1681162 h 4500562"/>
              <a:gd name="connsiteX7" fmla="*/ 1085850 w 3890962"/>
              <a:gd name="connsiteY7" fmla="*/ 1147763 h 4500562"/>
              <a:gd name="connsiteX8" fmla="*/ 0 w 3890962"/>
              <a:gd name="connsiteY8" fmla="*/ 0 h 4500562"/>
              <a:gd name="connsiteX9" fmla="*/ 862011 w 3890962"/>
              <a:gd name="connsiteY9" fmla="*/ 1176338 h 4500562"/>
              <a:gd name="connsiteX10" fmla="*/ 1023937 w 3890962"/>
              <a:gd name="connsiteY10" fmla="*/ 1624012 h 4500562"/>
              <a:gd name="connsiteX11" fmla="*/ 1252537 w 3890962"/>
              <a:gd name="connsiteY11" fmla="*/ 1876424 h 4500562"/>
              <a:gd name="connsiteX12" fmla="*/ 1290637 w 3890962"/>
              <a:gd name="connsiteY12" fmla="*/ 1933574 h 4500562"/>
              <a:gd name="connsiteX13" fmla="*/ 1652587 w 3890962"/>
              <a:gd name="connsiteY13" fmla="*/ 2600324 h 4500562"/>
              <a:gd name="connsiteX14" fmla="*/ 2714625 w 3890962"/>
              <a:gd name="connsiteY14" fmla="*/ 3609974 h 4500562"/>
              <a:gd name="connsiteX15" fmla="*/ 2857500 w 3890962"/>
              <a:gd name="connsiteY15" fmla="*/ 4038599 h 4500562"/>
              <a:gd name="connsiteX16" fmla="*/ 3052762 w 3890962"/>
              <a:gd name="connsiteY16" fmla="*/ 4233862 h 4500562"/>
              <a:gd name="connsiteX17" fmla="*/ 3890962 w 3890962"/>
              <a:gd name="connsiteY17" fmla="*/ 4500562 h 4500562"/>
              <a:gd name="connsiteX18" fmla="*/ 3871912 w 3890962"/>
              <a:gd name="connsiteY18" fmla="*/ 3705224 h 4500562"/>
              <a:gd name="connsiteX0" fmla="*/ 3871912 w 3890962"/>
              <a:gd name="connsiteY0" fmla="*/ 3705224 h 4500562"/>
              <a:gd name="connsiteX1" fmla="*/ 3371850 w 3890962"/>
              <a:gd name="connsiteY1" fmla="*/ 3567112 h 4500562"/>
              <a:gd name="connsiteX2" fmla="*/ 3048000 w 3890962"/>
              <a:gd name="connsiteY2" fmla="*/ 3443287 h 4500562"/>
              <a:gd name="connsiteX3" fmla="*/ 2900362 w 3890962"/>
              <a:gd name="connsiteY3" fmla="*/ 3157537 h 4500562"/>
              <a:gd name="connsiteX4" fmla="*/ 2028825 w 3890962"/>
              <a:gd name="connsiteY4" fmla="*/ 2247899 h 4500562"/>
              <a:gd name="connsiteX5" fmla="*/ 1976437 w 3890962"/>
              <a:gd name="connsiteY5" fmla="*/ 2076449 h 4500562"/>
              <a:gd name="connsiteX6" fmla="*/ 1847850 w 3890962"/>
              <a:gd name="connsiteY6" fmla="*/ 1681162 h 4500562"/>
              <a:gd name="connsiteX7" fmla="*/ 1085850 w 3890962"/>
              <a:gd name="connsiteY7" fmla="*/ 1147763 h 4500562"/>
              <a:gd name="connsiteX8" fmla="*/ 0 w 3890962"/>
              <a:gd name="connsiteY8" fmla="*/ 0 h 4500562"/>
              <a:gd name="connsiteX9" fmla="*/ 862011 w 3890962"/>
              <a:gd name="connsiteY9" fmla="*/ 1176338 h 4500562"/>
              <a:gd name="connsiteX10" fmla="*/ 1023937 w 3890962"/>
              <a:gd name="connsiteY10" fmla="*/ 1624012 h 4500562"/>
              <a:gd name="connsiteX11" fmla="*/ 1252537 w 3890962"/>
              <a:gd name="connsiteY11" fmla="*/ 1876424 h 4500562"/>
              <a:gd name="connsiteX12" fmla="*/ 1281112 w 3890962"/>
              <a:gd name="connsiteY12" fmla="*/ 1919287 h 4500562"/>
              <a:gd name="connsiteX13" fmla="*/ 1652587 w 3890962"/>
              <a:gd name="connsiteY13" fmla="*/ 2600324 h 4500562"/>
              <a:gd name="connsiteX14" fmla="*/ 2714625 w 3890962"/>
              <a:gd name="connsiteY14" fmla="*/ 3609974 h 4500562"/>
              <a:gd name="connsiteX15" fmla="*/ 2857500 w 3890962"/>
              <a:gd name="connsiteY15" fmla="*/ 4038599 h 4500562"/>
              <a:gd name="connsiteX16" fmla="*/ 3052762 w 3890962"/>
              <a:gd name="connsiteY16" fmla="*/ 4233862 h 4500562"/>
              <a:gd name="connsiteX17" fmla="*/ 3890962 w 3890962"/>
              <a:gd name="connsiteY17" fmla="*/ 4500562 h 4500562"/>
              <a:gd name="connsiteX18" fmla="*/ 3871912 w 3890962"/>
              <a:gd name="connsiteY18" fmla="*/ 3705224 h 4500562"/>
              <a:gd name="connsiteX0" fmla="*/ 3871912 w 3890962"/>
              <a:gd name="connsiteY0" fmla="*/ 3705224 h 4500562"/>
              <a:gd name="connsiteX1" fmla="*/ 3371850 w 3890962"/>
              <a:gd name="connsiteY1" fmla="*/ 3567112 h 4500562"/>
              <a:gd name="connsiteX2" fmla="*/ 3048000 w 3890962"/>
              <a:gd name="connsiteY2" fmla="*/ 3443287 h 4500562"/>
              <a:gd name="connsiteX3" fmla="*/ 2900362 w 3890962"/>
              <a:gd name="connsiteY3" fmla="*/ 3157537 h 4500562"/>
              <a:gd name="connsiteX4" fmla="*/ 2028825 w 3890962"/>
              <a:gd name="connsiteY4" fmla="*/ 2247899 h 4500562"/>
              <a:gd name="connsiteX5" fmla="*/ 1976437 w 3890962"/>
              <a:gd name="connsiteY5" fmla="*/ 2076449 h 4500562"/>
              <a:gd name="connsiteX6" fmla="*/ 1847850 w 3890962"/>
              <a:gd name="connsiteY6" fmla="*/ 1681162 h 4500562"/>
              <a:gd name="connsiteX7" fmla="*/ 1085850 w 3890962"/>
              <a:gd name="connsiteY7" fmla="*/ 1147763 h 4500562"/>
              <a:gd name="connsiteX8" fmla="*/ 0 w 3890962"/>
              <a:gd name="connsiteY8" fmla="*/ 0 h 4500562"/>
              <a:gd name="connsiteX9" fmla="*/ 862011 w 3890962"/>
              <a:gd name="connsiteY9" fmla="*/ 1176338 h 4500562"/>
              <a:gd name="connsiteX10" fmla="*/ 1023937 w 3890962"/>
              <a:gd name="connsiteY10" fmla="*/ 1624012 h 4500562"/>
              <a:gd name="connsiteX11" fmla="*/ 1252537 w 3890962"/>
              <a:gd name="connsiteY11" fmla="*/ 1876424 h 4500562"/>
              <a:gd name="connsiteX12" fmla="*/ 1281112 w 3890962"/>
              <a:gd name="connsiteY12" fmla="*/ 1919287 h 4500562"/>
              <a:gd name="connsiteX13" fmla="*/ 1443037 w 3890962"/>
              <a:gd name="connsiteY13" fmla="*/ 2400299 h 4500562"/>
              <a:gd name="connsiteX14" fmla="*/ 2714625 w 3890962"/>
              <a:gd name="connsiteY14" fmla="*/ 3609974 h 4500562"/>
              <a:gd name="connsiteX15" fmla="*/ 2857500 w 3890962"/>
              <a:gd name="connsiteY15" fmla="*/ 4038599 h 4500562"/>
              <a:gd name="connsiteX16" fmla="*/ 3052762 w 3890962"/>
              <a:gd name="connsiteY16" fmla="*/ 4233862 h 4500562"/>
              <a:gd name="connsiteX17" fmla="*/ 3890962 w 3890962"/>
              <a:gd name="connsiteY17" fmla="*/ 4500562 h 4500562"/>
              <a:gd name="connsiteX18" fmla="*/ 3871912 w 3890962"/>
              <a:gd name="connsiteY18" fmla="*/ 3705224 h 450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0962" h="4500562">
                <a:moveTo>
                  <a:pt x="3871912" y="3705224"/>
                </a:moveTo>
                <a:lnTo>
                  <a:pt x="3371850" y="3567112"/>
                </a:lnTo>
                <a:lnTo>
                  <a:pt x="3048000" y="3443287"/>
                </a:lnTo>
                <a:lnTo>
                  <a:pt x="2900362" y="3157537"/>
                </a:lnTo>
                <a:lnTo>
                  <a:pt x="2028825" y="2247899"/>
                </a:lnTo>
                <a:lnTo>
                  <a:pt x="1976437" y="2076449"/>
                </a:lnTo>
                <a:lnTo>
                  <a:pt x="1847850" y="1681162"/>
                </a:lnTo>
                <a:lnTo>
                  <a:pt x="1085850" y="1147763"/>
                </a:lnTo>
                <a:lnTo>
                  <a:pt x="0" y="0"/>
                </a:lnTo>
                <a:lnTo>
                  <a:pt x="862011" y="1176338"/>
                </a:lnTo>
                <a:lnTo>
                  <a:pt x="1023937" y="1624012"/>
                </a:lnTo>
                <a:lnTo>
                  <a:pt x="1252537" y="1876424"/>
                </a:lnTo>
                <a:lnTo>
                  <a:pt x="1281112" y="1919287"/>
                </a:lnTo>
                <a:lnTo>
                  <a:pt x="1443037" y="2400299"/>
                </a:lnTo>
                <a:lnTo>
                  <a:pt x="2714625" y="3609974"/>
                </a:lnTo>
                <a:lnTo>
                  <a:pt x="2857500" y="4038599"/>
                </a:lnTo>
                <a:lnTo>
                  <a:pt x="3052762" y="4233862"/>
                </a:lnTo>
                <a:lnTo>
                  <a:pt x="3890962" y="4500562"/>
                </a:lnTo>
                <a:lnTo>
                  <a:pt x="3871912" y="3705224"/>
                </a:lnTo>
                <a:close/>
              </a:path>
            </a:pathLst>
          </a:custGeom>
          <a:pattFill prst="ltVert">
            <a:fgClr>
              <a:schemeClr val="accent1"/>
            </a:fgClr>
            <a:bgClr>
              <a:schemeClr val="bg1"/>
            </a:bgClr>
          </a:patt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Freeform: Shape 24">
            <a:extLst>
              <a:ext uri="{FF2B5EF4-FFF2-40B4-BE49-F238E27FC236}">
                <a16:creationId xmlns:a16="http://schemas.microsoft.com/office/drawing/2014/main" id="{6D69D8BD-05E3-4829-B4C8-31ECDB1A0A53}"/>
              </a:ext>
            </a:extLst>
          </p:cNvPr>
          <p:cNvSpPr/>
          <p:nvPr/>
        </p:nvSpPr>
        <p:spPr>
          <a:xfrm>
            <a:off x="6920366" y="884828"/>
            <a:ext cx="3674024" cy="3248024"/>
          </a:xfrm>
          <a:custGeom>
            <a:avLst/>
            <a:gdLst>
              <a:gd name="connsiteX0" fmla="*/ 0 w 2381250"/>
              <a:gd name="connsiteY0" fmla="*/ 0 h 2328863"/>
              <a:gd name="connsiteX1" fmla="*/ 1023937 w 2381250"/>
              <a:gd name="connsiteY1" fmla="*/ 585788 h 2328863"/>
              <a:gd name="connsiteX2" fmla="*/ 1347787 w 2381250"/>
              <a:gd name="connsiteY2" fmla="*/ 1495425 h 2328863"/>
              <a:gd name="connsiteX3" fmla="*/ 2381250 w 2381250"/>
              <a:gd name="connsiteY3" fmla="*/ 2328863 h 2328863"/>
              <a:gd name="connsiteX4" fmla="*/ 2138362 w 2381250"/>
              <a:gd name="connsiteY4" fmla="*/ 2309813 h 2328863"/>
              <a:gd name="connsiteX5" fmla="*/ 1685925 w 2381250"/>
              <a:gd name="connsiteY5" fmla="*/ 1990725 h 2328863"/>
              <a:gd name="connsiteX6" fmla="*/ 1466850 w 2381250"/>
              <a:gd name="connsiteY6" fmla="*/ 1785938 h 2328863"/>
              <a:gd name="connsiteX7" fmla="*/ 1295400 w 2381250"/>
              <a:gd name="connsiteY7" fmla="*/ 1733550 h 2328863"/>
              <a:gd name="connsiteX8" fmla="*/ 1100137 w 2381250"/>
              <a:gd name="connsiteY8" fmla="*/ 1447800 h 2328863"/>
              <a:gd name="connsiteX9" fmla="*/ 995362 w 2381250"/>
              <a:gd name="connsiteY9" fmla="*/ 1162050 h 2328863"/>
              <a:gd name="connsiteX10" fmla="*/ 923925 w 2381250"/>
              <a:gd name="connsiteY10" fmla="*/ 671513 h 2328863"/>
              <a:gd name="connsiteX11" fmla="*/ 0 w 2381250"/>
              <a:gd name="connsiteY11" fmla="*/ 0 h 2328863"/>
              <a:gd name="connsiteX0" fmla="*/ 0 w 3295650"/>
              <a:gd name="connsiteY0" fmla="*/ 0 h 3124200"/>
              <a:gd name="connsiteX1" fmla="*/ 1023937 w 3295650"/>
              <a:gd name="connsiteY1" fmla="*/ 585788 h 3124200"/>
              <a:gd name="connsiteX2" fmla="*/ 1347787 w 3295650"/>
              <a:gd name="connsiteY2" fmla="*/ 1495425 h 3124200"/>
              <a:gd name="connsiteX3" fmla="*/ 2381250 w 3295650"/>
              <a:gd name="connsiteY3" fmla="*/ 2328863 h 3124200"/>
              <a:gd name="connsiteX4" fmla="*/ 3295650 w 3295650"/>
              <a:gd name="connsiteY4" fmla="*/ 3124200 h 3124200"/>
              <a:gd name="connsiteX5" fmla="*/ 1685925 w 3295650"/>
              <a:gd name="connsiteY5" fmla="*/ 1990725 h 3124200"/>
              <a:gd name="connsiteX6" fmla="*/ 1466850 w 3295650"/>
              <a:gd name="connsiteY6" fmla="*/ 1785938 h 3124200"/>
              <a:gd name="connsiteX7" fmla="*/ 1295400 w 3295650"/>
              <a:gd name="connsiteY7" fmla="*/ 1733550 h 3124200"/>
              <a:gd name="connsiteX8" fmla="*/ 1100137 w 3295650"/>
              <a:gd name="connsiteY8" fmla="*/ 1447800 h 3124200"/>
              <a:gd name="connsiteX9" fmla="*/ 995362 w 3295650"/>
              <a:gd name="connsiteY9" fmla="*/ 1162050 h 3124200"/>
              <a:gd name="connsiteX10" fmla="*/ 923925 w 3295650"/>
              <a:gd name="connsiteY10" fmla="*/ 671513 h 3124200"/>
              <a:gd name="connsiteX11" fmla="*/ 0 w 3295650"/>
              <a:gd name="connsiteY11" fmla="*/ 0 h 3124200"/>
              <a:gd name="connsiteX0" fmla="*/ 0 w 3395662"/>
              <a:gd name="connsiteY0" fmla="*/ 0 h 3124200"/>
              <a:gd name="connsiteX1" fmla="*/ 1023937 w 3395662"/>
              <a:gd name="connsiteY1" fmla="*/ 585788 h 3124200"/>
              <a:gd name="connsiteX2" fmla="*/ 1347787 w 3395662"/>
              <a:gd name="connsiteY2" fmla="*/ 1495425 h 3124200"/>
              <a:gd name="connsiteX3" fmla="*/ 2381250 w 3395662"/>
              <a:gd name="connsiteY3" fmla="*/ 2328863 h 3124200"/>
              <a:gd name="connsiteX4" fmla="*/ 3395662 w 3395662"/>
              <a:gd name="connsiteY4" fmla="*/ 3105149 h 3124200"/>
              <a:gd name="connsiteX5" fmla="*/ 3295650 w 3395662"/>
              <a:gd name="connsiteY5" fmla="*/ 3124200 h 3124200"/>
              <a:gd name="connsiteX6" fmla="*/ 1685925 w 3395662"/>
              <a:gd name="connsiteY6" fmla="*/ 1990725 h 3124200"/>
              <a:gd name="connsiteX7" fmla="*/ 1466850 w 3395662"/>
              <a:gd name="connsiteY7" fmla="*/ 1785938 h 3124200"/>
              <a:gd name="connsiteX8" fmla="*/ 1295400 w 3395662"/>
              <a:gd name="connsiteY8" fmla="*/ 1733550 h 3124200"/>
              <a:gd name="connsiteX9" fmla="*/ 1100137 w 3395662"/>
              <a:gd name="connsiteY9" fmla="*/ 1447800 h 3124200"/>
              <a:gd name="connsiteX10" fmla="*/ 995362 w 3395662"/>
              <a:gd name="connsiteY10" fmla="*/ 1162050 h 3124200"/>
              <a:gd name="connsiteX11" fmla="*/ 923925 w 3395662"/>
              <a:gd name="connsiteY11" fmla="*/ 671513 h 3124200"/>
              <a:gd name="connsiteX12" fmla="*/ 0 w 3395662"/>
              <a:gd name="connsiteY12" fmla="*/ 0 h 3124200"/>
              <a:gd name="connsiteX0" fmla="*/ 0 w 3457574"/>
              <a:gd name="connsiteY0" fmla="*/ 0 h 3124200"/>
              <a:gd name="connsiteX1" fmla="*/ 1023937 w 3457574"/>
              <a:gd name="connsiteY1" fmla="*/ 585788 h 3124200"/>
              <a:gd name="connsiteX2" fmla="*/ 1347787 w 3457574"/>
              <a:gd name="connsiteY2" fmla="*/ 1495425 h 3124200"/>
              <a:gd name="connsiteX3" fmla="*/ 2381250 w 3457574"/>
              <a:gd name="connsiteY3" fmla="*/ 2328863 h 3124200"/>
              <a:gd name="connsiteX4" fmla="*/ 3457574 w 3457574"/>
              <a:gd name="connsiteY4" fmla="*/ 2938461 h 3124200"/>
              <a:gd name="connsiteX5" fmla="*/ 3295650 w 3457574"/>
              <a:gd name="connsiteY5" fmla="*/ 3124200 h 3124200"/>
              <a:gd name="connsiteX6" fmla="*/ 1685925 w 3457574"/>
              <a:gd name="connsiteY6" fmla="*/ 1990725 h 3124200"/>
              <a:gd name="connsiteX7" fmla="*/ 1466850 w 3457574"/>
              <a:gd name="connsiteY7" fmla="*/ 1785938 h 3124200"/>
              <a:gd name="connsiteX8" fmla="*/ 1295400 w 3457574"/>
              <a:gd name="connsiteY8" fmla="*/ 1733550 h 3124200"/>
              <a:gd name="connsiteX9" fmla="*/ 1100137 w 3457574"/>
              <a:gd name="connsiteY9" fmla="*/ 1447800 h 3124200"/>
              <a:gd name="connsiteX10" fmla="*/ 995362 w 3457574"/>
              <a:gd name="connsiteY10" fmla="*/ 1162050 h 3124200"/>
              <a:gd name="connsiteX11" fmla="*/ 923925 w 3457574"/>
              <a:gd name="connsiteY11" fmla="*/ 671513 h 3124200"/>
              <a:gd name="connsiteX12" fmla="*/ 0 w 3457574"/>
              <a:gd name="connsiteY12" fmla="*/ 0 h 3124200"/>
              <a:gd name="connsiteX0" fmla="*/ 0 w 3461792"/>
              <a:gd name="connsiteY0" fmla="*/ 0 h 3124200"/>
              <a:gd name="connsiteX1" fmla="*/ 1023937 w 3461792"/>
              <a:gd name="connsiteY1" fmla="*/ 585788 h 3124200"/>
              <a:gd name="connsiteX2" fmla="*/ 1347787 w 3461792"/>
              <a:gd name="connsiteY2" fmla="*/ 1495425 h 3124200"/>
              <a:gd name="connsiteX3" fmla="*/ 2381250 w 3461792"/>
              <a:gd name="connsiteY3" fmla="*/ 2328863 h 3124200"/>
              <a:gd name="connsiteX4" fmla="*/ 3309937 w 3461792"/>
              <a:gd name="connsiteY4" fmla="*/ 3028949 h 3124200"/>
              <a:gd name="connsiteX5" fmla="*/ 3457574 w 3461792"/>
              <a:gd name="connsiteY5" fmla="*/ 2938461 h 3124200"/>
              <a:gd name="connsiteX6" fmla="*/ 3295650 w 3461792"/>
              <a:gd name="connsiteY6" fmla="*/ 3124200 h 3124200"/>
              <a:gd name="connsiteX7" fmla="*/ 1685925 w 3461792"/>
              <a:gd name="connsiteY7" fmla="*/ 1990725 h 3124200"/>
              <a:gd name="connsiteX8" fmla="*/ 1466850 w 3461792"/>
              <a:gd name="connsiteY8" fmla="*/ 1785938 h 3124200"/>
              <a:gd name="connsiteX9" fmla="*/ 1295400 w 3461792"/>
              <a:gd name="connsiteY9" fmla="*/ 1733550 h 3124200"/>
              <a:gd name="connsiteX10" fmla="*/ 1100137 w 3461792"/>
              <a:gd name="connsiteY10" fmla="*/ 1447800 h 3124200"/>
              <a:gd name="connsiteX11" fmla="*/ 995362 w 3461792"/>
              <a:gd name="connsiteY11" fmla="*/ 1162050 h 3124200"/>
              <a:gd name="connsiteX12" fmla="*/ 923925 w 3461792"/>
              <a:gd name="connsiteY12" fmla="*/ 671513 h 3124200"/>
              <a:gd name="connsiteX13" fmla="*/ 0 w 3461792"/>
              <a:gd name="connsiteY13" fmla="*/ 0 h 3124200"/>
              <a:gd name="connsiteX0" fmla="*/ 0 w 3457574"/>
              <a:gd name="connsiteY0" fmla="*/ 0 h 3124200"/>
              <a:gd name="connsiteX1" fmla="*/ 1023937 w 3457574"/>
              <a:gd name="connsiteY1" fmla="*/ 585788 h 3124200"/>
              <a:gd name="connsiteX2" fmla="*/ 1347787 w 3457574"/>
              <a:gd name="connsiteY2" fmla="*/ 1495425 h 3124200"/>
              <a:gd name="connsiteX3" fmla="*/ 2381250 w 3457574"/>
              <a:gd name="connsiteY3" fmla="*/ 2328863 h 3124200"/>
              <a:gd name="connsiteX4" fmla="*/ 3309937 w 3457574"/>
              <a:gd name="connsiteY4" fmla="*/ 3028949 h 3124200"/>
              <a:gd name="connsiteX5" fmla="*/ 3457574 w 3457574"/>
              <a:gd name="connsiteY5" fmla="*/ 2938461 h 3124200"/>
              <a:gd name="connsiteX6" fmla="*/ 3295650 w 3457574"/>
              <a:gd name="connsiteY6" fmla="*/ 3124200 h 3124200"/>
              <a:gd name="connsiteX7" fmla="*/ 1685925 w 3457574"/>
              <a:gd name="connsiteY7" fmla="*/ 1990725 h 3124200"/>
              <a:gd name="connsiteX8" fmla="*/ 1466850 w 3457574"/>
              <a:gd name="connsiteY8" fmla="*/ 1785938 h 3124200"/>
              <a:gd name="connsiteX9" fmla="*/ 1295400 w 3457574"/>
              <a:gd name="connsiteY9" fmla="*/ 1733550 h 3124200"/>
              <a:gd name="connsiteX10" fmla="*/ 1100137 w 3457574"/>
              <a:gd name="connsiteY10" fmla="*/ 1447800 h 3124200"/>
              <a:gd name="connsiteX11" fmla="*/ 995362 w 3457574"/>
              <a:gd name="connsiteY11" fmla="*/ 1162050 h 3124200"/>
              <a:gd name="connsiteX12" fmla="*/ 923925 w 3457574"/>
              <a:gd name="connsiteY12" fmla="*/ 671513 h 3124200"/>
              <a:gd name="connsiteX13" fmla="*/ 0 w 3457574"/>
              <a:gd name="connsiteY13" fmla="*/ 0 h 3124200"/>
              <a:gd name="connsiteX0" fmla="*/ 0 w 3919536"/>
              <a:gd name="connsiteY0" fmla="*/ 0 h 3171823"/>
              <a:gd name="connsiteX1" fmla="*/ 1023937 w 3919536"/>
              <a:gd name="connsiteY1" fmla="*/ 585788 h 3171823"/>
              <a:gd name="connsiteX2" fmla="*/ 1347787 w 3919536"/>
              <a:gd name="connsiteY2" fmla="*/ 1495425 h 3171823"/>
              <a:gd name="connsiteX3" fmla="*/ 2381250 w 3919536"/>
              <a:gd name="connsiteY3" fmla="*/ 2328863 h 3171823"/>
              <a:gd name="connsiteX4" fmla="*/ 3309937 w 3919536"/>
              <a:gd name="connsiteY4" fmla="*/ 3028949 h 3171823"/>
              <a:gd name="connsiteX5" fmla="*/ 3919536 w 3919536"/>
              <a:gd name="connsiteY5" fmla="*/ 3171823 h 3171823"/>
              <a:gd name="connsiteX6" fmla="*/ 3295650 w 3919536"/>
              <a:gd name="connsiteY6" fmla="*/ 3124200 h 3171823"/>
              <a:gd name="connsiteX7" fmla="*/ 1685925 w 3919536"/>
              <a:gd name="connsiteY7" fmla="*/ 1990725 h 3171823"/>
              <a:gd name="connsiteX8" fmla="*/ 1466850 w 3919536"/>
              <a:gd name="connsiteY8" fmla="*/ 1785938 h 3171823"/>
              <a:gd name="connsiteX9" fmla="*/ 1295400 w 3919536"/>
              <a:gd name="connsiteY9" fmla="*/ 1733550 h 3171823"/>
              <a:gd name="connsiteX10" fmla="*/ 1100137 w 3919536"/>
              <a:gd name="connsiteY10" fmla="*/ 1447800 h 3171823"/>
              <a:gd name="connsiteX11" fmla="*/ 995362 w 3919536"/>
              <a:gd name="connsiteY11" fmla="*/ 1162050 h 3171823"/>
              <a:gd name="connsiteX12" fmla="*/ 923925 w 3919536"/>
              <a:gd name="connsiteY12" fmla="*/ 671513 h 3171823"/>
              <a:gd name="connsiteX13" fmla="*/ 0 w 3919536"/>
              <a:gd name="connsiteY13" fmla="*/ 0 h 3171823"/>
              <a:gd name="connsiteX0" fmla="*/ 0 w 3919536"/>
              <a:gd name="connsiteY0" fmla="*/ 0 h 3171823"/>
              <a:gd name="connsiteX1" fmla="*/ 1023937 w 3919536"/>
              <a:gd name="connsiteY1" fmla="*/ 585788 h 3171823"/>
              <a:gd name="connsiteX2" fmla="*/ 1347787 w 3919536"/>
              <a:gd name="connsiteY2" fmla="*/ 1495425 h 3171823"/>
              <a:gd name="connsiteX3" fmla="*/ 2381250 w 3919536"/>
              <a:gd name="connsiteY3" fmla="*/ 2328863 h 3171823"/>
              <a:gd name="connsiteX4" fmla="*/ 3309937 w 3919536"/>
              <a:gd name="connsiteY4" fmla="*/ 3028949 h 3171823"/>
              <a:gd name="connsiteX5" fmla="*/ 3467100 w 3919536"/>
              <a:gd name="connsiteY5" fmla="*/ 2933699 h 3171823"/>
              <a:gd name="connsiteX6" fmla="*/ 3919536 w 3919536"/>
              <a:gd name="connsiteY6" fmla="*/ 3171823 h 3171823"/>
              <a:gd name="connsiteX7" fmla="*/ 3295650 w 3919536"/>
              <a:gd name="connsiteY7" fmla="*/ 3124200 h 3171823"/>
              <a:gd name="connsiteX8" fmla="*/ 1685925 w 3919536"/>
              <a:gd name="connsiteY8" fmla="*/ 1990725 h 3171823"/>
              <a:gd name="connsiteX9" fmla="*/ 1466850 w 3919536"/>
              <a:gd name="connsiteY9" fmla="*/ 1785938 h 3171823"/>
              <a:gd name="connsiteX10" fmla="*/ 1295400 w 3919536"/>
              <a:gd name="connsiteY10" fmla="*/ 1733550 h 3171823"/>
              <a:gd name="connsiteX11" fmla="*/ 1100137 w 3919536"/>
              <a:gd name="connsiteY11" fmla="*/ 1447800 h 3171823"/>
              <a:gd name="connsiteX12" fmla="*/ 995362 w 3919536"/>
              <a:gd name="connsiteY12" fmla="*/ 1162050 h 3171823"/>
              <a:gd name="connsiteX13" fmla="*/ 923925 w 3919536"/>
              <a:gd name="connsiteY13" fmla="*/ 671513 h 3171823"/>
              <a:gd name="connsiteX14" fmla="*/ 0 w 3919536"/>
              <a:gd name="connsiteY14" fmla="*/ 0 h 3171823"/>
              <a:gd name="connsiteX0" fmla="*/ 0 w 3934420"/>
              <a:gd name="connsiteY0" fmla="*/ 0 h 3249125"/>
              <a:gd name="connsiteX1" fmla="*/ 1023937 w 3934420"/>
              <a:gd name="connsiteY1" fmla="*/ 585788 h 3249125"/>
              <a:gd name="connsiteX2" fmla="*/ 1347787 w 3934420"/>
              <a:gd name="connsiteY2" fmla="*/ 1495425 h 3249125"/>
              <a:gd name="connsiteX3" fmla="*/ 2381250 w 3934420"/>
              <a:gd name="connsiteY3" fmla="*/ 2328863 h 3249125"/>
              <a:gd name="connsiteX4" fmla="*/ 3309937 w 3934420"/>
              <a:gd name="connsiteY4" fmla="*/ 3028949 h 3249125"/>
              <a:gd name="connsiteX5" fmla="*/ 3467100 w 3934420"/>
              <a:gd name="connsiteY5" fmla="*/ 2933699 h 3249125"/>
              <a:gd name="connsiteX6" fmla="*/ 3919536 w 3934420"/>
              <a:gd name="connsiteY6" fmla="*/ 3171823 h 3249125"/>
              <a:gd name="connsiteX7" fmla="*/ 3886200 w 3934420"/>
              <a:gd name="connsiteY7" fmla="*/ 3248024 h 3249125"/>
              <a:gd name="connsiteX8" fmla="*/ 3295650 w 3934420"/>
              <a:gd name="connsiteY8" fmla="*/ 3124200 h 3249125"/>
              <a:gd name="connsiteX9" fmla="*/ 1685925 w 3934420"/>
              <a:gd name="connsiteY9" fmla="*/ 1990725 h 3249125"/>
              <a:gd name="connsiteX10" fmla="*/ 1466850 w 3934420"/>
              <a:gd name="connsiteY10" fmla="*/ 1785938 h 3249125"/>
              <a:gd name="connsiteX11" fmla="*/ 1295400 w 3934420"/>
              <a:gd name="connsiteY11" fmla="*/ 1733550 h 3249125"/>
              <a:gd name="connsiteX12" fmla="*/ 1100137 w 3934420"/>
              <a:gd name="connsiteY12" fmla="*/ 1447800 h 3249125"/>
              <a:gd name="connsiteX13" fmla="*/ 995362 w 3934420"/>
              <a:gd name="connsiteY13" fmla="*/ 1162050 h 3249125"/>
              <a:gd name="connsiteX14" fmla="*/ 923925 w 3934420"/>
              <a:gd name="connsiteY14" fmla="*/ 671513 h 3249125"/>
              <a:gd name="connsiteX15" fmla="*/ 0 w 3934420"/>
              <a:gd name="connsiteY15" fmla="*/ 0 h 3249125"/>
              <a:gd name="connsiteX0" fmla="*/ 0 w 3934420"/>
              <a:gd name="connsiteY0" fmla="*/ 0 h 3249125"/>
              <a:gd name="connsiteX1" fmla="*/ 1023937 w 3934420"/>
              <a:gd name="connsiteY1" fmla="*/ 585788 h 3249125"/>
              <a:gd name="connsiteX2" fmla="*/ 1347787 w 3934420"/>
              <a:gd name="connsiteY2" fmla="*/ 1495425 h 3249125"/>
              <a:gd name="connsiteX3" fmla="*/ 2381250 w 3934420"/>
              <a:gd name="connsiteY3" fmla="*/ 2328863 h 3249125"/>
              <a:gd name="connsiteX4" fmla="*/ 3309937 w 3934420"/>
              <a:gd name="connsiteY4" fmla="*/ 3028949 h 3249125"/>
              <a:gd name="connsiteX5" fmla="*/ 3467100 w 3934420"/>
              <a:gd name="connsiteY5" fmla="*/ 2933699 h 3249125"/>
              <a:gd name="connsiteX6" fmla="*/ 3919536 w 3934420"/>
              <a:gd name="connsiteY6" fmla="*/ 3171823 h 3249125"/>
              <a:gd name="connsiteX7" fmla="*/ 3886200 w 3934420"/>
              <a:gd name="connsiteY7" fmla="*/ 3248024 h 3249125"/>
              <a:gd name="connsiteX8" fmla="*/ 3419475 w 3934420"/>
              <a:gd name="connsiteY8" fmla="*/ 2976562 h 3249125"/>
              <a:gd name="connsiteX9" fmla="*/ 3295650 w 3934420"/>
              <a:gd name="connsiteY9" fmla="*/ 3124200 h 3249125"/>
              <a:gd name="connsiteX10" fmla="*/ 1685925 w 3934420"/>
              <a:gd name="connsiteY10" fmla="*/ 1990725 h 3249125"/>
              <a:gd name="connsiteX11" fmla="*/ 1466850 w 3934420"/>
              <a:gd name="connsiteY11" fmla="*/ 1785938 h 3249125"/>
              <a:gd name="connsiteX12" fmla="*/ 1295400 w 3934420"/>
              <a:gd name="connsiteY12" fmla="*/ 1733550 h 3249125"/>
              <a:gd name="connsiteX13" fmla="*/ 1100137 w 3934420"/>
              <a:gd name="connsiteY13" fmla="*/ 1447800 h 3249125"/>
              <a:gd name="connsiteX14" fmla="*/ 995362 w 3934420"/>
              <a:gd name="connsiteY14" fmla="*/ 1162050 h 3249125"/>
              <a:gd name="connsiteX15" fmla="*/ 923925 w 3934420"/>
              <a:gd name="connsiteY15" fmla="*/ 671513 h 3249125"/>
              <a:gd name="connsiteX16" fmla="*/ 0 w 3934420"/>
              <a:gd name="connsiteY16" fmla="*/ 0 h 3249125"/>
              <a:gd name="connsiteX0" fmla="*/ 0 w 3919536"/>
              <a:gd name="connsiteY0" fmla="*/ 0 h 3248024"/>
              <a:gd name="connsiteX1" fmla="*/ 1023937 w 3919536"/>
              <a:gd name="connsiteY1" fmla="*/ 585788 h 3248024"/>
              <a:gd name="connsiteX2" fmla="*/ 1347787 w 3919536"/>
              <a:gd name="connsiteY2" fmla="*/ 1495425 h 3248024"/>
              <a:gd name="connsiteX3" fmla="*/ 2381250 w 3919536"/>
              <a:gd name="connsiteY3" fmla="*/ 2328863 h 3248024"/>
              <a:gd name="connsiteX4" fmla="*/ 3309937 w 3919536"/>
              <a:gd name="connsiteY4" fmla="*/ 3028949 h 3248024"/>
              <a:gd name="connsiteX5" fmla="*/ 3467100 w 3919536"/>
              <a:gd name="connsiteY5" fmla="*/ 2933699 h 3248024"/>
              <a:gd name="connsiteX6" fmla="*/ 3919536 w 3919536"/>
              <a:gd name="connsiteY6" fmla="*/ 3171823 h 3248024"/>
              <a:gd name="connsiteX7" fmla="*/ 3886200 w 3919536"/>
              <a:gd name="connsiteY7" fmla="*/ 3248024 h 3248024"/>
              <a:gd name="connsiteX8" fmla="*/ 3419475 w 3919536"/>
              <a:gd name="connsiteY8" fmla="*/ 2976562 h 3248024"/>
              <a:gd name="connsiteX9" fmla="*/ 3295650 w 3919536"/>
              <a:gd name="connsiteY9" fmla="*/ 3124200 h 3248024"/>
              <a:gd name="connsiteX10" fmla="*/ 1685925 w 3919536"/>
              <a:gd name="connsiteY10" fmla="*/ 1990725 h 3248024"/>
              <a:gd name="connsiteX11" fmla="*/ 1466850 w 3919536"/>
              <a:gd name="connsiteY11" fmla="*/ 1785938 h 3248024"/>
              <a:gd name="connsiteX12" fmla="*/ 1295400 w 3919536"/>
              <a:gd name="connsiteY12" fmla="*/ 1733550 h 3248024"/>
              <a:gd name="connsiteX13" fmla="*/ 1100137 w 3919536"/>
              <a:gd name="connsiteY13" fmla="*/ 1447800 h 3248024"/>
              <a:gd name="connsiteX14" fmla="*/ 995362 w 3919536"/>
              <a:gd name="connsiteY14" fmla="*/ 1162050 h 3248024"/>
              <a:gd name="connsiteX15" fmla="*/ 923925 w 3919536"/>
              <a:gd name="connsiteY15" fmla="*/ 671513 h 3248024"/>
              <a:gd name="connsiteX16" fmla="*/ 0 w 3919536"/>
              <a:gd name="connsiteY16" fmla="*/ 0 h 3248024"/>
              <a:gd name="connsiteX0" fmla="*/ 0 w 3886200"/>
              <a:gd name="connsiteY0" fmla="*/ 0 h 3248024"/>
              <a:gd name="connsiteX1" fmla="*/ 1023937 w 3886200"/>
              <a:gd name="connsiteY1" fmla="*/ 585788 h 3248024"/>
              <a:gd name="connsiteX2" fmla="*/ 1347787 w 3886200"/>
              <a:gd name="connsiteY2" fmla="*/ 1495425 h 3248024"/>
              <a:gd name="connsiteX3" fmla="*/ 2381250 w 3886200"/>
              <a:gd name="connsiteY3" fmla="*/ 2328863 h 3248024"/>
              <a:gd name="connsiteX4" fmla="*/ 3309937 w 3886200"/>
              <a:gd name="connsiteY4" fmla="*/ 3028949 h 3248024"/>
              <a:gd name="connsiteX5" fmla="*/ 3467100 w 3886200"/>
              <a:gd name="connsiteY5" fmla="*/ 2933699 h 3248024"/>
              <a:gd name="connsiteX6" fmla="*/ 3886198 w 3886200"/>
              <a:gd name="connsiteY6" fmla="*/ 3148011 h 3248024"/>
              <a:gd name="connsiteX7" fmla="*/ 3886200 w 3886200"/>
              <a:gd name="connsiteY7" fmla="*/ 3248024 h 3248024"/>
              <a:gd name="connsiteX8" fmla="*/ 3419475 w 3886200"/>
              <a:gd name="connsiteY8" fmla="*/ 2976562 h 3248024"/>
              <a:gd name="connsiteX9" fmla="*/ 3295650 w 3886200"/>
              <a:gd name="connsiteY9" fmla="*/ 3124200 h 3248024"/>
              <a:gd name="connsiteX10" fmla="*/ 1685925 w 3886200"/>
              <a:gd name="connsiteY10" fmla="*/ 1990725 h 3248024"/>
              <a:gd name="connsiteX11" fmla="*/ 1466850 w 3886200"/>
              <a:gd name="connsiteY11" fmla="*/ 1785938 h 3248024"/>
              <a:gd name="connsiteX12" fmla="*/ 1295400 w 3886200"/>
              <a:gd name="connsiteY12" fmla="*/ 1733550 h 3248024"/>
              <a:gd name="connsiteX13" fmla="*/ 1100137 w 3886200"/>
              <a:gd name="connsiteY13" fmla="*/ 1447800 h 3248024"/>
              <a:gd name="connsiteX14" fmla="*/ 995362 w 3886200"/>
              <a:gd name="connsiteY14" fmla="*/ 1162050 h 3248024"/>
              <a:gd name="connsiteX15" fmla="*/ 923925 w 3886200"/>
              <a:gd name="connsiteY15" fmla="*/ 671513 h 3248024"/>
              <a:gd name="connsiteX16" fmla="*/ 0 w 3886200"/>
              <a:gd name="connsiteY16" fmla="*/ 0 h 3248024"/>
              <a:gd name="connsiteX0" fmla="*/ 0 w 3886200"/>
              <a:gd name="connsiteY0" fmla="*/ 0 h 3248024"/>
              <a:gd name="connsiteX1" fmla="*/ 1023937 w 3886200"/>
              <a:gd name="connsiteY1" fmla="*/ 585788 h 3248024"/>
              <a:gd name="connsiteX2" fmla="*/ 1347787 w 3886200"/>
              <a:gd name="connsiteY2" fmla="*/ 1495425 h 3248024"/>
              <a:gd name="connsiteX3" fmla="*/ 2381250 w 3886200"/>
              <a:gd name="connsiteY3" fmla="*/ 2328863 h 3248024"/>
              <a:gd name="connsiteX4" fmla="*/ 3309937 w 3886200"/>
              <a:gd name="connsiteY4" fmla="*/ 3028949 h 3248024"/>
              <a:gd name="connsiteX5" fmla="*/ 3467100 w 3886200"/>
              <a:gd name="connsiteY5" fmla="*/ 2933699 h 3248024"/>
              <a:gd name="connsiteX6" fmla="*/ 3886198 w 3886200"/>
              <a:gd name="connsiteY6" fmla="*/ 3148011 h 3248024"/>
              <a:gd name="connsiteX7" fmla="*/ 3886200 w 3886200"/>
              <a:gd name="connsiteY7" fmla="*/ 3248024 h 3248024"/>
              <a:gd name="connsiteX8" fmla="*/ 3419475 w 3886200"/>
              <a:gd name="connsiteY8" fmla="*/ 2976562 h 3248024"/>
              <a:gd name="connsiteX9" fmla="*/ 3295650 w 3886200"/>
              <a:gd name="connsiteY9" fmla="*/ 3124200 h 3248024"/>
              <a:gd name="connsiteX10" fmla="*/ 1685925 w 3886200"/>
              <a:gd name="connsiteY10" fmla="*/ 1990725 h 3248024"/>
              <a:gd name="connsiteX11" fmla="*/ 1466850 w 3886200"/>
              <a:gd name="connsiteY11" fmla="*/ 1785938 h 3248024"/>
              <a:gd name="connsiteX12" fmla="*/ 1295400 w 3886200"/>
              <a:gd name="connsiteY12" fmla="*/ 1733550 h 3248024"/>
              <a:gd name="connsiteX13" fmla="*/ 1100137 w 3886200"/>
              <a:gd name="connsiteY13" fmla="*/ 1447800 h 3248024"/>
              <a:gd name="connsiteX14" fmla="*/ 995362 w 3886200"/>
              <a:gd name="connsiteY14" fmla="*/ 1162050 h 3248024"/>
              <a:gd name="connsiteX15" fmla="*/ 923925 w 3886200"/>
              <a:gd name="connsiteY15" fmla="*/ 671513 h 3248024"/>
              <a:gd name="connsiteX16" fmla="*/ 0 w 3886200"/>
              <a:gd name="connsiteY16" fmla="*/ 0 h 3248024"/>
              <a:gd name="connsiteX0" fmla="*/ 0 w 3886200"/>
              <a:gd name="connsiteY0" fmla="*/ 0 h 3248024"/>
              <a:gd name="connsiteX1" fmla="*/ 1023937 w 3886200"/>
              <a:gd name="connsiteY1" fmla="*/ 585788 h 3248024"/>
              <a:gd name="connsiteX2" fmla="*/ 1347787 w 3886200"/>
              <a:gd name="connsiteY2" fmla="*/ 1495425 h 3248024"/>
              <a:gd name="connsiteX3" fmla="*/ 2386013 w 3886200"/>
              <a:gd name="connsiteY3" fmla="*/ 2324100 h 3248024"/>
              <a:gd name="connsiteX4" fmla="*/ 3309937 w 3886200"/>
              <a:gd name="connsiteY4" fmla="*/ 3028949 h 3248024"/>
              <a:gd name="connsiteX5" fmla="*/ 3467100 w 3886200"/>
              <a:gd name="connsiteY5" fmla="*/ 2933699 h 3248024"/>
              <a:gd name="connsiteX6" fmla="*/ 3886198 w 3886200"/>
              <a:gd name="connsiteY6" fmla="*/ 3148011 h 3248024"/>
              <a:gd name="connsiteX7" fmla="*/ 3886200 w 3886200"/>
              <a:gd name="connsiteY7" fmla="*/ 3248024 h 3248024"/>
              <a:gd name="connsiteX8" fmla="*/ 3419475 w 3886200"/>
              <a:gd name="connsiteY8" fmla="*/ 2976562 h 3248024"/>
              <a:gd name="connsiteX9" fmla="*/ 3295650 w 3886200"/>
              <a:gd name="connsiteY9" fmla="*/ 3124200 h 3248024"/>
              <a:gd name="connsiteX10" fmla="*/ 1685925 w 3886200"/>
              <a:gd name="connsiteY10" fmla="*/ 1990725 h 3248024"/>
              <a:gd name="connsiteX11" fmla="*/ 1466850 w 3886200"/>
              <a:gd name="connsiteY11" fmla="*/ 1785938 h 3248024"/>
              <a:gd name="connsiteX12" fmla="*/ 1295400 w 3886200"/>
              <a:gd name="connsiteY12" fmla="*/ 1733550 h 3248024"/>
              <a:gd name="connsiteX13" fmla="*/ 1100137 w 3886200"/>
              <a:gd name="connsiteY13" fmla="*/ 1447800 h 3248024"/>
              <a:gd name="connsiteX14" fmla="*/ 995362 w 3886200"/>
              <a:gd name="connsiteY14" fmla="*/ 1162050 h 3248024"/>
              <a:gd name="connsiteX15" fmla="*/ 923925 w 3886200"/>
              <a:gd name="connsiteY15" fmla="*/ 671513 h 3248024"/>
              <a:gd name="connsiteX16" fmla="*/ 0 w 3886200"/>
              <a:gd name="connsiteY16" fmla="*/ 0 h 3248024"/>
              <a:gd name="connsiteX0" fmla="*/ 0 w 3886200"/>
              <a:gd name="connsiteY0" fmla="*/ 0 h 3248024"/>
              <a:gd name="connsiteX1" fmla="*/ 507206 w 3886200"/>
              <a:gd name="connsiteY1" fmla="*/ 269080 h 3248024"/>
              <a:gd name="connsiteX2" fmla="*/ 1023937 w 3886200"/>
              <a:gd name="connsiteY2" fmla="*/ 585788 h 3248024"/>
              <a:gd name="connsiteX3" fmla="*/ 1347787 w 3886200"/>
              <a:gd name="connsiteY3" fmla="*/ 1495425 h 3248024"/>
              <a:gd name="connsiteX4" fmla="*/ 2386013 w 3886200"/>
              <a:gd name="connsiteY4" fmla="*/ 2324100 h 3248024"/>
              <a:gd name="connsiteX5" fmla="*/ 3309937 w 3886200"/>
              <a:gd name="connsiteY5" fmla="*/ 3028949 h 3248024"/>
              <a:gd name="connsiteX6" fmla="*/ 3467100 w 3886200"/>
              <a:gd name="connsiteY6" fmla="*/ 2933699 h 3248024"/>
              <a:gd name="connsiteX7" fmla="*/ 3886198 w 3886200"/>
              <a:gd name="connsiteY7" fmla="*/ 3148011 h 3248024"/>
              <a:gd name="connsiteX8" fmla="*/ 3886200 w 3886200"/>
              <a:gd name="connsiteY8" fmla="*/ 3248024 h 3248024"/>
              <a:gd name="connsiteX9" fmla="*/ 3419475 w 3886200"/>
              <a:gd name="connsiteY9" fmla="*/ 2976562 h 3248024"/>
              <a:gd name="connsiteX10" fmla="*/ 3295650 w 3886200"/>
              <a:gd name="connsiteY10" fmla="*/ 3124200 h 3248024"/>
              <a:gd name="connsiteX11" fmla="*/ 1685925 w 3886200"/>
              <a:gd name="connsiteY11" fmla="*/ 1990725 h 3248024"/>
              <a:gd name="connsiteX12" fmla="*/ 1466850 w 3886200"/>
              <a:gd name="connsiteY12" fmla="*/ 1785938 h 3248024"/>
              <a:gd name="connsiteX13" fmla="*/ 1295400 w 3886200"/>
              <a:gd name="connsiteY13" fmla="*/ 1733550 h 3248024"/>
              <a:gd name="connsiteX14" fmla="*/ 1100137 w 3886200"/>
              <a:gd name="connsiteY14" fmla="*/ 1447800 h 3248024"/>
              <a:gd name="connsiteX15" fmla="*/ 995362 w 3886200"/>
              <a:gd name="connsiteY15" fmla="*/ 1162050 h 3248024"/>
              <a:gd name="connsiteX16" fmla="*/ 923925 w 3886200"/>
              <a:gd name="connsiteY16" fmla="*/ 671513 h 3248024"/>
              <a:gd name="connsiteX17" fmla="*/ 0 w 3886200"/>
              <a:gd name="connsiteY17" fmla="*/ 0 h 3248024"/>
              <a:gd name="connsiteX0" fmla="*/ 0 w 3886200"/>
              <a:gd name="connsiteY0" fmla="*/ 0 h 3248024"/>
              <a:gd name="connsiteX1" fmla="*/ 507206 w 3886200"/>
              <a:gd name="connsiteY1" fmla="*/ 269080 h 3248024"/>
              <a:gd name="connsiteX2" fmla="*/ 1023937 w 3886200"/>
              <a:gd name="connsiteY2" fmla="*/ 585788 h 3248024"/>
              <a:gd name="connsiteX3" fmla="*/ 1347787 w 3886200"/>
              <a:gd name="connsiteY3" fmla="*/ 1495425 h 3248024"/>
              <a:gd name="connsiteX4" fmla="*/ 2386013 w 3886200"/>
              <a:gd name="connsiteY4" fmla="*/ 2324100 h 3248024"/>
              <a:gd name="connsiteX5" fmla="*/ 3309937 w 3886200"/>
              <a:gd name="connsiteY5" fmla="*/ 3028949 h 3248024"/>
              <a:gd name="connsiteX6" fmla="*/ 3467100 w 3886200"/>
              <a:gd name="connsiteY6" fmla="*/ 2933699 h 3248024"/>
              <a:gd name="connsiteX7" fmla="*/ 3886198 w 3886200"/>
              <a:gd name="connsiteY7" fmla="*/ 3148011 h 3248024"/>
              <a:gd name="connsiteX8" fmla="*/ 3886200 w 3886200"/>
              <a:gd name="connsiteY8" fmla="*/ 3248024 h 3248024"/>
              <a:gd name="connsiteX9" fmla="*/ 3419475 w 3886200"/>
              <a:gd name="connsiteY9" fmla="*/ 2976562 h 3248024"/>
              <a:gd name="connsiteX10" fmla="*/ 3295650 w 3886200"/>
              <a:gd name="connsiteY10" fmla="*/ 3124200 h 3248024"/>
              <a:gd name="connsiteX11" fmla="*/ 1685925 w 3886200"/>
              <a:gd name="connsiteY11" fmla="*/ 1990725 h 3248024"/>
              <a:gd name="connsiteX12" fmla="*/ 1466850 w 3886200"/>
              <a:gd name="connsiteY12" fmla="*/ 1785938 h 3248024"/>
              <a:gd name="connsiteX13" fmla="*/ 1295400 w 3886200"/>
              <a:gd name="connsiteY13" fmla="*/ 1733550 h 3248024"/>
              <a:gd name="connsiteX14" fmla="*/ 1100137 w 3886200"/>
              <a:gd name="connsiteY14" fmla="*/ 1447800 h 3248024"/>
              <a:gd name="connsiteX15" fmla="*/ 995362 w 3886200"/>
              <a:gd name="connsiteY15" fmla="*/ 1162050 h 3248024"/>
              <a:gd name="connsiteX16" fmla="*/ 923925 w 3886200"/>
              <a:gd name="connsiteY16" fmla="*/ 671513 h 3248024"/>
              <a:gd name="connsiteX17" fmla="*/ 0 w 3886200"/>
              <a:gd name="connsiteY17" fmla="*/ 0 h 3248024"/>
              <a:gd name="connsiteX0" fmla="*/ 0 w 3886200"/>
              <a:gd name="connsiteY0" fmla="*/ 0 h 3248024"/>
              <a:gd name="connsiteX1" fmla="*/ 507206 w 3886200"/>
              <a:gd name="connsiteY1" fmla="*/ 269080 h 3248024"/>
              <a:gd name="connsiteX2" fmla="*/ 1023937 w 3886200"/>
              <a:gd name="connsiteY2" fmla="*/ 585788 h 3248024"/>
              <a:gd name="connsiteX3" fmla="*/ 1352549 w 3886200"/>
              <a:gd name="connsiteY3" fmla="*/ 1495425 h 3248024"/>
              <a:gd name="connsiteX4" fmla="*/ 2386013 w 3886200"/>
              <a:gd name="connsiteY4" fmla="*/ 2324100 h 3248024"/>
              <a:gd name="connsiteX5" fmla="*/ 3309937 w 3886200"/>
              <a:gd name="connsiteY5" fmla="*/ 3028949 h 3248024"/>
              <a:gd name="connsiteX6" fmla="*/ 3467100 w 3886200"/>
              <a:gd name="connsiteY6" fmla="*/ 2933699 h 3248024"/>
              <a:gd name="connsiteX7" fmla="*/ 3886198 w 3886200"/>
              <a:gd name="connsiteY7" fmla="*/ 3148011 h 3248024"/>
              <a:gd name="connsiteX8" fmla="*/ 3886200 w 3886200"/>
              <a:gd name="connsiteY8" fmla="*/ 3248024 h 3248024"/>
              <a:gd name="connsiteX9" fmla="*/ 3419475 w 3886200"/>
              <a:gd name="connsiteY9" fmla="*/ 2976562 h 3248024"/>
              <a:gd name="connsiteX10" fmla="*/ 3295650 w 3886200"/>
              <a:gd name="connsiteY10" fmla="*/ 3124200 h 3248024"/>
              <a:gd name="connsiteX11" fmla="*/ 1685925 w 3886200"/>
              <a:gd name="connsiteY11" fmla="*/ 1990725 h 3248024"/>
              <a:gd name="connsiteX12" fmla="*/ 1466850 w 3886200"/>
              <a:gd name="connsiteY12" fmla="*/ 1785938 h 3248024"/>
              <a:gd name="connsiteX13" fmla="*/ 1295400 w 3886200"/>
              <a:gd name="connsiteY13" fmla="*/ 1733550 h 3248024"/>
              <a:gd name="connsiteX14" fmla="*/ 1100137 w 3886200"/>
              <a:gd name="connsiteY14" fmla="*/ 1447800 h 3248024"/>
              <a:gd name="connsiteX15" fmla="*/ 995362 w 3886200"/>
              <a:gd name="connsiteY15" fmla="*/ 1162050 h 3248024"/>
              <a:gd name="connsiteX16" fmla="*/ 923925 w 3886200"/>
              <a:gd name="connsiteY16" fmla="*/ 671513 h 3248024"/>
              <a:gd name="connsiteX17" fmla="*/ 0 w 3886200"/>
              <a:gd name="connsiteY17" fmla="*/ 0 h 3248024"/>
              <a:gd name="connsiteX0" fmla="*/ 0 w 3886200"/>
              <a:gd name="connsiteY0" fmla="*/ 0 h 3248024"/>
              <a:gd name="connsiteX1" fmla="*/ 507206 w 3886200"/>
              <a:gd name="connsiteY1" fmla="*/ 269080 h 3248024"/>
              <a:gd name="connsiteX2" fmla="*/ 1023937 w 3886200"/>
              <a:gd name="connsiteY2" fmla="*/ 585788 h 3248024"/>
              <a:gd name="connsiteX3" fmla="*/ 1266824 w 3886200"/>
              <a:gd name="connsiteY3" fmla="*/ 1457325 h 3248024"/>
              <a:gd name="connsiteX4" fmla="*/ 2386013 w 3886200"/>
              <a:gd name="connsiteY4" fmla="*/ 2324100 h 3248024"/>
              <a:gd name="connsiteX5" fmla="*/ 3309937 w 3886200"/>
              <a:gd name="connsiteY5" fmla="*/ 3028949 h 3248024"/>
              <a:gd name="connsiteX6" fmla="*/ 3467100 w 3886200"/>
              <a:gd name="connsiteY6" fmla="*/ 2933699 h 3248024"/>
              <a:gd name="connsiteX7" fmla="*/ 3886198 w 3886200"/>
              <a:gd name="connsiteY7" fmla="*/ 3148011 h 3248024"/>
              <a:gd name="connsiteX8" fmla="*/ 3886200 w 3886200"/>
              <a:gd name="connsiteY8" fmla="*/ 3248024 h 3248024"/>
              <a:gd name="connsiteX9" fmla="*/ 3419475 w 3886200"/>
              <a:gd name="connsiteY9" fmla="*/ 2976562 h 3248024"/>
              <a:gd name="connsiteX10" fmla="*/ 3295650 w 3886200"/>
              <a:gd name="connsiteY10" fmla="*/ 3124200 h 3248024"/>
              <a:gd name="connsiteX11" fmla="*/ 1685925 w 3886200"/>
              <a:gd name="connsiteY11" fmla="*/ 1990725 h 3248024"/>
              <a:gd name="connsiteX12" fmla="*/ 1466850 w 3886200"/>
              <a:gd name="connsiteY12" fmla="*/ 1785938 h 3248024"/>
              <a:gd name="connsiteX13" fmla="*/ 1295400 w 3886200"/>
              <a:gd name="connsiteY13" fmla="*/ 1733550 h 3248024"/>
              <a:gd name="connsiteX14" fmla="*/ 1100137 w 3886200"/>
              <a:gd name="connsiteY14" fmla="*/ 1447800 h 3248024"/>
              <a:gd name="connsiteX15" fmla="*/ 995362 w 3886200"/>
              <a:gd name="connsiteY15" fmla="*/ 1162050 h 3248024"/>
              <a:gd name="connsiteX16" fmla="*/ 923925 w 3886200"/>
              <a:gd name="connsiteY16" fmla="*/ 671513 h 3248024"/>
              <a:gd name="connsiteX17" fmla="*/ 0 w 3886200"/>
              <a:gd name="connsiteY17" fmla="*/ 0 h 3248024"/>
              <a:gd name="connsiteX0" fmla="*/ 0 w 3886200"/>
              <a:gd name="connsiteY0" fmla="*/ 0 h 3248024"/>
              <a:gd name="connsiteX1" fmla="*/ 507206 w 3886200"/>
              <a:gd name="connsiteY1" fmla="*/ 269080 h 3248024"/>
              <a:gd name="connsiteX2" fmla="*/ 1023937 w 3886200"/>
              <a:gd name="connsiteY2" fmla="*/ 585788 h 3248024"/>
              <a:gd name="connsiteX3" fmla="*/ 1266824 w 3886200"/>
              <a:gd name="connsiteY3" fmla="*/ 1457325 h 3248024"/>
              <a:gd name="connsiteX4" fmla="*/ 1823584 w 3886200"/>
              <a:gd name="connsiteY4" fmla="*/ 1872660 h 3248024"/>
              <a:gd name="connsiteX5" fmla="*/ 2386013 w 3886200"/>
              <a:gd name="connsiteY5" fmla="*/ 2324100 h 3248024"/>
              <a:gd name="connsiteX6" fmla="*/ 3309937 w 3886200"/>
              <a:gd name="connsiteY6" fmla="*/ 3028949 h 3248024"/>
              <a:gd name="connsiteX7" fmla="*/ 3467100 w 3886200"/>
              <a:gd name="connsiteY7" fmla="*/ 2933699 h 3248024"/>
              <a:gd name="connsiteX8" fmla="*/ 3886198 w 3886200"/>
              <a:gd name="connsiteY8" fmla="*/ 3148011 h 3248024"/>
              <a:gd name="connsiteX9" fmla="*/ 3886200 w 3886200"/>
              <a:gd name="connsiteY9" fmla="*/ 3248024 h 3248024"/>
              <a:gd name="connsiteX10" fmla="*/ 3419475 w 3886200"/>
              <a:gd name="connsiteY10" fmla="*/ 2976562 h 3248024"/>
              <a:gd name="connsiteX11" fmla="*/ 3295650 w 3886200"/>
              <a:gd name="connsiteY11" fmla="*/ 3124200 h 3248024"/>
              <a:gd name="connsiteX12" fmla="*/ 1685925 w 3886200"/>
              <a:gd name="connsiteY12" fmla="*/ 1990725 h 3248024"/>
              <a:gd name="connsiteX13" fmla="*/ 1466850 w 3886200"/>
              <a:gd name="connsiteY13" fmla="*/ 1785938 h 3248024"/>
              <a:gd name="connsiteX14" fmla="*/ 1295400 w 3886200"/>
              <a:gd name="connsiteY14" fmla="*/ 1733550 h 3248024"/>
              <a:gd name="connsiteX15" fmla="*/ 1100137 w 3886200"/>
              <a:gd name="connsiteY15" fmla="*/ 1447800 h 3248024"/>
              <a:gd name="connsiteX16" fmla="*/ 995362 w 3886200"/>
              <a:gd name="connsiteY16" fmla="*/ 1162050 h 3248024"/>
              <a:gd name="connsiteX17" fmla="*/ 923925 w 3886200"/>
              <a:gd name="connsiteY17" fmla="*/ 671513 h 3248024"/>
              <a:gd name="connsiteX18" fmla="*/ 0 w 3886200"/>
              <a:gd name="connsiteY18" fmla="*/ 0 h 324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86200" h="3248024">
                <a:moveTo>
                  <a:pt x="0" y="0"/>
                </a:moveTo>
                <a:lnTo>
                  <a:pt x="507206" y="269080"/>
                </a:lnTo>
                <a:lnTo>
                  <a:pt x="1023937" y="585788"/>
                </a:lnTo>
                <a:lnTo>
                  <a:pt x="1266824" y="1457325"/>
                </a:lnTo>
                <a:cubicBezTo>
                  <a:pt x="1447648" y="1595770"/>
                  <a:pt x="1642760" y="1734215"/>
                  <a:pt x="1823584" y="1872660"/>
                </a:cubicBezTo>
                <a:lnTo>
                  <a:pt x="2386013" y="2324100"/>
                </a:lnTo>
                <a:cubicBezTo>
                  <a:pt x="2715419" y="2548731"/>
                  <a:pt x="3130550" y="2927349"/>
                  <a:pt x="3309937" y="3028949"/>
                </a:cubicBezTo>
                <a:lnTo>
                  <a:pt x="3467100" y="2933699"/>
                </a:lnTo>
                <a:lnTo>
                  <a:pt x="3886198" y="3148011"/>
                </a:lnTo>
                <a:cubicBezTo>
                  <a:pt x="3886199" y="3181349"/>
                  <a:pt x="3886199" y="3214686"/>
                  <a:pt x="3886200" y="3248024"/>
                </a:cubicBezTo>
                <a:cubicBezTo>
                  <a:pt x="3778250" y="3225799"/>
                  <a:pt x="3527425" y="2998787"/>
                  <a:pt x="3419475" y="2976562"/>
                </a:cubicBezTo>
                <a:lnTo>
                  <a:pt x="3295650" y="3124200"/>
                </a:lnTo>
                <a:lnTo>
                  <a:pt x="1685925" y="1990725"/>
                </a:lnTo>
                <a:lnTo>
                  <a:pt x="1466850" y="1785938"/>
                </a:lnTo>
                <a:lnTo>
                  <a:pt x="1295400" y="1733550"/>
                </a:lnTo>
                <a:lnTo>
                  <a:pt x="1100137" y="1447800"/>
                </a:lnTo>
                <a:lnTo>
                  <a:pt x="995362" y="1162050"/>
                </a:lnTo>
                <a:lnTo>
                  <a:pt x="923925" y="671513"/>
                </a:lnTo>
                <a:lnTo>
                  <a:pt x="0" y="0"/>
                </a:lnTo>
                <a:close/>
              </a:path>
            </a:pathLst>
          </a:custGeom>
          <a:pattFill prst="ltVert">
            <a:fgClr>
              <a:srgbClr val="2AFA0E"/>
            </a:fgClr>
            <a:bgClr>
              <a:schemeClr val="bg1"/>
            </a:bgClr>
          </a:patt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DA5B8F83-5148-4239-8923-6C1B5FB0EA13}"/>
              </a:ext>
            </a:extLst>
          </p:cNvPr>
          <p:cNvSpPr txBox="1"/>
          <p:nvPr/>
        </p:nvSpPr>
        <p:spPr>
          <a:xfrm>
            <a:off x="6891865" y="415321"/>
            <a:ext cx="3151825" cy="276999"/>
          </a:xfrm>
          <a:prstGeom prst="rect">
            <a:avLst/>
          </a:prstGeom>
          <a:noFill/>
        </p:spPr>
        <p:txBody>
          <a:bodyPr wrap="none" rtlCol="0">
            <a:spAutoFit/>
          </a:bodyPr>
          <a:lstStyle/>
          <a:p>
            <a:r>
              <a:rPr lang="en-IE" sz="1200" dirty="0">
                <a:solidFill>
                  <a:schemeClr val="bg1"/>
                </a:solidFill>
              </a:rPr>
              <a:t>Ramp Phase     </a:t>
            </a:r>
            <a:r>
              <a:rPr lang="en-IE" sz="1200" dirty="0">
                <a:solidFill>
                  <a:srgbClr val="FF0000"/>
                </a:solidFill>
              </a:rPr>
              <a:t>Rift Phase                     </a:t>
            </a:r>
            <a:r>
              <a:rPr lang="en-IE" sz="1200" dirty="0">
                <a:solidFill>
                  <a:schemeClr val="bg1"/>
                </a:solidFill>
              </a:rPr>
              <a:t>Sag Phase</a:t>
            </a:r>
          </a:p>
        </p:txBody>
      </p:sp>
      <p:sp>
        <p:nvSpPr>
          <p:cNvPr id="28" name="TextBox 27">
            <a:extLst>
              <a:ext uri="{FF2B5EF4-FFF2-40B4-BE49-F238E27FC236}">
                <a16:creationId xmlns:a16="http://schemas.microsoft.com/office/drawing/2014/main" id="{0BFF5CD5-0760-4D96-BB7A-A6AC86F7CF0F}"/>
              </a:ext>
            </a:extLst>
          </p:cNvPr>
          <p:cNvSpPr txBox="1"/>
          <p:nvPr/>
        </p:nvSpPr>
        <p:spPr>
          <a:xfrm rot="938401">
            <a:off x="8769611" y="861811"/>
            <a:ext cx="1119602" cy="307777"/>
          </a:xfrm>
          <a:prstGeom prst="rect">
            <a:avLst/>
          </a:prstGeom>
          <a:noFill/>
        </p:spPr>
        <p:txBody>
          <a:bodyPr wrap="none" rtlCol="0">
            <a:spAutoFit/>
          </a:bodyPr>
          <a:lstStyle/>
          <a:p>
            <a:r>
              <a:rPr lang="en-IE" sz="1400" dirty="0" err="1">
                <a:solidFill>
                  <a:schemeClr val="bg1"/>
                </a:solidFill>
              </a:rPr>
              <a:t>Walterstown</a:t>
            </a:r>
            <a:endParaRPr lang="en-IE" sz="1400" dirty="0">
              <a:solidFill>
                <a:schemeClr val="bg1"/>
              </a:solidFill>
            </a:endParaRPr>
          </a:p>
        </p:txBody>
      </p:sp>
      <p:sp>
        <p:nvSpPr>
          <p:cNvPr id="30" name="TextBox 29">
            <a:extLst>
              <a:ext uri="{FF2B5EF4-FFF2-40B4-BE49-F238E27FC236}">
                <a16:creationId xmlns:a16="http://schemas.microsoft.com/office/drawing/2014/main" id="{30011448-ECA0-4264-8220-5108C794050F}"/>
              </a:ext>
            </a:extLst>
          </p:cNvPr>
          <p:cNvSpPr txBox="1"/>
          <p:nvPr/>
        </p:nvSpPr>
        <p:spPr>
          <a:xfrm>
            <a:off x="9965166" y="1471058"/>
            <a:ext cx="1140056" cy="261610"/>
          </a:xfrm>
          <a:prstGeom prst="rect">
            <a:avLst/>
          </a:prstGeom>
          <a:noFill/>
        </p:spPr>
        <p:txBody>
          <a:bodyPr wrap="none" rtlCol="0">
            <a:spAutoFit/>
          </a:bodyPr>
          <a:lstStyle/>
          <a:p>
            <a:r>
              <a:rPr lang="en-IE" sz="1100" i="1" dirty="0">
                <a:solidFill>
                  <a:schemeClr val="bg1"/>
                </a:solidFill>
              </a:rPr>
              <a:t>Dublin Platforms</a:t>
            </a:r>
          </a:p>
        </p:txBody>
      </p:sp>
      <p:sp>
        <p:nvSpPr>
          <p:cNvPr id="31" name="TextBox 30">
            <a:extLst>
              <a:ext uri="{FF2B5EF4-FFF2-40B4-BE49-F238E27FC236}">
                <a16:creationId xmlns:a16="http://schemas.microsoft.com/office/drawing/2014/main" id="{B260EF06-01BE-45B5-846D-569CFEE4438F}"/>
              </a:ext>
            </a:extLst>
          </p:cNvPr>
          <p:cNvSpPr txBox="1"/>
          <p:nvPr/>
        </p:nvSpPr>
        <p:spPr>
          <a:xfrm rot="2158556">
            <a:off x="8937229" y="2979381"/>
            <a:ext cx="1711944" cy="369332"/>
          </a:xfrm>
          <a:prstGeom prst="rect">
            <a:avLst/>
          </a:prstGeom>
          <a:noFill/>
        </p:spPr>
        <p:txBody>
          <a:bodyPr wrap="none" rtlCol="0">
            <a:spAutoFit/>
          </a:bodyPr>
          <a:lstStyle/>
          <a:p>
            <a:r>
              <a:rPr lang="en-IE" dirty="0">
                <a:solidFill>
                  <a:srgbClr val="00B050"/>
                </a:solidFill>
              </a:rPr>
              <a:t>Shannon Trough</a:t>
            </a:r>
          </a:p>
        </p:txBody>
      </p:sp>
      <p:sp>
        <p:nvSpPr>
          <p:cNvPr id="32" name="TextBox 31">
            <a:extLst>
              <a:ext uri="{FF2B5EF4-FFF2-40B4-BE49-F238E27FC236}">
                <a16:creationId xmlns:a16="http://schemas.microsoft.com/office/drawing/2014/main" id="{C986F564-DB51-4B02-9B1F-22748F1E926B}"/>
              </a:ext>
            </a:extLst>
          </p:cNvPr>
          <p:cNvSpPr txBox="1"/>
          <p:nvPr/>
        </p:nvSpPr>
        <p:spPr>
          <a:xfrm rot="2683779">
            <a:off x="8192361" y="3976761"/>
            <a:ext cx="1351652" cy="369332"/>
          </a:xfrm>
          <a:prstGeom prst="rect">
            <a:avLst/>
          </a:prstGeom>
          <a:noFill/>
        </p:spPr>
        <p:txBody>
          <a:bodyPr wrap="none" rtlCol="0">
            <a:spAutoFit/>
          </a:bodyPr>
          <a:lstStyle/>
          <a:p>
            <a:r>
              <a:rPr lang="en-IE" dirty="0">
                <a:solidFill>
                  <a:srgbClr val="00B0F0"/>
                </a:solidFill>
              </a:rPr>
              <a:t>Dublin Basin</a:t>
            </a:r>
          </a:p>
        </p:txBody>
      </p:sp>
      <p:sp>
        <p:nvSpPr>
          <p:cNvPr id="33" name="TextBox 32">
            <a:extLst>
              <a:ext uri="{FF2B5EF4-FFF2-40B4-BE49-F238E27FC236}">
                <a16:creationId xmlns:a16="http://schemas.microsoft.com/office/drawing/2014/main" id="{6CCC2A64-B8A2-4B14-B2A2-954B02CE2D3E}"/>
              </a:ext>
            </a:extLst>
          </p:cNvPr>
          <p:cNvSpPr txBox="1"/>
          <p:nvPr/>
        </p:nvSpPr>
        <p:spPr>
          <a:xfrm rot="16200000">
            <a:off x="3830514" y="3088544"/>
            <a:ext cx="4515019" cy="369332"/>
          </a:xfrm>
          <a:prstGeom prst="rect">
            <a:avLst/>
          </a:prstGeom>
          <a:noFill/>
        </p:spPr>
        <p:txBody>
          <a:bodyPr wrap="none" rtlCol="0">
            <a:spAutoFit/>
          </a:bodyPr>
          <a:lstStyle/>
          <a:p>
            <a:r>
              <a:rPr lang="en-IE" dirty="0">
                <a:solidFill>
                  <a:schemeClr val="bg1"/>
                </a:solidFill>
              </a:rPr>
              <a:t>Cumulative subsidence and sediment infill (m)</a:t>
            </a:r>
          </a:p>
        </p:txBody>
      </p:sp>
      <p:sp>
        <p:nvSpPr>
          <p:cNvPr id="35" name="TextBox 34">
            <a:extLst>
              <a:ext uri="{FF2B5EF4-FFF2-40B4-BE49-F238E27FC236}">
                <a16:creationId xmlns:a16="http://schemas.microsoft.com/office/drawing/2014/main" id="{85E67D7E-7BF4-4BDC-8243-DAFB3E33024F}"/>
              </a:ext>
            </a:extLst>
          </p:cNvPr>
          <p:cNvSpPr txBox="1"/>
          <p:nvPr/>
        </p:nvSpPr>
        <p:spPr>
          <a:xfrm>
            <a:off x="6792278" y="5507823"/>
            <a:ext cx="4475052" cy="338554"/>
          </a:xfrm>
          <a:prstGeom prst="rect">
            <a:avLst/>
          </a:prstGeom>
          <a:noFill/>
        </p:spPr>
        <p:txBody>
          <a:bodyPr wrap="square" rtlCol="0">
            <a:spAutoFit/>
          </a:bodyPr>
          <a:lstStyle/>
          <a:p>
            <a:r>
              <a:rPr lang="en-IE" sz="1600" dirty="0" err="1">
                <a:solidFill>
                  <a:schemeClr val="bg1"/>
                </a:solidFill>
              </a:rPr>
              <a:t>Courceyan</a:t>
            </a:r>
            <a:r>
              <a:rPr lang="en-IE" sz="1600" dirty="0">
                <a:solidFill>
                  <a:schemeClr val="bg1"/>
                </a:solidFill>
              </a:rPr>
              <a:t>          Ch.    Ar.    Ho.    As        </a:t>
            </a:r>
            <a:r>
              <a:rPr lang="en-IE" sz="1600" dirty="0" err="1">
                <a:solidFill>
                  <a:schemeClr val="bg1"/>
                </a:solidFill>
              </a:rPr>
              <a:t>Namurian</a:t>
            </a:r>
            <a:endParaRPr lang="en-IE" sz="1600" dirty="0">
              <a:solidFill>
                <a:schemeClr val="bg1"/>
              </a:solidFill>
            </a:endParaRPr>
          </a:p>
        </p:txBody>
      </p:sp>
      <p:sp>
        <p:nvSpPr>
          <p:cNvPr id="36" name="TextBox 35">
            <a:extLst>
              <a:ext uri="{FF2B5EF4-FFF2-40B4-BE49-F238E27FC236}">
                <a16:creationId xmlns:a16="http://schemas.microsoft.com/office/drawing/2014/main" id="{036F1D12-5474-46BF-9863-6F7348C9F1A0}"/>
              </a:ext>
            </a:extLst>
          </p:cNvPr>
          <p:cNvSpPr txBox="1"/>
          <p:nvPr/>
        </p:nvSpPr>
        <p:spPr>
          <a:xfrm>
            <a:off x="6603999" y="5928343"/>
            <a:ext cx="4905829" cy="276999"/>
          </a:xfrm>
          <a:prstGeom prst="rect">
            <a:avLst/>
          </a:prstGeom>
          <a:noFill/>
        </p:spPr>
        <p:txBody>
          <a:bodyPr wrap="square" rtlCol="0">
            <a:spAutoFit/>
          </a:bodyPr>
          <a:lstStyle/>
          <a:p>
            <a:r>
              <a:rPr lang="en-IE" sz="1200" dirty="0">
                <a:solidFill>
                  <a:schemeClr val="bg2"/>
                </a:solidFill>
              </a:rPr>
              <a:t>363Ma               350Ma   345Ma                                330Ma          324Ma  </a:t>
            </a:r>
          </a:p>
        </p:txBody>
      </p:sp>
      <p:cxnSp>
        <p:nvCxnSpPr>
          <p:cNvPr id="38" name="Straight Connector 37">
            <a:extLst>
              <a:ext uri="{FF2B5EF4-FFF2-40B4-BE49-F238E27FC236}">
                <a16:creationId xmlns:a16="http://schemas.microsoft.com/office/drawing/2014/main" id="{7CD261C3-1C8B-401F-9A08-7E8A25818BF2}"/>
              </a:ext>
            </a:extLst>
          </p:cNvPr>
          <p:cNvCxnSpPr/>
          <p:nvPr/>
        </p:nvCxnSpPr>
        <p:spPr>
          <a:xfrm>
            <a:off x="6857547" y="846586"/>
            <a:ext cx="12382"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DCE713-FB64-44BE-980A-6B0D8604482C}"/>
              </a:ext>
            </a:extLst>
          </p:cNvPr>
          <p:cNvCxnSpPr/>
          <p:nvPr/>
        </p:nvCxnSpPr>
        <p:spPr>
          <a:xfrm>
            <a:off x="6869929" y="5411434"/>
            <a:ext cx="3945709"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E96E3D9-56D7-48D7-9506-A4860A0BB338}"/>
              </a:ext>
            </a:extLst>
          </p:cNvPr>
          <p:cNvSpPr/>
          <p:nvPr/>
        </p:nvSpPr>
        <p:spPr>
          <a:xfrm>
            <a:off x="6867752" y="5345693"/>
            <a:ext cx="1332000" cy="171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Rectangle 42">
            <a:extLst>
              <a:ext uri="{FF2B5EF4-FFF2-40B4-BE49-F238E27FC236}">
                <a16:creationId xmlns:a16="http://schemas.microsoft.com/office/drawing/2014/main" id="{41EE08EE-4C3F-4964-AA85-D7A2A1776A01}"/>
              </a:ext>
            </a:extLst>
          </p:cNvPr>
          <p:cNvSpPr/>
          <p:nvPr/>
        </p:nvSpPr>
        <p:spPr>
          <a:xfrm>
            <a:off x="8130157" y="5345134"/>
            <a:ext cx="396000" cy="1714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Rectangle 43">
            <a:extLst>
              <a:ext uri="{FF2B5EF4-FFF2-40B4-BE49-F238E27FC236}">
                <a16:creationId xmlns:a16="http://schemas.microsoft.com/office/drawing/2014/main" id="{2D0A8685-BBCC-4872-9986-D97219AF6DF6}"/>
              </a:ext>
            </a:extLst>
          </p:cNvPr>
          <p:cNvSpPr/>
          <p:nvPr/>
        </p:nvSpPr>
        <p:spPr>
          <a:xfrm>
            <a:off x="9867686" y="5345443"/>
            <a:ext cx="900000" cy="1714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Rectangle 44">
            <a:extLst>
              <a:ext uri="{FF2B5EF4-FFF2-40B4-BE49-F238E27FC236}">
                <a16:creationId xmlns:a16="http://schemas.microsoft.com/office/drawing/2014/main" id="{C6CE23B9-40F6-4FA0-BC49-2704B877C4A1}"/>
              </a:ext>
            </a:extLst>
          </p:cNvPr>
          <p:cNvSpPr/>
          <p:nvPr/>
        </p:nvSpPr>
        <p:spPr>
          <a:xfrm>
            <a:off x="8530740" y="5344700"/>
            <a:ext cx="1332000" cy="171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TextBox 45">
            <a:extLst>
              <a:ext uri="{FF2B5EF4-FFF2-40B4-BE49-F238E27FC236}">
                <a16:creationId xmlns:a16="http://schemas.microsoft.com/office/drawing/2014/main" id="{D3E90BB1-F08F-4D9F-912D-0585E984FD46}"/>
              </a:ext>
            </a:extLst>
          </p:cNvPr>
          <p:cNvSpPr txBox="1"/>
          <p:nvPr/>
        </p:nvSpPr>
        <p:spPr>
          <a:xfrm rot="16200000">
            <a:off x="6941937" y="3607281"/>
            <a:ext cx="2465644" cy="307777"/>
          </a:xfrm>
          <a:prstGeom prst="rect">
            <a:avLst/>
          </a:prstGeom>
          <a:noFill/>
        </p:spPr>
        <p:txBody>
          <a:bodyPr wrap="square" rtlCol="0">
            <a:spAutoFit/>
          </a:bodyPr>
          <a:lstStyle/>
          <a:p>
            <a:r>
              <a:rPr lang="en-IE" sz="1400" dirty="0">
                <a:solidFill>
                  <a:srgbClr val="FF0000"/>
                </a:solidFill>
              </a:rPr>
              <a:t>P. </a:t>
            </a:r>
            <a:r>
              <a:rPr lang="en-IE" sz="1400" dirty="0" err="1">
                <a:solidFill>
                  <a:srgbClr val="FF0000"/>
                </a:solidFill>
              </a:rPr>
              <a:t>bischoffi</a:t>
            </a:r>
            <a:r>
              <a:rPr lang="en-IE" sz="1400" dirty="0">
                <a:solidFill>
                  <a:srgbClr val="FF0000"/>
                </a:solidFill>
              </a:rPr>
              <a:t> Event</a:t>
            </a:r>
          </a:p>
        </p:txBody>
      </p:sp>
      <p:sp>
        <p:nvSpPr>
          <p:cNvPr id="47" name="TextBox 46">
            <a:extLst>
              <a:ext uri="{FF2B5EF4-FFF2-40B4-BE49-F238E27FC236}">
                <a16:creationId xmlns:a16="http://schemas.microsoft.com/office/drawing/2014/main" id="{952278BB-78B2-4A0F-B991-CC43CE395E7D}"/>
              </a:ext>
            </a:extLst>
          </p:cNvPr>
          <p:cNvSpPr txBox="1"/>
          <p:nvPr/>
        </p:nvSpPr>
        <p:spPr>
          <a:xfrm rot="16200000">
            <a:off x="6756463" y="3778871"/>
            <a:ext cx="2122464" cy="307777"/>
          </a:xfrm>
          <a:prstGeom prst="rect">
            <a:avLst/>
          </a:prstGeom>
          <a:noFill/>
        </p:spPr>
        <p:txBody>
          <a:bodyPr wrap="square" rtlCol="0">
            <a:spAutoFit/>
          </a:bodyPr>
          <a:lstStyle/>
          <a:p>
            <a:r>
              <a:rPr lang="en-IE" sz="1400" dirty="0">
                <a:solidFill>
                  <a:srgbClr val="FF0000"/>
                </a:solidFill>
              </a:rPr>
              <a:t>P. </a:t>
            </a:r>
            <a:r>
              <a:rPr lang="en-IE" sz="1400" dirty="0" err="1">
                <a:solidFill>
                  <a:srgbClr val="FF0000"/>
                </a:solidFill>
              </a:rPr>
              <a:t>mehli</a:t>
            </a:r>
            <a:r>
              <a:rPr lang="en-IE" sz="1400" dirty="0">
                <a:solidFill>
                  <a:srgbClr val="FF0000"/>
                </a:solidFill>
              </a:rPr>
              <a:t> Event</a:t>
            </a:r>
          </a:p>
        </p:txBody>
      </p:sp>
      <p:sp>
        <p:nvSpPr>
          <p:cNvPr id="48" name="Arrow: Right 47">
            <a:extLst>
              <a:ext uri="{FF2B5EF4-FFF2-40B4-BE49-F238E27FC236}">
                <a16:creationId xmlns:a16="http://schemas.microsoft.com/office/drawing/2014/main" id="{BA37CFD2-7FCF-4404-BA9F-84AFAA8714E0}"/>
              </a:ext>
            </a:extLst>
          </p:cNvPr>
          <p:cNvSpPr/>
          <p:nvPr/>
        </p:nvSpPr>
        <p:spPr>
          <a:xfrm rot="16200000">
            <a:off x="8061789" y="5018909"/>
            <a:ext cx="205271" cy="2260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Arrow: Right 48">
            <a:extLst>
              <a:ext uri="{FF2B5EF4-FFF2-40B4-BE49-F238E27FC236}">
                <a16:creationId xmlns:a16="http://schemas.microsoft.com/office/drawing/2014/main" id="{C5622F64-2F35-4DA9-9CAB-438C03BBFC00}"/>
              </a:ext>
            </a:extLst>
          </p:cNvPr>
          <p:cNvSpPr/>
          <p:nvPr/>
        </p:nvSpPr>
        <p:spPr>
          <a:xfrm rot="16200000">
            <a:off x="7726703" y="5022543"/>
            <a:ext cx="205271" cy="2260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51" name="Straight Arrow Connector 50">
            <a:extLst>
              <a:ext uri="{FF2B5EF4-FFF2-40B4-BE49-F238E27FC236}">
                <a16:creationId xmlns:a16="http://schemas.microsoft.com/office/drawing/2014/main" id="{5BA52735-5894-4F80-8ED6-7ED8FEC62E46}"/>
              </a:ext>
            </a:extLst>
          </p:cNvPr>
          <p:cNvCxnSpPr>
            <a:cxnSpLocks/>
          </p:cNvCxnSpPr>
          <p:nvPr/>
        </p:nvCxnSpPr>
        <p:spPr>
          <a:xfrm flipV="1">
            <a:off x="7817695" y="1562793"/>
            <a:ext cx="0" cy="21983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F6EE8F1-5B4D-4905-A1DB-EAD2842EF06F}"/>
              </a:ext>
            </a:extLst>
          </p:cNvPr>
          <p:cNvCxnSpPr/>
          <p:nvPr/>
        </p:nvCxnSpPr>
        <p:spPr>
          <a:xfrm flipV="1">
            <a:off x="8174759" y="1471058"/>
            <a:ext cx="0" cy="19579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4944898-CE51-4219-BE42-82611A370691}"/>
              </a:ext>
            </a:extLst>
          </p:cNvPr>
          <p:cNvSpPr txBox="1"/>
          <p:nvPr/>
        </p:nvSpPr>
        <p:spPr>
          <a:xfrm rot="1563403">
            <a:off x="8666504" y="1486991"/>
            <a:ext cx="1045815" cy="338554"/>
          </a:xfrm>
          <a:prstGeom prst="rect">
            <a:avLst/>
          </a:prstGeom>
          <a:noFill/>
        </p:spPr>
        <p:txBody>
          <a:bodyPr wrap="square" rtlCol="0">
            <a:spAutoFit/>
          </a:bodyPr>
          <a:lstStyle/>
          <a:p>
            <a:r>
              <a:rPr lang="en-IE" sz="1600" dirty="0">
                <a:solidFill>
                  <a:schemeClr val="bg2"/>
                </a:solidFill>
              </a:rPr>
              <a:t>Ardagh</a:t>
            </a:r>
          </a:p>
        </p:txBody>
      </p:sp>
      <p:sp>
        <p:nvSpPr>
          <p:cNvPr id="55" name="TextBox 54">
            <a:extLst>
              <a:ext uri="{FF2B5EF4-FFF2-40B4-BE49-F238E27FC236}">
                <a16:creationId xmlns:a16="http://schemas.microsoft.com/office/drawing/2014/main" id="{A490BB82-13D1-4717-BE4A-E6B2B07018C0}"/>
              </a:ext>
            </a:extLst>
          </p:cNvPr>
          <p:cNvSpPr txBox="1"/>
          <p:nvPr/>
        </p:nvSpPr>
        <p:spPr>
          <a:xfrm>
            <a:off x="710952" y="240223"/>
            <a:ext cx="4711474" cy="3816429"/>
          </a:xfrm>
          <a:prstGeom prst="rect">
            <a:avLst/>
          </a:prstGeom>
          <a:noFill/>
        </p:spPr>
        <p:txBody>
          <a:bodyPr wrap="square" rtlCol="0">
            <a:spAutoFit/>
          </a:bodyPr>
          <a:lstStyle/>
          <a:p>
            <a:r>
              <a:rPr lang="en-IE" sz="3200" b="1" dirty="0">
                <a:solidFill>
                  <a:schemeClr val="accent4"/>
                </a:solidFill>
                <a:latin typeface="+mj-lt"/>
              </a:rPr>
              <a:t>Cumulative subsidence and sediment fill curves for the Dublin Basin and Shannon Trough.</a:t>
            </a:r>
          </a:p>
          <a:p>
            <a:endParaRPr lang="en-IE" sz="3200" b="1" dirty="0">
              <a:solidFill>
                <a:schemeClr val="accent4"/>
              </a:solidFill>
            </a:endParaRPr>
          </a:p>
          <a:p>
            <a:endParaRPr lang="en-IE" dirty="0">
              <a:solidFill>
                <a:schemeClr val="accent4"/>
              </a:solidFill>
            </a:endParaRPr>
          </a:p>
          <a:p>
            <a:pPr algn="just"/>
            <a:r>
              <a:rPr lang="en-IE" sz="1600" i="1" dirty="0">
                <a:solidFill>
                  <a:schemeClr val="bg1"/>
                </a:solidFill>
              </a:rPr>
              <a:t>Sediment thickness data from Shephard-Thorn (1963), Jones et al (1988), Strogen (1988), Nolan (1989), </a:t>
            </a:r>
            <a:r>
              <a:rPr lang="da-DK" sz="1600" i="1" dirty="0">
                <a:solidFill>
                  <a:schemeClr val="bg1"/>
                </a:solidFill>
              </a:rPr>
              <a:t>Strogen et al (1990), Pickard et al (1992) and </a:t>
            </a:r>
            <a:r>
              <a:rPr lang="en-IE" sz="1600" i="1" dirty="0">
                <a:solidFill>
                  <a:schemeClr val="bg1"/>
                </a:solidFill>
              </a:rPr>
              <a:t>Somerville et al (1992).</a:t>
            </a:r>
          </a:p>
        </p:txBody>
      </p:sp>
      <p:grpSp>
        <p:nvGrpSpPr>
          <p:cNvPr id="2" name="Group 1">
            <a:extLst>
              <a:ext uri="{FF2B5EF4-FFF2-40B4-BE49-F238E27FC236}">
                <a16:creationId xmlns:a16="http://schemas.microsoft.com/office/drawing/2014/main" id="{2514786F-C34B-4DAA-842D-53271AA842E2}"/>
              </a:ext>
            </a:extLst>
          </p:cNvPr>
          <p:cNvGrpSpPr/>
          <p:nvPr/>
        </p:nvGrpSpPr>
        <p:grpSpPr>
          <a:xfrm>
            <a:off x="3268189" y="5135075"/>
            <a:ext cx="2808544" cy="875156"/>
            <a:chOff x="3268189" y="5135075"/>
            <a:chExt cx="2808544" cy="875156"/>
          </a:xfrm>
        </p:grpSpPr>
        <p:sp>
          <p:nvSpPr>
            <p:cNvPr id="58" name="Freeform: Shape 57">
              <a:extLst>
                <a:ext uri="{FF2B5EF4-FFF2-40B4-BE49-F238E27FC236}">
                  <a16:creationId xmlns:a16="http://schemas.microsoft.com/office/drawing/2014/main" id="{94A12359-D426-444C-88E7-0BAEF2D7DE1E}"/>
                </a:ext>
              </a:extLst>
            </p:cNvPr>
            <p:cNvSpPr/>
            <p:nvPr/>
          </p:nvSpPr>
          <p:spPr>
            <a:xfrm>
              <a:off x="4106100" y="5260686"/>
              <a:ext cx="537029" cy="667657"/>
            </a:xfrm>
            <a:custGeom>
              <a:avLst/>
              <a:gdLst>
                <a:gd name="connsiteX0" fmla="*/ 159657 w 537029"/>
                <a:gd name="connsiteY0" fmla="*/ 14514 h 667657"/>
                <a:gd name="connsiteX1" fmla="*/ 174171 w 537029"/>
                <a:gd name="connsiteY1" fmla="*/ 116114 h 667657"/>
                <a:gd name="connsiteX2" fmla="*/ 537029 w 537029"/>
                <a:gd name="connsiteY2" fmla="*/ 362857 h 667657"/>
                <a:gd name="connsiteX3" fmla="*/ 537029 w 537029"/>
                <a:gd name="connsiteY3" fmla="*/ 667657 h 667657"/>
                <a:gd name="connsiteX4" fmla="*/ 188686 w 537029"/>
                <a:gd name="connsiteY4" fmla="*/ 420914 h 667657"/>
                <a:gd name="connsiteX5" fmla="*/ 0 w 537029"/>
                <a:gd name="connsiteY5" fmla="*/ 0 h 667657"/>
                <a:gd name="connsiteX6" fmla="*/ 159657 w 537029"/>
                <a:gd name="connsiteY6" fmla="*/ 14514 h 66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029" h="667657">
                  <a:moveTo>
                    <a:pt x="159657" y="14514"/>
                  </a:moveTo>
                  <a:lnTo>
                    <a:pt x="174171" y="116114"/>
                  </a:lnTo>
                  <a:lnTo>
                    <a:pt x="537029" y="362857"/>
                  </a:lnTo>
                  <a:lnTo>
                    <a:pt x="537029" y="667657"/>
                  </a:lnTo>
                  <a:lnTo>
                    <a:pt x="188686" y="420914"/>
                  </a:lnTo>
                  <a:lnTo>
                    <a:pt x="0" y="0"/>
                  </a:lnTo>
                  <a:lnTo>
                    <a:pt x="159657" y="14514"/>
                  </a:lnTo>
                  <a:close/>
                </a:path>
              </a:pathLst>
            </a:cu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9" name="TextBox 58">
              <a:extLst>
                <a:ext uri="{FF2B5EF4-FFF2-40B4-BE49-F238E27FC236}">
                  <a16:creationId xmlns:a16="http://schemas.microsoft.com/office/drawing/2014/main" id="{7293322E-1FB9-4320-9D08-50C4E8CA37E4}"/>
                </a:ext>
              </a:extLst>
            </p:cNvPr>
            <p:cNvSpPr txBox="1"/>
            <p:nvPr/>
          </p:nvSpPr>
          <p:spPr>
            <a:xfrm>
              <a:off x="4400911" y="5135075"/>
              <a:ext cx="1675822" cy="307777"/>
            </a:xfrm>
            <a:prstGeom prst="rect">
              <a:avLst/>
            </a:prstGeom>
            <a:noFill/>
          </p:spPr>
          <p:txBody>
            <a:bodyPr wrap="square" rtlCol="0">
              <a:spAutoFit/>
            </a:bodyPr>
            <a:lstStyle/>
            <a:p>
              <a:r>
                <a:rPr lang="en-IE" sz="1400" dirty="0">
                  <a:solidFill>
                    <a:schemeClr val="bg1"/>
                  </a:solidFill>
                </a:rPr>
                <a:t>Sediment Fill</a:t>
              </a:r>
            </a:p>
          </p:txBody>
        </p:sp>
        <p:sp>
          <p:nvSpPr>
            <p:cNvPr id="60" name="TextBox 59">
              <a:extLst>
                <a:ext uri="{FF2B5EF4-FFF2-40B4-BE49-F238E27FC236}">
                  <a16:creationId xmlns:a16="http://schemas.microsoft.com/office/drawing/2014/main" id="{8D4D26E7-8014-43EF-B5A8-C1C69D3C1959}"/>
                </a:ext>
              </a:extLst>
            </p:cNvPr>
            <p:cNvSpPr txBox="1"/>
            <p:nvPr/>
          </p:nvSpPr>
          <p:spPr>
            <a:xfrm>
              <a:off x="3268189" y="5702454"/>
              <a:ext cx="1675822" cy="307777"/>
            </a:xfrm>
            <a:prstGeom prst="rect">
              <a:avLst/>
            </a:prstGeom>
            <a:noFill/>
          </p:spPr>
          <p:txBody>
            <a:bodyPr wrap="square" rtlCol="0">
              <a:spAutoFit/>
            </a:bodyPr>
            <a:lstStyle/>
            <a:p>
              <a:r>
                <a:rPr lang="en-IE" sz="1400" dirty="0">
                  <a:solidFill>
                    <a:schemeClr val="bg1"/>
                  </a:solidFill>
                </a:rPr>
                <a:t>Subsidence</a:t>
              </a:r>
            </a:p>
          </p:txBody>
        </p:sp>
      </p:grpSp>
      <p:grpSp>
        <p:nvGrpSpPr>
          <p:cNvPr id="10" name="Group 9">
            <a:extLst>
              <a:ext uri="{FF2B5EF4-FFF2-40B4-BE49-F238E27FC236}">
                <a16:creationId xmlns:a16="http://schemas.microsoft.com/office/drawing/2014/main" id="{B8FCF4E1-BD81-AA70-6A06-0F5E6E953FF7}"/>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FF814A5A-BE9C-8694-8641-365C62582A2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2" name="Picture 11">
              <a:extLst>
                <a:ext uri="{FF2B5EF4-FFF2-40B4-BE49-F238E27FC236}">
                  <a16:creationId xmlns:a16="http://schemas.microsoft.com/office/drawing/2014/main" id="{4CE295EC-A26A-1890-4AC3-9DC2BB04F0E1}"/>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cxnSp>
        <p:nvCxnSpPr>
          <p:cNvPr id="4" name="Straight Arrow Connector 3">
            <a:extLst>
              <a:ext uri="{FF2B5EF4-FFF2-40B4-BE49-F238E27FC236}">
                <a16:creationId xmlns:a16="http://schemas.microsoft.com/office/drawing/2014/main" id="{36336135-F126-1F30-BF26-3658DC254E5E}"/>
              </a:ext>
            </a:extLst>
          </p:cNvPr>
          <p:cNvCxnSpPr/>
          <p:nvPr/>
        </p:nvCxnSpPr>
        <p:spPr>
          <a:xfrm>
            <a:off x="10051793" y="3590222"/>
            <a:ext cx="0" cy="571505"/>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EB95FBC8-4691-3D0A-C657-264117A0D59B}"/>
              </a:ext>
            </a:extLst>
          </p:cNvPr>
          <p:cNvCxnSpPr>
            <a:cxnSpLocks/>
          </p:cNvCxnSpPr>
          <p:nvPr/>
        </p:nvCxnSpPr>
        <p:spPr>
          <a:xfrm>
            <a:off x="9862740" y="3984859"/>
            <a:ext cx="0" cy="127582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DDB34413-DBBF-284D-400A-69D9E0E36984}"/>
              </a:ext>
            </a:extLst>
          </p:cNvPr>
          <p:cNvCxnSpPr/>
          <p:nvPr/>
        </p:nvCxnSpPr>
        <p:spPr>
          <a:xfrm>
            <a:off x="9703679" y="1446915"/>
            <a:ext cx="0" cy="571505"/>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19" name="TextBox 18">
            <a:extLst>
              <a:ext uri="{FF2B5EF4-FFF2-40B4-BE49-F238E27FC236}">
                <a16:creationId xmlns:a16="http://schemas.microsoft.com/office/drawing/2014/main" id="{0A4818E3-1E9A-6DE1-8931-637D755CB98B}"/>
              </a:ext>
            </a:extLst>
          </p:cNvPr>
          <p:cNvSpPr txBox="1"/>
          <p:nvPr/>
        </p:nvSpPr>
        <p:spPr>
          <a:xfrm rot="16200000">
            <a:off x="9309340" y="2312088"/>
            <a:ext cx="1184175" cy="307777"/>
          </a:xfrm>
          <a:prstGeom prst="rect">
            <a:avLst/>
          </a:prstGeom>
          <a:noFill/>
        </p:spPr>
        <p:txBody>
          <a:bodyPr wrap="square" rtlCol="0">
            <a:spAutoFit/>
          </a:bodyPr>
          <a:lstStyle/>
          <a:p>
            <a:r>
              <a:rPr lang="en-IE" sz="1400" dirty="0">
                <a:solidFill>
                  <a:srgbClr val="FFC000"/>
                </a:solidFill>
              </a:rPr>
              <a:t>Inversion</a:t>
            </a:r>
          </a:p>
        </p:txBody>
      </p:sp>
      <p:cxnSp>
        <p:nvCxnSpPr>
          <p:cNvPr id="20" name="Straight Arrow Connector 19">
            <a:extLst>
              <a:ext uri="{FF2B5EF4-FFF2-40B4-BE49-F238E27FC236}">
                <a16:creationId xmlns:a16="http://schemas.microsoft.com/office/drawing/2014/main" id="{0B452A91-46CD-3343-95CF-9EE4075F8B31}"/>
              </a:ext>
            </a:extLst>
          </p:cNvPr>
          <p:cNvCxnSpPr/>
          <p:nvPr/>
        </p:nvCxnSpPr>
        <p:spPr>
          <a:xfrm>
            <a:off x="9862740" y="1050835"/>
            <a:ext cx="0" cy="571505"/>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30549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59E47-1AAF-4617-B063-D49953CA9DF1}"/>
              </a:ext>
            </a:extLst>
          </p:cNvPr>
          <p:cNvSpPr/>
          <p:nvPr/>
        </p:nvSpPr>
        <p:spPr>
          <a:xfrm>
            <a:off x="10516" y="-3877"/>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itle 1">
            <a:extLst>
              <a:ext uri="{FF2B5EF4-FFF2-40B4-BE49-F238E27FC236}">
                <a16:creationId xmlns:a16="http://schemas.microsoft.com/office/drawing/2014/main" id="{4A9643B5-D07C-40E9-B0DE-37696401504A}"/>
              </a:ext>
            </a:extLst>
          </p:cNvPr>
          <p:cNvSpPr txBox="1">
            <a:spLocks/>
          </p:cNvSpPr>
          <p:nvPr/>
        </p:nvSpPr>
        <p:spPr>
          <a:xfrm>
            <a:off x="551795" y="1796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Navan</a:t>
            </a:r>
          </a:p>
        </p:txBody>
      </p:sp>
      <p:sp>
        <p:nvSpPr>
          <p:cNvPr id="10" name="TextBox 9">
            <a:extLst>
              <a:ext uri="{FF2B5EF4-FFF2-40B4-BE49-F238E27FC236}">
                <a16:creationId xmlns:a16="http://schemas.microsoft.com/office/drawing/2014/main" id="{D9B9E36D-DC38-4AB9-8675-BFCCE5CE4D1C}"/>
              </a:ext>
            </a:extLst>
          </p:cNvPr>
          <p:cNvSpPr txBox="1"/>
          <p:nvPr/>
        </p:nvSpPr>
        <p:spPr>
          <a:xfrm>
            <a:off x="539284" y="1391391"/>
            <a:ext cx="2101258" cy="5355312"/>
          </a:xfrm>
          <a:prstGeom prst="rect">
            <a:avLst/>
          </a:prstGeom>
          <a:noFill/>
        </p:spPr>
        <p:txBody>
          <a:bodyPr wrap="square" rtlCol="0">
            <a:spAutoFit/>
          </a:bodyPr>
          <a:lstStyle/>
          <a:p>
            <a:r>
              <a:rPr lang="en-IE" b="1" u="sng" dirty="0">
                <a:solidFill>
                  <a:schemeClr val="bg1"/>
                </a:solidFill>
              </a:rPr>
              <a:t>P. </a:t>
            </a:r>
            <a:r>
              <a:rPr lang="en-IE" b="1" u="sng" dirty="0" err="1">
                <a:solidFill>
                  <a:schemeClr val="bg1"/>
                </a:solidFill>
              </a:rPr>
              <a:t>bischoffi</a:t>
            </a:r>
            <a:r>
              <a:rPr lang="en-IE" b="1" u="sng" dirty="0">
                <a:solidFill>
                  <a:schemeClr val="bg1"/>
                </a:solidFill>
              </a:rPr>
              <a:t> Event </a:t>
            </a:r>
          </a:p>
          <a:p>
            <a:r>
              <a:rPr lang="en-IE" dirty="0">
                <a:solidFill>
                  <a:schemeClr val="accent4"/>
                </a:solidFill>
              </a:rPr>
              <a:t>Basin margin collapse and major extensional slide complex leading to erosional degradation of FW.</a:t>
            </a:r>
          </a:p>
          <a:p>
            <a:endParaRPr lang="en-IE" dirty="0">
              <a:solidFill>
                <a:schemeClr val="accent4"/>
              </a:solidFill>
            </a:endParaRPr>
          </a:p>
          <a:p>
            <a:endParaRPr lang="en-IE" dirty="0">
              <a:solidFill>
                <a:schemeClr val="accent4"/>
              </a:solidFill>
            </a:endParaRPr>
          </a:p>
          <a:p>
            <a:r>
              <a:rPr lang="en-IE" b="1" u="sng" dirty="0">
                <a:solidFill>
                  <a:schemeClr val="bg1"/>
                </a:solidFill>
              </a:rPr>
              <a:t>P. </a:t>
            </a:r>
            <a:r>
              <a:rPr lang="en-IE" b="1" u="sng" dirty="0" err="1">
                <a:solidFill>
                  <a:schemeClr val="bg1"/>
                </a:solidFill>
              </a:rPr>
              <a:t>mehli</a:t>
            </a:r>
            <a:r>
              <a:rPr lang="en-IE" b="1" u="sng" dirty="0">
                <a:solidFill>
                  <a:schemeClr val="bg1"/>
                </a:solidFill>
              </a:rPr>
              <a:t> Event</a:t>
            </a:r>
          </a:p>
          <a:p>
            <a:r>
              <a:rPr lang="en-IE" dirty="0">
                <a:solidFill>
                  <a:schemeClr val="accent4"/>
                </a:solidFill>
              </a:rPr>
              <a:t>Extension and simple dip-slip </a:t>
            </a:r>
            <a:r>
              <a:rPr lang="en-IE" dirty="0" err="1">
                <a:solidFill>
                  <a:schemeClr val="accent4"/>
                </a:solidFill>
              </a:rPr>
              <a:t>listric</a:t>
            </a:r>
            <a:r>
              <a:rPr lang="en-IE" dirty="0">
                <a:solidFill>
                  <a:schemeClr val="accent4"/>
                </a:solidFill>
              </a:rPr>
              <a:t> faulting.</a:t>
            </a:r>
          </a:p>
          <a:p>
            <a:endParaRPr lang="en-IE" dirty="0">
              <a:solidFill>
                <a:schemeClr val="accent4"/>
              </a:solidFill>
            </a:endParaRPr>
          </a:p>
          <a:p>
            <a:r>
              <a:rPr lang="en-IE" dirty="0">
                <a:solidFill>
                  <a:schemeClr val="accent4"/>
                </a:solidFill>
              </a:rPr>
              <a:t>Overriding and stratigraphic inversion.</a:t>
            </a:r>
          </a:p>
          <a:p>
            <a:endParaRPr lang="en-IE" dirty="0">
              <a:solidFill>
                <a:schemeClr val="accent4"/>
              </a:solidFill>
            </a:endParaRPr>
          </a:p>
          <a:p>
            <a:endParaRPr lang="en-IE" dirty="0">
              <a:solidFill>
                <a:schemeClr val="accent4"/>
              </a:solidFill>
            </a:endParaRPr>
          </a:p>
        </p:txBody>
      </p:sp>
      <p:pic>
        <p:nvPicPr>
          <p:cNvPr id="17" name="Picture 16">
            <a:extLst>
              <a:ext uri="{FF2B5EF4-FFF2-40B4-BE49-F238E27FC236}">
                <a16:creationId xmlns:a16="http://schemas.microsoft.com/office/drawing/2014/main" id="{70F270D2-C7F5-43AE-AF6B-2CF97DB4A7C7}"/>
              </a:ext>
            </a:extLst>
          </p:cNvPr>
          <p:cNvPicPr>
            <a:picLocks noChangeAspect="1"/>
          </p:cNvPicPr>
          <p:nvPr/>
        </p:nvPicPr>
        <p:blipFill>
          <a:blip r:embed="rId3"/>
          <a:stretch>
            <a:fillRect/>
          </a:stretch>
        </p:blipFill>
        <p:spPr>
          <a:xfrm>
            <a:off x="3744623" y="759294"/>
            <a:ext cx="7605550" cy="5318166"/>
          </a:xfrm>
          <a:prstGeom prst="rect">
            <a:avLst/>
          </a:prstGeom>
        </p:spPr>
      </p:pic>
      <p:cxnSp>
        <p:nvCxnSpPr>
          <p:cNvPr id="11" name="Straight Arrow Connector 10">
            <a:extLst>
              <a:ext uri="{FF2B5EF4-FFF2-40B4-BE49-F238E27FC236}">
                <a16:creationId xmlns:a16="http://schemas.microsoft.com/office/drawing/2014/main" id="{94CF016B-AF17-4E60-A0D1-F2FD6F4A5E89}"/>
              </a:ext>
            </a:extLst>
          </p:cNvPr>
          <p:cNvCxnSpPr>
            <a:cxnSpLocks/>
          </p:cNvCxnSpPr>
          <p:nvPr/>
        </p:nvCxnSpPr>
        <p:spPr>
          <a:xfrm flipV="1">
            <a:off x="2493818" y="2587104"/>
            <a:ext cx="4159232" cy="16740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497AA6-FB54-459C-A557-7A68EEB0B74C}"/>
              </a:ext>
            </a:extLst>
          </p:cNvPr>
          <p:cNvCxnSpPr>
            <a:cxnSpLocks/>
          </p:cNvCxnSpPr>
          <p:nvPr/>
        </p:nvCxnSpPr>
        <p:spPr>
          <a:xfrm flipV="1">
            <a:off x="2493818" y="1652648"/>
            <a:ext cx="2867891" cy="32245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DE891B8-4C1A-43CE-940F-AC0A30008B4D}"/>
              </a:ext>
            </a:extLst>
          </p:cNvPr>
          <p:cNvCxnSpPr>
            <a:cxnSpLocks/>
          </p:cNvCxnSpPr>
          <p:nvPr/>
        </p:nvCxnSpPr>
        <p:spPr>
          <a:xfrm flipV="1">
            <a:off x="2515460" y="3895344"/>
            <a:ext cx="7259476" cy="192240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38215A6-D12B-64EB-36DB-0A496857AEB7}"/>
              </a:ext>
            </a:extLst>
          </p:cNvPr>
          <p:cNvSpPr txBox="1"/>
          <p:nvPr/>
        </p:nvSpPr>
        <p:spPr>
          <a:xfrm>
            <a:off x="9150221" y="6092890"/>
            <a:ext cx="2920481" cy="307777"/>
          </a:xfrm>
          <a:prstGeom prst="rect">
            <a:avLst/>
          </a:prstGeom>
          <a:noFill/>
        </p:spPr>
        <p:txBody>
          <a:bodyPr wrap="square" rtlCol="0">
            <a:spAutoFit/>
          </a:bodyPr>
          <a:lstStyle/>
          <a:p>
            <a:r>
              <a:rPr lang="en-GB" sz="1400" i="1" dirty="0">
                <a:solidFill>
                  <a:schemeClr val="bg1"/>
                </a:solidFill>
              </a:rPr>
              <a:t>From Blakeman et al, (2002)</a:t>
            </a:r>
            <a:endParaRPr lang="en-IE" sz="1400" i="1" dirty="0">
              <a:solidFill>
                <a:schemeClr val="bg1"/>
              </a:solidFill>
            </a:endParaRPr>
          </a:p>
        </p:txBody>
      </p:sp>
      <p:sp>
        <p:nvSpPr>
          <p:cNvPr id="14" name="Freeform: Shape 13">
            <a:extLst>
              <a:ext uri="{FF2B5EF4-FFF2-40B4-BE49-F238E27FC236}">
                <a16:creationId xmlns:a16="http://schemas.microsoft.com/office/drawing/2014/main" id="{80937C72-386B-B3BE-62D1-59768CE9616F}"/>
              </a:ext>
            </a:extLst>
          </p:cNvPr>
          <p:cNvSpPr/>
          <p:nvPr/>
        </p:nvSpPr>
        <p:spPr>
          <a:xfrm>
            <a:off x="3773978" y="1055716"/>
            <a:ext cx="7514706" cy="2443942"/>
          </a:xfrm>
          <a:custGeom>
            <a:avLst/>
            <a:gdLst>
              <a:gd name="connsiteX0" fmla="*/ 0 w 7514706"/>
              <a:gd name="connsiteY0" fmla="*/ 0 h 2443942"/>
              <a:gd name="connsiteX1" fmla="*/ 399011 w 7514706"/>
              <a:gd name="connsiteY1" fmla="*/ 108066 h 2443942"/>
              <a:gd name="connsiteX2" fmla="*/ 723207 w 7514706"/>
              <a:gd name="connsiteY2" fmla="*/ 182880 h 2443942"/>
              <a:gd name="connsiteX3" fmla="*/ 1022466 w 7514706"/>
              <a:gd name="connsiteY3" fmla="*/ 307571 h 2443942"/>
              <a:gd name="connsiteX4" fmla="*/ 1421477 w 7514706"/>
              <a:gd name="connsiteY4" fmla="*/ 482139 h 2443942"/>
              <a:gd name="connsiteX5" fmla="*/ 1612669 w 7514706"/>
              <a:gd name="connsiteY5" fmla="*/ 556953 h 2443942"/>
              <a:gd name="connsiteX6" fmla="*/ 2053244 w 7514706"/>
              <a:gd name="connsiteY6" fmla="*/ 665019 h 2443942"/>
              <a:gd name="connsiteX7" fmla="*/ 2344189 w 7514706"/>
              <a:gd name="connsiteY7" fmla="*/ 756459 h 2443942"/>
              <a:gd name="connsiteX8" fmla="*/ 2685011 w 7514706"/>
              <a:gd name="connsiteY8" fmla="*/ 889462 h 2443942"/>
              <a:gd name="connsiteX9" fmla="*/ 2975957 w 7514706"/>
              <a:gd name="connsiteY9" fmla="*/ 989215 h 2443942"/>
              <a:gd name="connsiteX10" fmla="*/ 3291840 w 7514706"/>
              <a:gd name="connsiteY10" fmla="*/ 1088968 h 2443942"/>
              <a:gd name="connsiteX11" fmla="*/ 3549535 w 7514706"/>
              <a:gd name="connsiteY11" fmla="*/ 1188720 h 2443942"/>
              <a:gd name="connsiteX12" fmla="*/ 3682538 w 7514706"/>
              <a:gd name="connsiteY12" fmla="*/ 1421477 h 2443942"/>
              <a:gd name="connsiteX13" fmla="*/ 3848793 w 7514706"/>
              <a:gd name="connsiteY13" fmla="*/ 1637608 h 2443942"/>
              <a:gd name="connsiteX14" fmla="*/ 4064924 w 7514706"/>
              <a:gd name="connsiteY14" fmla="*/ 1928553 h 2443942"/>
              <a:gd name="connsiteX15" fmla="*/ 4214553 w 7514706"/>
              <a:gd name="connsiteY15" fmla="*/ 2086495 h 2443942"/>
              <a:gd name="connsiteX16" fmla="*/ 4330931 w 7514706"/>
              <a:gd name="connsiteY16" fmla="*/ 2094808 h 2443942"/>
              <a:gd name="connsiteX17" fmla="*/ 4563687 w 7514706"/>
              <a:gd name="connsiteY17" fmla="*/ 2202873 h 2443942"/>
              <a:gd name="connsiteX18" fmla="*/ 4879571 w 7514706"/>
              <a:gd name="connsiteY18" fmla="*/ 2302626 h 2443942"/>
              <a:gd name="connsiteX19" fmla="*/ 5195455 w 7514706"/>
              <a:gd name="connsiteY19" fmla="*/ 2385753 h 2443942"/>
              <a:gd name="connsiteX20" fmla="*/ 5403273 w 7514706"/>
              <a:gd name="connsiteY20" fmla="*/ 2443942 h 2443942"/>
              <a:gd name="connsiteX21" fmla="*/ 5644342 w 7514706"/>
              <a:gd name="connsiteY21" fmla="*/ 2435629 h 2443942"/>
              <a:gd name="connsiteX22" fmla="*/ 5951913 w 7514706"/>
              <a:gd name="connsiteY22" fmla="*/ 2419004 h 2443942"/>
              <a:gd name="connsiteX23" fmla="*/ 6342611 w 7514706"/>
              <a:gd name="connsiteY23" fmla="*/ 2344189 h 2443942"/>
              <a:gd name="connsiteX24" fmla="*/ 6683433 w 7514706"/>
              <a:gd name="connsiteY24" fmla="*/ 2236124 h 2443942"/>
              <a:gd name="connsiteX25" fmla="*/ 6932815 w 7514706"/>
              <a:gd name="connsiteY25" fmla="*/ 2186248 h 2443942"/>
              <a:gd name="connsiteX26" fmla="*/ 7107382 w 7514706"/>
              <a:gd name="connsiteY26" fmla="*/ 2144684 h 2443942"/>
              <a:gd name="connsiteX27" fmla="*/ 7365077 w 7514706"/>
              <a:gd name="connsiteY27" fmla="*/ 2177935 h 2443942"/>
              <a:gd name="connsiteX28" fmla="*/ 7514706 w 7514706"/>
              <a:gd name="connsiteY28" fmla="*/ 2177935 h 244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706" h="2443942">
                <a:moveTo>
                  <a:pt x="0" y="0"/>
                </a:moveTo>
                <a:lnTo>
                  <a:pt x="399011" y="108066"/>
                </a:lnTo>
                <a:lnTo>
                  <a:pt x="723207" y="182880"/>
                </a:lnTo>
                <a:lnTo>
                  <a:pt x="1022466" y="307571"/>
                </a:lnTo>
                <a:lnTo>
                  <a:pt x="1421477" y="482139"/>
                </a:lnTo>
                <a:lnTo>
                  <a:pt x="1612669" y="556953"/>
                </a:lnTo>
                <a:lnTo>
                  <a:pt x="2053244" y="665019"/>
                </a:lnTo>
                <a:lnTo>
                  <a:pt x="2344189" y="756459"/>
                </a:lnTo>
                <a:lnTo>
                  <a:pt x="2685011" y="889462"/>
                </a:lnTo>
                <a:lnTo>
                  <a:pt x="2975957" y="989215"/>
                </a:lnTo>
                <a:lnTo>
                  <a:pt x="3291840" y="1088968"/>
                </a:lnTo>
                <a:lnTo>
                  <a:pt x="3549535" y="1188720"/>
                </a:lnTo>
                <a:lnTo>
                  <a:pt x="3682538" y="1421477"/>
                </a:lnTo>
                <a:lnTo>
                  <a:pt x="3848793" y="1637608"/>
                </a:lnTo>
                <a:lnTo>
                  <a:pt x="4064924" y="1928553"/>
                </a:lnTo>
                <a:lnTo>
                  <a:pt x="4214553" y="2086495"/>
                </a:lnTo>
                <a:lnTo>
                  <a:pt x="4330931" y="2094808"/>
                </a:lnTo>
                <a:lnTo>
                  <a:pt x="4563687" y="2202873"/>
                </a:lnTo>
                <a:lnTo>
                  <a:pt x="4879571" y="2302626"/>
                </a:lnTo>
                <a:lnTo>
                  <a:pt x="5195455" y="2385753"/>
                </a:lnTo>
                <a:lnTo>
                  <a:pt x="5403273" y="2443942"/>
                </a:lnTo>
                <a:lnTo>
                  <a:pt x="5644342" y="2435629"/>
                </a:lnTo>
                <a:lnTo>
                  <a:pt x="5951913" y="2419004"/>
                </a:lnTo>
                <a:lnTo>
                  <a:pt x="6342611" y="2344189"/>
                </a:lnTo>
                <a:lnTo>
                  <a:pt x="6683433" y="2236124"/>
                </a:lnTo>
                <a:lnTo>
                  <a:pt x="6932815" y="2186248"/>
                </a:lnTo>
                <a:lnTo>
                  <a:pt x="7107382" y="2144684"/>
                </a:lnTo>
                <a:lnTo>
                  <a:pt x="7365077" y="2177935"/>
                </a:lnTo>
                <a:lnTo>
                  <a:pt x="7514706" y="2177935"/>
                </a:lnTo>
              </a:path>
            </a:pathLst>
          </a:custGeom>
          <a:ln w="38100">
            <a:solidFill>
              <a:srgbClr val="FFFF66"/>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IE"/>
          </a:p>
        </p:txBody>
      </p:sp>
      <p:grpSp>
        <p:nvGrpSpPr>
          <p:cNvPr id="15" name="Group 14">
            <a:extLst>
              <a:ext uri="{FF2B5EF4-FFF2-40B4-BE49-F238E27FC236}">
                <a16:creationId xmlns:a16="http://schemas.microsoft.com/office/drawing/2014/main" id="{36FC8062-E695-75A4-2CC8-6F3CC834BA33}"/>
              </a:ext>
            </a:extLst>
          </p:cNvPr>
          <p:cNvGrpSpPr/>
          <p:nvPr/>
        </p:nvGrpSpPr>
        <p:grpSpPr>
          <a:xfrm>
            <a:off x="133194" y="6313361"/>
            <a:ext cx="12910671" cy="466127"/>
            <a:chOff x="133194" y="6313361"/>
            <a:chExt cx="12910671" cy="466127"/>
          </a:xfrm>
        </p:grpSpPr>
        <p:sp>
          <p:nvSpPr>
            <p:cNvPr id="16" name="TextBox 15">
              <a:extLst>
                <a:ext uri="{FF2B5EF4-FFF2-40B4-BE49-F238E27FC236}">
                  <a16:creationId xmlns:a16="http://schemas.microsoft.com/office/drawing/2014/main" id="{2AFAB6A5-0202-27F4-1A91-19BE7419D7C8}"/>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8" name="Picture 17">
              <a:extLst>
                <a:ext uri="{FF2B5EF4-FFF2-40B4-BE49-F238E27FC236}">
                  <a16:creationId xmlns:a16="http://schemas.microsoft.com/office/drawing/2014/main" id="{837E6758-F0DA-6D30-2718-FEE05D937707}"/>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866185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8559DD-1F5E-4097-A0FC-EF7F2231A27E}"/>
              </a:ext>
            </a:extLst>
          </p:cNvPr>
          <p:cNvSpPr/>
          <p:nvPr/>
        </p:nvSpPr>
        <p:spPr>
          <a:xfrm>
            <a:off x="10516" y="-3877"/>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5" name="Group 4">
            <a:extLst>
              <a:ext uri="{FF2B5EF4-FFF2-40B4-BE49-F238E27FC236}">
                <a16:creationId xmlns:a16="http://schemas.microsoft.com/office/drawing/2014/main" id="{3C924D89-DBA1-5DE8-0D3D-9E3B9D1F097A}"/>
              </a:ext>
            </a:extLst>
          </p:cNvPr>
          <p:cNvGrpSpPr/>
          <p:nvPr/>
        </p:nvGrpSpPr>
        <p:grpSpPr>
          <a:xfrm>
            <a:off x="3699026" y="1032214"/>
            <a:ext cx="8338088" cy="4271110"/>
            <a:chOff x="3699026" y="1032214"/>
            <a:chExt cx="8338088" cy="4271110"/>
          </a:xfrm>
        </p:grpSpPr>
        <p:pic>
          <p:nvPicPr>
            <p:cNvPr id="12" name="Picture 11">
              <a:extLst>
                <a:ext uri="{FF2B5EF4-FFF2-40B4-BE49-F238E27FC236}">
                  <a16:creationId xmlns:a16="http://schemas.microsoft.com/office/drawing/2014/main" id="{9FA495AF-4C19-4FD7-8A5C-2B1F4EBACF5D}"/>
                </a:ext>
              </a:extLst>
            </p:cNvPr>
            <p:cNvPicPr>
              <a:picLocks noChangeAspect="1"/>
            </p:cNvPicPr>
            <p:nvPr/>
          </p:nvPicPr>
          <p:blipFill>
            <a:blip r:embed="rId2"/>
            <a:stretch>
              <a:fillRect/>
            </a:stretch>
          </p:blipFill>
          <p:spPr>
            <a:xfrm>
              <a:off x="3699026" y="1032214"/>
              <a:ext cx="8338088" cy="4271110"/>
            </a:xfrm>
            <a:prstGeom prst="rect">
              <a:avLst/>
            </a:prstGeom>
          </p:spPr>
        </p:pic>
        <p:sp>
          <p:nvSpPr>
            <p:cNvPr id="3" name="Rectangle 2">
              <a:extLst>
                <a:ext uri="{FF2B5EF4-FFF2-40B4-BE49-F238E27FC236}">
                  <a16:creationId xmlns:a16="http://schemas.microsoft.com/office/drawing/2014/main" id="{29013BF2-3C17-037C-21B2-4F3718FABD73}"/>
                </a:ext>
              </a:extLst>
            </p:cNvPr>
            <p:cNvSpPr/>
            <p:nvPr/>
          </p:nvSpPr>
          <p:spPr>
            <a:xfrm>
              <a:off x="8657617" y="1505203"/>
              <a:ext cx="758501" cy="36862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1" name="Title 1">
            <a:extLst>
              <a:ext uri="{FF2B5EF4-FFF2-40B4-BE49-F238E27FC236}">
                <a16:creationId xmlns:a16="http://schemas.microsoft.com/office/drawing/2014/main" id="{3FD1714B-10B5-486C-8C94-73D92441526F}"/>
              </a:ext>
            </a:extLst>
          </p:cNvPr>
          <p:cNvSpPr txBox="1">
            <a:spLocks/>
          </p:cNvSpPr>
          <p:nvPr/>
        </p:nvSpPr>
        <p:spPr>
          <a:xfrm>
            <a:off x="551795" y="1796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Newcastle</a:t>
            </a:r>
          </a:p>
        </p:txBody>
      </p:sp>
      <p:sp>
        <p:nvSpPr>
          <p:cNvPr id="13" name="TextBox 12">
            <a:extLst>
              <a:ext uri="{FF2B5EF4-FFF2-40B4-BE49-F238E27FC236}">
                <a16:creationId xmlns:a16="http://schemas.microsoft.com/office/drawing/2014/main" id="{BD0A6D87-1074-4302-83D8-A745FD86B68E}"/>
              </a:ext>
            </a:extLst>
          </p:cNvPr>
          <p:cNvSpPr txBox="1"/>
          <p:nvPr/>
        </p:nvSpPr>
        <p:spPr>
          <a:xfrm>
            <a:off x="548615" y="1652648"/>
            <a:ext cx="2598622" cy="3139321"/>
          </a:xfrm>
          <a:prstGeom prst="rect">
            <a:avLst/>
          </a:prstGeom>
          <a:noFill/>
        </p:spPr>
        <p:txBody>
          <a:bodyPr wrap="square" rtlCol="0">
            <a:spAutoFit/>
          </a:bodyPr>
          <a:lstStyle/>
          <a:p>
            <a:r>
              <a:rPr lang="en-IE" b="1" u="sng" dirty="0">
                <a:solidFill>
                  <a:schemeClr val="bg1"/>
                </a:solidFill>
              </a:rPr>
              <a:t>P. </a:t>
            </a:r>
            <a:r>
              <a:rPr lang="en-IE" b="1" u="sng" dirty="0" err="1">
                <a:solidFill>
                  <a:schemeClr val="bg1"/>
                </a:solidFill>
              </a:rPr>
              <a:t>bischoffi</a:t>
            </a:r>
            <a:r>
              <a:rPr lang="en-IE" b="1" u="sng" dirty="0">
                <a:solidFill>
                  <a:schemeClr val="bg1"/>
                </a:solidFill>
              </a:rPr>
              <a:t> Event </a:t>
            </a:r>
          </a:p>
          <a:p>
            <a:r>
              <a:rPr lang="en-IE" dirty="0">
                <a:solidFill>
                  <a:schemeClr val="accent4"/>
                </a:solidFill>
              </a:rPr>
              <a:t>Basin margin collapse and major extension.  </a:t>
            </a:r>
          </a:p>
          <a:p>
            <a:endParaRPr lang="en-IE" dirty="0">
              <a:solidFill>
                <a:schemeClr val="accent4"/>
              </a:solidFill>
            </a:endParaRPr>
          </a:p>
          <a:p>
            <a:endParaRPr lang="en-IE" dirty="0">
              <a:solidFill>
                <a:schemeClr val="accent4"/>
              </a:solidFill>
            </a:endParaRPr>
          </a:p>
          <a:p>
            <a:endParaRPr lang="en-IE" dirty="0">
              <a:solidFill>
                <a:schemeClr val="accent4"/>
              </a:solidFill>
            </a:endParaRPr>
          </a:p>
          <a:p>
            <a:r>
              <a:rPr lang="en-IE" b="1" u="sng" dirty="0">
                <a:solidFill>
                  <a:schemeClr val="bg1"/>
                </a:solidFill>
              </a:rPr>
              <a:t>P. </a:t>
            </a:r>
            <a:r>
              <a:rPr lang="en-IE" b="1" u="sng" dirty="0" err="1">
                <a:solidFill>
                  <a:schemeClr val="bg1"/>
                </a:solidFill>
              </a:rPr>
              <a:t>mehli</a:t>
            </a:r>
            <a:r>
              <a:rPr lang="en-IE" b="1" u="sng" dirty="0">
                <a:solidFill>
                  <a:schemeClr val="bg1"/>
                </a:solidFill>
              </a:rPr>
              <a:t> Event</a:t>
            </a:r>
          </a:p>
          <a:p>
            <a:r>
              <a:rPr lang="en-IE" dirty="0">
                <a:solidFill>
                  <a:schemeClr val="accent4"/>
                </a:solidFill>
              </a:rPr>
              <a:t>Extension and simple dip-slip </a:t>
            </a:r>
            <a:r>
              <a:rPr lang="en-IE" dirty="0" err="1">
                <a:solidFill>
                  <a:schemeClr val="accent4"/>
                </a:solidFill>
              </a:rPr>
              <a:t>listric</a:t>
            </a:r>
            <a:r>
              <a:rPr lang="en-IE" dirty="0">
                <a:solidFill>
                  <a:schemeClr val="accent4"/>
                </a:solidFill>
              </a:rPr>
              <a:t> faulting</a:t>
            </a:r>
          </a:p>
          <a:p>
            <a:endParaRPr lang="en-IE" dirty="0">
              <a:solidFill>
                <a:schemeClr val="accent4"/>
              </a:solidFill>
            </a:endParaRPr>
          </a:p>
          <a:p>
            <a:endParaRPr lang="en-IE" dirty="0">
              <a:solidFill>
                <a:schemeClr val="accent4"/>
              </a:solidFill>
            </a:endParaRPr>
          </a:p>
        </p:txBody>
      </p:sp>
      <p:cxnSp>
        <p:nvCxnSpPr>
          <p:cNvPr id="15" name="Straight Arrow Connector 14">
            <a:extLst>
              <a:ext uri="{FF2B5EF4-FFF2-40B4-BE49-F238E27FC236}">
                <a16:creationId xmlns:a16="http://schemas.microsoft.com/office/drawing/2014/main" id="{AE7FFE07-018F-47F2-8DD9-E9EEDEA66DED}"/>
              </a:ext>
            </a:extLst>
          </p:cNvPr>
          <p:cNvCxnSpPr>
            <a:cxnSpLocks/>
          </p:cNvCxnSpPr>
          <p:nvPr/>
        </p:nvCxnSpPr>
        <p:spPr>
          <a:xfrm>
            <a:off x="3237776" y="3713018"/>
            <a:ext cx="2340064" cy="12746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EBCC2AD-86EC-44CC-A8C3-5DA4DDEEEAB4}"/>
              </a:ext>
            </a:extLst>
          </p:cNvPr>
          <p:cNvCxnSpPr/>
          <p:nvPr/>
        </p:nvCxnSpPr>
        <p:spPr>
          <a:xfrm>
            <a:off x="3237776" y="2266950"/>
            <a:ext cx="739726"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28F24D-77C7-4A51-A134-D8C2B1B5EF03}"/>
              </a:ext>
            </a:extLst>
          </p:cNvPr>
          <p:cNvSpPr txBox="1"/>
          <p:nvPr/>
        </p:nvSpPr>
        <p:spPr>
          <a:xfrm>
            <a:off x="6448138" y="5330276"/>
            <a:ext cx="5921199" cy="707886"/>
          </a:xfrm>
          <a:prstGeom prst="rect">
            <a:avLst/>
          </a:prstGeom>
          <a:noFill/>
        </p:spPr>
        <p:txBody>
          <a:bodyPr wrap="square" rtlCol="0">
            <a:spAutoFit/>
          </a:bodyPr>
          <a:lstStyle/>
          <a:p>
            <a:r>
              <a:rPr lang="en-IE" sz="1400" dirty="0">
                <a:solidFill>
                  <a:schemeClr val="bg1"/>
                </a:solidFill>
              </a:rPr>
              <a:t>SW-NE Schematic Section across the basin margin at Newcastle, Co. Dublin.</a:t>
            </a:r>
          </a:p>
          <a:p>
            <a:endParaRPr lang="en-IE" sz="1400" dirty="0">
              <a:solidFill>
                <a:schemeClr val="bg1"/>
              </a:solidFill>
            </a:endParaRPr>
          </a:p>
          <a:p>
            <a:r>
              <a:rPr lang="en-IE" sz="1200" i="1" dirty="0">
                <a:solidFill>
                  <a:schemeClr val="bg1"/>
                </a:solidFill>
              </a:rPr>
              <a:t>From Andrew, (1986)</a:t>
            </a:r>
          </a:p>
        </p:txBody>
      </p:sp>
      <p:sp>
        <p:nvSpPr>
          <p:cNvPr id="19" name="Freeform: Shape 18">
            <a:extLst>
              <a:ext uri="{FF2B5EF4-FFF2-40B4-BE49-F238E27FC236}">
                <a16:creationId xmlns:a16="http://schemas.microsoft.com/office/drawing/2014/main" id="{301E02F2-977C-49FD-9C5A-BD9FE02D5B92}"/>
              </a:ext>
            </a:extLst>
          </p:cNvPr>
          <p:cNvSpPr/>
          <p:nvPr/>
        </p:nvSpPr>
        <p:spPr>
          <a:xfrm>
            <a:off x="4138613" y="2263544"/>
            <a:ext cx="4515264" cy="1071187"/>
          </a:xfrm>
          <a:custGeom>
            <a:avLst/>
            <a:gdLst>
              <a:gd name="connsiteX0" fmla="*/ 0 w 4515264"/>
              <a:gd name="connsiteY0" fmla="*/ 3406 h 1071187"/>
              <a:gd name="connsiteX1" fmla="*/ 395287 w 4515264"/>
              <a:gd name="connsiteY1" fmla="*/ 51031 h 1071187"/>
              <a:gd name="connsiteX2" fmla="*/ 595312 w 4515264"/>
              <a:gd name="connsiteY2" fmla="*/ 127231 h 1071187"/>
              <a:gd name="connsiteX3" fmla="*/ 814387 w 4515264"/>
              <a:gd name="connsiteY3" fmla="*/ 270106 h 1071187"/>
              <a:gd name="connsiteX4" fmla="*/ 1038225 w 4515264"/>
              <a:gd name="connsiteY4" fmla="*/ 484419 h 1071187"/>
              <a:gd name="connsiteX5" fmla="*/ 1285875 w 4515264"/>
              <a:gd name="connsiteY5" fmla="*/ 741594 h 1071187"/>
              <a:gd name="connsiteX6" fmla="*/ 1447800 w 4515264"/>
              <a:gd name="connsiteY6" fmla="*/ 908281 h 1071187"/>
              <a:gd name="connsiteX7" fmla="*/ 1600200 w 4515264"/>
              <a:gd name="connsiteY7" fmla="*/ 970194 h 1071187"/>
              <a:gd name="connsiteX8" fmla="*/ 1762125 w 4515264"/>
              <a:gd name="connsiteY8" fmla="*/ 1008294 h 1071187"/>
              <a:gd name="connsiteX9" fmla="*/ 1976437 w 4515264"/>
              <a:gd name="connsiteY9" fmla="*/ 1022581 h 1071187"/>
              <a:gd name="connsiteX10" fmla="*/ 2395537 w 4515264"/>
              <a:gd name="connsiteY10" fmla="*/ 1022581 h 1071187"/>
              <a:gd name="connsiteX11" fmla="*/ 2681287 w 4515264"/>
              <a:gd name="connsiteY11" fmla="*/ 994006 h 1071187"/>
              <a:gd name="connsiteX12" fmla="*/ 3452812 w 4515264"/>
              <a:gd name="connsiteY12" fmla="*/ 1032106 h 1071187"/>
              <a:gd name="connsiteX13" fmla="*/ 3890962 w 4515264"/>
              <a:gd name="connsiteY13" fmla="*/ 1055919 h 1071187"/>
              <a:gd name="connsiteX14" fmla="*/ 4310062 w 4515264"/>
              <a:gd name="connsiteY14" fmla="*/ 1060681 h 1071187"/>
              <a:gd name="connsiteX15" fmla="*/ 4504717 w 4515264"/>
              <a:gd name="connsiteY15" fmla="*/ 1064431 h 107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15264" h="1071187" extrusionOk="0">
                <a:moveTo>
                  <a:pt x="0" y="3406"/>
                </a:moveTo>
                <a:cubicBezTo>
                  <a:pt x="101589" y="-24811"/>
                  <a:pt x="278583" y="79359"/>
                  <a:pt x="395287" y="51031"/>
                </a:cubicBezTo>
                <a:cubicBezTo>
                  <a:pt x="493909" y="68013"/>
                  <a:pt x="506667" y="124575"/>
                  <a:pt x="595312" y="127231"/>
                </a:cubicBezTo>
                <a:cubicBezTo>
                  <a:pt x="700619" y="184951"/>
                  <a:pt x="704499" y="244762"/>
                  <a:pt x="814387" y="270106"/>
                </a:cubicBezTo>
                <a:cubicBezTo>
                  <a:pt x="895989" y="316478"/>
                  <a:pt x="944206" y="435235"/>
                  <a:pt x="1038225" y="484419"/>
                </a:cubicBezTo>
                <a:cubicBezTo>
                  <a:pt x="1177762" y="563083"/>
                  <a:pt x="1199140" y="647975"/>
                  <a:pt x="1285875" y="741594"/>
                </a:cubicBezTo>
                <a:cubicBezTo>
                  <a:pt x="1339835" y="799789"/>
                  <a:pt x="1362586" y="863389"/>
                  <a:pt x="1447800" y="908281"/>
                </a:cubicBezTo>
                <a:cubicBezTo>
                  <a:pt x="1485732" y="891304"/>
                  <a:pt x="1519451" y="957828"/>
                  <a:pt x="1600200" y="970194"/>
                </a:cubicBezTo>
                <a:cubicBezTo>
                  <a:pt x="1647234" y="965922"/>
                  <a:pt x="1709449" y="1007707"/>
                  <a:pt x="1762125" y="1008294"/>
                </a:cubicBezTo>
                <a:cubicBezTo>
                  <a:pt x="1851604" y="990332"/>
                  <a:pt x="1939647" y="1036211"/>
                  <a:pt x="1976437" y="1022581"/>
                </a:cubicBezTo>
                <a:cubicBezTo>
                  <a:pt x="2166614" y="1016284"/>
                  <a:pt x="2254291" y="1064297"/>
                  <a:pt x="2395537" y="1022581"/>
                </a:cubicBezTo>
                <a:cubicBezTo>
                  <a:pt x="2488605" y="1011974"/>
                  <a:pt x="2500915" y="994110"/>
                  <a:pt x="2681287" y="994006"/>
                </a:cubicBezTo>
                <a:cubicBezTo>
                  <a:pt x="2899222" y="948834"/>
                  <a:pt x="3257235" y="983694"/>
                  <a:pt x="3452812" y="1032106"/>
                </a:cubicBezTo>
                <a:cubicBezTo>
                  <a:pt x="3600776" y="1058871"/>
                  <a:pt x="3721369" y="1065041"/>
                  <a:pt x="3890962" y="1055919"/>
                </a:cubicBezTo>
                <a:cubicBezTo>
                  <a:pt x="4035678" y="1073802"/>
                  <a:pt x="4121322" y="1068660"/>
                  <a:pt x="4310062" y="1060681"/>
                </a:cubicBezTo>
                <a:cubicBezTo>
                  <a:pt x="4710642" y="1054400"/>
                  <a:pt x="4370594" y="1080506"/>
                  <a:pt x="4504717" y="1064431"/>
                </a:cubicBezTo>
              </a:path>
            </a:pathLst>
          </a:custGeom>
          <a:noFill/>
          <a:ln w="38100">
            <a:solidFill>
              <a:srgbClr val="FF0000"/>
            </a:solidFill>
            <a:extLst>
              <a:ext uri="{C807C97D-BFC1-408E-A445-0C87EB9F89A2}">
                <ask:lineSketchStyleProps xmlns:ask="http://schemas.microsoft.com/office/drawing/2018/sketchyshapes" sd="1219033472">
                  <a:custGeom>
                    <a:avLst/>
                    <a:gdLst>
                      <a:gd name="connsiteX0" fmla="*/ 0 w 4991100"/>
                      <a:gd name="connsiteY0" fmla="*/ 0 h 1109663"/>
                      <a:gd name="connsiteX1" fmla="*/ 395287 w 4991100"/>
                      <a:gd name="connsiteY1" fmla="*/ 47625 h 1109663"/>
                      <a:gd name="connsiteX2" fmla="*/ 595312 w 4991100"/>
                      <a:gd name="connsiteY2" fmla="*/ 123825 h 1109663"/>
                      <a:gd name="connsiteX3" fmla="*/ 814387 w 4991100"/>
                      <a:gd name="connsiteY3" fmla="*/ 266700 h 1109663"/>
                      <a:gd name="connsiteX4" fmla="*/ 1038225 w 4991100"/>
                      <a:gd name="connsiteY4" fmla="*/ 481013 h 1109663"/>
                      <a:gd name="connsiteX5" fmla="*/ 1285875 w 4991100"/>
                      <a:gd name="connsiteY5" fmla="*/ 738188 h 1109663"/>
                      <a:gd name="connsiteX6" fmla="*/ 1447800 w 4991100"/>
                      <a:gd name="connsiteY6" fmla="*/ 904875 h 1109663"/>
                      <a:gd name="connsiteX7" fmla="*/ 1600200 w 4991100"/>
                      <a:gd name="connsiteY7" fmla="*/ 966788 h 1109663"/>
                      <a:gd name="connsiteX8" fmla="*/ 1762125 w 4991100"/>
                      <a:gd name="connsiteY8" fmla="*/ 1004888 h 1109663"/>
                      <a:gd name="connsiteX9" fmla="*/ 1976437 w 4991100"/>
                      <a:gd name="connsiteY9" fmla="*/ 1019175 h 1109663"/>
                      <a:gd name="connsiteX10" fmla="*/ 2395537 w 4991100"/>
                      <a:gd name="connsiteY10" fmla="*/ 1019175 h 1109663"/>
                      <a:gd name="connsiteX11" fmla="*/ 2681287 w 4991100"/>
                      <a:gd name="connsiteY11" fmla="*/ 990600 h 1109663"/>
                      <a:gd name="connsiteX12" fmla="*/ 3452812 w 4991100"/>
                      <a:gd name="connsiteY12" fmla="*/ 1028700 h 1109663"/>
                      <a:gd name="connsiteX13" fmla="*/ 3890962 w 4991100"/>
                      <a:gd name="connsiteY13" fmla="*/ 1052513 h 1109663"/>
                      <a:gd name="connsiteX14" fmla="*/ 4310062 w 4991100"/>
                      <a:gd name="connsiteY14" fmla="*/ 1057275 h 1109663"/>
                      <a:gd name="connsiteX15" fmla="*/ 4991100 w 4991100"/>
                      <a:gd name="connsiteY15" fmla="*/ 1109663 h 1109663"/>
                      <a:gd name="connsiteX0" fmla="*/ 0 w 4515264"/>
                      <a:gd name="connsiteY0" fmla="*/ 3406 h 1071187"/>
                      <a:gd name="connsiteX1" fmla="*/ 395287 w 4515264"/>
                      <a:gd name="connsiteY1" fmla="*/ 51031 h 1071187"/>
                      <a:gd name="connsiteX2" fmla="*/ 595312 w 4515264"/>
                      <a:gd name="connsiteY2" fmla="*/ 127231 h 1071187"/>
                      <a:gd name="connsiteX3" fmla="*/ 814387 w 4515264"/>
                      <a:gd name="connsiteY3" fmla="*/ 270106 h 1071187"/>
                      <a:gd name="connsiteX4" fmla="*/ 1038225 w 4515264"/>
                      <a:gd name="connsiteY4" fmla="*/ 484419 h 1071187"/>
                      <a:gd name="connsiteX5" fmla="*/ 1285875 w 4515264"/>
                      <a:gd name="connsiteY5" fmla="*/ 741594 h 1071187"/>
                      <a:gd name="connsiteX6" fmla="*/ 1447800 w 4515264"/>
                      <a:gd name="connsiteY6" fmla="*/ 908281 h 1071187"/>
                      <a:gd name="connsiteX7" fmla="*/ 1600200 w 4515264"/>
                      <a:gd name="connsiteY7" fmla="*/ 970194 h 1071187"/>
                      <a:gd name="connsiteX8" fmla="*/ 1762125 w 4515264"/>
                      <a:gd name="connsiteY8" fmla="*/ 1008294 h 1071187"/>
                      <a:gd name="connsiteX9" fmla="*/ 1976437 w 4515264"/>
                      <a:gd name="connsiteY9" fmla="*/ 1022581 h 1071187"/>
                      <a:gd name="connsiteX10" fmla="*/ 2395537 w 4515264"/>
                      <a:gd name="connsiteY10" fmla="*/ 1022581 h 1071187"/>
                      <a:gd name="connsiteX11" fmla="*/ 2681287 w 4515264"/>
                      <a:gd name="connsiteY11" fmla="*/ 994006 h 1071187"/>
                      <a:gd name="connsiteX12" fmla="*/ 3452812 w 4515264"/>
                      <a:gd name="connsiteY12" fmla="*/ 1032106 h 1071187"/>
                      <a:gd name="connsiteX13" fmla="*/ 3890962 w 4515264"/>
                      <a:gd name="connsiteY13" fmla="*/ 1055919 h 1071187"/>
                      <a:gd name="connsiteX14" fmla="*/ 4310062 w 4515264"/>
                      <a:gd name="connsiteY14" fmla="*/ 1060681 h 1071187"/>
                      <a:gd name="connsiteX15" fmla="*/ 4504717 w 4515264"/>
                      <a:gd name="connsiteY15" fmla="*/ 1064431 h 107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15264" h="1071187" extrusionOk="0">
                        <a:moveTo>
                          <a:pt x="0" y="3406"/>
                        </a:moveTo>
                        <a:cubicBezTo>
                          <a:pt x="112397" y="-18145"/>
                          <a:pt x="302549" y="70364"/>
                          <a:pt x="395287" y="51031"/>
                        </a:cubicBezTo>
                        <a:cubicBezTo>
                          <a:pt x="489178" y="67017"/>
                          <a:pt x="515495" y="124294"/>
                          <a:pt x="595312" y="127231"/>
                        </a:cubicBezTo>
                        <a:cubicBezTo>
                          <a:pt x="712024" y="173814"/>
                          <a:pt x="707410" y="228675"/>
                          <a:pt x="814387" y="270106"/>
                        </a:cubicBezTo>
                        <a:cubicBezTo>
                          <a:pt x="912973" y="325771"/>
                          <a:pt x="926485" y="426768"/>
                          <a:pt x="1038225" y="484419"/>
                        </a:cubicBezTo>
                        <a:cubicBezTo>
                          <a:pt x="1145629" y="559271"/>
                          <a:pt x="1186554" y="673876"/>
                          <a:pt x="1285875" y="741594"/>
                        </a:cubicBezTo>
                        <a:cubicBezTo>
                          <a:pt x="1349220" y="801226"/>
                          <a:pt x="1372591" y="853970"/>
                          <a:pt x="1447800" y="908281"/>
                        </a:cubicBezTo>
                        <a:cubicBezTo>
                          <a:pt x="1486959" y="903006"/>
                          <a:pt x="1524079" y="951396"/>
                          <a:pt x="1600200" y="970194"/>
                        </a:cubicBezTo>
                        <a:cubicBezTo>
                          <a:pt x="1644773" y="964544"/>
                          <a:pt x="1703548" y="1006288"/>
                          <a:pt x="1762125" y="1008294"/>
                        </a:cubicBezTo>
                        <a:cubicBezTo>
                          <a:pt x="1855319" y="990933"/>
                          <a:pt x="1929909" y="1028247"/>
                          <a:pt x="1976437" y="1022581"/>
                        </a:cubicBezTo>
                        <a:cubicBezTo>
                          <a:pt x="2149115" y="990234"/>
                          <a:pt x="2251664" y="1037086"/>
                          <a:pt x="2395537" y="1022581"/>
                        </a:cubicBezTo>
                        <a:cubicBezTo>
                          <a:pt x="2488106" y="1011206"/>
                          <a:pt x="2499194" y="992002"/>
                          <a:pt x="2681287" y="994006"/>
                        </a:cubicBezTo>
                        <a:cubicBezTo>
                          <a:pt x="2853989" y="988438"/>
                          <a:pt x="3253786" y="999916"/>
                          <a:pt x="3452812" y="1032106"/>
                        </a:cubicBezTo>
                        <a:cubicBezTo>
                          <a:pt x="3629450" y="1054162"/>
                          <a:pt x="3735045" y="1074477"/>
                          <a:pt x="3890962" y="1055919"/>
                        </a:cubicBezTo>
                        <a:cubicBezTo>
                          <a:pt x="4053163" y="1075043"/>
                          <a:pt x="4124779" y="1075708"/>
                          <a:pt x="4310062" y="1060681"/>
                        </a:cubicBezTo>
                        <a:cubicBezTo>
                          <a:pt x="4709338" y="1072039"/>
                          <a:pt x="4380071" y="1074972"/>
                          <a:pt x="4504717" y="106443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highlight>
                <a:srgbClr val="FFFF00"/>
              </a:highlight>
            </a:endParaRPr>
          </a:p>
        </p:txBody>
      </p:sp>
      <p:grpSp>
        <p:nvGrpSpPr>
          <p:cNvPr id="8" name="Group 7">
            <a:extLst>
              <a:ext uri="{FF2B5EF4-FFF2-40B4-BE49-F238E27FC236}">
                <a16:creationId xmlns:a16="http://schemas.microsoft.com/office/drawing/2014/main" id="{97D9EB70-2236-2A14-A26E-00C5D2ABA975}"/>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71B22625-1030-D3B7-ACB0-847F72FF3A4F}"/>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333BA157-4F91-FF32-1FB1-4E57723C9BB6}"/>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2459640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North-South</a:t>
            </a:r>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551795" y="179640"/>
            <a:ext cx="10515600" cy="1325563"/>
          </a:xfrm>
        </p:spPr>
        <p:txBody>
          <a:bodyPr>
            <a:normAutofit/>
          </a:bodyPr>
          <a:lstStyle/>
          <a:p>
            <a:r>
              <a:rPr lang="en-IE" sz="3200" b="1" dirty="0" err="1">
                <a:solidFill>
                  <a:srgbClr val="FFC000"/>
                </a:solidFill>
                <a:latin typeface="+mn-lt"/>
              </a:rPr>
              <a:t>Walterstown</a:t>
            </a:r>
            <a:endParaRPr lang="en-IE" sz="3200" b="1" dirty="0">
              <a:solidFill>
                <a:srgbClr val="FFC000"/>
              </a:solidFill>
              <a:latin typeface="+mn-lt"/>
            </a:endParaRPr>
          </a:p>
        </p:txBody>
      </p:sp>
      <p:grpSp>
        <p:nvGrpSpPr>
          <p:cNvPr id="34" name="Group 33">
            <a:extLst>
              <a:ext uri="{FF2B5EF4-FFF2-40B4-BE49-F238E27FC236}">
                <a16:creationId xmlns:a16="http://schemas.microsoft.com/office/drawing/2014/main" id="{A9760D3C-B151-476D-AE52-1666094A6F89}"/>
              </a:ext>
            </a:extLst>
          </p:cNvPr>
          <p:cNvGrpSpPr/>
          <p:nvPr/>
        </p:nvGrpSpPr>
        <p:grpSpPr>
          <a:xfrm>
            <a:off x="3718280" y="1046888"/>
            <a:ext cx="8134104" cy="4205019"/>
            <a:chOff x="1448381" y="843285"/>
            <a:chExt cx="9295238" cy="4628125"/>
          </a:xfrm>
        </p:grpSpPr>
        <p:pic>
          <p:nvPicPr>
            <p:cNvPr id="3" name="Picture 2">
              <a:extLst>
                <a:ext uri="{FF2B5EF4-FFF2-40B4-BE49-F238E27FC236}">
                  <a16:creationId xmlns:a16="http://schemas.microsoft.com/office/drawing/2014/main" id="{8A3990B0-22A6-4A0C-AA84-8DEA0F51FD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48381" y="843285"/>
              <a:ext cx="9295238" cy="4628125"/>
            </a:xfrm>
            <a:prstGeom prst="rect">
              <a:avLst/>
            </a:prstGeom>
          </p:spPr>
        </p:pic>
        <p:sp>
          <p:nvSpPr>
            <p:cNvPr id="8" name="Freeform: Shape 7">
              <a:extLst>
                <a:ext uri="{FF2B5EF4-FFF2-40B4-BE49-F238E27FC236}">
                  <a16:creationId xmlns:a16="http://schemas.microsoft.com/office/drawing/2014/main" id="{9ECF7B8D-3DAF-437A-9D80-BEDE1E969C2B}"/>
                </a:ext>
              </a:extLst>
            </p:cNvPr>
            <p:cNvSpPr/>
            <p:nvPr/>
          </p:nvSpPr>
          <p:spPr>
            <a:xfrm>
              <a:off x="5767388" y="2181225"/>
              <a:ext cx="2581275" cy="857250"/>
            </a:xfrm>
            <a:custGeom>
              <a:avLst/>
              <a:gdLst>
                <a:gd name="connsiteX0" fmla="*/ 0 w 2581275"/>
                <a:gd name="connsiteY0" fmla="*/ 4763 h 857250"/>
                <a:gd name="connsiteX1" fmla="*/ 109537 w 2581275"/>
                <a:gd name="connsiteY1" fmla="*/ 857250 h 857250"/>
                <a:gd name="connsiteX2" fmla="*/ 528637 w 2581275"/>
                <a:gd name="connsiteY2" fmla="*/ 752475 h 857250"/>
                <a:gd name="connsiteX3" fmla="*/ 923925 w 2581275"/>
                <a:gd name="connsiteY3" fmla="*/ 638175 h 857250"/>
                <a:gd name="connsiteX4" fmla="*/ 1266825 w 2581275"/>
                <a:gd name="connsiteY4" fmla="*/ 514350 h 857250"/>
                <a:gd name="connsiteX5" fmla="*/ 1509712 w 2581275"/>
                <a:gd name="connsiteY5" fmla="*/ 433388 h 857250"/>
                <a:gd name="connsiteX6" fmla="*/ 1709737 w 2581275"/>
                <a:gd name="connsiteY6" fmla="*/ 381000 h 857250"/>
                <a:gd name="connsiteX7" fmla="*/ 2005012 w 2581275"/>
                <a:gd name="connsiteY7" fmla="*/ 328613 h 857250"/>
                <a:gd name="connsiteX8" fmla="*/ 2238375 w 2581275"/>
                <a:gd name="connsiteY8" fmla="*/ 257175 h 857250"/>
                <a:gd name="connsiteX9" fmla="*/ 2414587 w 2581275"/>
                <a:gd name="connsiteY9" fmla="*/ 138113 h 857250"/>
                <a:gd name="connsiteX10" fmla="*/ 2581275 w 2581275"/>
                <a:gd name="connsiteY10" fmla="*/ 0 h 857250"/>
                <a:gd name="connsiteX11" fmla="*/ 0 w 2581275"/>
                <a:gd name="connsiteY11" fmla="*/ 4763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1275" h="857250">
                  <a:moveTo>
                    <a:pt x="0" y="4763"/>
                  </a:moveTo>
                  <a:lnTo>
                    <a:pt x="109537" y="857250"/>
                  </a:lnTo>
                  <a:lnTo>
                    <a:pt x="528637" y="752475"/>
                  </a:lnTo>
                  <a:lnTo>
                    <a:pt x="923925" y="638175"/>
                  </a:lnTo>
                  <a:lnTo>
                    <a:pt x="1266825" y="514350"/>
                  </a:lnTo>
                  <a:lnTo>
                    <a:pt x="1509712" y="433388"/>
                  </a:lnTo>
                  <a:lnTo>
                    <a:pt x="1709737" y="381000"/>
                  </a:lnTo>
                  <a:lnTo>
                    <a:pt x="2005012" y="328613"/>
                  </a:lnTo>
                  <a:lnTo>
                    <a:pt x="2238375" y="257175"/>
                  </a:lnTo>
                  <a:lnTo>
                    <a:pt x="2414587" y="138113"/>
                  </a:lnTo>
                  <a:lnTo>
                    <a:pt x="2581275" y="0"/>
                  </a:lnTo>
                  <a:lnTo>
                    <a:pt x="0" y="4763"/>
                  </a:lnTo>
                  <a:close/>
                </a:path>
              </a:pathLst>
            </a:custGeom>
            <a:solidFill>
              <a:srgbClr val="FF9933">
                <a:alpha val="47059"/>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Freeform: Shape 10">
              <a:extLst>
                <a:ext uri="{FF2B5EF4-FFF2-40B4-BE49-F238E27FC236}">
                  <a16:creationId xmlns:a16="http://schemas.microsoft.com/office/drawing/2014/main" id="{033028B8-C48C-4A4D-9A87-B81B41FF29B1}"/>
                </a:ext>
              </a:extLst>
            </p:cNvPr>
            <p:cNvSpPr/>
            <p:nvPr/>
          </p:nvSpPr>
          <p:spPr>
            <a:xfrm>
              <a:off x="5876926" y="2181227"/>
              <a:ext cx="4552950" cy="2219323"/>
            </a:xfrm>
            <a:custGeom>
              <a:avLst/>
              <a:gdLst>
                <a:gd name="connsiteX0" fmla="*/ 0 w 4000500"/>
                <a:gd name="connsiteY0" fmla="*/ 428625 h 1800225"/>
                <a:gd name="connsiteX1" fmla="*/ 152400 w 4000500"/>
                <a:gd name="connsiteY1" fmla="*/ 1800225 h 1800225"/>
                <a:gd name="connsiteX2" fmla="*/ 519113 w 4000500"/>
                <a:gd name="connsiteY2" fmla="*/ 1724025 h 1800225"/>
                <a:gd name="connsiteX3" fmla="*/ 762000 w 4000500"/>
                <a:gd name="connsiteY3" fmla="*/ 1647825 h 1800225"/>
                <a:gd name="connsiteX4" fmla="*/ 938213 w 4000500"/>
                <a:gd name="connsiteY4" fmla="*/ 1452563 h 1800225"/>
                <a:gd name="connsiteX5" fmla="*/ 1143000 w 4000500"/>
                <a:gd name="connsiteY5" fmla="*/ 1266825 h 1800225"/>
                <a:gd name="connsiteX6" fmla="*/ 1166813 w 4000500"/>
                <a:gd name="connsiteY6" fmla="*/ 1233488 h 1800225"/>
                <a:gd name="connsiteX7" fmla="*/ 1300163 w 4000500"/>
                <a:gd name="connsiteY7" fmla="*/ 1133475 h 1800225"/>
                <a:gd name="connsiteX8" fmla="*/ 1409700 w 4000500"/>
                <a:gd name="connsiteY8" fmla="*/ 1071563 h 1800225"/>
                <a:gd name="connsiteX9" fmla="*/ 1504950 w 4000500"/>
                <a:gd name="connsiteY9" fmla="*/ 1066800 h 1800225"/>
                <a:gd name="connsiteX10" fmla="*/ 1838325 w 4000500"/>
                <a:gd name="connsiteY10" fmla="*/ 1143000 h 1800225"/>
                <a:gd name="connsiteX11" fmla="*/ 2119313 w 4000500"/>
                <a:gd name="connsiteY11" fmla="*/ 1233488 h 1800225"/>
                <a:gd name="connsiteX12" fmla="*/ 2190750 w 4000500"/>
                <a:gd name="connsiteY12" fmla="*/ 1247775 h 1800225"/>
                <a:gd name="connsiteX13" fmla="*/ 2466975 w 4000500"/>
                <a:gd name="connsiteY13" fmla="*/ 1190625 h 1800225"/>
                <a:gd name="connsiteX14" fmla="*/ 2681288 w 4000500"/>
                <a:gd name="connsiteY14" fmla="*/ 1090613 h 1800225"/>
                <a:gd name="connsiteX15" fmla="*/ 3019425 w 4000500"/>
                <a:gd name="connsiteY15" fmla="*/ 833438 h 1800225"/>
                <a:gd name="connsiteX16" fmla="*/ 3362325 w 4000500"/>
                <a:gd name="connsiteY16" fmla="*/ 504825 h 1800225"/>
                <a:gd name="connsiteX17" fmla="*/ 3529013 w 4000500"/>
                <a:gd name="connsiteY17" fmla="*/ 376238 h 1800225"/>
                <a:gd name="connsiteX18" fmla="*/ 3714750 w 4000500"/>
                <a:gd name="connsiteY18" fmla="*/ 238125 h 1800225"/>
                <a:gd name="connsiteX19" fmla="*/ 3900488 w 4000500"/>
                <a:gd name="connsiteY19" fmla="*/ 152400 h 1800225"/>
                <a:gd name="connsiteX20" fmla="*/ 4000500 w 4000500"/>
                <a:gd name="connsiteY20" fmla="*/ 0 h 1800225"/>
                <a:gd name="connsiteX0" fmla="*/ 0 w 3900488"/>
                <a:gd name="connsiteY0" fmla="*/ 276225 h 1647825"/>
                <a:gd name="connsiteX1" fmla="*/ 152400 w 3900488"/>
                <a:gd name="connsiteY1" fmla="*/ 1647825 h 1647825"/>
                <a:gd name="connsiteX2" fmla="*/ 519113 w 3900488"/>
                <a:gd name="connsiteY2" fmla="*/ 1571625 h 1647825"/>
                <a:gd name="connsiteX3" fmla="*/ 762000 w 3900488"/>
                <a:gd name="connsiteY3" fmla="*/ 1495425 h 1647825"/>
                <a:gd name="connsiteX4" fmla="*/ 938213 w 3900488"/>
                <a:gd name="connsiteY4" fmla="*/ 1300163 h 1647825"/>
                <a:gd name="connsiteX5" fmla="*/ 1143000 w 3900488"/>
                <a:gd name="connsiteY5" fmla="*/ 1114425 h 1647825"/>
                <a:gd name="connsiteX6" fmla="*/ 1166813 w 3900488"/>
                <a:gd name="connsiteY6" fmla="*/ 1081088 h 1647825"/>
                <a:gd name="connsiteX7" fmla="*/ 1300163 w 3900488"/>
                <a:gd name="connsiteY7" fmla="*/ 981075 h 1647825"/>
                <a:gd name="connsiteX8" fmla="*/ 1409700 w 3900488"/>
                <a:gd name="connsiteY8" fmla="*/ 919163 h 1647825"/>
                <a:gd name="connsiteX9" fmla="*/ 1504950 w 3900488"/>
                <a:gd name="connsiteY9" fmla="*/ 914400 h 1647825"/>
                <a:gd name="connsiteX10" fmla="*/ 1838325 w 3900488"/>
                <a:gd name="connsiteY10" fmla="*/ 990600 h 1647825"/>
                <a:gd name="connsiteX11" fmla="*/ 2119313 w 3900488"/>
                <a:gd name="connsiteY11" fmla="*/ 1081088 h 1647825"/>
                <a:gd name="connsiteX12" fmla="*/ 2190750 w 3900488"/>
                <a:gd name="connsiteY12" fmla="*/ 1095375 h 1647825"/>
                <a:gd name="connsiteX13" fmla="*/ 2466975 w 3900488"/>
                <a:gd name="connsiteY13" fmla="*/ 1038225 h 1647825"/>
                <a:gd name="connsiteX14" fmla="*/ 2681288 w 3900488"/>
                <a:gd name="connsiteY14" fmla="*/ 938213 h 1647825"/>
                <a:gd name="connsiteX15" fmla="*/ 3019425 w 3900488"/>
                <a:gd name="connsiteY15" fmla="*/ 681038 h 1647825"/>
                <a:gd name="connsiteX16" fmla="*/ 3362325 w 3900488"/>
                <a:gd name="connsiteY16" fmla="*/ 352425 h 1647825"/>
                <a:gd name="connsiteX17" fmla="*/ 3529013 w 3900488"/>
                <a:gd name="connsiteY17" fmla="*/ 223838 h 1647825"/>
                <a:gd name="connsiteX18" fmla="*/ 3714750 w 3900488"/>
                <a:gd name="connsiteY18" fmla="*/ 85725 h 1647825"/>
                <a:gd name="connsiteX19" fmla="*/ 3900488 w 3900488"/>
                <a:gd name="connsiteY19" fmla="*/ 0 h 1647825"/>
                <a:gd name="connsiteX20" fmla="*/ 95250 w 3900488"/>
                <a:gd name="connsiteY20" fmla="*/ 257175 h 1647825"/>
                <a:gd name="connsiteX0" fmla="*/ 0 w 3900488"/>
                <a:gd name="connsiteY0" fmla="*/ 276225 h 1647825"/>
                <a:gd name="connsiteX1" fmla="*/ 152400 w 3900488"/>
                <a:gd name="connsiteY1" fmla="*/ 1647825 h 1647825"/>
                <a:gd name="connsiteX2" fmla="*/ 519113 w 3900488"/>
                <a:gd name="connsiteY2" fmla="*/ 1571625 h 1647825"/>
                <a:gd name="connsiteX3" fmla="*/ 762000 w 3900488"/>
                <a:gd name="connsiteY3" fmla="*/ 1495425 h 1647825"/>
                <a:gd name="connsiteX4" fmla="*/ 938213 w 3900488"/>
                <a:gd name="connsiteY4" fmla="*/ 1300163 h 1647825"/>
                <a:gd name="connsiteX5" fmla="*/ 1143000 w 3900488"/>
                <a:gd name="connsiteY5" fmla="*/ 1114425 h 1647825"/>
                <a:gd name="connsiteX6" fmla="*/ 1166813 w 3900488"/>
                <a:gd name="connsiteY6" fmla="*/ 1081088 h 1647825"/>
                <a:gd name="connsiteX7" fmla="*/ 1300163 w 3900488"/>
                <a:gd name="connsiteY7" fmla="*/ 981075 h 1647825"/>
                <a:gd name="connsiteX8" fmla="*/ 1409700 w 3900488"/>
                <a:gd name="connsiteY8" fmla="*/ 919163 h 1647825"/>
                <a:gd name="connsiteX9" fmla="*/ 1504950 w 3900488"/>
                <a:gd name="connsiteY9" fmla="*/ 914400 h 1647825"/>
                <a:gd name="connsiteX10" fmla="*/ 1838325 w 3900488"/>
                <a:gd name="connsiteY10" fmla="*/ 990600 h 1647825"/>
                <a:gd name="connsiteX11" fmla="*/ 2119313 w 3900488"/>
                <a:gd name="connsiteY11" fmla="*/ 1081088 h 1647825"/>
                <a:gd name="connsiteX12" fmla="*/ 2190750 w 3900488"/>
                <a:gd name="connsiteY12" fmla="*/ 1095375 h 1647825"/>
                <a:gd name="connsiteX13" fmla="*/ 2466975 w 3900488"/>
                <a:gd name="connsiteY13" fmla="*/ 1038225 h 1647825"/>
                <a:gd name="connsiteX14" fmla="*/ 2681288 w 3900488"/>
                <a:gd name="connsiteY14" fmla="*/ 938213 h 1647825"/>
                <a:gd name="connsiteX15" fmla="*/ 3019425 w 3900488"/>
                <a:gd name="connsiteY15" fmla="*/ 681038 h 1647825"/>
                <a:gd name="connsiteX16" fmla="*/ 3362325 w 3900488"/>
                <a:gd name="connsiteY16" fmla="*/ 352425 h 1647825"/>
                <a:gd name="connsiteX17" fmla="*/ 3529013 w 3900488"/>
                <a:gd name="connsiteY17" fmla="*/ 223838 h 1647825"/>
                <a:gd name="connsiteX18" fmla="*/ 3714750 w 3900488"/>
                <a:gd name="connsiteY18" fmla="*/ 85725 h 1647825"/>
                <a:gd name="connsiteX19" fmla="*/ 3900488 w 3900488"/>
                <a:gd name="connsiteY19" fmla="*/ 0 h 1647825"/>
                <a:gd name="connsiteX20" fmla="*/ 823913 w 3900488"/>
                <a:gd name="connsiteY20" fmla="*/ 52388 h 1647825"/>
                <a:gd name="connsiteX21" fmla="*/ 95250 w 3900488"/>
                <a:gd name="connsiteY21" fmla="*/ 257175 h 1647825"/>
                <a:gd name="connsiteX0" fmla="*/ 0 w 3900488"/>
                <a:gd name="connsiteY0" fmla="*/ 276225 h 1647825"/>
                <a:gd name="connsiteX1" fmla="*/ 152400 w 3900488"/>
                <a:gd name="connsiteY1" fmla="*/ 1647825 h 1647825"/>
                <a:gd name="connsiteX2" fmla="*/ 519113 w 3900488"/>
                <a:gd name="connsiteY2" fmla="*/ 1571625 h 1647825"/>
                <a:gd name="connsiteX3" fmla="*/ 762000 w 3900488"/>
                <a:gd name="connsiteY3" fmla="*/ 1495425 h 1647825"/>
                <a:gd name="connsiteX4" fmla="*/ 938213 w 3900488"/>
                <a:gd name="connsiteY4" fmla="*/ 1300163 h 1647825"/>
                <a:gd name="connsiteX5" fmla="*/ 1143000 w 3900488"/>
                <a:gd name="connsiteY5" fmla="*/ 1114425 h 1647825"/>
                <a:gd name="connsiteX6" fmla="*/ 1166813 w 3900488"/>
                <a:gd name="connsiteY6" fmla="*/ 1081088 h 1647825"/>
                <a:gd name="connsiteX7" fmla="*/ 1300163 w 3900488"/>
                <a:gd name="connsiteY7" fmla="*/ 981075 h 1647825"/>
                <a:gd name="connsiteX8" fmla="*/ 1409700 w 3900488"/>
                <a:gd name="connsiteY8" fmla="*/ 919163 h 1647825"/>
                <a:gd name="connsiteX9" fmla="*/ 1504950 w 3900488"/>
                <a:gd name="connsiteY9" fmla="*/ 914400 h 1647825"/>
                <a:gd name="connsiteX10" fmla="*/ 1838325 w 3900488"/>
                <a:gd name="connsiteY10" fmla="*/ 990600 h 1647825"/>
                <a:gd name="connsiteX11" fmla="*/ 2119313 w 3900488"/>
                <a:gd name="connsiteY11" fmla="*/ 1081088 h 1647825"/>
                <a:gd name="connsiteX12" fmla="*/ 2190750 w 3900488"/>
                <a:gd name="connsiteY12" fmla="*/ 1095375 h 1647825"/>
                <a:gd name="connsiteX13" fmla="*/ 2466975 w 3900488"/>
                <a:gd name="connsiteY13" fmla="*/ 1038225 h 1647825"/>
                <a:gd name="connsiteX14" fmla="*/ 2681288 w 3900488"/>
                <a:gd name="connsiteY14" fmla="*/ 938213 h 1647825"/>
                <a:gd name="connsiteX15" fmla="*/ 3019425 w 3900488"/>
                <a:gd name="connsiteY15" fmla="*/ 681038 h 1647825"/>
                <a:gd name="connsiteX16" fmla="*/ 3362325 w 3900488"/>
                <a:gd name="connsiteY16" fmla="*/ 352425 h 1647825"/>
                <a:gd name="connsiteX17" fmla="*/ 3529013 w 3900488"/>
                <a:gd name="connsiteY17" fmla="*/ 223838 h 1647825"/>
                <a:gd name="connsiteX18" fmla="*/ 3714750 w 3900488"/>
                <a:gd name="connsiteY18" fmla="*/ 85725 h 1647825"/>
                <a:gd name="connsiteX19" fmla="*/ 3900488 w 3900488"/>
                <a:gd name="connsiteY19" fmla="*/ 0 h 1647825"/>
                <a:gd name="connsiteX20" fmla="*/ 823913 w 3900488"/>
                <a:gd name="connsiteY20" fmla="*/ 52388 h 1647825"/>
                <a:gd name="connsiteX21" fmla="*/ 371475 w 3900488"/>
                <a:gd name="connsiteY21" fmla="*/ 190500 h 1647825"/>
                <a:gd name="connsiteX22" fmla="*/ 95250 w 3900488"/>
                <a:gd name="connsiteY22" fmla="*/ 257175 h 1647825"/>
                <a:gd name="connsiteX0" fmla="*/ 0 w 3900488"/>
                <a:gd name="connsiteY0" fmla="*/ 495554 h 1867154"/>
                <a:gd name="connsiteX1" fmla="*/ 152400 w 3900488"/>
                <a:gd name="connsiteY1" fmla="*/ 1867154 h 1867154"/>
                <a:gd name="connsiteX2" fmla="*/ 519113 w 3900488"/>
                <a:gd name="connsiteY2" fmla="*/ 1790954 h 1867154"/>
                <a:gd name="connsiteX3" fmla="*/ 762000 w 3900488"/>
                <a:gd name="connsiteY3" fmla="*/ 1714754 h 1867154"/>
                <a:gd name="connsiteX4" fmla="*/ 938213 w 3900488"/>
                <a:gd name="connsiteY4" fmla="*/ 1519492 h 1867154"/>
                <a:gd name="connsiteX5" fmla="*/ 1143000 w 3900488"/>
                <a:gd name="connsiteY5" fmla="*/ 1333754 h 1867154"/>
                <a:gd name="connsiteX6" fmla="*/ 1166813 w 3900488"/>
                <a:gd name="connsiteY6" fmla="*/ 1300417 h 1867154"/>
                <a:gd name="connsiteX7" fmla="*/ 1300163 w 3900488"/>
                <a:gd name="connsiteY7" fmla="*/ 1200404 h 1867154"/>
                <a:gd name="connsiteX8" fmla="*/ 1409700 w 3900488"/>
                <a:gd name="connsiteY8" fmla="*/ 1138492 h 1867154"/>
                <a:gd name="connsiteX9" fmla="*/ 1504950 w 3900488"/>
                <a:gd name="connsiteY9" fmla="*/ 1133729 h 1867154"/>
                <a:gd name="connsiteX10" fmla="*/ 1838325 w 3900488"/>
                <a:gd name="connsiteY10" fmla="*/ 1209929 h 1867154"/>
                <a:gd name="connsiteX11" fmla="*/ 2119313 w 3900488"/>
                <a:gd name="connsiteY11" fmla="*/ 1300417 h 1867154"/>
                <a:gd name="connsiteX12" fmla="*/ 2190750 w 3900488"/>
                <a:gd name="connsiteY12" fmla="*/ 1314704 h 1867154"/>
                <a:gd name="connsiteX13" fmla="*/ 2466975 w 3900488"/>
                <a:gd name="connsiteY13" fmla="*/ 1257554 h 1867154"/>
                <a:gd name="connsiteX14" fmla="*/ 2681288 w 3900488"/>
                <a:gd name="connsiteY14" fmla="*/ 1157542 h 1867154"/>
                <a:gd name="connsiteX15" fmla="*/ 3019425 w 3900488"/>
                <a:gd name="connsiteY15" fmla="*/ 900367 h 1867154"/>
                <a:gd name="connsiteX16" fmla="*/ 3362325 w 3900488"/>
                <a:gd name="connsiteY16" fmla="*/ 571754 h 1867154"/>
                <a:gd name="connsiteX17" fmla="*/ 3529013 w 3900488"/>
                <a:gd name="connsiteY17" fmla="*/ 443167 h 1867154"/>
                <a:gd name="connsiteX18" fmla="*/ 3714750 w 3900488"/>
                <a:gd name="connsiteY18" fmla="*/ 305054 h 1867154"/>
                <a:gd name="connsiteX19" fmla="*/ 3900488 w 3900488"/>
                <a:gd name="connsiteY19" fmla="*/ 219329 h 1867154"/>
                <a:gd name="connsiteX20" fmla="*/ 1947863 w 3900488"/>
                <a:gd name="connsiteY20" fmla="*/ 254 h 1867154"/>
                <a:gd name="connsiteX21" fmla="*/ 823913 w 3900488"/>
                <a:gd name="connsiteY21" fmla="*/ 271717 h 1867154"/>
                <a:gd name="connsiteX22" fmla="*/ 371475 w 3900488"/>
                <a:gd name="connsiteY22" fmla="*/ 409829 h 1867154"/>
                <a:gd name="connsiteX23" fmla="*/ 95250 w 3900488"/>
                <a:gd name="connsiteY23" fmla="*/ 476504 h 1867154"/>
                <a:gd name="connsiteX0" fmla="*/ 0 w 3900488"/>
                <a:gd name="connsiteY0" fmla="*/ 840963 h 2212563"/>
                <a:gd name="connsiteX1" fmla="*/ 152400 w 3900488"/>
                <a:gd name="connsiteY1" fmla="*/ 2212563 h 2212563"/>
                <a:gd name="connsiteX2" fmla="*/ 519113 w 3900488"/>
                <a:gd name="connsiteY2" fmla="*/ 2136363 h 2212563"/>
                <a:gd name="connsiteX3" fmla="*/ 762000 w 3900488"/>
                <a:gd name="connsiteY3" fmla="*/ 2060163 h 2212563"/>
                <a:gd name="connsiteX4" fmla="*/ 938213 w 3900488"/>
                <a:gd name="connsiteY4" fmla="*/ 1864901 h 2212563"/>
                <a:gd name="connsiteX5" fmla="*/ 1143000 w 3900488"/>
                <a:gd name="connsiteY5" fmla="*/ 1679163 h 2212563"/>
                <a:gd name="connsiteX6" fmla="*/ 1166813 w 3900488"/>
                <a:gd name="connsiteY6" fmla="*/ 1645826 h 2212563"/>
                <a:gd name="connsiteX7" fmla="*/ 1300163 w 3900488"/>
                <a:gd name="connsiteY7" fmla="*/ 1545813 h 2212563"/>
                <a:gd name="connsiteX8" fmla="*/ 1409700 w 3900488"/>
                <a:gd name="connsiteY8" fmla="*/ 1483901 h 2212563"/>
                <a:gd name="connsiteX9" fmla="*/ 1504950 w 3900488"/>
                <a:gd name="connsiteY9" fmla="*/ 1479138 h 2212563"/>
                <a:gd name="connsiteX10" fmla="*/ 1838325 w 3900488"/>
                <a:gd name="connsiteY10" fmla="*/ 1555338 h 2212563"/>
                <a:gd name="connsiteX11" fmla="*/ 2119313 w 3900488"/>
                <a:gd name="connsiteY11" fmla="*/ 1645826 h 2212563"/>
                <a:gd name="connsiteX12" fmla="*/ 2190750 w 3900488"/>
                <a:gd name="connsiteY12" fmla="*/ 1660113 h 2212563"/>
                <a:gd name="connsiteX13" fmla="*/ 2466975 w 3900488"/>
                <a:gd name="connsiteY13" fmla="*/ 1602963 h 2212563"/>
                <a:gd name="connsiteX14" fmla="*/ 2681288 w 3900488"/>
                <a:gd name="connsiteY14" fmla="*/ 1502951 h 2212563"/>
                <a:gd name="connsiteX15" fmla="*/ 3019425 w 3900488"/>
                <a:gd name="connsiteY15" fmla="*/ 1245776 h 2212563"/>
                <a:gd name="connsiteX16" fmla="*/ 3362325 w 3900488"/>
                <a:gd name="connsiteY16" fmla="*/ 917163 h 2212563"/>
                <a:gd name="connsiteX17" fmla="*/ 3529013 w 3900488"/>
                <a:gd name="connsiteY17" fmla="*/ 788576 h 2212563"/>
                <a:gd name="connsiteX18" fmla="*/ 3714750 w 3900488"/>
                <a:gd name="connsiteY18" fmla="*/ 650463 h 2212563"/>
                <a:gd name="connsiteX19" fmla="*/ 3900488 w 3900488"/>
                <a:gd name="connsiteY19" fmla="*/ 564738 h 2212563"/>
                <a:gd name="connsiteX20" fmla="*/ 2486025 w 3900488"/>
                <a:gd name="connsiteY20" fmla="*/ 2763 h 2212563"/>
                <a:gd name="connsiteX21" fmla="*/ 1947863 w 3900488"/>
                <a:gd name="connsiteY21" fmla="*/ 345663 h 2212563"/>
                <a:gd name="connsiteX22" fmla="*/ 823913 w 3900488"/>
                <a:gd name="connsiteY22" fmla="*/ 617126 h 2212563"/>
                <a:gd name="connsiteX23" fmla="*/ 371475 w 3900488"/>
                <a:gd name="connsiteY23" fmla="*/ 755238 h 2212563"/>
                <a:gd name="connsiteX24" fmla="*/ 95250 w 3900488"/>
                <a:gd name="connsiteY24" fmla="*/ 821913 h 2212563"/>
                <a:gd name="connsiteX0" fmla="*/ 0 w 3900488"/>
                <a:gd name="connsiteY0" fmla="*/ 838200 h 2209800"/>
                <a:gd name="connsiteX1" fmla="*/ 152400 w 3900488"/>
                <a:gd name="connsiteY1" fmla="*/ 2209800 h 2209800"/>
                <a:gd name="connsiteX2" fmla="*/ 519113 w 3900488"/>
                <a:gd name="connsiteY2" fmla="*/ 2133600 h 2209800"/>
                <a:gd name="connsiteX3" fmla="*/ 762000 w 3900488"/>
                <a:gd name="connsiteY3" fmla="*/ 2057400 h 2209800"/>
                <a:gd name="connsiteX4" fmla="*/ 938213 w 3900488"/>
                <a:gd name="connsiteY4" fmla="*/ 1862138 h 2209800"/>
                <a:gd name="connsiteX5" fmla="*/ 1143000 w 3900488"/>
                <a:gd name="connsiteY5" fmla="*/ 1676400 h 2209800"/>
                <a:gd name="connsiteX6" fmla="*/ 1166813 w 3900488"/>
                <a:gd name="connsiteY6" fmla="*/ 1643063 h 2209800"/>
                <a:gd name="connsiteX7" fmla="*/ 1300163 w 3900488"/>
                <a:gd name="connsiteY7" fmla="*/ 1543050 h 2209800"/>
                <a:gd name="connsiteX8" fmla="*/ 1409700 w 3900488"/>
                <a:gd name="connsiteY8" fmla="*/ 1481138 h 2209800"/>
                <a:gd name="connsiteX9" fmla="*/ 1504950 w 3900488"/>
                <a:gd name="connsiteY9" fmla="*/ 1476375 h 2209800"/>
                <a:gd name="connsiteX10" fmla="*/ 1838325 w 3900488"/>
                <a:gd name="connsiteY10" fmla="*/ 1552575 h 2209800"/>
                <a:gd name="connsiteX11" fmla="*/ 2119313 w 3900488"/>
                <a:gd name="connsiteY11" fmla="*/ 1643063 h 2209800"/>
                <a:gd name="connsiteX12" fmla="*/ 2190750 w 3900488"/>
                <a:gd name="connsiteY12" fmla="*/ 1657350 h 2209800"/>
                <a:gd name="connsiteX13" fmla="*/ 2466975 w 3900488"/>
                <a:gd name="connsiteY13" fmla="*/ 1600200 h 2209800"/>
                <a:gd name="connsiteX14" fmla="*/ 2681288 w 3900488"/>
                <a:gd name="connsiteY14" fmla="*/ 1500188 h 2209800"/>
                <a:gd name="connsiteX15" fmla="*/ 3019425 w 3900488"/>
                <a:gd name="connsiteY15" fmla="*/ 1243013 h 2209800"/>
                <a:gd name="connsiteX16" fmla="*/ 3362325 w 3900488"/>
                <a:gd name="connsiteY16" fmla="*/ 914400 h 2209800"/>
                <a:gd name="connsiteX17" fmla="*/ 3529013 w 3900488"/>
                <a:gd name="connsiteY17" fmla="*/ 785813 h 2209800"/>
                <a:gd name="connsiteX18" fmla="*/ 3714750 w 3900488"/>
                <a:gd name="connsiteY18" fmla="*/ 647700 h 2209800"/>
                <a:gd name="connsiteX19" fmla="*/ 3900488 w 3900488"/>
                <a:gd name="connsiteY19" fmla="*/ 561975 h 2209800"/>
                <a:gd name="connsiteX20" fmla="*/ 2486025 w 3900488"/>
                <a:gd name="connsiteY20" fmla="*/ 0 h 2209800"/>
                <a:gd name="connsiteX21" fmla="*/ 1947863 w 3900488"/>
                <a:gd name="connsiteY21" fmla="*/ 342900 h 2209800"/>
                <a:gd name="connsiteX22" fmla="*/ 823913 w 3900488"/>
                <a:gd name="connsiteY22" fmla="*/ 614363 h 2209800"/>
                <a:gd name="connsiteX23" fmla="*/ 371475 w 3900488"/>
                <a:gd name="connsiteY23" fmla="*/ 752475 h 2209800"/>
                <a:gd name="connsiteX24" fmla="*/ 95250 w 3900488"/>
                <a:gd name="connsiteY24" fmla="*/ 819150 h 2209800"/>
                <a:gd name="connsiteX0" fmla="*/ 0 w 3900488"/>
                <a:gd name="connsiteY0" fmla="*/ 838200 h 2209800"/>
                <a:gd name="connsiteX1" fmla="*/ 152400 w 3900488"/>
                <a:gd name="connsiteY1" fmla="*/ 2209800 h 2209800"/>
                <a:gd name="connsiteX2" fmla="*/ 519113 w 3900488"/>
                <a:gd name="connsiteY2" fmla="*/ 2133600 h 2209800"/>
                <a:gd name="connsiteX3" fmla="*/ 762000 w 3900488"/>
                <a:gd name="connsiteY3" fmla="*/ 2057400 h 2209800"/>
                <a:gd name="connsiteX4" fmla="*/ 938213 w 3900488"/>
                <a:gd name="connsiteY4" fmla="*/ 1862138 h 2209800"/>
                <a:gd name="connsiteX5" fmla="*/ 1143000 w 3900488"/>
                <a:gd name="connsiteY5" fmla="*/ 1676400 h 2209800"/>
                <a:gd name="connsiteX6" fmla="*/ 1166813 w 3900488"/>
                <a:gd name="connsiteY6" fmla="*/ 1643063 h 2209800"/>
                <a:gd name="connsiteX7" fmla="*/ 1300163 w 3900488"/>
                <a:gd name="connsiteY7" fmla="*/ 1543050 h 2209800"/>
                <a:gd name="connsiteX8" fmla="*/ 1409700 w 3900488"/>
                <a:gd name="connsiteY8" fmla="*/ 1481138 h 2209800"/>
                <a:gd name="connsiteX9" fmla="*/ 1504950 w 3900488"/>
                <a:gd name="connsiteY9" fmla="*/ 1476375 h 2209800"/>
                <a:gd name="connsiteX10" fmla="*/ 1838325 w 3900488"/>
                <a:gd name="connsiteY10" fmla="*/ 1552575 h 2209800"/>
                <a:gd name="connsiteX11" fmla="*/ 2119313 w 3900488"/>
                <a:gd name="connsiteY11" fmla="*/ 1643063 h 2209800"/>
                <a:gd name="connsiteX12" fmla="*/ 2190750 w 3900488"/>
                <a:gd name="connsiteY12" fmla="*/ 1657350 h 2209800"/>
                <a:gd name="connsiteX13" fmla="*/ 2466975 w 3900488"/>
                <a:gd name="connsiteY13" fmla="*/ 1600200 h 2209800"/>
                <a:gd name="connsiteX14" fmla="*/ 2681288 w 3900488"/>
                <a:gd name="connsiteY14" fmla="*/ 1500188 h 2209800"/>
                <a:gd name="connsiteX15" fmla="*/ 3019425 w 3900488"/>
                <a:gd name="connsiteY15" fmla="*/ 1243013 h 2209800"/>
                <a:gd name="connsiteX16" fmla="*/ 3362325 w 3900488"/>
                <a:gd name="connsiteY16" fmla="*/ 914400 h 2209800"/>
                <a:gd name="connsiteX17" fmla="*/ 3529013 w 3900488"/>
                <a:gd name="connsiteY17" fmla="*/ 785813 h 2209800"/>
                <a:gd name="connsiteX18" fmla="*/ 3714750 w 3900488"/>
                <a:gd name="connsiteY18" fmla="*/ 647700 h 2209800"/>
                <a:gd name="connsiteX19" fmla="*/ 3900488 w 3900488"/>
                <a:gd name="connsiteY19" fmla="*/ 561975 h 2209800"/>
                <a:gd name="connsiteX20" fmla="*/ 2486025 w 3900488"/>
                <a:gd name="connsiteY20" fmla="*/ 0 h 2209800"/>
                <a:gd name="connsiteX21" fmla="*/ 1947863 w 3900488"/>
                <a:gd name="connsiteY21" fmla="*/ 342900 h 2209800"/>
                <a:gd name="connsiteX22" fmla="*/ 823913 w 3900488"/>
                <a:gd name="connsiteY22" fmla="*/ 614363 h 2209800"/>
                <a:gd name="connsiteX23" fmla="*/ 371475 w 3900488"/>
                <a:gd name="connsiteY23" fmla="*/ 752475 h 2209800"/>
                <a:gd name="connsiteX24" fmla="*/ 95250 w 3900488"/>
                <a:gd name="connsiteY24" fmla="*/ 819150 h 2209800"/>
                <a:gd name="connsiteX0" fmla="*/ 0 w 3900488"/>
                <a:gd name="connsiteY0" fmla="*/ 838200 h 2209800"/>
                <a:gd name="connsiteX1" fmla="*/ 152400 w 3900488"/>
                <a:gd name="connsiteY1" fmla="*/ 2209800 h 2209800"/>
                <a:gd name="connsiteX2" fmla="*/ 519113 w 3900488"/>
                <a:gd name="connsiteY2" fmla="*/ 2133600 h 2209800"/>
                <a:gd name="connsiteX3" fmla="*/ 762000 w 3900488"/>
                <a:gd name="connsiteY3" fmla="*/ 2057400 h 2209800"/>
                <a:gd name="connsiteX4" fmla="*/ 938213 w 3900488"/>
                <a:gd name="connsiteY4" fmla="*/ 1862138 h 2209800"/>
                <a:gd name="connsiteX5" fmla="*/ 1143000 w 3900488"/>
                <a:gd name="connsiteY5" fmla="*/ 1676400 h 2209800"/>
                <a:gd name="connsiteX6" fmla="*/ 1166813 w 3900488"/>
                <a:gd name="connsiteY6" fmla="*/ 1643063 h 2209800"/>
                <a:gd name="connsiteX7" fmla="*/ 1300163 w 3900488"/>
                <a:gd name="connsiteY7" fmla="*/ 1543050 h 2209800"/>
                <a:gd name="connsiteX8" fmla="*/ 1409700 w 3900488"/>
                <a:gd name="connsiteY8" fmla="*/ 1481138 h 2209800"/>
                <a:gd name="connsiteX9" fmla="*/ 1504950 w 3900488"/>
                <a:gd name="connsiteY9" fmla="*/ 1476375 h 2209800"/>
                <a:gd name="connsiteX10" fmla="*/ 1838325 w 3900488"/>
                <a:gd name="connsiteY10" fmla="*/ 1552575 h 2209800"/>
                <a:gd name="connsiteX11" fmla="*/ 2119313 w 3900488"/>
                <a:gd name="connsiteY11" fmla="*/ 1643063 h 2209800"/>
                <a:gd name="connsiteX12" fmla="*/ 2190750 w 3900488"/>
                <a:gd name="connsiteY12" fmla="*/ 1657350 h 2209800"/>
                <a:gd name="connsiteX13" fmla="*/ 2466975 w 3900488"/>
                <a:gd name="connsiteY13" fmla="*/ 1600200 h 2209800"/>
                <a:gd name="connsiteX14" fmla="*/ 2681288 w 3900488"/>
                <a:gd name="connsiteY14" fmla="*/ 1500188 h 2209800"/>
                <a:gd name="connsiteX15" fmla="*/ 3019425 w 3900488"/>
                <a:gd name="connsiteY15" fmla="*/ 1243013 h 2209800"/>
                <a:gd name="connsiteX16" fmla="*/ 3362325 w 3900488"/>
                <a:gd name="connsiteY16" fmla="*/ 914400 h 2209800"/>
                <a:gd name="connsiteX17" fmla="*/ 3529013 w 3900488"/>
                <a:gd name="connsiteY17" fmla="*/ 785813 h 2209800"/>
                <a:gd name="connsiteX18" fmla="*/ 3714750 w 3900488"/>
                <a:gd name="connsiteY18" fmla="*/ 647700 h 2209800"/>
                <a:gd name="connsiteX19" fmla="*/ 3900488 w 3900488"/>
                <a:gd name="connsiteY19" fmla="*/ 561975 h 2209800"/>
                <a:gd name="connsiteX20" fmla="*/ 2486025 w 3900488"/>
                <a:gd name="connsiteY20" fmla="*/ 0 h 2209800"/>
                <a:gd name="connsiteX21" fmla="*/ 1947863 w 3900488"/>
                <a:gd name="connsiteY21" fmla="*/ 342900 h 2209800"/>
                <a:gd name="connsiteX22" fmla="*/ 1447800 w 3900488"/>
                <a:gd name="connsiteY22" fmla="*/ 419100 h 2209800"/>
                <a:gd name="connsiteX23" fmla="*/ 823913 w 3900488"/>
                <a:gd name="connsiteY23" fmla="*/ 614363 h 2209800"/>
                <a:gd name="connsiteX24" fmla="*/ 371475 w 3900488"/>
                <a:gd name="connsiteY24" fmla="*/ 752475 h 2209800"/>
                <a:gd name="connsiteX25" fmla="*/ 95250 w 3900488"/>
                <a:gd name="connsiteY25" fmla="*/ 819150 h 2209800"/>
                <a:gd name="connsiteX0" fmla="*/ 0 w 3900488"/>
                <a:gd name="connsiteY0" fmla="*/ 838200 h 2209800"/>
                <a:gd name="connsiteX1" fmla="*/ 152400 w 3900488"/>
                <a:gd name="connsiteY1" fmla="*/ 2209800 h 2209800"/>
                <a:gd name="connsiteX2" fmla="*/ 519113 w 3900488"/>
                <a:gd name="connsiteY2" fmla="*/ 2133600 h 2209800"/>
                <a:gd name="connsiteX3" fmla="*/ 762000 w 3900488"/>
                <a:gd name="connsiteY3" fmla="*/ 2057400 h 2209800"/>
                <a:gd name="connsiteX4" fmla="*/ 938213 w 3900488"/>
                <a:gd name="connsiteY4" fmla="*/ 1862138 h 2209800"/>
                <a:gd name="connsiteX5" fmla="*/ 1143000 w 3900488"/>
                <a:gd name="connsiteY5" fmla="*/ 1676400 h 2209800"/>
                <a:gd name="connsiteX6" fmla="*/ 1166813 w 3900488"/>
                <a:gd name="connsiteY6" fmla="*/ 1643063 h 2209800"/>
                <a:gd name="connsiteX7" fmla="*/ 1300163 w 3900488"/>
                <a:gd name="connsiteY7" fmla="*/ 1543050 h 2209800"/>
                <a:gd name="connsiteX8" fmla="*/ 1409700 w 3900488"/>
                <a:gd name="connsiteY8" fmla="*/ 1481138 h 2209800"/>
                <a:gd name="connsiteX9" fmla="*/ 1504950 w 3900488"/>
                <a:gd name="connsiteY9" fmla="*/ 1476375 h 2209800"/>
                <a:gd name="connsiteX10" fmla="*/ 1838325 w 3900488"/>
                <a:gd name="connsiteY10" fmla="*/ 1552575 h 2209800"/>
                <a:gd name="connsiteX11" fmla="*/ 2119313 w 3900488"/>
                <a:gd name="connsiteY11" fmla="*/ 1643063 h 2209800"/>
                <a:gd name="connsiteX12" fmla="*/ 2190750 w 3900488"/>
                <a:gd name="connsiteY12" fmla="*/ 1657350 h 2209800"/>
                <a:gd name="connsiteX13" fmla="*/ 2466975 w 3900488"/>
                <a:gd name="connsiteY13" fmla="*/ 1600200 h 2209800"/>
                <a:gd name="connsiteX14" fmla="*/ 2681288 w 3900488"/>
                <a:gd name="connsiteY14" fmla="*/ 1500188 h 2209800"/>
                <a:gd name="connsiteX15" fmla="*/ 3019425 w 3900488"/>
                <a:gd name="connsiteY15" fmla="*/ 1243013 h 2209800"/>
                <a:gd name="connsiteX16" fmla="*/ 3362325 w 3900488"/>
                <a:gd name="connsiteY16" fmla="*/ 914400 h 2209800"/>
                <a:gd name="connsiteX17" fmla="*/ 3529013 w 3900488"/>
                <a:gd name="connsiteY17" fmla="*/ 785813 h 2209800"/>
                <a:gd name="connsiteX18" fmla="*/ 3714750 w 3900488"/>
                <a:gd name="connsiteY18" fmla="*/ 647700 h 2209800"/>
                <a:gd name="connsiteX19" fmla="*/ 3900488 w 3900488"/>
                <a:gd name="connsiteY19" fmla="*/ 561975 h 2209800"/>
                <a:gd name="connsiteX20" fmla="*/ 2486025 w 3900488"/>
                <a:gd name="connsiteY20" fmla="*/ 0 h 2209800"/>
                <a:gd name="connsiteX21" fmla="*/ 1938338 w 3900488"/>
                <a:gd name="connsiteY21" fmla="*/ 309563 h 2209800"/>
                <a:gd name="connsiteX22" fmla="*/ 1447800 w 3900488"/>
                <a:gd name="connsiteY22" fmla="*/ 419100 h 2209800"/>
                <a:gd name="connsiteX23" fmla="*/ 823913 w 3900488"/>
                <a:gd name="connsiteY23" fmla="*/ 614363 h 2209800"/>
                <a:gd name="connsiteX24" fmla="*/ 371475 w 3900488"/>
                <a:gd name="connsiteY24" fmla="*/ 752475 h 2209800"/>
                <a:gd name="connsiteX25" fmla="*/ 95250 w 3900488"/>
                <a:gd name="connsiteY25" fmla="*/ 819150 h 2209800"/>
                <a:gd name="connsiteX0" fmla="*/ 0 w 3900488"/>
                <a:gd name="connsiteY0" fmla="*/ 838200 h 2209800"/>
                <a:gd name="connsiteX1" fmla="*/ 152400 w 3900488"/>
                <a:gd name="connsiteY1" fmla="*/ 2209800 h 2209800"/>
                <a:gd name="connsiteX2" fmla="*/ 519113 w 3900488"/>
                <a:gd name="connsiteY2" fmla="*/ 2133600 h 2209800"/>
                <a:gd name="connsiteX3" fmla="*/ 762000 w 3900488"/>
                <a:gd name="connsiteY3" fmla="*/ 2057400 h 2209800"/>
                <a:gd name="connsiteX4" fmla="*/ 938213 w 3900488"/>
                <a:gd name="connsiteY4" fmla="*/ 1862138 h 2209800"/>
                <a:gd name="connsiteX5" fmla="*/ 1143000 w 3900488"/>
                <a:gd name="connsiteY5" fmla="*/ 1676400 h 2209800"/>
                <a:gd name="connsiteX6" fmla="*/ 1166813 w 3900488"/>
                <a:gd name="connsiteY6" fmla="*/ 1643063 h 2209800"/>
                <a:gd name="connsiteX7" fmla="*/ 1300163 w 3900488"/>
                <a:gd name="connsiteY7" fmla="*/ 1543050 h 2209800"/>
                <a:gd name="connsiteX8" fmla="*/ 1409700 w 3900488"/>
                <a:gd name="connsiteY8" fmla="*/ 1481138 h 2209800"/>
                <a:gd name="connsiteX9" fmla="*/ 1504950 w 3900488"/>
                <a:gd name="connsiteY9" fmla="*/ 1476375 h 2209800"/>
                <a:gd name="connsiteX10" fmla="*/ 1838325 w 3900488"/>
                <a:gd name="connsiteY10" fmla="*/ 1552575 h 2209800"/>
                <a:gd name="connsiteX11" fmla="*/ 2119313 w 3900488"/>
                <a:gd name="connsiteY11" fmla="*/ 1643063 h 2209800"/>
                <a:gd name="connsiteX12" fmla="*/ 2190750 w 3900488"/>
                <a:gd name="connsiteY12" fmla="*/ 1657350 h 2209800"/>
                <a:gd name="connsiteX13" fmla="*/ 2466975 w 3900488"/>
                <a:gd name="connsiteY13" fmla="*/ 1600200 h 2209800"/>
                <a:gd name="connsiteX14" fmla="*/ 2681288 w 3900488"/>
                <a:gd name="connsiteY14" fmla="*/ 1500188 h 2209800"/>
                <a:gd name="connsiteX15" fmla="*/ 3019425 w 3900488"/>
                <a:gd name="connsiteY15" fmla="*/ 1243013 h 2209800"/>
                <a:gd name="connsiteX16" fmla="*/ 3362325 w 3900488"/>
                <a:gd name="connsiteY16" fmla="*/ 914400 h 2209800"/>
                <a:gd name="connsiteX17" fmla="*/ 3529013 w 3900488"/>
                <a:gd name="connsiteY17" fmla="*/ 785813 h 2209800"/>
                <a:gd name="connsiteX18" fmla="*/ 3714750 w 3900488"/>
                <a:gd name="connsiteY18" fmla="*/ 647700 h 2209800"/>
                <a:gd name="connsiteX19" fmla="*/ 3900488 w 3900488"/>
                <a:gd name="connsiteY19" fmla="*/ 561975 h 2209800"/>
                <a:gd name="connsiteX20" fmla="*/ 2486025 w 3900488"/>
                <a:gd name="connsiteY20" fmla="*/ 0 h 2209800"/>
                <a:gd name="connsiteX21" fmla="*/ 2219325 w 3900488"/>
                <a:gd name="connsiteY21" fmla="*/ 200025 h 2209800"/>
                <a:gd name="connsiteX22" fmla="*/ 1938338 w 3900488"/>
                <a:gd name="connsiteY22" fmla="*/ 309563 h 2209800"/>
                <a:gd name="connsiteX23" fmla="*/ 1447800 w 3900488"/>
                <a:gd name="connsiteY23" fmla="*/ 419100 h 2209800"/>
                <a:gd name="connsiteX24" fmla="*/ 823913 w 3900488"/>
                <a:gd name="connsiteY24" fmla="*/ 614363 h 2209800"/>
                <a:gd name="connsiteX25" fmla="*/ 371475 w 3900488"/>
                <a:gd name="connsiteY25" fmla="*/ 752475 h 2209800"/>
                <a:gd name="connsiteX26" fmla="*/ 95250 w 3900488"/>
                <a:gd name="connsiteY26" fmla="*/ 819150 h 2209800"/>
                <a:gd name="connsiteX0" fmla="*/ 0 w 4588911"/>
                <a:gd name="connsiteY0" fmla="*/ 876709 h 2248309"/>
                <a:gd name="connsiteX1" fmla="*/ 152400 w 4588911"/>
                <a:gd name="connsiteY1" fmla="*/ 2248309 h 2248309"/>
                <a:gd name="connsiteX2" fmla="*/ 519113 w 4588911"/>
                <a:gd name="connsiteY2" fmla="*/ 2172109 h 2248309"/>
                <a:gd name="connsiteX3" fmla="*/ 762000 w 4588911"/>
                <a:gd name="connsiteY3" fmla="*/ 2095909 h 2248309"/>
                <a:gd name="connsiteX4" fmla="*/ 938213 w 4588911"/>
                <a:gd name="connsiteY4" fmla="*/ 1900647 h 2248309"/>
                <a:gd name="connsiteX5" fmla="*/ 1143000 w 4588911"/>
                <a:gd name="connsiteY5" fmla="*/ 1714909 h 2248309"/>
                <a:gd name="connsiteX6" fmla="*/ 1166813 w 4588911"/>
                <a:gd name="connsiteY6" fmla="*/ 1681572 h 2248309"/>
                <a:gd name="connsiteX7" fmla="*/ 1300163 w 4588911"/>
                <a:gd name="connsiteY7" fmla="*/ 1581559 h 2248309"/>
                <a:gd name="connsiteX8" fmla="*/ 1409700 w 4588911"/>
                <a:gd name="connsiteY8" fmla="*/ 1519647 h 2248309"/>
                <a:gd name="connsiteX9" fmla="*/ 1504950 w 4588911"/>
                <a:gd name="connsiteY9" fmla="*/ 1514884 h 2248309"/>
                <a:gd name="connsiteX10" fmla="*/ 1838325 w 4588911"/>
                <a:gd name="connsiteY10" fmla="*/ 1591084 h 2248309"/>
                <a:gd name="connsiteX11" fmla="*/ 2119313 w 4588911"/>
                <a:gd name="connsiteY11" fmla="*/ 1681572 h 2248309"/>
                <a:gd name="connsiteX12" fmla="*/ 2190750 w 4588911"/>
                <a:gd name="connsiteY12" fmla="*/ 1695859 h 2248309"/>
                <a:gd name="connsiteX13" fmla="*/ 2466975 w 4588911"/>
                <a:gd name="connsiteY13" fmla="*/ 1638709 h 2248309"/>
                <a:gd name="connsiteX14" fmla="*/ 2681288 w 4588911"/>
                <a:gd name="connsiteY14" fmla="*/ 1538697 h 2248309"/>
                <a:gd name="connsiteX15" fmla="*/ 3019425 w 4588911"/>
                <a:gd name="connsiteY15" fmla="*/ 1281522 h 2248309"/>
                <a:gd name="connsiteX16" fmla="*/ 3362325 w 4588911"/>
                <a:gd name="connsiteY16" fmla="*/ 952909 h 2248309"/>
                <a:gd name="connsiteX17" fmla="*/ 3529013 w 4588911"/>
                <a:gd name="connsiteY17" fmla="*/ 824322 h 2248309"/>
                <a:gd name="connsiteX18" fmla="*/ 3714750 w 4588911"/>
                <a:gd name="connsiteY18" fmla="*/ 686209 h 2248309"/>
                <a:gd name="connsiteX19" fmla="*/ 3900488 w 4588911"/>
                <a:gd name="connsiteY19" fmla="*/ 600484 h 2248309"/>
                <a:gd name="connsiteX20" fmla="*/ 4552950 w 4588911"/>
                <a:gd name="connsiteY20" fmla="*/ 43272 h 2248309"/>
                <a:gd name="connsiteX21" fmla="*/ 2486025 w 4588911"/>
                <a:gd name="connsiteY21" fmla="*/ 38509 h 2248309"/>
                <a:gd name="connsiteX22" fmla="*/ 2219325 w 4588911"/>
                <a:gd name="connsiteY22" fmla="*/ 238534 h 2248309"/>
                <a:gd name="connsiteX23" fmla="*/ 1938338 w 4588911"/>
                <a:gd name="connsiteY23" fmla="*/ 348072 h 2248309"/>
                <a:gd name="connsiteX24" fmla="*/ 1447800 w 4588911"/>
                <a:gd name="connsiteY24" fmla="*/ 457609 h 2248309"/>
                <a:gd name="connsiteX25" fmla="*/ 823913 w 4588911"/>
                <a:gd name="connsiteY25" fmla="*/ 652872 h 2248309"/>
                <a:gd name="connsiteX26" fmla="*/ 371475 w 4588911"/>
                <a:gd name="connsiteY26" fmla="*/ 790984 h 2248309"/>
                <a:gd name="connsiteX27" fmla="*/ 95250 w 4588911"/>
                <a:gd name="connsiteY27" fmla="*/ 857659 h 2248309"/>
                <a:gd name="connsiteX0" fmla="*/ 0 w 4588911"/>
                <a:gd name="connsiteY0" fmla="*/ 912105 h 2283705"/>
                <a:gd name="connsiteX1" fmla="*/ 152400 w 4588911"/>
                <a:gd name="connsiteY1" fmla="*/ 2283705 h 2283705"/>
                <a:gd name="connsiteX2" fmla="*/ 519113 w 4588911"/>
                <a:gd name="connsiteY2" fmla="*/ 2207505 h 2283705"/>
                <a:gd name="connsiteX3" fmla="*/ 762000 w 4588911"/>
                <a:gd name="connsiteY3" fmla="*/ 2131305 h 2283705"/>
                <a:gd name="connsiteX4" fmla="*/ 938213 w 4588911"/>
                <a:gd name="connsiteY4" fmla="*/ 1936043 h 2283705"/>
                <a:gd name="connsiteX5" fmla="*/ 1143000 w 4588911"/>
                <a:gd name="connsiteY5" fmla="*/ 1750305 h 2283705"/>
                <a:gd name="connsiteX6" fmla="*/ 1166813 w 4588911"/>
                <a:gd name="connsiteY6" fmla="*/ 1716968 h 2283705"/>
                <a:gd name="connsiteX7" fmla="*/ 1300163 w 4588911"/>
                <a:gd name="connsiteY7" fmla="*/ 1616955 h 2283705"/>
                <a:gd name="connsiteX8" fmla="*/ 1409700 w 4588911"/>
                <a:gd name="connsiteY8" fmla="*/ 1555043 h 2283705"/>
                <a:gd name="connsiteX9" fmla="*/ 1504950 w 4588911"/>
                <a:gd name="connsiteY9" fmla="*/ 1550280 h 2283705"/>
                <a:gd name="connsiteX10" fmla="*/ 1838325 w 4588911"/>
                <a:gd name="connsiteY10" fmla="*/ 1626480 h 2283705"/>
                <a:gd name="connsiteX11" fmla="*/ 2119313 w 4588911"/>
                <a:gd name="connsiteY11" fmla="*/ 1716968 h 2283705"/>
                <a:gd name="connsiteX12" fmla="*/ 2190750 w 4588911"/>
                <a:gd name="connsiteY12" fmla="*/ 1731255 h 2283705"/>
                <a:gd name="connsiteX13" fmla="*/ 2466975 w 4588911"/>
                <a:gd name="connsiteY13" fmla="*/ 1674105 h 2283705"/>
                <a:gd name="connsiteX14" fmla="*/ 2681288 w 4588911"/>
                <a:gd name="connsiteY14" fmla="*/ 1574093 h 2283705"/>
                <a:gd name="connsiteX15" fmla="*/ 3019425 w 4588911"/>
                <a:gd name="connsiteY15" fmla="*/ 1316918 h 2283705"/>
                <a:gd name="connsiteX16" fmla="*/ 3362325 w 4588911"/>
                <a:gd name="connsiteY16" fmla="*/ 988305 h 2283705"/>
                <a:gd name="connsiteX17" fmla="*/ 3529013 w 4588911"/>
                <a:gd name="connsiteY17" fmla="*/ 859718 h 2283705"/>
                <a:gd name="connsiteX18" fmla="*/ 3714750 w 4588911"/>
                <a:gd name="connsiteY18" fmla="*/ 721605 h 2283705"/>
                <a:gd name="connsiteX19" fmla="*/ 3900488 w 4588911"/>
                <a:gd name="connsiteY19" fmla="*/ 635880 h 2283705"/>
                <a:gd name="connsiteX20" fmla="*/ 4552950 w 4588911"/>
                <a:gd name="connsiteY20" fmla="*/ 78668 h 2283705"/>
                <a:gd name="connsiteX21" fmla="*/ 3657600 w 4588911"/>
                <a:gd name="connsiteY21" fmla="*/ 2469 h 2283705"/>
                <a:gd name="connsiteX22" fmla="*/ 2486025 w 4588911"/>
                <a:gd name="connsiteY22" fmla="*/ 73905 h 2283705"/>
                <a:gd name="connsiteX23" fmla="*/ 2219325 w 4588911"/>
                <a:gd name="connsiteY23" fmla="*/ 273930 h 2283705"/>
                <a:gd name="connsiteX24" fmla="*/ 1938338 w 4588911"/>
                <a:gd name="connsiteY24" fmla="*/ 383468 h 2283705"/>
                <a:gd name="connsiteX25" fmla="*/ 1447800 w 4588911"/>
                <a:gd name="connsiteY25" fmla="*/ 493005 h 2283705"/>
                <a:gd name="connsiteX26" fmla="*/ 823913 w 4588911"/>
                <a:gd name="connsiteY26" fmla="*/ 688268 h 2283705"/>
                <a:gd name="connsiteX27" fmla="*/ 371475 w 4588911"/>
                <a:gd name="connsiteY27" fmla="*/ 826380 h 2283705"/>
                <a:gd name="connsiteX28" fmla="*/ 95250 w 4588911"/>
                <a:gd name="connsiteY28" fmla="*/ 893055 h 2283705"/>
                <a:gd name="connsiteX0" fmla="*/ 0 w 4588911"/>
                <a:gd name="connsiteY0" fmla="*/ 912105 h 2283705"/>
                <a:gd name="connsiteX1" fmla="*/ 152400 w 4588911"/>
                <a:gd name="connsiteY1" fmla="*/ 2283705 h 2283705"/>
                <a:gd name="connsiteX2" fmla="*/ 519113 w 4588911"/>
                <a:gd name="connsiteY2" fmla="*/ 2207505 h 2283705"/>
                <a:gd name="connsiteX3" fmla="*/ 762000 w 4588911"/>
                <a:gd name="connsiteY3" fmla="*/ 2131305 h 2283705"/>
                <a:gd name="connsiteX4" fmla="*/ 938213 w 4588911"/>
                <a:gd name="connsiteY4" fmla="*/ 1936043 h 2283705"/>
                <a:gd name="connsiteX5" fmla="*/ 1143000 w 4588911"/>
                <a:gd name="connsiteY5" fmla="*/ 1750305 h 2283705"/>
                <a:gd name="connsiteX6" fmla="*/ 1166813 w 4588911"/>
                <a:gd name="connsiteY6" fmla="*/ 1716968 h 2283705"/>
                <a:gd name="connsiteX7" fmla="*/ 1300163 w 4588911"/>
                <a:gd name="connsiteY7" fmla="*/ 1616955 h 2283705"/>
                <a:gd name="connsiteX8" fmla="*/ 1409700 w 4588911"/>
                <a:gd name="connsiteY8" fmla="*/ 1555043 h 2283705"/>
                <a:gd name="connsiteX9" fmla="*/ 1504950 w 4588911"/>
                <a:gd name="connsiteY9" fmla="*/ 1550280 h 2283705"/>
                <a:gd name="connsiteX10" fmla="*/ 1838325 w 4588911"/>
                <a:gd name="connsiteY10" fmla="*/ 1626480 h 2283705"/>
                <a:gd name="connsiteX11" fmla="*/ 2119313 w 4588911"/>
                <a:gd name="connsiteY11" fmla="*/ 1716968 h 2283705"/>
                <a:gd name="connsiteX12" fmla="*/ 2190750 w 4588911"/>
                <a:gd name="connsiteY12" fmla="*/ 1731255 h 2283705"/>
                <a:gd name="connsiteX13" fmla="*/ 2466975 w 4588911"/>
                <a:gd name="connsiteY13" fmla="*/ 1674105 h 2283705"/>
                <a:gd name="connsiteX14" fmla="*/ 2681288 w 4588911"/>
                <a:gd name="connsiteY14" fmla="*/ 1574093 h 2283705"/>
                <a:gd name="connsiteX15" fmla="*/ 3019425 w 4588911"/>
                <a:gd name="connsiteY15" fmla="*/ 1316918 h 2283705"/>
                <a:gd name="connsiteX16" fmla="*/ 3362325 w 4588911"/>
                <a:gd name="connsiteY16" fmla="*/ 988305 h 2283705"/>
                <a:gd name="connsiteX17" fmla="*/ 3529013 w 4588911"/>
                <a:gd name="connsiteY17" fmla="*/ 859718 h 2283705"/>
                <a:gd name="connsiteX18" fmla="*/ 3714750 w 4588911"/>
                <a:gd name="connsiteY18" fmla="*/ 721605 h 2283705"/>
                <a:gd name="connsiteX19" fmla="*/ 3900488 w 4588911"/>
                <a:gd name="connsiteY19" fmla="*/ 635880 h 2283705"/>
                <a:gd name="connsiteX20" fmla="*/ 4552950 w 4588911"/>
                <a:gd name="connsiteY20" fmla="*/ 78668 h 2283705"/>
                <a:gd name="connsiteX21" fmla="*/ 3657600 w 4588911"/>
                <a:gd name="connsiteY21" fmla="*/ 2469 h 2283705"/>
                <a:gd name="connsiteX22" fmla="*/ 2486025 w 4588911"/>
                <a:gd name="connsiteY22" fmla="*/ 73905 h 2283705"/>
                <a:gd name="connsiteX23" fmla="*/ 2219325 w 4588911"/>
                <a:gd name="connsiteY23" fmla="*/ 273930 h 2283705"/>
                <a:gd name="connsiteX24" fmla="*/ 1938338 w 4588911"/>
                <a:gd name="connsiteY24" fmla="*/ 383468 h 2283705"/>
                <a:gd name="connsiteX25" fmla="*/ 1447800 w 4588911"/>
                <a:gd name="connsiteY25" fmla="*/ 493005 h 2283705"/>
                <a:gd name="connsiteX26" fmla="*/ 823913 w 4588911"/>
                <a:gd name="connsiteY26" fmla="*/ 688268 h 2283705"/>
                <a:gd name="connsiteX27" fmla="*/ 371475 w 4588911"/>
                <a:gd name="connsiteY27" fmla="*/ 826380 h 2283705"/>
                <a:gd name="connsiteX28" fmla="*/ 95250 w 4588911"/>
                <a:gd name="connsiteY28" fmla="*/ 893055 h 2283705"/>
                <a:gd name="connsiteX0" fmla="*/ 0 w 4588911"/>
                <a:gd name="connsiteY0" fmla="*/ 909651 h 2281251"/>
                <a:gd name="connsiteX1" fmla="*/ 152400 w 4588911"/>
                <a:gd name="connsiteY1" fmla="*/ 2281251 h 2281251"/>
                <a:gd name="connsiteX2" fmla="*/ 519113 w 4588911"/>
                <a:gd name="connsiteY2" fmla="*/ 2205051 h 2281251"/>
                <a:gd name="connsiteX3" fmla="*/ 762000 w 4588911"/>
                <a:gd name="connsiteY3" fmla="*/ 2128851 h 2281251"/>
                <a:gd name="connsiteX4" fmla="*/ 938213 w 4588911"/>
                <a:gd name="connsiteY4" fmla="*/ 1933589 h 2281251"/>
                <a:gd name="connsiteX5" fmla="*/ 1143000 w 4588911"/>
                <a:gd name="connsiteY5" fmla="*/ 1747851 h 2281251"/>
                <a:gd name="connsiteX6" fmla="*/ 1166813 w 4588911"/>
                <a:gd name="connsiteY6" fmla="*/ 1714514 h 2281251"/>
                <a:gd name="connsiteX7" fmla="*/ 1300163 w 4588911"/>
                <a:gd name="connsiteY7" fmla="*/ 1614501 h 2281251"/>
                <a:gd name="connsiteX8" fmla="*/ 1409700 w 4588911"/>
                <a:gd name="connsiteY8" fmla="*/ 1552589 h 2281251"/>
                <a:gd name="connsiteX9" fmla="*/ 1504950 w 4588911"/>
                <a:gd name="connsiteY9" fmla="*/ 1547826 h 2281251"/>
                <a:gd name="connsiteX10" fmla="*/ 1838325 w 4588911"/>
                <a:gd name="connsiteY10" fmla="*/ 1624026 h 2281251"/>
                <a:gd name="connsiteX11" fmla="*/ 2119313 w 4588911"/>
                <a:gd name="connsiteY11" fmla="*/ 1714514 h 2281251"/>
                <a:gd name="connsiteX12" fmla="*/ 2190750 w 4588911"/>
                <a:gd name="connsiteY12" fmla="*/ 1728801 h 2281251"/>
                <a:gd name="connsiteX13" fmla="*/ 2466975 w 4588911"/>
                <a:gd name="connsiteY13" fmla="*/ 1671651 h 2281251"/>
                <a:gd name="connsiteX14" fmla="*/ 2681288 w 4588911"/>
                <a:gd name="connsiteY14" fmla="*/ 1571639 h 2281251"/>
                <a:gd name="connsiteX15" fmla="*/ 3019425 w 4588911"/>
                <a:gd name="connsiteY15" fmla="*/ 1314464 h 2281251"/>
                <a:gd name="connsiteX16" fmla="*/ 3362325 w 4588911"/>
                <a:gd name="connsiteY16" fmla="*/ 985851 h 2281251"/>
                <a:gd name="connsiteX17" fmla="*/ 3529013 w 4588911"/>
                <a:gd name="connsiteY17" fmla="*/ 857264 h 2281251"/>
                <a:gd name="connsiteX18" fmla="*/ 3714750 w 4588911"/>
                <a:gd name="connsiteY18" fmla="*/ 719151 h 2281251"/>
                <a:gd name="connsiteX19" fmla="*/ 3900488 w 4588911"/>
                <a:gd name="connsiteY19" fmla="*/ 633426 h 2281251"/>
                <a:gd name="connsiteX20" fmla="*/ 4552950 w 4588911"/>
                <a:gd name="connsiteY20" fmla="*/ 76214 h 2281251"/>
                <a:gd name="connsiteX21" fmla="*/ 3657600 w 4588911"/>
                <a:gd name="connsiteY21" fmla="*/ 15 h 2281251"/>
                <a:gd name="connsiteX22" fmla="*/ 2486025 w 4588911"/>
                <a:gd name="connsiteY22" fmla="*/ 71451 h 2281251"/>
                <a:gd name="connsiteX23" fmla="*/ 2219325 w 4588911"/>
                <a:gd name="connsiteY23" fmla="*/ 271476 h 2281251"/>
                <a:gd name="connsiteX24" fmla="*/ 1938338 w 4588911"/>
                <a:gd name="connsiteY24" fmla="*/ 381014 h 2281251"/>
                <a:gd name="connsiteX25" fmla="*/ 1447800 w 4588911"/>
                <a:gd name="connsiteY25" fmla="*/ 490551 h 2281251"/>
                <a:gd name="connsiteX26" fmla="*/ 823913 w 4588911"/>
                <a:gd name="connsiteY26" fmla="*/ 685814 h 2281251"/>
                <a:gd name="connsiteX27" fmla="*/ 371475 w 4588911"/>
                <a:gd name="connsiteY27" fmla="*/ 823926 h 2281251"/>
                <a:gd name="connsiteX28" fmla="*/ 95250 w 4588911"/>
                <a:gd name="connsiteY28" fmla="*/ 890601 h 2281251"/>
                <a:gd name="connsiteX0" fmla="*/ 0 w 4588911"/>
                <a:gd name="connsiteY0" fmla="*/ 909636 h 2281236"/>
                <a:gd name="connsiteX1" fmla="*/ 152400 w 4588911"/>
                <a:gd name="connsiteY1" fmla="*/ 2281236 h 2281236"/>
                <a:gd name="connsiteX2" fmla="*/ 519113 w 4588911"/>
                <a:gd name="connsiteY2" fmla="*/ 2205036 h 2281236"/>
                <a:gd name="connsiteX3" fmla="*/ 762000 w 4588911"/>
                <a:gd name="connsiteY3" fmla="*/ 2128836 h 2281236"/>
                <a:gd name="connsiteX4" fmla="*/ 938213 w 4588911"/>
                <a:gd name="connsiteY4" fmla="*/ 1933574 h 2281236"/>
                <a:gd name="connsiteX5" fmla="*/ 1143000 w 4588911"/>
                <a:gd name="connsiteY5" fmla="*/ 1747836 h 2281236"/>
                <a:gd name="connsiteX6" fmla="*/ 1166813 w 4588911"/>
                <a:gd name="connsiteY6" fmla="*/ 1714499 h 2281236"/>
                <a:gd name="connsiteX7" fmla="*/ 1300163 w 4588911"/>
                <a:gd name="connsiteY7" fmla="*/ 1614486 h 2281236"/>
                <a:gd name="connsiteX8" fmla="*/ 1409700 w 4588911"/>
                <a:gd name="connsiteY8" fmla="*/ 1552574 h 2281236"/>
                <a:gd name="connsiteX9" fmla="*/ 1504950 w 4588911"/>
                <a:gd name="connsiteY9" fmla="*/ 1547811 h 2281236"/>
                <a:gd name="connsiteX10" fmla="*/ 1838325 w 4588911"/>
                <a:gd name="connsiteY10" fmla="*/ 1624011 h 2281236"/>
                <a:gd name="connsiteX11" fmla="*/ 2119313 w 4588911"/>
                <a:gd name="connsiteY11" fmla="*/ 1714499 h 2281236"/>
                <a:gd name="connsiteX12" fmla="*/ 2190750 w 4588911"/>
                <a:gd name="connsiteY12" fmla="*/ 1728786 h 2281236"/>
                <a:gd name="connsiteX13" fmla="*/ 2466975 w 4588911"/>
                <a:gd name="connsiteY13" fmla="*/ 1671636 h 2281236"/>
                <a:gd name="connsiteX14" fmla="*/ 2681288 w 4588911"/>
                <a:gd name="connsiteY14" fmla="*/ 1571624 h 2281236"/>
                <a:gd name="connsiteX15" fmla="*/ 3019425 w 4588911"/>
                <a:gd name="connsiteY15" fmla="*/ 1314449 h 2281236"/>
                <a:gd name="connsiteX16" fmla="*/ 3362325 w 4588911"/>
                <a:gd name="connsiteY16" fmla="*/ 985836 h 2281236"/>
                <a:gd name="connsiteX17" fmla="*/ 3529013 w 4588911"/>
                <a:gd name="connsiteY17" fmla="*/ 857249 h 2281236"/>
                <a:gd name="connsiteX18" fmla="*/ 3714750 w 4588911"/>
                <a:gd name="connsiteY18" fmla="*/ 719136 h 2281236"/>
                <a:gd name="connsiteX19" fmla="*/ 3900488 w 4588911"/>
                <a:gd name="connsiteY19" fmla="*/ 633411 h 2281236"/>
                <a:gd name="connsiteX20" fmla="*/ 4552950 w 4588911"/>
                <a:gd name="connsiteY20" fmla="*/ 76199 h 2281236"/>
                <a:gd name="connsiteX21" fmla="*/ 3657600 w 4588911"/>
                <a:gd name="connsiteY21" fmla="*/ 0 h 2281236"/>
                <a:gd name="connsiteX22" fmla="*/ 2486025 w 4588911"/>
                <a:gd name="connsiteY22" fmla="*/ 71436 h 2281236"/>
                <a:gd name="connsiteX23" fmla="*/ 2219325 w 4588911"/>
                <a:gd name="connsiteY23" fmla="*/ 271461 h 2281236"/>
                <a:gd name="connsiteX24" fmla="*/ 1938338 w 4588911"/>
                <a:gd name="connsiteY24" fmla="*/ 380999 h 2281236"/>
                <a:gd name="connsiteX25" fmla="*/ 1447800 w 4588911"/>
                <a:gd name="connsiteY25" fmla="*/ 490536 h 2281236"/>
                <a:gd name="connsiteX26" fmla="*/ 823913 w 4588911"/>
                <a:gd name="connsiteY26" fmla="*/ 685799 h 2281236"/>
                <a:gd name="connsiteX27" fmla="*/ 371475 w 4588911"/>
                <a:gd name="connsiteY27" fmla="*/ 823911 h 2281236"/>
                <a:gd name="connsiteX28" fmla="*/ 95250 w 4588911"/>
                <a:gd name="connsiteY28" fmla="*/ 890586 h 2281236"/>
                <a:gd name="connsiteX0" fmla="*/ 0 w 4588911"/>
                <a:gd name="connsiteY0" fmla="*/ 847723 h 2219323"/>
                <a:gd name="connsiteX1" fmla="*/ 152400 w 4588911"/>
                <a:gd name="connsiteY1" fmla="*/ 2219323 h 2219323"/>
                <a:gd name="connsiteX2" fmla="*/ 519113 w 4588911"/>
                <a:gd name="connsiteY2" fmla="*/ 2143123 h 2219323"/>
                <a:gd name="connsiteX3" fmla="*/ 762000 w 4588911"/>
                <a:gd name="connsiteY3" fmla="*/ 2066923 h 2219323"/>
                <a:gd name="connsiteX4" fmla="*/ 938213 w 4588911"/>
                <a:gd name="connsiteY4" fmla="*/ 1871661 h 2219323"/>
                <a:gd name="connsiteX5" fmla="*/ 1143000 w 4588911"/>
                <a:gd name="connsiteY5" fmla="*/ 1685923 h 2219323"/>
                <a:gd name="connsiteX6" fmla="*/ 1166813 w 4588911"/>
                <a:gd name="connsiteY6" fmla="*/ 1652586 h 2219323"/>
                <a:gd name="connsiteX7" fmla="*/ 1300163 w 4588911"/>
                <a:gd name="connsiteY7" fmla="*/ 1552573 h 2219323"/>
                <a:gd name="connsiteX8" fmla="*/ 1409700 w 4588911"/>
                <a:gd name="connsiteY8" fmla="*/ 1490661 h 2219323"/>
                <a:gd name="connsiteX9" fmla="*/ 1504950 w 4588911"/>
                <a:gd name="connsiteY9" fmla="*/ 1485898 h 2219323"/>
                <a:gd name="connsiteX10" fmla="*/ 1838325 w 4588911"/>
                <a:gd name="connsiteY10" fmla="*/ 1562098 h 2219323"/>
                <a:gd name="connsiteX11" fmla="*/ 2119313 w 4588911"/>
                <a:gd name="connsiteY11" fmla="*/ 1652586 h 2219323"/>
                <a:gd name="connsiteX12" fmla="*/ 2190750 w 4588911"/>
                <a:gd name="connsiteY12" fmla="*/ 1666873 h 2219323"/>
                <a:gd name="connsiteX13" fmla="*/ 2466975 w 4588911"/>
                <a:gd name="connsiteY13" fmla="*/ 1609723 h 2219323"/>
                <a:gd name="connsiteX14" fmla="*/ 2681288 w 4588911"/>
                <a:gd name="connsiteY14" fmla="*/ 1509711 h 2219323"/>
                <a:gd name="connsiteX15" fmla="*/ 3019425 w 4588911"/>
                <a:gd name="connsiteY15" fmla="*/ 1252536 h 2219323"/>
                <a:gd name="connsiteX16" fmla="*/ 3362325 w 4588911"/>
                <a:gd name="connsiteY16" fmla="*/ 923923 h 2219323"/>
                <a:gd name="connsiteX17" fmla="*/ 3529013 w 4588911"/>
                <a:gd name="connsiteY17" fmla="*/ 795336 h 2219323"/>
                <a:gd name="connsiteX18" fmla="*/ 3714750 w 4588911"/>
                <a:gd name="connsiteY18" fmla="*/ 657223 h 2219323"/>
                <a:gd name="connsiteX19" fmla="*/ 3900488 w 4588911"/>
                <a:gd name="connsiteY19" fmla="*/ 571498 h 2219323"/>
                <a:gd name="connsiteX20" fmla="*/ 4552950 w 4588911"/>
                <a:gd name="connsiteY20" fmla="*/ 14286 h 2219323"/>
                <a:gd name="connsiteX21" fmla="*/ 3657600 w 4588911"/>
                <a:gd name="connsiteY21" fmla="*/ 0 h 2219323"/>
                <a:gd name="connsiteX22" fmla="*/ 2486025 w 4588911"/>
                <a:gd name="connsiteY22" fmla="*/ 9523 h 2219323"/>
                <a:gd name="connsiteX23" fmla="*/ 2219325 w 4588911"/>
                <a:gd name="connsiteY23" fmla="*/ 209548 h 2219323"/>
                <a:gd name="connsiteX24" fmla="*/ 1938338 w 4588911"/>
                <a:gd name="connsiteY24" fmla="*/ 319086 h 2219323"/>
                <a:gd name="connsiteX25" fmla="*/ 1447800 w 4588911"/>
                <a:gd name="connsiteY25" fmla="*/ 428623 h 2219323"/>
                <a:gd name="connsiteX26" fmla="*/ 823913 w 4588911"/>
                <a:gd name="connsiteY26" fmla="*/ 623886 h 2219323"/>
                <a:gd name="connsiteX27" fmla="*/ 371475 w 4588911"/>
                <a:gd name="connsiteY27" fmla="*/ 761998 h 2219323"/>
                <a:gd name="connsiteX28" fmla="*/ 95250 w 4588911"/>
                <a:gd name="connsiteY28" fmla="*/ 828673 h 2219323"/>
                <a:gd name="connsiteX0" fmla="*/ 0 w 4648524"/>
                <a:gd name="connsiteY0" fmla="*/ 847723 h 2219323"/>
                <a:gd name="connsiteX1" fmla="*/ 152400 w 4648524"/>
                <a:gd name="connsiteY1" fmla="*/ 2219323 h 2219323"/>
                <a:gd name="connsiteX2" fmla="*/ 519113 w 4648524"/>
                <a:gd name="connsiteY2" fmla="*/ 2143123 h 2219323"/>
                <a:gd name="connsiteX3" fmla="*/ 762000 w 4648524"/>
                <a:gd name="connsiteY3" fmla="*/ 2066923 h 2219323"/>
                <a:gd name="connsiteX4" fmla="*/ 938213 w 4648524"/>
                <a:gd name="connsiteY4" fmla="*/ 1871661 h 2219323"/>
                <a:gd name="connsiteX5" fmla="*/ 1143000 w 4648524"/>
                <a:gd name="connsiteY5" fmla="*/ 1685923 h 2219323"/>
                <a:gd name="connsiteX6" fmla="*/ 1166813 w 4648524"/>
                <a:gd name="connsiteY6" fmla="*/ 1652586 h 2219323"/>
                <a:gd name="connsiteX7" fmla="*/ 1300163 w 4648524"/>
                <a:gd name="connsiteY7" fmla="*/ 1552573 h 2219323"/>
                <a:gd name="connsiteX8" fmla="*/ 1409700 w 4648524"/>
                <a:gd name="connsiteY8" fmla="*/ 1490661 h 2219323"/>
                <a:gd name="connsiteX9" fmla="*/ 1504950 w 4648524"/>
                <a:gd name="connsiteY9" fmla="*/ 1485898 h 2219323"/>
                <a:gd name="connsiteX10" fmla="*/ 1838325 w 4648524"/>
                <a:gd name="connsiteY10" fmla="*/ 1562098 h 2219323"/>
                <a:gd name="connsiteX11" fmla="*/ 2119313 w 4648524"/>
                <a:gd name="connsiteY11" fmla="*/ 1652586 h 2219323"/>
                <a:gd name="connsiteX12" fmla="*/ 2190750 w 4648524"/>
                <a:gd name="connsiteY12" fmla="*/ 1666873 h 2219323"/>
                <a:gd name="connsiteX13" fmla="*/ 2466975 w 4648524"/>
                <a:gd name="connsiteY13" fmla="*/ 1609723 h 2219323"/>
                <a:gd name="connsiteX14" fmla="*/ 2681288 w 4648524"/>
                <a:gd name="connsiteY14" fmla="*/ 1509711 h 2219323"/>
                <a:gd name="connsiteX15" fmla="*/ 3019425 w 4648524"/>
                <a:gd name="connsiteY15" fmla="*/ 1252536 h 2219323"/>
                <a:gd name="connsiteX16" fmla="*/ 3362325 w 4648524"/>
                <a:gd name="connsiteY16" fmla="*/ 923923 h 2219323"/>
                <a:gd name="connsiteX17" fmla="*/ 3529013 w 4648524"/>
                <a:gd name="connsiteY17" fmla="*/ 795336 h 2219323"/>
                <a:gd name="connsiteX18" fmla="*/ 3714750 w 4648524"/>
                <a:gd name="connsiteY18" fmla="*/ 657223 h 2219323"/>
                <a:gd name="connsiteX19" fmla="*/ 3900488 w 4648524"/>
                <a:gd name="connsiteY19" fmla="*/ 571498 h 2219323"/>
                <a:gd name="connsiteX20" fmla="*/ 4548188 w 4648524"/>
                <a:gd name="connsiteY20" fmla="*/ 166686 h 2219323"/>
                <a:gd name="connsiteX21" fmla="*/ 4552950 w 4648524"/>
                <a:gd name="connsiteY21" fmla="*/ 14286 h 2219323"/>
                <a:gd name="connsiteX22" fmla="*/ 3657600 w 4648524"/>
                <a:gd name="connsiteY22" fmla="*/ 0 h 2219323"/>
                <a:gd name="connsiteX23" fmla="*/ 2486025 w 4648524"/>
                <a:gd name="connsiteY23" fmla="*/ 9523 h 2219323"/>
                <a:gd name="connsiteX24" fmla="*/ 2219325 w 4648524"/>
                <a:gd name="connsiteY24" fmla="*/ 209548 h 2219323"/>
                <a:gd name="connsiteX25" fmla="*/ 1938338 w 4648524"/>
                <a:gd name="connsiteY25" fmla="*/ 319086 h 2219323"/>
                <a:gd name="connsiteX26" fmla="*/ 1447800 w 4648524"/>
                <a:gd name="connsiteY26" fmla="*/ 428623 h 2219323"/>
                <a:gd name="connsiteX27" fmla="*/ 823913 w 4648524"/>
                <a:gd name="connsiteY27" fmla="*/ 623886 h 2219323"/>
                <a:gd name="connsiteX28" fmla="*/ 371475 w 4648524"/>
                <a:gd name="connsiteY28" fmla="*/ 761998 h 2219323"/>
                <a:gd name="connsiteX29" fmla="*/ 95250 w 4648524"/>
                <a:gd name="connsiteY29" fmla="*/ 828673 h 2219323"/>
                <a:gd name="connsiteX0" fmla="*/ 0 w 4552950"/>
                <a:gd name="connsiteY0" fmla="*/ 847723 h 2219323"/>
                <a:gd name="connsiteX1" fmla="*/ 152400 w 4552950"/>
                <a:gd name="connsiteY1" fmla="*/ 2219323 h 2219323"/>
                <a:gd name="connsiteX2" fmla="*/ 519113 w 4552950"/>
                <a:gd name="connsiteY2" fmla="*/ 2143123 h 2219323"/>
                <a:gd name="connsiteX3" fmla="*/ 762000 w 4552950"/>
                <a:gd name="connsiteY3" fmla="*/ 2066923 h 2219323"/>
                <a:gd name="connsiteX4" fmla="*/ 938213 w 4552950"/>
                <a:gd name="connsiteY4" fmla="*/ 1871661 h 2219323"/>
                <a:gd name="connsiteX5" fmla="*/ 1143000 w 4552950"/>
                <a:gd name="connsiteY5" fmla="*/ 1685923 h 2219323"/>
                <a:gd name="connsiteX6" fmla="*/ 1166813 w 4552950"/>
                <a:gd name="connsiteY6" fmla="*/ 1652586 h 2219323"/>
                <a:gd name="connsiteX7" fmla="*/ 1300163 w 4552950"/>
                <a:gd name="connsiteY7" fmla="*/ 1552573 h 2219323"/>
                <a:gd name="connsiteX8" fmla="*/ 1409700 w 4552950"/>
                <a:gd name="connsiteY8" fmla="*/ 1490661 h 2219323"/>
                <a:gd name="connsiteX9" fmla="*/ 1504950 w 4552950"/>
                <a:gd name="connsiteY9" fmla="*/ 1485898 h 2219323"/>
                <a:gd name="connsiteX10" fmla="*/ 1838325 w 4552950"/>
                <a:gd name="connsiteY10" fmla="*/ 1562098 h 2219323"/>
                <a:gd name="connsiteX11" fmla="*/ 2119313 w 4552950"/>
                <a:gd name="connsiteY11" fmla="*/ 1652586 h 2219323"/>
                <a:gd name="connsiteX12" fmla="*/ 2190750 w 4552950"/>
                <a:gd name="connsiteY12" fmla="*/ 1666873 h 2219323"/>
                <a:gd name="connsiteX13" fmla="*/ 2466975 w 4552950"/>
                <a:gd name="connsiteY13" fmla="*/ 1609723 h 2219323"/>
                <a:gd name="connsiteX14" fmla="*/ 2681288 w 4552950"/>
                <a:gd name="connsiteY14" fmla="*/ 1509711 h 2219323"/>
                <a:gd name="connsiteX15" fmla="*/ 3019425 w 4552950"/>
                <a:gd name="connsiteY15" fmla="*/ 1252536 h 2219323"/>
                <a:gd name="connsiteX16" fmla="*/ 3362325 w 4552950"/>
                <a:gd name="connsiteY16" fmla="*/ 923923 h 2219323"/>
                <a:gd name="connsiteX17" fmla="*/ 3529013 w 4552950"/>
                <a:gd name="connsiteY17" fmla="*/ 795336 h 2219323"/>
                <a:gd name="connsiteX18" fmla="*/ 3714750 w 4552950"/>
                <a:gd name="connsiteY18" fmla="*/ 657223 h 2219323"/>
                <a:gd name="connsiteX19" fmla="*/ 3900488 w 4552950"/>
                <a:gd name="connsiteY19" fmla="*/ 571498 h 2219323"/>
                <a:gd name="connsiteX20" fmla="*/ 4548188 w 4552950"/>
                <a:gd name="connsiteY20" fmla="*/ 166686 h 2219323"/>
                <a:gd name="connsiteX21" fmla="*/ 4552950 w 4552950"/>
                <a:gd name="connsiteY21" fmla="*/ 14286 h 2219323"/>
                <a:gd name="connsiteX22" fmla="*/ 3657600 w 4552950"/>
                <a:gd name="connsiteY22" fmla="*/ 0 h 2219323"/>
                <a:gd name="connsiteX23" fmla="*/ 2486025 w 4552950"/>
                <a:gd name="connsiteY23" fmla="*/ 9523 h 2219323"/>
                <a:gd name="connsiteX24" fmla="*/ 2219325 w 4552950"/>
                <a:gd name="connsiteY24" fmla="*/ 209548 h 2219323"/>
                <a:gd name="connsiteX25" fmla="*/ 1938338 w 4552950"/>
                <a:gd name="connsiteY25" fmla="*/ 319086 h 2219323"/>
                <a:gd name="connsiteX26" fmla="*/ 1447800 w 4552950"/>
                <a:gd name="connsiteY26" fmla="*/ 428623 h 2219323"/>
                <a:gd name="connsiteX27" fmla="*/ 823913 w 4552950"/>
                <a:gd name="connsiteY27" fmla="*/ 623886 h 2219323"/>
                <a:gd name="connsiteX28" fmla="*/ 371475 w 4552950"/>
                <a:gd name="connsiteY28" fmla="*/ 761998 h 2219323"/>
                <a:gd name="connsiteX29" fmla="*/ 95250 w 4552950"/>
                <a:gd name="connsiteY29" fmla="*/ 828673 h 2219323"/>
                <a:gd name="connsiteX0" fmla="*/ 0 w 4552950"/>
                <a:gd name="connsiteY0" fmla="*/ 847723 h 2219323"/>
                <a:gd name="connsiteX1" fmla="*/ 152400 w 4552950"/>
                <a:gd name="connsiteY1" fmla="*/ 2219323 h 2219323"/>
                <a:gd name="connsiteX2" fmla="*/ 519113 w 4552950"/>
                <a:gd name="connsiteY2" fmla="*/ 2143123 h 2219323"/>
                <a:gd name="connsiteX3" fmla="*/ 762000 w 4552950"/>
                <a:gd name="connsiteY3" fmla="*/ 2066923 h 2219323"/>
                <a:gd name="connsiteX4" fmla="*/ 938213 w 4552950"/>
                <a:gd name="connsiteY4" fmla="*/ 1871661 h 2219323"/>
                <a:gd name="connsiteX5" fmla="*/ 1143000 w 4552950"/>
                <a:gd name="connsiteY5" fmla="*/ 1685923 h 2219323"/>
                <a:gd name="connsiteX6" fmla="*/ 1166813 w 4552950"/>
                <a:gd name="connsiteY6" fmla="*/ 1652586 h 2219323"/>
                <a:gd name="connsiteX7" fmla="*/ 1300163 w 4552950"/>
                <a:gd name="connsiteY7" fmla="*/ 1552573 h 2219323"/>
                <a:gd name="connsiteX8" fmla="*/ 1409700 w 4552950"/>
                <a:gd name="connsiteY8" fmla="*/ 1490661 h 2219323"/>
                <a:gd name="connsiteX9" fmla="*/ 1504950 w 4552950"/>
                <a:gd name="connsiteY9" fmla="*/ 1485898 h 2219323"/>
                <a:gd name="connsiteX10" fmla="*/ 1838325 w 4552950"/>
                <a:gd name="connsiteY10" fmla="*/ 1562098 h 2219323"/>
                <a:gd name="connsiteX11" fmla="*/ 2119313 w 4552950"/>
                <a:gd name="connsiteY11" fmla="*/ 1652586 h 2219323"/>
                <a:gd name="connsiteX12" fmla="*/ 2190750 w 4552950"/>
                <a:gd name="connsiteY12" fmla="*/ 1666873 h 2219323"/>
                <a:gd name="connsiteX13" fmla="*/ 2466975 w 4552950"/>
                <a:gd name="connsiteY13" fmla="*/ 1609723 h 2219323"/>
                <a:gd name="connsiteX14" fmla="*/ 2681288 w 4552950"/>
                <a:gd name="connsiteY14" fmla="*/ 1509711 h 2219323"/>
                <a:gd name="connsiteX15" fmla="*/ 3019425 w 4552950"/>
                <a:gd name="connsiteY15" fmla="*/ 1252536 h 2219323"/>
                <a:gd name="connsiteX16" fmla="*/ 3362325 w 4552950"/>
                <a:gd name="connsiteY16" fmla="*/ 923923 h 2219323"/>
                <a:gd name="connsiteX17" fmla="*/ 3529013 w 4552950"/>
                <a:gd name="connsiteY17" fmla="*/ 795336 h 2219323"/>
                <a:gd name="connsiteX18" fmla="*/ 3714750 w 4552950"/>
                <a:gd name="connsiteY18" fmla="*/ 657223 h 2219323"/>
                <a:gd name="connsiteX19" fmla="*/ 3900488 w 4552950"/>
                <a:gd name="connsiteY19" fmla="*/ 571498 h 2219323"/>
                <a:gd name="connsiteX20" fmla="*/ 4395787 w 4552950"/>
                <a:gd name="connsiteY20" fmla="*/ 271461 h 2219323"/>
                <a:gd name="connsiteX21" fmla="*/ 4548188 w 4552950"/>
                <a:gd name="connsiteY21" fmla="*/ 166686 h 2219323"/>
                <a:gd name="connsiteX22" fmla="*/ 4552950 w 4552950"/>
                <a:gd name="connsiteY22" fmla="*/ 14286 h 2219323"/>
                <a:gd name="connsiteX23" fmla="*/ 3657600 w 4552950"/>
                <a:gd name="connsiteY23" fmla="*/ 0 h 2219323"/>
                <a:gd name="connsiteX24" fmla="*/ 2486025 w 4552950"/>
                <a:gd name="connsiteY24" fmla="*/ 9523 h 2219323"/>
                <a:gd name="connsiteX25" fmla="*/ 2219325 w 4552950"/>
                <a:gd name="connsiteY25" fmla="*/ 209548 h 2219323"/>
                <a:gd name="connsiteX26" fmla="*/ 1938338 w 4552950"/>
                <a:gd name="connsiteY26" fmla="*/ 319086 h 2219323"/>
                <a:gd name="connsiteX27" fmla="*/ 1447800 w 4552950"/>
                <a:gd name="connsiteY27" fmla="*/ 428623 h 2219323"/>
                <a:gd name="connsiteX28" fmla="*/ 823913 w 4552950"/>
                <a:gd name="connsiteY28" fmla="*/ 623886 h 2219323"/>
                <a:gd name="connsiteX29" fmla="*/ 371475 w 4552950"/>
                <a:gd name="connsiteY29" fmla="*/ 761998 h 2219323"/>
                <a:gd name="connsiteX30" fmla="*/ 95250 w 4552950"/>
                <a:gd name="connsiteY30" fmla="*/ 828673 h 2219323"/>
                <a:gd name="connsiteX0" fmla="*/ 0 w 4552950"/>
                <a:gd name="connsiteY0" fmla="*/ 847723 h 2219323"/>
                <a:gd name="connsiteX1" fmla="*/ 152400 w 4552950"/>
                <a:gd name="connsiteY1" fmla="*/ 2219323 h 2219323"/>
                <a:gd name="connsiteX2" fmla="*/ 519113 w 4552950"/>
                <a:gd name="connsiteY2" fmla="*/ 2143123 h 2219323"/>
                <a:gd name="connsiteX3" fmla="*/ 762000 w 4552950"/>
                <a:gd name="connsiteY3" fmla="*/ 2066923 h 2219323"/>
                <a:gd name="connsiteX4" fmla="*/ 938213 w 4552950"/>
                <a:gd name="connsiteY4" fmla="*/ 1871661 h 2219323"/>
                <a:gd name="connsiteX5" fmla="*/ 1143000 w 4552950"/>
                <a:gd name="connsiteY5" fmla="*/ 1685923 h 2219323"/>
                <a:gd name="connsiteX6" fmla="*/ 1166813 w 4552950"/>
                <a:gd name="connsiteY6" fmla="*/ 1652586 h 2219323"/>
                <a:gd name="connsiteX7" fmla="*/ 1300163 w 4552950"/>
                <a:gd name="connsiteY7" fmla="*/ 1552573 h 2219323"/>
                <a:gd name="connsiteX8" fmla="*/ 1409700 w 4552950"/>
                <a:gd name="connsiteY8" fmla="*/ 1490661 h 2219323"/>
                <a:gd name="connsiteX9" fmla="*/ 1504950 w 4552950"/>
                <a:gd name="connsiteY9" fmla="*/ 1485898 h 2219323"/>
                <a:gd name="connsiteX10" fmla="*/ 1838325 w 4552950"/>
                <a:gd name="connsiteY10" fmla="*/ 1562098 h 2219323"/>
                <a:gd name="connsiteX11" fmla="*/ 2119313 w 4552950"/>
                <a:gd name="connsiteY11" fmla="*/ 1652586 h 2219323"/>
                <a:gd name="connsiteX12" fmla="*/ 2190750 w 4552950"/>
                <a:gd name="connsiteY12" fmla="*/ 1666873 h 2219323"/>
                <a:gd name="connsiteX13" fmla="*/ 2466975 w 4552950"/>
                <a:gd name="connsiteY13" fmla="*/ 1609723 h 2219323"/>
                <a:gd name="connsiteX14" fmla="*/ 2681288 w 4552950"/>
                <a:gd name="connsiteY14" fmla="*/ 1509711 h 2219323"/>
                <a:gd name="connsiteX15" fmla="*/ 3019425 w 4552950"/>
                <a:gd name="connsiteY15" fmla="*/ 1252536 h 2219323"/>
                <a:gd name="connsiteX16" fmla="*/ 3362325 w 4552950"/>
                <a:gd name="connsiteY16" fmla="*/ 923923 h 2219323"/>
                <a:gd name="connsiteX17" fmla="*/ 3529013 w 4552950"/>
                <a:gd name="connsiteY17" fmla="*/ 795336 h 2219323"/>
                <a:gd name="connsiteX18" fmla="*/ 3714750 w 4552950"/>
                <a:gd name="connsiteY18" fmla="*/ 657223 h 2219323"/>
                <a:gd name="connsiteX19" fmla="*/ 3900488 w 4552950"/>
                <a:gd name="connsiteY19" fmla="*/ 571498 h 2219323"/>
                <a:gd name="connsiteX20" fmla="*/ 4076699 w 4552950"/>
                <a:gd name="connsiteY20" fmla="*/ 338136 h 2219323"/>
                <a:gd name="connsiteX21" fmla="*/ 4395787 w 4552950"/>
                <a:gd name="connsiteY21" fmla="*/ 271461 h 2219323"/>
                <a:gd name="connsiteX22" fmla="*/ 4548188 w 4552950"/>
                <a:gd name="connsiteY22" fmla="*/ 166686 h 2219323"/>
                <a:gd name="connsiteX23" fmla="*/ 4552950 w 4552950"/>
                <a:gd name="connsiteY23" fmla="*/ 14286 h 2219323"/>
                <a:gd name="connsiteX24" fmla="*/ 3657600 w 4552950"/>
                <a:gd name="connsiteY24" fmla="*/ 0 h 2219323"/>
                <a:gd name="connsiteX25" fmla="*/ 2486025 w 4552950"/>
                <a:gd name="connsiteY25" fmla="*/ 9523 h 2219323"/>
                <a:gd name="connsiteX26" fmla="*/ 2219325 w 4552950"/>
                <a:gd name="connsiteY26" fmla="*/ 209548 h 2219323"/>
                <a:gd name="connsiteX27" fmla="*/ 1938338 w 4552950"/>
                <a:gd name="connsiteY27" fmla="*/ 319086 h 2219323"/>
                <a:gd name="connsiteX28" fmla="*/ 1447800 w 4552950"/>
                <a:gd name="connsiteY28" fmla="*/ 428623 h 2219323"/>
                <a:gd name="connsiteX29" fmla="*/ 823913 w 4552950"/>
                <a:gd name="connsiteY29" fmla="*/ 623886 h 2219323"/>
                <a:gd name="connsiteX30" fmla="*/ 371475 w 4552950"/>
                <a:gd name="connsiteY30" fmla="*/ 761998 h 2219323"/>
                <a:gd name="connsiteX31" fmla="*/ 95250 w 4552950"/>
                <a:gd name="connsiteY31" fmla="*/ 828673 h 2219323"/>
                <a:gd name="connsiteX0" fmla="*/ 0 w 4552950"/>
                <a:gd name="connsiteY0" fmla="*/ 847723 h 2219323"/>
                <a:gd name="connsiteX1" fmla="*/ 152400 w 4552950"/>
                <a:gd name="connsiteY1" fmla="*/ 2219323 h 2219323"/>
                <a:gd name="connsiteX2" fmla="*/ 519113 w 4552950"/>
                <a:gd name="connsiteY2" fmla="*/ 2143123 h 2219323"/>
                <a:gd name="connsiteX3" fmla="*/ 762000 w 4552950"/>
                <a:gd name="connsiteY3" fmla="*/ 2066923 h 2219323"/>
                <a:gd name="connsiteX4" fmla="*/ 938213 w 4552950"/>
                <a:gd name="connsiteY4" fmla="*/ 1871661 h 2219323"/>
                <a:gd name="connsiteX5" fmla="*/ 1143000 w 4552950"/>
                <a:gd name="connsiteY5" fmla="*/ 1685923 h 2219323"/>
                <a:gd name="connsiteX6" fmla="*/ 1166813 w 4552950"/>
                <a:gd name="connsiteY6" fmla="*/ 1652586 h 2219323"/>
                <a:gd name="connsiteX7" fmla="*/ 1300163 w 4552950"/>
                <a:gd name="connsiteY7" fmla="*/ 1552573 h 2219323"/>
                <a:gd name="connsiteX8" fmla="*/ 1409700 w 4552950"/>
                <a:gd name="connsiteY8" fmla="*/ 1490661 h 2219323"/>
                <a:gd name="connsiteX9" fmla="*/ 1504950 w 4552950"/>
                <a:gd name="connsiteY9" fmla="*/ 1485898 h 2219323"/>
                <a:gd name="connsiteX10" fmla="*/ 1838325 w 4552950"/>
                <a:gd name="connsiteY10" fmla="*/ 1562098 h 2219323"/>
                <a:gd name="connsiteX11" fmla="*/ 2119313 w 4552950"/>
                <a:gd name="connsiteY11" fmla="*/ 1652586 h 2219323"/>
                <a:gd name="connsiteX12" fmla="*/ 2190750 w 4552950"/>
                <a:gd name="connsiteY12" fmla="*/ 1666873 h 2219323"/>
                <a:gd name="connsiteX13" fmla="*/ 2466975 w 4552950"/>
                <a:gd name="connsiteY13" fmla="*/ 1609723 h 2219323"/>
                <a:gd name="connsiteX14" fmla="*/ 2681288 w 4552950"/>
                <a:gd name="connsiteY14" fmla="*/ 1509711 h 2219323"/>
                <a:gd name="connsiteX15" fmla="*/ 3019425 w 4552950"/>
                <a:gd name="connsiteY15" fmla="*/ 1252536 h 2219323"/>
                <a:gd name="connsiteX16" fmla="*/ 3362325 w 4552950"/>
                <a:gd name="connsiteY16" fmla="*/ 923923 h 2219323"/>
                <a:gd name="connsiteX17" fmla="*/ 3529013 w 4552950"/>
                <a:gd name="connsiteY17" fmla="*/ 795336 h 2219323"/>
                <a:gd name="connsiteX18" fmla="*/ 3714750 w 4552950"/>
                <a:gd name="connsiteY18" fmla="*/ 657223 h 2219323"/>
                <a:gd name="connsiteX19" fmla="*/ 3900488 w 4552950"/>
                <a:gd name="connsiteY19" fmla="*/ 571498 h 2219323"/>
                <a:gd name="connsiteX20" fmla="*/ 4076699 w 4552950"/>
                <a:gd name="connsiteY20" fmla="*/ 338136 h 2219323"/>
                <a:gd name="connsiteX21" fmla="*/ 4395787 w 4552950"/>
                <a:gd name="connsiteY21" fmla="*/ 271461 h 2219323"/>
                <a:gd name="connsiteX22" fmla="*/ 4548188 w 4552950"/>
                <a:gd name="connsiteY22" fmla="*/ 166686 h 2219323"/>
                <a:gd name="connsiteX23" fmla="*/ 4552950 w 4552950"/>
                <a:gd name="connsiteY23" fmla="*/ 14286 h 2219323"/>
                <a:gd name="connsiteX24" fmla="*/ 3657600 w 4552950"/>
                <a:gd name="connsiteY24" fmla="*/ 0 h 2219323"/>
                <a:gd name="connsiteX25" fmla="*/ 2486025 w 4552950"/>
                <a:gd name="connsiteY25" fmla="*/ 9523 h 2219323"/>
                <a:gd name="connsiteX26" fmla="*/ 2219325 w 4552950"/>
                <a:gd name="connsiteY26" fmla="*/ 209548 h 2219323"/>
                <a:gd name="connsiteX27" fmla="*/ 1938338 w 4552950"/>
                <a:gd name="connsiteY27" fmla="*/ 319086 h 2219323"/>
                <a:gd name="connsiteX28" fmla="*/ 1447800 w 4552950"/>
                <a:gd name="connsiteY28" fmla="*/ 428623 h 2219323"/>
                <a:gd name="connsiteX29" fmla="*/ 823913 w 4552950"/>
                <a:gd name="connsiteY29" fmla="*/ 623886 h 2219323"/>
                <a:gd name="connsiteX30" fmla="*/ 371475 w 4552950"/>
                <a:gd name="connsiteY30" fmla="*/ 761998 h 2219323"/>
                <a:gd name="connsiteX31" fmla="*/ 95250 w 4552950"/>
                <a:gd name="connsiteY31" fmla="*/ 828673 h 2219323"/>
                <a:gd name="connsiteX32" fmla="*/ 0 w 4552950"/>
                <a:gd name="connsiteY32" fmla="*/ 847723 h 22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52950" h="2219323">
                  <a:moveTo>
                    <a:pt x="0" y="847723"/>
                  </a:moveTo>
                  <a:lnTo>
                    <a:pt x="152400" y="2219323"/>
                  </a:lnTo>
                  <a:lnTo>
                    <a:pt x="519113" y="2143123"/>
                  </a:lnTo>
                  <a:lnTo>
                    <a:pt x="762000" y="2066923"/>
                  </a:lnTo>
                  <a:lnTo>
                    <a:pt x="938213" y="1871661"/>
                  </a:lnTo>
                  <a:lnTo>
                    <a:pt x="1143000" y="1685923"/>
                  </a:lnTo>
                  <a:lnTo>
                    <a:pt x="1166813" y="1652586"/>
                  </a:lnTo>
                  <a:lnTo>
                    <a:pt x="1300163" y="1552573"/>
                  </a:lnTo>
                  <a:lnTo>
                    <a:pt x="1409700" y="1490661"/>
                  </a:lnTo>
                  <a:lnTo>
                    <a:pt x="1504950" y="1485898"/>
                  </a:lnTo>
                  <a:lnTo>
                    <a:pt x="1838325" y="1562098"/>
                  </a:lnTo>
                  <a:lnTo>
                    <a:pt x="2119313" y="1652586"/>
                  </a:lnTo>
                  <a:lnTo>
                    <a:pt x="2190750" y="1666873"/>
                  </a:lnTo>
                  <a:lnTo>
                    <a:pt x="2466975" y="1609723"/>
                  </a:lnTo>
                  <a:lnTo>
                    <a:pt x="2681288" y="1509711"/>
                  </a:lnTo>
                  <a:lnTo>
                    <a:pt x="3019425" y="1252536"/>
                  </a:lnTo>
                  <a:lnTo>
                    <a:pt x="3362325" y="923923"/>
                  </a:lnTo>
                  <a:lnTo>
                    <a:pt x="3529013" y="795336"/>
                  </a:lnTo>
                  <a:lnTo>
                    <a:pt x="3714750" y="657223"/>
                  </a:lnTo>
                  <a:lnTo>
                    <a:pt x="3900488" y="571498"/>
                  </a:lnTo>
                  <a:cubicBezTo>
                    <a:pt x="3971925" y="534192"/>
                    <a:pt x="3994149" y="388142"/>
                    <a:pt x="4076699" y="338136"/>
                  </a:cubicBezTo>
                  <a:cubicBezTo>
                    <a:pt x="4159249" y="288130"/>
                    <a:pt x="4328318" y="315911"/>
                    <a:pt x="4395787" y="271461"/>
                  </a:cubicBezTo>
                  <a:cubicBezTo>
                    <a:pt x="4463256" y="227011"/>
                    <a:pt x="4521994" y="209549"/>
                    <a:pt x="4548188" y="166686"/>
                  </a:cubicBezTo>
                  <a:lnTo>
                    <a:pt x="4552950" y="14286"/>
                  </a:lnTo>
                  <a:lnTo>
                    <a:pt x="3657600" y="0"/>
                  </a:lnTo>
                  <a:lnTo>
                    <a:pt x="2486025" y="9523"/>
                  </a:lnTo>
                  <a:cubicBezTo>
                    <a:pt x="2386013" y="66673"/>
                    <a:pt x="2319337" y="152398"/>
                    <a:pt x="2219325" y="209548"/>
                  </a:cubicBezTo>
                  <a:lnTo>
                    <a:pt x="1938338" y="319086"/>
                  </a:lnTo>
                  <a:cubicBezTo>
                    <a:pt x="1770063" y="361949"/>
                    <a:pt x="1616075" y="385760"/>
                    <a:pt x="1447800" y="428623"/>
                  </a:cubicBezTo>
                  <a:lnTo>
                    <a:pt x="823913" y="623886"/>
                  </a:lnTo>
                  <a:cubicBezTo>
                    <a:pt x="671513" y="661986"/>
                    <a:pt x="523875" y="723898"/>
                    <a:pt x="371475" y="761998"/>
                  </a:cubicBezTo>
                  <a:lnTo>
                    <a:pt x="95250" y="828673"/>
                  </a:lnTo>
                  <a:lnTo>
                    <a:pt x="0" y="847723"/>
                  </a:lnTo>
                  <a:close/>
                </a:path>
              </a:pathLst>
            </a:custGeom>
            <a:solidFill>
              <a:srgbClr val="FFFF00">
                <a:alpha val="32157"/>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Shape 11">
              <a:extLst>
                <a:ext uri="{FF2B5EF4-FFF2-40B4-BE49-F238E27FC236}">
                  <a16:creationId xmlns:a16="http://schemas.microsoft.com/office/drawing/2014/main" id="{24845211-47F8-41AD-94BD-478039A5F8E5}"/>
                </a:ext>
              </a:extLst>
            </p:cNvPr>
            <p:cNvSpPr/>
            <p:nvPr/>
          </p:nvSpPr>
          <p:spPr>
            <a:xfrm>
              <a:off x="8048625" y="2757488"/>
              <a:ext cx="1728788" cy="1123950"/>
            </a:xfrm>
            <a:custGeom>
              <a:avLst/>
              <a:gdLst>
                <a:gd name="connsiteX0" fmla="*/ 0 w 1728788"/>
                <a:gd name="connsiteY0" fmla="*/ 1090612 h 1123950"/>
                <a:gd name="connsiteX1" fmla="*/ 257175 w 1728788"/>
                <a:gd name="connsiteY1" fmla="*/ 1123950 h 1123950"/>
                <a:gd name="connsiteX2" fmla="*/ 457200 w 1728788"/>
                <a:gd name="connsiteY2" fmla="*/ 1119187 h 1123950"/>
                <a:gd name="connsiteX3" fmla="*/ 590550 w 1728788"/>
                <a:gd name="connsiteY3" fmla="*/ 1042987 h 1123950"/>
                <a:gd name="connsiteX4" fmla="*/ 628650 w 1728788"/>
                <a:gd name="connsiteY4" fmla="*/ 1014412 h 1123950"/>
                <a:gd name="connsiteX5" fmla="*/ 719138 w 1728788"/>
                <a:gd name="connsiteY5" fmla="*/ 1019175 h 1123950"/>
                <a:gd name="connsiteX6" fmla="*/ 785813 w 1728788"/>
                <a:gd name="connsiteY6" fmla="*/ 990600 h 1123950"/>
                <a:gd name="connsiteX7" fmla="*/ 838200 w 1728788"/>
                <a:gd name="connsiteY7" fmla="*/ 904875 h 1123950"/>
                <a:gd name="connsiteX8" fmla="*/ 966788 w 1728788"/>
                <a:gd name="connsiteY8" fmla="*/ 838200 h 1123950"/>
                <a:gd name="connsiteX9" fmla="*/ 1171575 w 1728788"/>
                <a:gd name="connsiteY9" fmla="*/ 709612 h 1123950"/>
                <a:gd name="connsiteX10" fmla="*/ 1438275 w 1728788"/>
                <a:gd name="connsiteY10" fmla="*/ 457200 h 1123950"/>
                <a:gd name="connsiteX11" fmla="*/ 1571625 w 1728788"/>
                <a:gd name="connsiteY11" fmla="*/ 238125 h 1123950"/>
                <a:gd name="connsiteX12" fmla="*/ 1728788 w 1728788"/>
                <a:gd name="connsiteY12" fmla="*/ 0 h 1123950"/>
                <a:gd name="connsiteX13" fmla="*/ 1533525 w 1728788"/>
                <a:gd name="connsiteY13" fmla="*/ 95250 h 1123950"/>
                <a:gd name="connsiteX14" fmla="*/ 1247775 w 1728788"/>
                <a:gd name="connsiteY14" fmla="*/ 309562 h 1123950"/>
                <a:gd name="connsiteX15" fmla="*/ 995363 w 1728788"/>
                <a:gd name="connsiteY15" fmla="*/ 523875 h 1123950"/>
                <a:gd name="connsiteX16" fmla="*/ 781050 w 1728788"/>
                <a:gd name="connsiteY16" fmla="*/ 719137 h 1123950"/>
                <a:gd name="connsiteX17" fmla="*/ 519113 w 1728788"/>
                <a:gd name="connsiteY17" fmla="*/ 919162 h 1123950"/>
                <a:gd name="connsiteX18" fmla="*/ 323850 w 1728788"/>
                <a:gd name="connsiteY18" fmla="*/ 1014412 h 1123950"/>
                <a:gd name="connsiteX19" fmla="*/ 0 w 1728788"/>
                <a:gd name="connsiteY19" fmla="*/ 1090612 h 1123950"/>
                <a:gd name="connsiteX0" fmla="*/ 0 w 1728788"/>
                <a:gd name="connsiteY0" fmla="*/ 1090612 h 1123950"/>
                <a:gd name="connsiteX1" fmla="*/ 257175 w 1728788"/>
                <a:gd name="connsiteY1" fmla="*/ 1123950 h 1123950"/>
                <a:gd name="connsiteX2" fmla="*/ 457200 w 1728788"/>
                <a:gd name="connsiteY2" fmla="*/ 1119187 h 1123950"/>
                <a:gd name="connsiteX3" fmla="*/ 590550 w 1728788"/>
                <a:gd name="connsiteY3" fmla="*/ 1042987 h 1123950"/>
                <a:gd name="connsiteX4" fmla="*/ 628650 w 1728788"/>
                <a:gd name="connsiteY4" fmla="*/ 1014412 h 1123950"/>
                <a:gd name="connsiteX5" fmla="*/ 719138 w 1728788"/>
                <a:gd name="connsiteY5" fmla="*/ 1019175 h 1123950"/>
                <a:gd name="connsiteX6" fmla="*/ 785813 w 1728788"/>
                <a:gd name="connsiteY6" fmla="*/ 990600 h 1123950"/>
                <a:gd name="connsiteX7" fmla="*/ 838200 w 1728788"/>
                <a:gd name="connsiteY7" fmla="*/ 904875 h 1123950"/>
                <a:gd name="connsiteX8" fmla="*/ 966788 w 1728788"/>
                <a:gd name="connsiteY8" fmla="*/ 838200 h 1123950"/>
                <a:gd name="connsiteX9" fmla="*/ 1171575 w 1728788"/>
                <a:gd name="connsiteY9" fmla="*/ 709612 h 1123950"/>
                <a:gd name="connsiteX10" fmla="*/ 1438275 w 1728788"/>
                <a:gd name="connsiteY10" fmla="*/ 457200 h 1123950"/>
                <a:gd name="connsiteX11" fmla="*/ 1524000 w 1728788"/>
                <a:gd name="connsiteY11" fmla="*/ 261937 h 1123950"/>
                <a:gd name="connsiteX12" fmla="*/ 1728788 w 1728788"/>
                <a:gd name="connsiteY12" fmla="*/ 0 h 1123950"/>
                <a:gd name="connsiteX13" fmla="*/ 1533525 w 1728788"/>
                <a:gd name="connsiteY13" fmla="*/ 95250 h 1123950"/>
                <a:gd name="connsiteX14" fmla="*/ 1247775 w 1728788"/>
                <a:gd name="connsiteY14" fmla="*/ 309562 h 1123950"/>
                <a:gd name="connsiteX15" fmla="*/ 995363 w 1728788"/>
                <a:gd name="connsiteY15" fmla="*/ 523875 h 1123950"/>
                <a:gd name="connsiteX16" fmla="*/ 781050 w 1728788"/>
                <a:gd name="connsiteY16" fmla="*/ 719137 h 1123950"/>
                <a:gd name="connsiteX17" fmla="*/ 519113 w 1728788"/>
                <a:gd name="connsiteY17" fmla="*/ 919162 h 1123950"/>
                <a:gd name="connsiteX18" fmla="*/ 323850 w 1728788"/>
                <a:gd name="connsiteY18" fmla="*/ 1014412 h 1123950"/>
                <a:gd name="connsiteX19" fmla="*/ 0 w 1728788"/>
                <a:gd name="connsiteY19" fmla="*/ 1090612 h 1123950"/>
                <a:gd name="connsiteX0" fmla="*/ 0 w 1728788"/>
                <a:gd name="connsiteY0" fmla="*/ 1090612 h 1123950"/>
                <a:gd name="connsiteX1" fmla="*/ 257175 w 1728788"/>
                <a:gd name="connsiteY1" fmla="*/ 1123950 h 1123950"/>
                <a:gd name="connsiteX2" fmla="*/ 457200 w 1728788"/>
                <a:gd name="connsiteY2" fmla="*/ 1119187 h 1123950"/>
                <a:gd name="connsiteX3" fmla="*/ 590550 w 1728788"/>
                <a:gd name="connsiteY3" fmla="*/ 1042987 h 1123950"/>
                <a:gd name="connsiteX4" fmla="*/ 628650 w 1728788"/>
                <a:gd name="connsiteY4" fmla="*/ 1014412 h 1123950"/>
                <a:gd name="connsiteX5" fmla="*/ 719138 w 1728788"/>
                <a:gd name="connsiteY5" fmla="*/ 1019175 h 1123950"/>
                <a:gd name="connsiteX6" fmla="*/ 785813 w 1728788"/>
                <a:gd name="connsiteY6" fmla="*/ 990600 h 1123950"/>
                <a:gd name="connsiteX7" fmla="*/ 838200 w 1728788"/>
                <a:gd name="connsiteY7" fmla="*/ 904875 h 1123950"/>
                <a:gd name="connsiteX8" fmla="*/ 919163 w 1728788"/>
                <a:gd name="connsiteY8" fmla="*/ 833438 h 1123950"/>
                <a:gd name="connsiteX9" fmla="*/ 1171575 w 1728788"/>
                <a:gd name="connsiteY9" fmla="*/ 709612 h 1123950"/>
                <a:gd name="connsiteX10" fmla="*/ 1438275 w 1728788"/>
                <a:gd name="connsiteY10" fmla="*/ 457200 h 1123950"/>
                <a:gd name="connsiteX11" fmla="*/ 1524000 w 1728788"/>
                <a:gd name="connsiteY11" fmla="*/ 261937 h 1123950"/>
                <a:gd name="connsiteX12" fmla="*/ 1728788 w 1728788"/>
                <a:gd name="connsiteY12" fmla="*/ 0 h 1123950"/>
                <a:gd name="connsiteX13" fmla="*/ 1533525 w 1728788"/>
                <a:gd name="connsiteY13" fmla="*/ 95250 h 1123950"/>
                <a:gd name="connsiteX14" fmla="*/ 1247775 w 1728788"/>
                <a:gd name="connsiteY14" fmla="*/ 309562 h 1123950"/>
                <a:gd name="connsiteX15" fmla="*/ 995363 w 1728788"/>
                <a:gd name="connsiteY15" fmla="*/ 523875 h 1123950"/>
                <a:gd name="connsiteX16" fmla="*/ 781050 w 1728788"/>
                <a:gd name="connsiteY16" fmla="*/ 719137 h 1123950"/>
                <a:gd name="connsiteX17" fmla="*/ 519113 w 1728788"/>
                <a:gd name="connsiteY17" fmla="*/ 919162 h 1123950"/>
                <a:gd name="connsiteX18" fmla="*/ 323850 w 1728788"/>
                <a:gd name="connsiteY18" fmla="*/ 1014412 h 1123950"/>
                <a:gd name="connsiteX19" fmla="*/ 0 w 1728788"/>
                <a:gd name="connsiteY19" fmla="*/ 1090612 h 1123950"/>
                <a:gd name="connsiteX0" fmla="*/ 0 w 1728788"/>
                <a:gd name="connsiteY0" fmla="*/ 1090612 h 1123950"/>
                <a:gd name="connsiteX1" fmla="*/ 257175 w 1728788"/>
                <a:gd name="connsiteY1" fmla="*/ 1123950 h 1123950"/>
                <a:gd name="connsiteX2" fmla="*/ 457200 w 1728788"/>
                <a:gd name="connsiteY2" fmla="*/ 1119187 h 1123950"/>
                <a:gd name="connsiteX3" fmla="*/ 590550 w 1728788"/>
                <a:gd name="connsiteY3" fmla="*/ 1042987 h 1123950"/>
                <a:gd name="connsiteX4" fmla="*/ 628650 w 1728788"/>
                <a:gd name="connsiteY4" fmla="*/ 1014412 h 1123950"/>
                <a:gd name="connsiteX5" fmla="*/ 719138 w 1728788"/>
                <a:gd name="connsiteY5" fmla="*/ 1019175 h 1123950"/>
                <a:gd name="connsiteX6" fmla="*/ 785813 w 1728788"/>
                <a:gd name="connsiteY6" fmla="*/ 990600 h 1123950"/>
                <a:gd name="connsiteX7" fmla="*/ 838200 w 1728788"/>
                <a:gd name="connsiteY7" fmla="*/ 904875 h 1123950"/>
                <a:gd name="connsiteX8" fmla="*/ 919163 w 1728788"/>
                <a:gd name="connsiteY8" fmla="*/ 833438 h 1123950"/>
                <a:gd name="connsiteX9" fmla="*/ 1047750 w 1728788"/>
                <a:gd name="connsiteY9" fmla="*/ 781050 h 1123950"/>
                <a:gd name="connsiteX10" fmla="*/ 1171575 w 1728788"/>
                <a:gd name="connsiteY10" fmla="*/ 709612 h 1123950"/>
                <a:gd name="connsiteX11" fmla="*/ 1438275 w 1728788"/>
                <a:gd name="connsiteY11" fmla="*/ 457200 h 1123950"/>
                <a:gd name="connsiteX12" fmla="*/ 1524000 w 1728788"/>
                <a:gd name="connsiteY12" fmla="*/ 261937 h 1123950"/>
                <a:gd name="connsiteX13" fmla="*/ 1728788 w 1728788"/>
                <a:gd name="connsiteY13" fmla="*/ 0 h 1123950"/>
                <a:gd name="connsiteX14" fmla="*/ 1533525 w 1728788"/>
                <a:gd name="connsiteY14" fmla="*/ 95250 h 1123950"/>
                <a:gd name="connsiteX15" fmla="*/ 1247775 w 1728788"/>
                <a:gd name="connsiteY15" fmla="*/ 309562 h 1123950"/>
                <a:gd name="connsiteX16" fmla="*/ 995363 w 1728788"/>
                <a:gd name="connsiteY16" fmla="*/ 523875 h 1123950"/>
                <a:gd name="connsiteX17" fmla="*/ 781050 w 1728788"/>
                <a:gd name="connsiteY17" fmla="*/ 719137 h 1123950"/>
                <a:gd name="connsiteX18" fmla="*/ 519113 w 1728788"/>
                <a:gd name="connsiteY18" fmla="*/ 919162 h 1123950"/>
                <a:gd name="connsiteX19" fmla="*/ 323850 w 1728788"/>
                <a:gd name="connsiteY19" fmla="*/ 1014412 h 1123950"/>
                <a:gd name="connsiteX20" fmla="*/ 0 w 1728788"/>
                <a:gd name="connsiteY20" fmla="*/ 1090612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8788" h="1123950">
                  <a:moveTo>
                    <a:pt x="0" y="1090612"/>
                  </a:moveTo>
                  <a:lnTo>
                    <a:pt x="257175" y="1123950"/>
                  </a:lnTo>
                  <a:lnTo>
                    <a:pt x="457200" y="1119187"/>
                  </a:lnTo>
                  <a:lnTo>
                    <a:pt x="590550" y="1042987"/>
                  </a:lnTo>
                  <a:lnTo>
                    <a:pt x="628650" y="1014412"/>
                  </a:lnTo>
                  <a:lnTo>
                    <a:pt x="719138" y="1019175"/>
                  </a:lnTo>
                  <a:lnTo>
                    <a:pt x="785813" y="990600"/>
                  </a:lnTo>
                  <a:lnTo>
                    <a:pt x="838200" y="904875"/>
                  </a:lnTo>
                  <a:lnTo>
                    <a:pt x="919163" y="833438"/>
                  </a:lnTo>
                  <a:cubicBezTo>
                    <a:pt x="962025" y="809625"/>
                    <a:pt x="1004888" y="804863"/>
                    <a:pt x="1047750" y="781050"/>
                  </a:cubicBezTo>
                  <a:lnTo>
                    <a:pt x="1171575" y="709612"/>
                  </a:lnTo>
                  <a:lnTo>
                    <a:pt x="1438275" y="457200"/>
                  </a:lnTo>
                  <a:lnTo>
                    <a:pt x="1524000" y="261937"/>
                  </a:lnTo>
                  <a:lnTo>
                    <a:pt x="1728788" y="0"/>
                  </a:lnTo>
                  <a:lnTo>
                    <a:pt x="1533525" y="95250"/>
                  </a:lnTo>
                  <a:lnTo>
                    <a:pt x="1247775" y="309562"/>
                  </a:lnTo>
                  <a:lnTo>
                    <a:pt x="995363" y="523875"/>
                  </a:lnTo>
                  <a:lnTo>
                    <a:pt x="781050" y="719137"/>
                  </a:lnTo>
                  <a:lnTo>
                    <a:pt x="519113" y="919162"/>
                  </a:lnTo>
                  <a:lnTo>
                    <a:pt x="323850" y="1014412"/>
                  </a:lnTo>
                  <a:lnTo>
                    <a:pt x="0" y="1090612"/>
                  </a:lnTo>
                  <a:close/>
                </a:path>
              </a:pathLst>
            </a:custGeom>
            <a:solidFill>
              <a:srgbClr val="C00000">
                <a:alpha val="47059"/>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Freeform: Shape 12">
              <a:extLst>
                <a:ext uri="{FF2B5EF4-FFF2-40B4-BE49-F238E27FC236}">
                  <a16:creationId xmlns:a16="http://schemas.microsoft.com/office/drawing/2014/main" id="{7CB33956-3D7F-481D-AF81-A9562387831F}"/>
                </a:ext>
              </a:extLst>
            </p:cNvPr>
            <p:cNvSpPr/>
            <p:nvPr/>
          </p:nvSpPr>
          <p:spPr>
            <a:xfrm>
              <a:off x="4214813" y="2181225"/>
              <a:ext cx="1566862" cy="376238"/>
            </a:xfrm>
            <a:custGeom>
              <a:avLst/>
              <a:gdLst>
                <a:gd name="connsiteX0" fmla="*/ 0 w 1566862"/>
                <a:gd name="connsiteY0" fmla="*/ 4763 h 376238"/>
                <a:gd name="connsiteX1" fmla="*/ 209550 w 1566862"/>
                <a:gd name="connsiteY1" fmla="*/ 28575 h 376238"/>
                <a:gd name="connsiteX2" fmla="*/ 347662 w 1566862"/>
                <a:gd name="connsiteY2" fmla="*/ 119063 h 376238"/>
                <a:gd name="connsiteX3" fmla="*/ 395287 w 1566862"/>
                <a:gd name="connsiteY3" fmla="*/ 238125 h 376238"/>
                <a:gd name="connsiteX4" fmla="*/ 457200 w 1566862"/>
                <a:gd name="connsiteY4" fmla="*/ 319088 h 376238"/>
                <a:gd name="connsiteX5" fmla="*/ 719137 w 1566862"/>
                <a:gd name="connsiteY5" fmla="*/ 376238 h 376238"/>
                <a:gd name="connsiteX6" fmla="*/ 938212 w 1566862"/>
                <a:gd name="connsiteY6" fmla="*/ 338138 h 376238"/>
                <a:gd name="connsiteX7" fmla="*/ 990600 w 1566862"/>
                <a:gd name="connsiteY7" fmla="*/ 328613 h 376238"/>
                <a:gd name="connsiteX8" fmla="*/ 1109662 w 1566862"/>
                <a:gd name="connsiteY8" fmla="*/ 257175 h 376238"/>
                <a:gd name="connsiteX9" fmla="*/ 1243012 w 1566862"/>
                <a:gd name="connsiteY9" fmla="*/ 214313 h 376238"/>
                <a:gd name="connsiteX10" fmla="*/ 1566862 w 1566862"/>
                <a:gd name="connsiteY10" fmla="*/ 204788 h 376238"/>
                <a:gd name="connsiteX11" fmla="*/ 1543050 w 1566862"/>
                <a:gd name="connsiteY11" fmla="*/ 0 h 376238"/>
                <a:gd name="connsiteX12" fmla="*/ 147637 w 1566862"/>
                <a:gd name="connsiteY12" fmla="*/ 14288 h 376238"/>
                <a:gd name="connsiteX13" fmla="*/ 147637 w 1566862"/>
                <a:gd name="connsiteY13" fmla="*/ 14288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6862" h="376238">
                  <a:moveTo>
                    <a:pt x="0" y="4763"/>
                  </a:moveTo>
                  <a:lnTo>
                    <a:pt x="209550" y="28575"/>
                  </a:lnTo>
                  <a:lnTo>
                    <a:pt x="347662" y="119063"/>
                  </a:lnTo>
                  <a:lnTo>
                    <a:pt x="395287" y="238125"/>
                  </a:lnTo>
                  <a:lnTo>
                    <a:pt x="457200" y="319088"/>
                  </a:lnTo>
                  <a:lnTo>
                    <a:pt x="719137" y="376238"/>
                  </a:lnTo>
                  <a:lnTo>
                    <a:pt x="938212" y="338138"/>
                  </a:lnTo>
                  <a:lnTo>
                    <a:pt x="990600" y="328613"/>
                  </a:lnTo>
                  <a:lnTo>
                    <a:pt x="1109662" y="257175"/>
                  </a:lnTo>
                  <a:lnTo>
                    <a:pt x="1243012" y="214313"/>
                  </a:lnTo>
                  <a:lnTo>
                    <a:pt x="1566862" y="204788"/>
                  </a:lnTo>
                  <a:lnTo>
                    <a:pt x="1543050" y="0"/>
                  </a:lnTo>
                  <a:lnTo>
                    <a:pt x="147637" y="14288"/>
                  </a:lnTo>
                  <a:lnTo>
                    <a:pt x="147637" y="14288"/>
                  </a:lnTo>
                </a:path>
              </a:pathLst>
            </a:custGeom>
            <a:solidFill>
              <a:srgbClr val="8497B0">
                <a:alpha val="45882"/>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4A5B7E3C-1882-475E-9CB3-5CD1DB321BE3}"/>
                </a:ext>
              </a:extLst>
            </p:cNvPr>
            <p:cNvSpPr/>
            <p:nvPr/>
          </p:nvSpPr>
          <p:spPr>
            <a:xfrm>
              <a:off x="6029325" y="2352675"/>
              <a:ext cx="4405313" cy="2052638"/>
            </a:xfrm>
            <a:custGeom>
              <a:avLst/>
              <a:gdLst>
                <a:gd name="connsiteX0" fmla="*/ 0 w 4405313"/>
                <a:gd name="connsiteY0" fmla="*/ 2052638 h 2052638"/>
                <a:gd name="connsiteX1" fmla="*/ 323850 w 4405313"/>
                <a:gd name="connsiteY1" fmla="*/ 1981200 h 2052638"/>
                <a:gd name="connsiteX2" fmla="*/ 604838 w 4405313"/>
                <a:gd name="connsiteY2" fmla="*/ 1900238 h 2052638"/>
                <a:gd name="connsiteX3" fmla="*/ 771525 w 4405313"/>
                <a:gd name="connsiteY3" fmla="*/ 1724025 h 2052638"/>
                <a:gd name="connsiteX4" fmla="*/ 847725 w 4405313"/>
                <a:gd name="connsiteY4" fmla="*/ 1643063 h 2052638"/>
                <a:gd name="connsiteX5" fmla="*/ 1009650 w 4405313"/>
                <a:gd name="connsiteY5" fmla="*/ 1481138 h 2052638"/>
                <a:gd name="connsiteX6" fmla="*/ 1200150 w 4405313"/>
                <a:gd name="connsiteY6" fmla="*/ 1347788 h 2052638"/>
                <a:gd name="connsiteX7" fmla="*/ 1247775 w 4405313"/>
                <a:gd name="connsiteY7" fmla="*/ 1323975 h 2052638"/>
                <a:gd name="connsiteX8" fmla="*/ 1347788 w 4405313"/>
                <a:gd name="connsiteY8" fmla="*/ 1319213 h 2052638"/>
                <a:gd name="connsiteX9" fmla="*/ 1719263 w 4405313"/>
                <a:gd name="connsiteY9" fmla="*/ 1404938 h 2052638"/>
                <a:gd name="connsiteX10" fmla="*/ 1985963 w 4405313"/>
                <a:gd name="connsiteY10" fmla="*/ 1490663 h 2052638"/>
                <a:gd name="connsiteX11" fmla="*/ 2214563 w 4405313"/>
                <a:gd name="connsiteY11" fmla="*/ 1528763 h 2052638"/>
                <a:gd name="connsiteX12" fmla="*/ 2466975 w 4405313"/>
                <a:gd name="connsiteY12" fmla="*/ 1528763 h 2052638"/>
                <a:gd name="connsiteX13" fmla="*/ 2547938 w 4405313"/>
                <a:gd name="connsiteY13" fmla="*/ 1490663 h 2052638"/>
                <a:gd name="connsiteX14" fmla="*/ 2638425 w 4405313"/>
                <a:gd name="connsiteY14" fmla="*/ 1423988 h 2052638"/>
                <a:gd name="connsiteX15" fmla="*/ 2733675 w 4405313"/>
                <a:gd name="connsiteY15" fmla="*/ 1419225 h 2052638"/>
                <a:gd name="connsiteX16" fmla="*/ 2814638 w 4405313"/>
                <a:gd name="connsiteY16" fmla="*/ 1404938 h 2052638"/>
                <a:gd name="connsiteX17" fmla="*/ 2852738 w 4405313"/>
                <a:gd name="connsiteY17" fmla="*/ 1304925 h 2052638"/>
                <a:gd name="connsiteX18" fmla="*/ 3095625 w 4405313"/>
                <a:gd name="connsiteY18" fmla="*/ 1181100 h 2052638"/>
                <a:gd name="connsiteX19" fmla="*/ 3290888 w 4405313"/>
                <a:gd name="connsiteY19" fmla="*/ 1023938 h 2052638"/>
                <a:gd name="connsiteX20" fmla="*/ 3443288 w 4405313"/>
                <a:gd name="connsiteY20" fmla="*/ 871538 h 2052638"/>
                <a:gd name="connsiteX21" fmla="*/ 3748088 w 4405313"/>
                <a:gd name="connsiteY21" fmla="*/ 395288 h 2052638"/>
                <a:gd name="connsiteX22" fmla="*/ 3819525 w 4405313"/>
                <a:gd name="connsiteY22" fmla="*/ 300038 h 2052638"/>
                <a:gd name="connsiteX23" fmla="*/ 3886200 w 4405313"/>
                <a:gd name="connsiteY23" fmla="*/ 200025 h 2052638"/>
                <a:gd name="connsiteX24" fmla="*/ 3929063 w 4405313"/>
                <a:gd name="connsiteY24" fmla="*/ 161925 h 2052638"/>
                <a:gd name="connsiteX25" fmla="*/ 4024313 w 4405313"/>
                <a:gd name="connsiteY25" fmla="*/ 138113 h 2052638"/>
                <a:gd name="connsiteX26" fmla="*/ 4148138 w 4405313"/>
                <a:gd name="connsiteY26" fmla="*/ 128588 h 2052638"/>
                <a:gd name="connsiteX27" fmla="*/ 4243388 w 4405313"/>
                <a:gd name="connsiteY27" fmla="*/ 109538 h 2052638"/>
                <a:gd name="connsiteX28" fmla="*/ 4343400 w 4405313"/>
                <a:gd name="connsiteY28" fmla="*/ 47625 h 2052638"/>
                <a:gd name="connsiteX29" fmla="*/ 4405313 w 4405313"/>
                <a:gd name="connsiteY29" fmla="*/ 0 h 20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05313" h="2052638" extrusionOk="0">
                  <a:moveTo>
                    <a:pt x="0" y="2052638"/>
                  </a:moveTo>
                  <a:cubicBezTo>
                    <a:pt x="78985" y="2010358"/>
                    <a:pt x="191000" y="2050744"/>
                    <a:pt x="323850" y="1981200"/>
                  </a:cubicBezTo>
                  <a:cubicBezTo>
                    <a:pt x="420563" y="1934239"/>
                    <a:pt x="525522" y="1955467"/>
                    <a:pt x="604838" y="1900238"/>
                  </a:cubicBezTo>
                  <a:cubicBezTo>
                    <a:pt x="630908" y="1855162"/>
                    <a:pt x="696323" y="1808230"/>
                    <a:pt x="771525" y="1724025"/>
                  </a:cubicBezTo>
                  <a:cubicBezTo>
                    <a:pt x="801057" y="1676584"/>
                    <a:pt x="823552" y="1670660"/>
                    <a:pt x="847725" y="1643063"/>
                  </a:cubicBezTo>
                  <a:cubicBezTo>
                    <a:pt x="885955" y="1585976"/>
                    <a:pt x="964283" y="1536254"/>
                    <a:pt x="1009650" y="1481138"/>
                  </a:cubicBezTo>
                  <a:cubicBezTo>
                    <a:pt x="1050816" y="1451398"/>
                    <a:pt x="1162016" y="1386039"/>
                    <a:pt x="1200150" y="1347788"/>
                  </a:cubicBezTo>
                  <a:cubicBezTo>
                    <a:pt x="1213411" y="1335990"/>
                    <a:pt x="1232227" y="1332386"/>
                    <a:pt x="1247775" y="1323975"/>
                  </a:cubicBezTo>
                  <a:cubicBezTo>
                    <a:pt x="1271195" y="1311591"/>
                    <a:pt x="1326725" y="1324062"/>
                    <a:pt x="1347788" y="1319213"/>
                  </a:cubicBezTo>
                  <a:cubicBezTo>
                    <a:pt x="1430100" y="1309046"/>
                    <a:pt x="1540053" y="1391965"/>
                    <a:pt x="1719263" y="1404938"/>
                  </a:cubicBezTo>
                  <a:cubicBezTo>
                    <a:pt x="1836258" y="1436779"/>
                    <a:pt x="1929994" y="1476025"/>
                    <a:pt x="1985963" y="1490663"/>
                  </a:cubicBezTo>
                  <a:cubicBezTo>
                    <a:pt x="2074248" y="1483986"/>
                    <a:pt x="2102198" y="1527327"/>
                    <a:pt x="2214563" y="1528763"/>
                  </a:cubicBezTo>
                  <a:cubicBezTo>
                    <a:pt x="2273981" y="1522700"/>
                    <a:pt x="2389757" y="1552515"/>
                    <a:pt x="2466975" y="1528763"/>
                  </a:cubicBezTo>
                  <a:cubicBezTo>
                    <a:pt x="2494939" y="1508778"/>
                    <a:pt x="2531166" y="1505541"/>
                    <a:pt x="2547938" y="1490663"/>
                  </a:cubicBezTo>
                  <a:cubicBezTo>
                    <a:pt x="2574152" y="1465541"/>
                    <a:pt x="2610708" y="1460131"/>
                    <a:pt x="2638425" y="1423988"/>
                  </a:cubicBezTo>
                  <a:cubicBezTo>
                    <a:pt x="2670608" y="1413960"/>
                    <a:pt x="2713645" y="1422183"/>
                    <a:pt x="2733675" y="1419225"/>
                  </a:cubicBezTo>
                  <a:cubicBezTo>
                    <a:pt x="2756252" y="1405465"/>
                    <a:pt x="2776007" y="1414939"/>
                    <a:pt x="2814638" y="1404938"/>
                  </a:cubicBezTo>
                  <a:cubicBezTo>
                    <a:pt x="2824286" y="1378831"/>
                    <a:pt x="2841988" y="1340733"/>
                    <a:pt x="2852738" y="1304925"/>
                  </a:cubicBezTo>
                  <a:cubicBezTo>
                    <a:pt x="2939172" y="1229432"/>
                    <a:pt x="3006579" y="1228955"/>
                    <a:pt x="3095625" y="1181100"/>
                  </a:cubicBezTo>
                  <a:cubicBezTo>
                    <a:pt x="3142909" y="1123279"/>
                    <a:pt x="3231354" y="1072943"/>
                    <a:pt x="3290888" y="1023938"/>
                  </a:cubicBezTo>
                  <a:cubicBezTo>
                    <a:pt x="3349811" y="942698"/>
                    <a:pt x="3394800" y="933385"/>
                    <a:pt x="3443288" y="871538"/>
                  </a:cubicBezTo>
                  <a:cubicBezTo>
                    <a:pt x="3515011" y="673827"/>
                    <a:pt x="3626764" y="606594"/>
                    <a:pt x="3748088" y="395288"/>
                  </a:cubicBezTo>
                  <a:cubicBezTo>
                    <a:pt x="3761363" y="362708"/>
                    <a:pt x="3793773" y="337949"/>
                    <a:pt x="3819525" y="300038"/>
                  </a:cubicBezTo>
                  <a:cubicBezTo>
                    <a:pt x="3832222" y="269408"/>
                    <a:pt x="3878167" y="232175"/>
                    <a:pt x="3886200" y="200025"/>
                  </a:cubicBezTo>
                  <a:cubicBezTo>
                    <a:pt x="3897804" y="183559"/>
                    <a:pt x="3918161" y="178067"/>
                    <a:pt x="3929063" y="161925"/>
                  </a:cubicBezTo>
                  <a:cubicBezTo>
                    <a:pt x="3962533" y="145656"/>
                    <a:pt x="3984453" y="151005"/>
                    <a:pt x="4024313" y="138113"/>
                  </a:cubicBezTo>
                  <a:cubicBezTo>
                    <a:pt x="4059317" y="126900"/>
                    <a:pt x="4095396" y="143030"/>
                    <a:pt x="4148138" y="128588"/>
                  </a:cubicBezTo>
                  <a:cubicBezTo>
                    <a:pt x="4178806" y="112790"/>
                    <a:pt x="4210218" y="121913"/>
                    <a:pt x="4243388" y="109538"/>
                  </a:cubicBezTo>
                  <a:cubicBezTo>
                    <a:pt x="4282985" y="80704"/>
                    <a:pt x="4309365" y="76857"/>
                    <a:pt x="4343400" y="47625"/>
                  </a:cubicBezTo>
                  <a:cubicBezTo>
                    <a:pt x="4361698" y="28321"/>
                    <a:pt x="4379181" y="27152"/>
                    <a:pt x="4405313" y="0"/>
                  </a:cubicBezTo>
                </a:path>
              </a:pathLst>
            </a:custGeom>
            <a:noFill/>
            <a:ln w="28575">
              <a:solidFill>
                <a:schemeClr val="tx1"/>
              </a:solidFill>
              <a:prstDash val="dashDot"/>
              <a:extLst>
                <a:ext uri="{C807C97D-BFC1-408E-A445-0C87EB9F89A2}">
                  <ask:lineSketchStyleProps xmlns:ask="http://schemas.microsoft.com/office/drawing/2018/sketchyshapes" sd="609327670">
                    <a:custGeom>
                      <a:avLst/>
                      <a:gdLst>
                        <a:gd name="connsiteX0" fmla="*/ 0 w 4405313"/>
                        <a:gd name="connsiteY0" fmla="*/ 2052638 h 2052638"/>
                        <a:gd name="connsiteX1" fmla="*/ 323850 w 4405313"/>
                        <a:gd name="connsiteY1" fmla="*/ 1981200 h 2052638"/>
                        <a:gd name="connsiteX2" fmla="*/ 604838 w 4405313"/>
                        <a:gd name="connsiteY2" fmla="*/ 1900238 h 2052638"/>
                        <a:gd name="connsiteX3" fmla="*/ 771525 w 4405313"/>
                        <a:gd name="connsiteY3" fmla="*/ 1724025 h 2052638"/>
                        <a:gd name="connsiteX4" fmla="*/ 847725 w 4405313"/>
                        <a:gd name="connsiteY4" fmla="*/ 1643063 h 2052638"/>
                        <a:gd name="connsiteX5" fmla="*/ 1009650 w 4405313"/>
                        <a:gd name="connsiteY5" fmla="*/ 1481138 h 2052638"/>
                        <a:gd name="connsiteX6" fmla="*/ 1200150 w 4405313"/>
                        <a:gd name="connsiteY6" fmla="*/ 1347788 h 2052638"/>
                        <a:gd name="connsiteX7" fmla="*/ 1247775 w 4405313"/>
                        <a:gd name="connsiteY7" fmla="*/ 1323975 h 2052638"/>
                        <a:gd name="connsiteX8" fmla="*/ 1347788 w 4405313"/>
                        <a:gd name="connsiteY8" fmla="*/ 1319213 h 2052638"/>
                        <a:gd name="connsiteX9" fmla="*/ 1719263 w 4405313"/>
                        <a:gd name="connsiteY9" fmla="*/ 1404938 h 2052638"/>
                        <a:gd name="connsiteX10" fmla="*/ 1985963 w 4405313"/>
                        <a:gd name="connsiteY10" fmla="*/ 1490663 h 2052638"/>
                        <a:gd name="connsiteX11" fmla="*/ 2214563 w 4405313"/>
                        <a:gd name="connsiteY11" fmla="*/ 1528763 h 2052638"/>
                        <a:gd name="connsiteX12" fmla="*/ 2466975 w 4405313"/>
                        <a:gd name="connsiteY12" fmla="*/ 1528763 h 2052638"/>
                        <a:gd name="connsiteX13" fmla="*/ 2547938 w 4405313"/>
                        <a:gd name="connsiteY13" fmla="*/ 1490663 h 2052638"/>
                        <a:gd name="connsiteX14" fmla="*/ 2638425 w 4405313"/>
                        <a:gd name="connsiteY14" fmla="*/ 1423988 h 2052638"/>
                        <a:gd name="connsiteX15" fmla="*/ 2733675 w 4405313"/>
                        <a:gd name="connsiteY15" fmla="*/ 1419225 h 2052638"/>
                        <a:gd name="connsiteX16" fmla="*/ 2814638 w 4405313"/>
                        <a:gd name="connsiteY16" fmla="*/ 1404938 h 2052638"/>
                        <a:gd name="connsiteX17" fmla="*/ 2852738 w 4405313"/>
                        <a:gd name="connsiteY17" fmla="*/ 1304925 h 2052638"/>
                        <a:gd name="connsiteX18" fmla="*/ 3095625 w 4405313"/>
                        <a:gd name="connsiteY18" fmla="*/ 1181100 h 2052638"/>
                        <a:gd name="connsiteX19" fmla="*/ 3290888 w 4405313"/>
                        <a:gd name="connsiteY19" fmla="*/ 1023938 h 2052638"/>
                        <a:gd name="connsiteX20" fmla="*/ 3443288 w 4405313"/>
                        <a:gd name="connsiteY20" fmla="*/ 871538 h 2052638"/>
                        <a:gd name="connsiteX21" fmla="*/ 3748088 w 4405313"/>
                        <a:gd name="connsiteY21" fmla="*/ 395288 h 2052638"/>
                        <a:gd name="connsiteX22" fmla="*/ 3819525 w 4405313"/>
                        <a:gd name="connsiteY22" fmla="*/ 300038 h 2052638"/>
                        <a:gd name="connsiteX23" fmla="*/ 3886200 w 4405313"/>
                        <a:gd name="connsiteY23" fmla="*/ 200025 h 2052638"/>
                        <a:gd name="connsiteX24" fmla="*/ 3929063 w 4405313"/>
                        <a:gd name="connsiteY24" fmla="*/ 161925 h 2052638"/>
                        <a:gd name="connsiteX25" fmla="*/ 4024313 w 4405313"/>
                        <a:gd name="connsiteY25" fmla="*/ 138113 h 2052638"/>
                        <a:gd name="connsiteX26" fmla="*/ 4148138 w 4405313"/>
                        <a:gd name="connsiteY26" fmla="*/ 128588 h 2052638"/>
                        <a:gd name="connsiteX27" fmla="*/ 4243388 w 4405313"/>
                        <a:gd name="connsiteY27" fmla="*/ 109538 h 2052638"/>
                        <a:gd name="connsiteX28" fmla="*/ 4343400 w 4405313"/>
                        <a:gd name="connsiteY28" fmla="*/ 47625 h 2052638"/>
                        <a:gd name="connsiteX29" fmla="*/ 4405313 w 4405313"/>
                        <a:gd name="connsiteY29" fmla="*/ 0 h 20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05313" h="2052638">
                          <a:moveTo>
                            <a:pt x="0" y="2052638"/>
                          </a:moveTo>
                          <a:lnTo>
                            <a:pt x="323850" y="1981200"/>
                          </a:lnTo>
                          <a:lnTo>
                            <a:pt x="604838" y="1900238"/>
                          </a:lnTo>
                          <a:lnTo>
                            <a:pt x="771525" y="1724025"/>
                          </a:lnTo>
                          <a:lnTo>
                            <a:pt x="847725" y="1643063"/>
                          </a:lnTo>
                          <a:lnTo>
                            <a:pt x="1009650" y="1481138"/>
                          </a:lnTo>
                          <a:lnTo>
                            <a:pt x="1200150" y="1347788"/>
                          </a:lnTo>
                          <a:lnTo>
                            <a:pt x="1247775" y="1323975"/>
                          </a:lnTo>
                          <a:lnTo>
                            <a:pt x="1347788" y="1319213"/>
                          </a:lnTo>
                          <a:lnTo>
                            <a:pt x="1719263" y="1404938"/>
                          </a:lnTo>
                          <a:lnTo>
                            <a:pt x="1985963" y="1490663"/>
                          </a:lnTo>
                          <a:lnTo>
                            <a:pt x="2214563" y="1528763"/>
                          </a:lnTo>
                          <a:lnTo>
                            <a:pt x="2466975" y="1528763"/>
                          </a:lnTo>
                          <a:lnTo>
                            <a:pt x="2547938" y="1490663"/>
                          </a:lnTo>
                          <a:lnTo>
                            <a:pt x="2638425" y="1423988"/>
                          </a:lnTo>
                          <a:lnTo>
                            <a:pt x="2733675" y="1419225"/>
                          </a:lnTo>
                          <a:lnTo>
                            <a:pt x="2814638" y="1404938"/>
                          </a:lnTo>
                          <a:lnTo>
                            <a:pt x="2852738" y="1304925"/>
                          </a:lnTo>
                          <a:lnTo>
                            <a:pt x="3095625" y="1181100"/>
                          </a:lnTo>
                          <a:lnTo>
                            <a:pt x="3290888" y="1023938"/>
                          </a:lnTo>
                          <a:lnTo>
                            <a:pt x="3443288" y="871538"/>
                          </a:lnTo>
                          <a:lnTo>
                            <a:pt x="3748088" y="395288"/>
                          </a:lnTo>
                          <a:lnTo>
                            <a:pt x="3819525" y="300038"/>
                          </a:lnTo>
                          <a:lnTo>
                            <a:pt x="3886200" y="200025"/>
                          </a:lnTo>
                          <a:lnTo>
                            <a:pt x="3929063" y="161925"/>
                          </a:lnTo>
                          <a:lnTo>
                            <a:pt x="4024313" y="138113"/>
                          </a:lnTo>
                          <a:lnTo>
                            <a:pt x="4148138" y="128588"/>
                          </a:lnTo>
                          <a:lnTo>
                            <a:pt x="4243388" y="109538"/>
                          </a:lnTo>
                          <a:lnTo>
                            <a:pt x="4343400" y="47625"/>
                          </a:lnTo>
                          <a:lnTo>
                            <a:pt x="4405313" y="0"/>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Shape 14">
              <a:extLst>
                <a:ext uri="{FF2B5EF4-FFF2-40B4-BE49-F238E27FC236}">
                  <a16:creationId xmlns:a16="http://schemas.microsoft.com/office/drawing/2014/main" id="{F3C49970-03FF-4D1A-A4AC-DF0845EB4DCB}"/>
                </a:ext>
              </a:extLst>
            </p:cNvPr>
            <p:cNvSpPr/>
            <p:nvPr/>
          </p:nvSpPr>
          <p:spPr>
            <a:xfrm>
              <a:off x="1695451" y="2181225"/>
              <a:ext cx="8734424" cy="9525"/>
            </a:xfrm>
            <a:custGeom>
              <a:avLst/>
              <a:gdLst>
                <a:gd name="connsiteX0" fmla="*/ 8734424 w 8734424"/>
                <a:gd name="connsiteY0" fmla="*/ 9525 h 9525"/>
                <a:gd name="connsiteX1" fmla="*/ 8196595 w 8734424"/>
                <a:gd name="connsiteY1" fmla="*/ 8430 h 9525"/>
                <a:gd name="connsiteX2" fmla="*/ 7705534 w 8734424"/>
                <a:gd name="connsiteY2" fmla="*/ 7430 h 9525"/>
                <a:gd name="connsiteX3" fmla="*/ 7074169 w 8734424"/>
                <a:gd name="connsiteY3" fmla="*/ 6144 h 9525"/>
                <a:gd name="connsiteX4" fmla="*/ 6536340 w 8734424"/>
                <a:gd name="connsiteY4" fmla="*/ 5048 h 9525"/>
                <a:gd name="connsiteX5" fmla="*/ 6045278 w 8734424"/>
                <a:gd name="connsiteY5" fmla="*/ 4048 h 9525"/>
                <a:gd name="connsiteX6" fmla="*/ 5554217 w 8734424"/>
                <a:gd name="connsiteY6" fmla="*/ 3048 h 9525"/>
                <a:gd name="connsiteX7" fmla="*/ 4876085 w 8734424"/>
                <a:gd name="connsiteY7" fmla="*/ 1667 h 9525"/>
                <a:gd name="connsiteX8" fmla="*/ 4057649 w 8734424"/>
                <a:gd name="connsiteY8" fmla="*/ 0 h 9525"/>
                <a:gd name="connsiteX9" fmla="*/ 3559138 w 8734424"/>
                <a:gd name="connsiteY9" fmla="*/ 585 h 9525"/>
                <a:gd name="connsiteX10" fmla="*/ 3020050 w 8734424"/>
                <a:gd name="connsiteY10" fmla="*/ 1218 h 9525"/>
                <a:gd name="connsiteX11" fmla="*/ 2480963 w 8734424"/>
                <a:gd name="connsiteY11" fmla="*/ 1851 h 9525"/>
                <a:gd name="connsiteX12" fmla="*/ 2023028 w 8734424"/>
                <a:gd name="connsiteY12" fmla="*/ 2388 h 9525"/>
                <a:gd name="connsiteX13" fmla="*/ 1524517 w 8734424"/>
                <a:gd name="connsiteY13" fmla="*/ 2973 h 9525"/>
                <a:gd name="connsiteX14" fmla="*/ 904276 w 8734424"/>
                <a:gd name="connsiteY14" fmla="*/ 3702 h 9525"/>
                <a:gd name="connsiteX15" fmla="*/ 0 w 8734424"/>
                <a:gd name="connsiteY15" fmla="*/ 476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34424" h="9525" extrusionOk="0">
                  <a:moveTo>
                    <a:pt x="8734424" y="9525"/>
                  </a:moveTo>
                  <a:cubicBezTo>
                    <a:pt x="8551685" y="29486"/>
                    <a:pt x="8458480" y="2091"/>
                    <a:pt x="8196595" y="8430"/>
                  </a:cubicBezTo>
                  <a:cubicBezTo>
                    <a:pt x="7934710" y="14769"/>
                    <a:pt x="7947841" y="-22"/>
                    <a:pt x="7705534" y="7430"/>
                  </a:cubicBezTo>
                  <a:cubicBezTo>
                    <a:pt x="7463227" y="14882"/>
                    <a:pt x="7213360" y="-52143"/>
                    <a:pt x="7074169" y="6144"/>
                  </a:cubicBezTo>
                  <a:cubicBezTo>
                    <a:pt x="6934978" y="64431"/>
                    <a:pt x="6765463" y="-18562"/>
                    <a:pt x="6536340" y="5048"/>
                  </a:cubicBezTo>
                  <a:cubicBezTo>
                    <a:pt x="6307217" y="28658"/>
                    <a:pt x="6219070" y="-43403"/>
                    <a:pt x="6045278" y="4048"/>
                  </a:cubicBezTo>
                  <a:cubicBezTo>
                    <a:pt x="5871486" y="51499"/>
                    <a:pt x="5750644" y="-26256"/>
                    <a:pt x="5554217" y="3048"/>
                  </a:cubicBezTo>
                  <a:cubicBezTo>
                    <a:pt x="5357790" y="32352"/>
                    <a:pt x="5060054" y="-37045"/>
                    <a:pt x="4876085" y="1667"/>
                  </a:cubicBezTo>
                  <a:cubicBezTo>
                    <a:pt x="4692116" y="40378"/>
                    <a:pt x="4385275" y="-64653"/>
                    <a:pt x="4057649" y="0"/>
                  </a:cubicBezTo>
                  <a:cubicBezTo>
                    <a:pt x="3822919" y="41621"/>
                    <a:pt x="3704694" y="-28059"/>
                    <a:pt x="3559138" y="585"/>
                  </a:cubicBezTo>
                  <a:cubicBezTo>
                    <a:pt x="3413582" y="29229"/>
                    <a:pt x="3220707" y="-2738"/>
                    <a:pt x="3020050" y="1218"/>
                  </a:cubicBezTo>
                  <a:cubicBezTo>
                    <a:pt x="2819393" y="5174"/>
                    <a:pt x="2601426" y="-39221"/>
                    <a:pt x="2480963" y="1851"/>
                  </a:cubicBezTo>
                  <a:cubicBezTo>
                    <a:pt x="2360500" y="42923"/>
                    <a:pt x="2120051" y="-51681"/>
                    <a:pt x="2023028" y="2388"/>
                  </a:cubicBezTo>
                  <a:cubicBezTo>
                    <a:pt x="1926005" y="56457"/>
                    <a:pt x="1701379" y="-31022"/>
                    <a:pt x="1524517" y="2973"/>
                  </a:cubicBezTo>
                  <a:cubicBezTo>
                    <a:pt x="1347655" y="36969"/>
                    <a:pt x="1131037" y="-13202"/>
                    <a:pt x="904276" y="3702"/>
                  </a:cubicBezTo>
                  <a:cubicBezTo>
                    <a:pt x="677515" y="20606"/>
                    <a:pt x="261137" y="-82444"/>
                    <a:pt x="0" y="4763"/>
                  </a:cubicBezTo>
                </a:path>
              </a:pathLst>
            </a:custGeom>
            <a:noFill/>
            <a:ln w="28575">
              <a:solidFill>
                <a:schemeClr val="tx1"/>
              </a:solidFill>
              <a:prstDash val="dashDot"/>
              <a:extLst>
                <a:ext uri="{C807C97D-BFC1-408E-A445-0C87EB9F89A2}">
                  <ask:lineSketchStyleProps xmlns:ask="http://schemas.microsoft.com/office/drawing/2018/sketchyshapes" sd="654569800">
                    <a:custGeom>
                      <a:avLst/>
                      <a:gdLst>
                        <a:gd name="connsiteX0" fmla="*/ 4795837 w 4795837"/>
                        <a:gd name="connsiteY0" fmla="*/ 14287 h 14287"/>
                        <a:gd name="connsiteX1" fmla="*/ 119062 w 4795837"/>
                        <a:gd name="connsiteY1" fmla="*/ 4762 h 14287"/>
                        <a:gd name="connsiteX2" fmla="*/ 0 w 4795837"/>
                        <a:gd name="connsiteY2" fmla="*/ 0 h 14287"/>
                        <a:gd name="connsiteX0" fmla="*/ 8734424 w 8734424"/>
                        <a:gd name="connsiteY0" fmla="*/ 9525 h 9525"/>
                        <a:gd name="connsiteX1" fmla="*/ 4057649 w 8734424"/>
                        <a:gd name="connsiteY1" fmla="*/ 0 h 9525"/>
                        <a:gd name="connsiteX2" fmla="*/ 0 w 8734424"/>
                        <a:gd name="connsiteY2" fmla="*/ 4763 h 9525"/>
                      </a:gdLst>
                      <a:ahLst/>
                      <a:cxnLst>
                        <a:cxn ang="0">
                          <a:pos x="connsiteX0" y="connsiteY0"/>
                        </a:cxn>
                        <a:cxn ang="0">
                          <a:pos x="connsiteX1" y="connsiteY1"/>
                        </a:cxn>
                        <a:cxn ang="0">
                          <a:pos x="connsiteX2" y="connsiteY2"/>
                        </a:cxn>
                      </a:cxnLst>
                      <a:rect l="l" t="t" r="r" b="b"/>
                      <a:pathLst>
                        <a:path w="8734424" h="9525">
                          <a:moveTo>
                            <a:pt x="8734424" y="9525"/>
                          </a:moveTo>
                          <a:lnTo>
                            <a:pt x="4057649" y="0"/>
                          </a:lnTo>
                          <a:lnTo>
                            <a:pt x="0" y="4763"/>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EFADBD03-6DE1-4FB7-9AE4-C7E7693891F9}"/>
                </a:ext>
              </a:extLst>
            </p:cNvPr>
            <p:cNvSpPr txBox="1"/>
            <p:nvPr/>
          </p:nvSpPr>
          <p:spPr>
            <a:xfrm>
              <a:off x="2213911" y="2907032"/>
              <a:ext cx="2571863" cy="2224707"/>
            </a:xfrm>
            <a:prstGeom prst="rect">
              <a:avLst/>
            </a:prstGeom>
            <a:solidFill>
              <a:schemeClr val="bg1"/>
            </a:solidFill>
          </p:spPr>
          <p:txBody>
            <a:bodyPr wrap="square" rtlCol="0">
              <a:spAutoFit/>
            </a:bodyPr>
            <a:lstStyle/>
            <a:p>
              <a:pPr>
                <a:lnSpc>
                  <a:spcPts val="1900"/>
                </a:lnSpc>
              </a:pPr>
              <a:endParaRPr lang="en-IE" sz="1200" dirty="0"/>
            </a:p>
            <a:p>
              <a:pPr>
                <a:lnSpc>
                  <a:spcPts val="1900"/>
                </a:lnSpc>
              </a:pPr>
              <a:r>
                <a:rPr lang="en-IE" sz="1200" dirty="0" err="1"/>
                <a:t>Pedogenic</a:t>
              </a:r>
              <a:r>
                <a:rPr lang="en-IE" sz="1200" dirty="0"/>
                <a:t> </a:t>
              </a:r>
              <a:r>
                <a:rPr lang="en-IE" sz="1200" dirty="0" err="1"/>
                <a:t>calcretization</a:t>
              </a:r>
              <a:endParaRPr lang="en-IE" sz="1200" dirty="0"/>
            </a:p>
            <a:p>
              <a:pPr>
                <a:lnSpc>
                  <a:spcPts val="1900"/>
                </a:lnSpc>
              </a:pPr>
              <a:r>
                <a:rPr lang="en-IE" sz="1200" dirty="0" err="1"/>
                <a:t>Shaley</a:t>
              </a:r>
              <a:r>
                <a:rPr lang="en-IE" sz="1200" dirty="0"/>
                <a:t> Pales</a:t>
              </a:r>
            </a:p>
            <a:p>
              <a:pPr>
                <a:lnSpc>
                  <a:spcPts val="1900"/>
                </a:lnSpc>
              </a:pPr>
              <a:r>
                <a:rPr lang="en-IE" sz="1200" dirty="0"/>
                <a:t>Upper Pale Beds</a:t>
              </a:r>
            </a:p>
            <a:p>
              <a:pPr>
                <a:lnSpc>
                  <a:spcPts val="1900"/>
                </a:lnSpc>
              </a:pPr>
              <a:r>
                <a:rPr lang="en-IE" sz="1200" dirty="0"/>
                <a:t>Middle Pale Beds</a:t>
              </a:r>
            </a:p>
            <a:p>
              <a:pPr>
                <a:lnSpc>
                  <a:spcPts val="1900"/>
                </a:lnSpc>
              </a:pPr>
              <a:r>
                <a:rPr lang="en-IE" sz="1200" dirty="0"/>
                <a:t>Micrite Unit</a:t>
              </a:r>
            </a:p>
            <a:p>
              <a:pPr>
                <a:lnSpc>
                  <a:spcPts val="1900"/>
                </a:lnSpc>
              </a:pPr>
              <a:r>
                <a:rPr lang="en-IE" sz="1200" dirty="0"/>
                <a:t>Red Beds</a:t>
              </a:r>
            </a:p>
            <a:p>
              <a:pPr>
                <a:lnSpc>
                  <a:spcPts val="1900"/>
                </a:lnSpc>
              </a:pPr>
              <a:r>
                <a:rPr lang="en-IE" sz="1200" dirty="0"/>
                <a:t>Lower Palaeozoic</a:t>
              </a:r>
            </a:p>
          </p:txBody>
        </p:sp>
        <p:sp>
          <p:nvSpPr>
            <p:cNvPr id="17" name="Rectangle 16">
              <a:extLst>
                <a:ext uri="{FF2B5EF4-FFF2-40B4-BE49-F238E27FC236}">
                  <a16:creationId xmlns:a16="http://schemas.microsoft.com/office/drawing/2014/main" id="{7FFCECCF-E963-4FA4-92FC-896C36BF8CBB}"/>
                </a:ext>
              </a:extLst>
            </p:cNvPr>
            <p:cNvSpPr/>
            <p:nvPr/>
          </p:nvSpPr>
          <p:spPr>
            <a:xfrm>
              <a:off x="1695451" y="2925138"/>
              <a:ext cx="544531" cy="311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B33CDAD0-C2FE-4C12-92E9-976C5372106C}"/>
                </a:ext>
              </a:extLst>
            </p:cNvPr>
            <p:cNvSpPr txBox="1"/>
            <p:nvPr/>
          </p:nvSpPr>
          <p:spPr>
            <a:xfrm>
              <a:off x="2194077" y="2253586"/>
              <a:ext cx="2262509" cy="614802"/>
            </a:xfrm>
            <a:prstGeom prst="rect">
              <a:avLst/>
            </a:prstGeom>
            <a:solidFill>
              <a:schemeClr val="bg1"/>
            </a:solidFill>
          </p:spPr>
          <p:txBody>
            <a:bodyPr wrap="square" rtlCol="0">
              <a:spAutoFit/>
            </a:bodyPr>
            <a:lstStyle/>
            <a:p>
              <a:pPr>
                <a:lnSpc>
                  <a:spcPts val="1900"/>
                </a:lnSpc>
              </a:pPr>
              <a:r>
                <a:rPr lang="en-IE" sz="1200" dirty="0"/>
                <a:t>Chadian Shelf </a:t>
              </a:r>
              <a:r>
                <a:rPr lang="en-IE" sz="1200" dirty="0" err="1"/>
                <a:t>Lsts</a:t>
              </a:r>
              <a:endParaRPr lang="en-IE" sz="1200" dirty="0"/>
            </a:p>
            <a:p>
              <a:pPr>
                <a:lnSpc>
                  <a:spcPts val="1900"/>
                </a:lnSpc>
              </a:pPr>
              <a:r>
                <a:rPr lang="en-IE" sz="1200" dirty="0" err="1"/>
                <a:t>Tober</a:t>
              </a:r>
              <a:r>
                <a:rPr lang="en-IE" sz="1200" dirty="0"/>
                <a:t> Colleen Fm.</a:t>
              </a:r>
            </a:p>
          </p:txBody>
        </p:sp>
        <p:sp>
          <p:nvSpPr>
            <p:cNvPr id="19" name="Freeform: Shape 18">
              <a:extLst>
                <a:ext uri="{FF2B5EF4-FFF2-40B4-BE49-F238E27FC236}">
                  <a16:creationId xmlns:a16="http://schemas.microsoft.com/office/drawing/2014/main" id="{A4ADB857-6B78-45D8-9BB4-4C3E53A0C203}"/>
                </a:ext>
              </a:extLst>
            </p:cNvPr>
            <p:cNvSpPr/>
            <p:nvPr/>
          </p:nvSpPr>
          <p:spPr>
            <a:xfrm>
              <a:off x="4212236" y="2368446"/>
              <a:ext cx="1528997" cy="1094282"/>
            </a:xfrm>
            <a:custGeom>
              <a:avLst/>
              <a:gdLst>
                <a:gd name="connsiteX0" fmla="*/ 0 w 1528997"/>
                <a:gd name="connsiteY0" fmla="*/ 0 h 1094282"/>
                <a:gd name="connsiteX1" fmla="*/ 269823 w 1528997"/>
                <a:gd name="connsiteY1" fmla="*/ 59961 h 1094282"/>
                <a:gd name="connsiteX2" fmla="*/ 449705 w 1528997"/>
                <a:gd name="connsiteY2" fmla="*/ 419724 h 1094282"/>
                <a:gd name="connsiteX3" fmla="*/ 734518 w 1528997"/>
                <a:gd name="connsiteY3" fmla="*/ 554636 h 1094282"/>
                <a:gd name="connsiteX4" fmla="*/ 1184223 w 1528997"/>
                <a:gd name="connsiteY4" fmla="*/ 689547 h 1094282"/>
                <a:gd name="connsiteX5" fmla="*/ 1409075 w 1528997"/>
                <a:gd name="connsiteY5" fmla="*/ 944380 h 1094282"/>
                <a:gd name="connsiteX6" fmla="*/ 1528997 w 1528997"/>
                <a:gd name="connsiteY6" fmla="*/ 1094282 h 1094282"/>
                <a:gd name="connsiteX7" fmla="*/ 1049312 w 1528997"/>
                <a:gd name="connsiteY7" fmla="*/ 1034321 h 1094282"/>
                <a:gd name="connsiteX8" fmla="*/ 449705 w 1528997"/>
                <a:gd name="connsiteY8" fmla="*/ 779488 h 1094282"/>
                <a:gd name="connsiteX9" fmla="*/ 59961 w 1528997"/>
                <a:gd name="connsiteY9" fmla="*/ 629587 h 1094282"/>
                <a:gd name="connsiteX10" fmla="*/ 0 w 1528997"/>
                <a:gd name="connsiteY10" fmla="*/ 0 h 109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997" h="1094282">
                  <a:moveTo>
                    <a:pt x="0" y="0"/>
                  </a:moveTo>
                  <a:lnTo>
                    <a:pt x="269823" y="59961"/>
                  </a:lnTo>
                  <a:lnTo>
                    <a:pt x="449705" y="419724"/>
                  </a:lnTo>
                  <a:lnTo>
                    <a:pt x="734518" y="554636"/>
                  </a:lnTo>
                  <a:lnTo>
                    <a:pt x="1184223" y="689547"/>
                  </a:lnTo>
                  <a:lnTo>
                    <a:pt x="1409075" y="944380"/>
                  </a:lnTo>
                  <a:lnTo>
                    <a:pt x="1528997" y="1094282"/>
                  </a:lnTo>
                  <a:lnTo>
                    <a:pt x="1049312" y="1034321"/>
                  </a:lnTo>
                  <a:lnTo>
                    <a:pt x="449705" y="779488"/>
                  </a:lnTo>
                  <a:lnTo>
                    <a:pt x="59961" y="629587"/>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D0AB6B37-EDE9-4D6A-8857-B7FD6AFD91C4}"/>
                </a:ext>
              </a:extLst>
            </p:cNvPr>
            <p:cNvSpPr/>
            <p:nvPr/>
          </p:nvSpPr>
          <p:spPr>
            <a:xfrm>
              <a:off x="1833562" y="2624529"/>
              <a:ext cx="360000" cy="216000"/>
            </a:xfrm>
            <a:prstGeom prst="rect">
              <a:avLst/>
            </a:prstGeom>
            <a:solidFill>
              <a:schemeClr val="accent6">
                <a:lumMod val="75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4B3E06D-23C4-4AE0-BA87-97E6FE814CA7}"/>
                </a:ext>
              </a:extLst>
            </p:cNvPr>
            <p:cNvSpPr/>
            <p:nvPr/>
          </p:nvSpPr>
          <p:spPr>
            <a:xfrm>
              <a:off x="1837512" y="2332329"/>
              <a:ext cx="360000" cy="21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136D3523-121E-4AE8-9A1A-EE8DEE43DC97}"/>
                </a:ext>
              </a:extLst>
            </p:cNvPr>
            <p:cNvSpPr/>
            <p:nvPr/>
          </p:nvSpPr>
          <p:spPr>
            <a:xfrm>
              <a:off x="1832357" y="3824439"/>
              <a:ext cx="360000" cy="216000"/>
            </a:xfrm>
            <a:prstGeom prst="rect">
              <a:avLst/>
            </a:prstGeom>
            <a:solidFill>
              <a:srgbClr val="FFFF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9C454FDD-8280-4AA1-9156-EF0BC8D4DDF9}"/>
                </a:ext>
              </a:extLst>
            </p:cNvPr>
            <p:cNvSpPr/>
            <p:nvPr/>
          </p:nvSpPr>
          <p:spPr>
            <a:xfrm>
              <a:off x="1832357" y="3542990"/>
              <a:ext cx="360000" cy="216000"/>
            </a:xfrm>
            <a:prstGeom prst="rect">
              <a:avLst/>
            </a:prstGeom>
            <a:solidFill>
              <a:srgbClr val="FF9933">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Rectangle 24">
              <a:extLst>
                <a:ext uri="{FF2B5EF4-FFF2-40B4-BE49-F238E27FC236}">
                  <a16:creationId xmlns:a16="http://schemas.microsoft.com/office/drawing/2014/main" id="{AAD54C58-E54A-4BCC-A310-011D45283583}"/>
                </a:ext>
              </a:extLst>
            </p:cNvPr>
            <p:cNvSpPr/>
            <p:nvPr/>
          </p:nvSpPr>
          <p:spPr>
            <a:xfrm>
              <a:off x="1832357" y="3265195"/>
              <a:ext cx="360000" cy="216000"/>
            </a:xfrm>
            <a:prstGeom prst="rect">
              <a:avLst/>
            </a:prstGeom>
            <a:solidFill>
              <a:srgbClr val="8497B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52A325EC-261B-44D1-AB1B-B7B3F7DB2681}"/>
                </a:ext>
              </a:extLst>
            </p:cNvPr>
            <p:cNvSpPr/>
            <p:nvPr/>
          </p:nvSpPr>
          <p:spPr>
            <a:xfrm>
              <a:off x="1832357" y="4084057"/>
              <a:ext cx="360000" cy="216000"/>
            </a:xfrm>
            <a:prstGeom prst="rect">
              <a:avLst/>
            </a:prstGeom>
            <a:solidFill>
              <a:srgbClr val="FFFF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58E85165-ACB4-4E15-AD9C-E99A01164743}"/>
                </a:ext>
              </a:extLst>
            </p:cNvPr>
            <p:cNvSpPr/>
            <p:nvPr/>
          </p:nvSpPr>
          <p:spPr>
            <a:xfrm>
              <a:off x="1838726" y="4355638"/>
              <a:ext cx="360000" cy="216000"/>
            </a:xfrm>
            <a:prstGeom prst="rect">
              <a:avLst/>
            </a:prstGeom>
            <a:solidFill>
              <a:srgbClr val="FFFF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Rectangle 27">
              <a:extLst>
                <a:ext uri="{FF2B5EF4-FFF2-40B4-BE49-F238E27FC236}">
                  <a16:creationId xmlns:a16="http://schemas.microsoft.com/office/drawing/2014/main" id="{036A6C8F-CF9D-4FBB-B9AF-DCA0F5669AAE}"/>
                </a:ext>
              </a:extLst>
            </p:cNvPr>
            <p:cNvSpPr/>
            <p:nvPr/>
          </p:nvSpPr>
          <p:spPr>
            <a:xfrm>
              <a:off x="1840333" y="4627219"/>
              <a:ext cx="360000" cy="216000"/>
            </a:xfrm>
            <a:prstGeom prst="rect">
              <a:avLst/>
            </a:prstGeom>
            <a:solidFill>
              <a:srgbClr val="C000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Rectangle 28">
              <a:extLst>
                <a:ext uri="{FF2B5EF4-FFF2-40B4-BE49-F238E27FC236}">
                  <a16:creationId xmlns:a16="http://schemas.microsoft.com/office/drawing/2014/main" id="{D259FFC6-5E12-4ACE-911A-8762FD1959F3}"/>
                </a:ext>
              </a:extLst>
            </p:cNvPr>
            <p:cNvSpPr/>
            <p:nvPr/>
          </p:nvSpPr>
          <p:spPr>
            <a:xfrm>
              <a:off x="1833964" y="4896492"/>
              <a:ext cx="360000" cy="216000"/>
            </a:xfrm>
            <a:prstGeom prst="rect">
              <a:avLst/>
            </a:prstGeom>
            <a:solidFill>
              <a:srgbClr val="FFFF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TextBox 30">
              <a:extLst>
                <a:ext uri="{FF2B5EF4-FFF2-40B4-BE49-F238E27FC236}">
                  <a16:creationId xmlns:a16="http://schemas.microsoft.com/office/drawing/2014/main" id="{809ED8D4-B278-4664-AEF3-3D9AF9322098}"/>
                </a:ext>
              </a:extLst>
            </p:cNvPr>
            <p:cNvSpPr txBox="1"/>
            <p:nvPr/>
          </p:nvSpPr>
          <p:spPr>
            <a:xfrm>
              <a:off x="7263148" y="1848084"/>
              <a:ext cx="2724958" cy="338745"/>
            </a:xfrm>
            <a:prstGeom prst="rect">
              <a:avLst/>
            </a:prstGeom>
            <a:noFill/>
          </p:spPr>
          <p:txBody>
            <a:bodyPr wrap="none" rtlCol="0">
              <a:spAutoFit/>
            </a:bodyPr>
            <a:lstStyle/>
            <a:p>
              <a:r>
                <a:rPr lang="en-IE" sz="1400" b="1" dirty="0">
                  <a:solidFill>
                    <a:srgbClr val="FFFF00"/>
                  </a:solidFill>
                  <a:effectLst>
                    <a:outerShdw blurRad="38100" dist="38100" dir="2700000" algn="tl">
                      <a:srgbClr val="000000">
                        <a:alpha val="43137"/>
                      </a:srgbClr>
                    </a:outerShdw>
                  </a:effectLst>
                </a:rPr>
                <a:t>Early Chadian Erosion Surface</a:t>
              </a:r>
            </a:p>
          </p:txBody>
        </p:sp>
      </p:grpSp>
      <p:sp>
        <p:nvSpPr>
          <p:cNvPr id="32" name="TextBox 31">
            <a:extLst>
              <a:ext uri="{FF2B5EF4-FFF2-40B4-BE49-F238E27FC236}">
                <a16:creationId xmlns:a16="http://schemas.microsoft.com/office/drawing/2014/main" id="{1BBC3BAC-134B-4634-9CFE-CE85F3C35581}"/>
              </a:ext>
            </a:extLst>
          </p:cNvPr>
          <p:cNvSpPr txBox="1"/>
          <p:nvPr/>
        </p:nvSpPr>
        <p:spPr>
          <a:xfrm>
            <a:off x="8319344" y="5421293"/>
            <a:ext cx="3484376" cy="892552"/>
          </a:xfrm>
          <a:prstGeom prst="rect">
            <a:avLst/>
          </a:prstGeom>
          <a:noFill/>
        </p:spPr>
        <p:txBody>
          <a:bodyPr wrap="square" rtlCol="0">
            <a:spAutoFit/>
          </a:bodyPr>
          <a:lstStyle/>
          <a:p>
            <a:r>
              <a:rPr lang="en-IE" sz="1400" dirty="0">
                <a:solidFill>
                  <a:schemeClr val="bg1"/>
                </a:solidFill>
              </a:rPr>
              <a:t>N-S section through drilling at </a:t>
            </a:r>
            <a:r>
              <a:rPr lang="en-IE" sz="1400" dirty="0" err="1">
                <a:solidFill>
                  <a:schemeClr val="bg1"/>
                </a:solidFill>
              </a:rPr>
              <a:t>Walterstown</a:t>
            </a:r>
            <a:r>
              <a:rPr lang="en-IE" sz="1400" dirty="0">
                <a:solidFill>
                  <a:schemeClr val="bg1"/>
                </a:solidFill>
              </a:rPr>
              <a:t>.</a:t>
            </a:r>
          </a:p>
          <a:p>
            <a:endParaRPr lang="en-IE" sz="1400" dirty="0">
              <a:solidFill>
                <a:schemeClr val="bg1"/>
              </a:solidFill>
            </a:endParaRPr>
          </a:p>
          <a:p>
            <a:r>
              <a:rPr lang="en-IE" sz="1200" i="1" dirty="0">
                <a:solidFill>
                  <a:schemeClr val="bg1"/>
                </a:solidFill>
              </a:rPr>
              <a:t>(modified after Pickard et al 1992 &amp; </a:t>
            </a:r>
          </a:p>
          <a:p>
            <a:r>
              <a:rPr lang="en-IE" sz="1200" i="1" dirty="0">
                <a:solidFill>
                  <a:schemeClr val="bg1"/>
                </a:solidFill>
              </a:rPr>
              <a:t>de Morton et al (2015)</a:t>
            </a:r>
          </a:p>
        </p:txBody>
      </p:sp>
      <p:sp>
        <p:nvSpPr>
          <p:cNvPr id="39" name="TextBox 38">
            <a:extLst>
              <a:ext uri="{FF2B5EF4-FFF2-40B4-BE49-F238E27FC236}">
                <a16:creationId xmlns:a16="http://schemas.microsoft.com/office/drawing/2014/main" id="{433975DE-50C1-47B4-B70F-1524F1D01261}"/>
              </a:ext>
            </a:extLst>
          </p:cNvPr>
          <p:cNvSpPr txBox="1"/>
          <p:nvPr/>
        </p:nvSpPr>
        <p:spPr>
          <a:xfrm>
            <a:off x="537740" y="2497929"/>
            <a:ext cx="2598622" cy="4247317"/>
          </a:xfrm>
          <a:prstGeom prst="rect">
            <a:avLst/>
          </a:prstGeom>
          <a:noFill/>
        </p:spPr>
        <p:txBody>
          <a:bodyPr wrap="square" rtlCol="0">
            <a:spAutoFit/>
          </a:bodyPr>
          <a:lstStyle/>
          <a:p>
            <a:r>
              <a:rPr lang="en-IE" b="1" u="sng" dirty="0">
                <a:solidFill>
                  <a:schemeClr val="bg1"/>
                </a:solidFill>
              </a:rPr>
              <a:t>P. </a:t>
            </a:r>
            <a:r>
              <a:rPr lang="en-IE" b="1" u="sng" dirty="0" err="1">
                <a:solidFill>
                  <a:schemeClr val="bg1"/>
                </a:solidFill>
              </a:rPr>
              <a:t>bischoffi</a:t>
            </a:r>
            <a:r>
              <a:rPr lang="en-IE" b="1" u="sng" dirty="0">
                <a:solidFill>
                  <a:schemeClr val="bg1"/>
                </a:solidFill>
              </a:rPr>
              <a:t> Event </a:t>
            </a:r>
          </a:p>
          <a:p>
            <a:r>
              <a:rPr lang="en-IE" dirty="0">
                <a:solidFill>
                  <a:schemeClr val="accent4"/>
                </a:solidFill>
              </a:rPr>
              <a:t>Basin margin collapse and major extension.  Uplift and erosion at </a:t>
            </a:r>
            <a:r>
              <a:rPr lang="en-IE" dirty="0" err="1">
                <a:solidFill>
                  <a:schemeClr val="accent4"/>
                </a:solidFill>
              </a:rPr>
              <a:t>Walterstown</a:t>
            </a:r>
            <a:r>
              <a:rPr lang="en-IE" dirty="0">
                <a:solidFill>
                  <a:schemeClr val="accent4"/>
                </a:solidFill>
              </a:rPr>
              <a:t>.</a:t>
            </a:r>
          </a:p>
          <a:p>
            <a:endParaRPr lang="en-IE" dirty="0">
              <a:solidFill>
                <a:schemeClr val="accent4"/>
              </a:solidFill>
            </a:endParaRPr>
          </a:p>
          <a:p>
            <a:endParaRPr lang="en-IE" dirty="0">
              <a:solidFill>
                <a:schemeClr val="accent4"/>
              </a:solidFill>
            </a:endParaRPr>
          </a:p>
          <a:p>
            <a:endParaRPr lang="en-IE" dirty="0">
              <a:solidFill>
                <a:schemeClr val="accent4"/>
              </a:solidFill>
            </a:endParaRPr>
          </a:p>
          <a:p>
            <a:endParaRPr lang="en-IE" dirty="0">
              <a:solidFill>
                <a:schemeClr val="accent4"/>
              </a:solidFill>
            </a:endParaRPr>
          </a:p>
          <a:p>
            <a:endParaRPr lang="en-IE" dirty="0">
              <a:solidFill>
                <a:schemeClr val="accent4"/>
              </a:solidFill>
            </a:endParaRPr>
          </a:p>
          <a:p>
            <a:r>
              <a:rPr lang="en-IE" b="1" u="sng" dirty="0">
                <a:solidFill>
                  <a:schemeClr val="bg1"/>
                </a:solidFill>
              </a:rPr>
              <a:t>P. </a:t>
            </a:r>
            <a:r>
              <a:rPr lang="en-IE" b="1" u="sng" dirty="0" err="1">
                <a:solidFill>
                  <a:schemeClr val="bg1"/>
                </a:solidFill>
              </a:rPr>
              <a:t>mehli</a:t>
            </a:r>
            <a:r>
              <a:rPr lang="en-IE" b="1" u="sng" dirty="0">
                <a:solidFill>
                  <a:schemeClr val="bg1"/>
                </a:solidFill>
              </a:rPr>
              <a:t> Event</a:t>
            </a:r>
          </a:p>
          <a:p>
            <a:r>
              <a:rPr lang="en-IE" dirty="0">
                <a:solidFill>
                  <a:schemeClr val="accent4"/>
                </a:solidFill>
              </a:rPr>
              <a:t>Extension and simple dip-slip faulting</a:t>
            </a:r>
          </a:p>
          <a:p>
            <a:endParaRPr lang="en-IE" dirty="0">
              <a:solidFill>
                <a:schemeClr val="accent4"/>
              </a:solidFill>
            </a:endParaRPr>
          </a:p>
          <a:p>
            <a:endParaRPr lang="en-IE" dirty="0">
              <a:solidFill>
                <a:schemeClr val="accent4"/>
              </a:solidFill>
            </a:endParaRPr>
          </a:p>
        </p:txBody>
      </p:sp>
      <p:cxnSp>
        <p:nvCxnSpPr>
          <p:cNvPr id="44" name="Straight Arrow Connector 43">
            <a:extLst>
              <a:ext uri="{FF2B5EF4-FFF2-40B4-BE49-F238E27FC236}">
                <a16:creationId xmlns:a16="http://schemas.microsoft.com/office/drawing/2014/main" id="{2BB907F6-8A93-46EA-BCE4-38923A842E93}"/>
              </a:ext>
            </a:extLst>
          </p:cNvPr>
          <p:cNvCxnSpPr>
            <a:cxnSpLocks/>
          </p:cNvCxnSpPr>
          <p:nvPr/>
        </p:nvCxnSpPr>
        <p:spPr>
          <a:xfrm flipV="1">
            <a:off x="3060365" y="2328258"/>
            <a:ext cx="790769" cy="33140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941AE78-1DCE-4146-A682-8C3F6351A477}"/>
              </a:ext>
            </a:extLst>
          </p:cNvPr>
          <p:cNvCxnSpPr/>
          <p:nvPr/>
        </p:nvCxnSpPr>
        <p:spPr>
          <a:xfrm flipV="1">
            <a:off x="3219715" y="4919242"/>
            <a:ext cx="4423918" cy="7454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782093-33FD-38FA-F4F9-11A1FDF3C40A}"/>
              </a:ext>
            </a:extLst>
          </p:cNvPr>
          <p:cNvCxnSpPr>
            <a:endCxn id="11" idx="23"/>
          </p:cNvCxnSpPr>
          <p:nvPr/>
        </p:nvCxnSpPr>
        <p:spPr>
          <a:xfrm>
            <a:off x="3890356" y="2269375"/>
            <a:ext cx="7687477" cy="6120"/>
          </a:xfrm>
          <a:prstGeom prst="line">
            <a:avLst/>
          </a:prstGeom>
          <a:ln w="38100">
            <a:solidFill>
              <a:srgbClr val="FFFF66"/>
            </a:solidFill>
          </a:ln>
          <a:effectLst>
            <a:outerShdw blurRad="50800" dist="38100" dir="5400000" algn="t"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grpSp>
        <p:nvGrpSpPr>
          <p:cNvPr id="30" name="Group 29">
            <a:extLst>
              <a:ext uri="{FF2B5EF4-FFF2-40B4-BE49-F238E27FC236}">
                <a16:creationId xmlns:a16="http://schemas.microsoft.com/office/drawing/2014/main" id="{C347B50B-2297-F66D-78E2-627D099E89B3}"/>
              </a:ext>
            </a:extLst>
          </p:cNvPr>
          <p:cNvGrpSpPr/>
          <p:nvPr/>
        </p:nvGrpSpPr>
        <p:grpSpPr>
          <a:xfrm>
            <a:off x="133194" y="6313361"/>
            <a:ext cx="12910671" cy="466127"/>
            <a:chOff x="133194" y="6313361"/>
            <a:chExt cx="12910671" cy="466127"/>
          </a:xfrm>
        </p:grpSpPr>
        <p:sp>
          <p:nvSpPr>
            <p:cNvPr id="33" name="TextBox 32">
              <a:extLst>
                <a:ext uri="{FF2B5EF4-FFF2-40B4-BE49-F238E27FC236}">
                  <a16:creationId xmlns:a16="http://schemas.microsoft.com/office/drawing/2014/main" id="{2E976CE2-2B9F-98A8-9AFD-B9B817018FD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35" name="Picture 34">
              <a:extLst>
                <a:ext uri="{FF2B5EF4-FFF2-40B4-BE49-F238E27FC236}">
                  <a16:creationId xmlns:a16="http://schemas.microsoft.com/office/drawing/2014/main" id="{85AAB838-477B-EC1D-E326-08E4EA5A2587}"/>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48494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 name="Content Placeholder 10" descr="Mining Tools">
            <a:extLst>
              <a:ext uri="{FF2B5EF4-FFF2-40B4-BE49-F238E27FC236}">
                <a16:creationId xmlns:a16="http://schemas.microsoft.com/office/drawing/2014/main" id="{6BD880DE-FB56-40EC-B981-356C533857E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865" y="6448098"/>
            <a:ext cx="327928" cy="327928"/>
          </a:xfrm>
          <a:prstGeom prst="rect">
            <a:avLst/>
          </a:prstGeom>
        </p:spPr>
      </p:pic>
      <p:sp>
        <p:nvSpPr>
          <p:cNvPr id="6" name="TextBox 5">
            <a:extLst>
              <a:ext uri="{FF2B5EF4-FFF2-40B4-BE49-F238E27FC236}">
                <a16:creationId xmlns:a16="http://schemas.microsoft.com/office/drawing/2014/main" id="{9330B9F7-FD29-494F-869A-5395A4903C7A}"/>
              </a:ext>
            </a:extLst>
          </p:cNvPr>
          <p:cNvSpPr txBox="1"/>
          <p:nvPr/>
        </p:nvSpPr>
        <p:spPr>
          <a:xfrm>
            <a:off x="551795" y="6577612"/>
            <a:ext cx="12202510" cy="276999"/>
          </a:xfrm>
          <a:prstGeom prst="rect">
            <a:avLst/>
          </a:prstGeom>
          <a:noFill/>
        </p:spPr>
        <p:txBody>
          <a:bodyPr wrap="square" rtlCol="0">
            <a:spAutoFit/>
          </a:bodyPr>
          <a:lstStyle/>
          <a:p>
            <a:r>
              <a:rPr lang="en-IE" sz="1200" dirty="0">
                <a:solidFill>
                  <a:srgbClr val="FFC000"/>
                </a:solidFill>
              </a:rPr>
              <a:t>Irish-type Zn-Pb Deposits – Colin J Andrew</a:t>
            </a:r>
          </a:p>
        </p:txBody>
      </p:sp>
      <p:cxnSp>
        <p:nvCxnSpPr>
          <p:cNvPr id="7" name="Straight Connector 6">
            <a:extLst>
              <a:ext uri="{FF2B5EF4-FFF2-40B4-BE49-F238E27FC236}">
                <a16:creationId xmlns:a16="http://schemas.microsoft.com/office/drawing/2014/main" id="{95069F45-AAED-43A7-9123-CE24AA7F63B1}"/>
              </a:ext>
            </a:extLst>
          </p:cNvPr>
          <p:cNvCxnSpPr>
            <a:cxnSpLocks/>
          </p:cNvCxnSpPr>
          <p:nvPr/>
        </p:nvCxnSpPr>
        <p:spPr>
          <a:xfrm>
            <a:off x="3390314" y="6731878"/>
            <a:ext cx="8812202" cy="0"/>
          </a:xfrm>
          <a:prstGeom prst="line">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19360" y="-119834"/>
            <a:ext cx="10515600" cy="1325563"/>
          </a:xfrm>
        </p:spPr>
        <p:txBody>
          <a:bodyPr>
            <a:normAutofit/>
          </a:bodyPr>
          <a:lstStyle/>
          <a:p>
            <a:r>
              <a:rPr lang="en-IE" sz="3200" b="1" dirty="0">
                <a:solidFill>
                  <a:schemeClr val="accent4"/>
                </a:solidFill>
                <a:latin typeface="+mn-lt"/>
              </a:rPr>
              <a:t>Navan – geological constraints</a:t>
            </a:r>
          </a:p>
        </p:txBody>
      </p:sp>
      <p:sp>
        <p:nvSpPr>
          <p:cNvPr id="29" name="TextBox 28">
            <a:extLst>
              <a:ext uri="{FF2B5EF4-FFF2-40B4-BE49-F238E27FC236}">
                <a16:creationId xmlns:a16="http://schemas.microsoft.com/office/drawing/2014/main" id="{27B169ED-5CE0-466C-9649-4E1AB720A3A5}"/>
              </a:ext>
            </a:extLst>
          </p:cNvPr>
          <p:cNvSpPr txBox="1"/>
          <p:nvPr/>
        </p:nvSpPr>
        <p:spPr>
          <a:xfrm>
            <a:off x="463233" y="1111500"/>
            <a:ext cx="6428017" cy="1754326"/>
          </a:xfrm>
          <a:prstGeom prst="rect">
            <a:avLst/>
          </a:prstGeom>
          <a:noFill/>
        </p:spPr>
        <p:txBody>
          <a:bodyPr wrap="square" rtlCol="0">
            <a:spAutoFit/>
          </a:bodyPr>
          <a:lstStyle/>
          <a:p>
            <a:pPr algn="just"/>
            <a:r>
              <a:rPr lang="en-IE" dirty="0">
                <a:solidFill>
                  <a:schemeClr val="bg1"/>
                </a:solidFill>
              </a:rPr>
              <a:t>Blakeman </a:t>
            </a:r>
            <a:r>
              <a:rPr lang="en-IE" i="1" dirty="0">
                <a:solidFill>
                  <a:schemeClr val="bg1"/>
                </a:solidFill>
              </a:rPr>
              <a:t>et al </a:t>
            </a:r>
            <a:r>
              <a:rPr lang="en-IE" dirty="0">
                <a:solidFill>
                  <a:schemeClr val="bg1"/>
                </a:solidFill>
              </a:rPr>
              <a:t>(2002) showed that extensional faults, active during deposition of the Pale Beds, acted as conduits for the hydrothermal fluids and have a significant control on the lateral development of mineralization, yet these faults are terminated by the Chadian erosion surface confirming that mineralization was present at the time under relatively shallow burial depths.</a:t>
            </a:r>
          </a:p>
        </p:txBody>
      </p:sp>
      <p:pic>
        <p:nvPicPr>
          <p:cNvPr id="31" name="Picture 30">
            <a:extLst>
              <a:ext uri="{FF2B5EF4-FFF2-40B4-BE49-F238E27FC236}">
                <a16:creationId xmlns:a16="http://schemas.microsoft.com/office/drawing/2014/main" id="{6698A7A7-5864-41B7-8E34-2618404CCE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530"/>
          <a:stretch/>
        </p:blipFill>
        <p:spPr>
          <a:xfrm>
            <a:off x="7159324" y="382055"/>
            <a:ext cx="5032676" cy="2725933"/>
          </a:xfrm>
          <a:prstGeom prst="rect">
            <a:avLst/>
          </a:prstGeom>
        </p:spPr>
      </p:pic>
      <p:sp>
        <p:nvSpPr>
          <p:cNvPr id="32" name="TextBox 31">
            <a:extLst>
              <a:ext uri="{FF2B5EF4-FFF2-40B4-BE49-F238E27FC236}">
                <a16:creationId xmlns:a16="http://schemas.microsoft.com/office/drawing/2014/main" id="{B880DAC4-1364-490F-A1F2-862A2ACF0336}"/>
              </a:ext>
            </a:extLst>
          </p:cNvPr>
          <p:cNvSpPr txBox="1"/>
          <p:nvPr/>
        </p:nvSpPr>
        <p:spPr>
          <a:xfrm>
            <a:off x="9163247" y="2730223"/>
            <a:ext cx="4611294" cy="338554"/>
          </a:xfrm>
          <a:prstGeom prst="rect">
            <a:avLst/>
          </a:prstGeom>
          <a:noFill/>
        </p:spPr>
        <p:txBody>
          <a:bodyPr wrap="square" rtlCol="0">
            <a:spAutoFit/>
          </a:bodyPr>
          <a:lstStyle/>
          <a:p>
            <a:r>
              <a:rPr lang="en-IE" sz="1600" dirty="0">
                <a:solidFill>
                  <a:schemeClr val="bg1"/>
                </a:solidFill>
              </a:rPr>
              <a:t>Post ore, pre-Chadian fault plane.</a:t>
            </a:r>
          </a:p>
        </p:txBody>
      </p:sp>
      <p:sp>
        <p:nvSpPr>
          <p:cNvPr id="33" name="TextBox 32">
            <a:extLst>
              <a:ext uri="{FF2B5EF4-FFF2-40B4-BE49-F238E27FC236}">
                <a16:creationId xmlns:a16="http://schemas.microsoft.com/office/drawing/2014/main" id="{87FC566E-DC02-47EF-B1A0-238FF37EB3AF}"/>
              </a:ext>
            </a:extLst>
          </p:cNvPr>
          <p:cNvSpPr txBox="1"/>
          <p:nvPr/>
        </p:nvSpPr>
        <p:spPr>
          <a:xfrm>
            <a:off x="551794" y="3360331"/>
            <a:ext cx="2292568" cy="261610"/>
          </a:xfrm>
          <a:prstGeom prst="rect">
            <a:avLst/>
          </a:prstGeom>
          <a:noFill/>
        </p:spPr>
        <p:txBody>
          <a:bodyPr wrap="square" rtlCol="0">
            <a:spAutoFit/>
          </a:bodyPr>
          <a:lstStyle/>
          <a:p>
            <a:r>
              <a:rPr lang="en-IE" sz="1100" dirty="0"/>
              <a:t>From Ashton </a:t>
            </a:r>
            <a:r>
              <a:rPr lang="en-IE" sz="1100" i="1" dirty="0"/>
              <a:t>et al (</a:t>
            </a:r>
            <a:r>
              <a:rPr lang="en-IE" sz="1100" dirty="0"/>
              <a:t>2015)</a:t>
            </a:r>
          </a:p>
        </p:txBody>
      </p:sp>
      <p:sp>
        <p:nvSpPr>
          <p:cNvPr id="34" name="TextBox 33">
            <a:extLst>
              <a:ext uri="{FF2B5EF4-FFF2-40B4-BE49-F238E27FC236}">
                <a16:creationId xmlns:a16="http://schemas.microsoft.com/office/drawing/2014/main" id="{4DB76683-5CE4-40B9-AE33-98BC4758E3D1}"/>
              </a:ext>
            </a:extLst>
          </p:cNvPr>
          <p:cNvSpPr txBox="1"/>
          <p:nvPr/>
        </p:nvSpPr>
        <p:spPr>
          <a:xfrm>
            <a:off x="4346717" y="6095687"/>
            <a:ext cx="2292568" cy="261610"/>
          </a:xfrm>
          <a:prstGeom prst="rect">
            <a:avLst/>
          </a:prstGeom>
          <a:noFill/>
        </p:spPr>
        <p:txBody>
          <a:bodyPr wrap="square" rtlCol="0">
            <a:spAutoFit/>
          </a:bodyPr>
          <a:lstStyle/>
          <a:p>
            <a:r>
              <a:rPr lang="en-IE" sz="1100" dirty="0"/>
              <a:t>From Ashton </a:t>
            </a:r>
            <a:r>
              <a:rPr lang="en-IE" sz="1100" i="1" dirty="0"/>
              <a:t>et al (1992</a:t>
            </a:r>
            <a:r>
              <a:rPr lang="en-IE" sz="1100" dirty="0"/>
              <a:t>)</a:t>
            </a:r>
          </a:p>
        </p:txBody>
      </p:sp>
      <p:sp>
        <p:nvSpPr>
          <p:cNvPr id="8" name="TextBox 7">
            <a:extLst>
              <a:ext uri="{FF2B5EF4-FFF2-40B4-BE49-F238E27FC236}">
                <a16:creationId xmlns:a16="http://schemas.microsoft.com/office/drawing/2014/main" id="{112AB54F-ACC7-4E77-B3A9-2D013BE468DB}"/>
              </a:ext>
            </a:extLst>
          </p:cNvPr>
          <p:cNvSpPr txBox="1"/>
          <p:nvPr/>
        </p:nvSpPr>
        <p:spPr>
          <a:xfrm>
            <a:off x="10655507" y="5154426"/>
            <a:ext cx="1117394" cy="923330"/>
          </a:xfrm>
          <a:prstGeom prst="rect">
            <a:avLst/>
          </a:prstGeom>
          <a:noFill/>
        </p:spPr>
        <p:txBody>
          <a:bodyPr wrap="square" rtlCol="0">
            <a:spAutoFit/>
          </a:bodyPr>
          <a:lstStyle/>
          <a:p>
            <a:r>
              <a:rPr lang="en-IE" dirty="0"/>
              <a:t>From Ashton et al</a:t>
            </a:r>
          </a:p>
        </p:txBody>
      </p:sp>
      <p:grpSp>
        <p:nvGrpSpPr>
          <p:cNvPr id="13" name="Group 12">
            <a:extLst>
              <a:ext uri="{FF2B5EF4-FFF2-40B4-BE49-F238E27FC236}">
                <a16:creationId xmlns:a16="http://schemas.microsoft.com/office/drawing/2014/main" id="{21ACAD78-AB25-94B4-2A54-44AFE9A897D1}"/>
              </a:ext>
            </a:extLst>
          </p:cNvPr>
          <p:cNvGrpSpPr/>
          <p:nvPr/>
        </p:nvGrpSpPr>
        <p:grpSpPr>
          <a:xfrm>
            <a:off x="561987" y="3192088"/>
            <a:ext cx="6304326" cy="3107211"/>
            <a:chOff x="404045" y="1085044"/>
            <a:chExt cx="5691956" cy="2795251"/>
          </a:xfrm>
        </p:grpSpPr>
        <p:sp>
          <p:nvSpPr>
            <p:cNvPr id="14" name="Line 135">
              <a:extLst>
                <a:ext uri="{FF2B5EF4-FFF2-40B4-BE49-F238E27FC236}">
                  <a16:creationId xmlns:a16="http://schemas.microsoft.com/office/drawing/2014/main" id="{12FCC7B0-A096-C7C9-DB6F-8EA83BEF8E04}"/>
                </a:ext>
              </a:extLst>
            </p:cNvPr>
            <p:cNvSpPr>
              <a:spLocks noChangeShapeType="1"/>
            </p:cNvSpPr>
            <p:nvPr/>
          </p:nvSpPr>
          <p:spPr bwMode="auto">
            <a:xfrm rot="5381468" flipH="1">
              <a:off x="2123439" y="1713341"/>
              <a:ext cx="1588" cy="1212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28" name="TextBox 27">
              <a:extLst>
                <a:ext uri="{FF2B5EF4-FFF2-40B4-BE49-F238E27FC236}">
                  <a16:creationId xmlns:a16="http://schemas.microsoft.com/office/drawing/2014/main" id="{9720D305-2452-1101-E0FF-824723E57D85}"/>
                </a:ext>
              </a:extLst>
            </p:cNvPr>
            <p:cNvSpPr txBox="1"/>
            <p:nvPr/>
          </p:nvSpPr>
          <p:spPr>
            <a:xfrm>
              <a:off x="1410813" y="1085044"/>
              <a:ext cx="2080775" cy="646331"/>
            </a:xfrm>
            <a:prstGeom prst="rect">
              <a:avLst/>
            </a:prstGeom>
            <a:noFill/>
          </p:spPr>
          <p:txBody>
            <a:bodyPr wrap="square" rtlCol="0">
              <a:spAutoFit/>
            </a:bodyPr>
            <a:lstStyle/>
            <a:p>
              <a:r>
                <a:rPr lang="en-IE" dirty="0"/>
                <a:t>Navan Long Section</a:t>
              </a:r>
            </a:p>
            <a:p>
              <a:r>
                <a:rPr lang="en-IE" dirty="0"/>
                <a:t>Facing NW</a:t>
              </a:r>
            </a:p>
          </p:txBody>
        </p:sp>
        <p:pic>
          <p:nvPicPr>
            <p:cNvPr id="30" name="Picture 29">
              <a:extLst>
                <a:ext uri="{FF2B5EF4-FFF2-40B4-BE49-F238E27FC236}">
                  <a16:creationId xmlns:a16="http://schemas.microsoft.com/office/drawing/2014/main" id="{E28B7A55-B972-5052-9228-8EF6BAD82A0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4045" y="1223220"/>
              <a:ext cx="5691956" cy="2657075"/>
            </a:xfrm>
            <a:prstGeom prst="rect">
              <a:avLst/>
            </a:prstGeom>
          </p:spPr>
        </p:pic>
        <p:sp>
          <p:nvSpPr>
            <p:cNvPr id="226" name="TextBox 225">
              <a:extLst>
                <a:ext uri="{FF2B5EF4-FFF2-40B4-BE49-F238E27FC236}">
                  <a16:creationId xmlns:a16="http://schemas.microsoft.com/office/drawing/2014/main" id="{5BC8190B-B031-7840-BA78-00701EF36113}"/>
                </a:ext>
              </a:extLst>
            </p:cNvPr>
            <p:cNvSpPr txBox="1"/>
            <p:nvPr/>
          </p:nvSpPr>
          <p:spPr>
            <a:xfrm>
              <a:off x="448793" y="3429000"/>
              <a:ext cx="889987" cy="369332"/>
            </a:xfrm>
            <a:prstGeom prst="rect">
              <a:avLst/>
            </a:prstGeom>
            <a:noFill/>
          </p:spPr>
          <p:txBody>
            <a:bodyPr wrap="none" rtlCol="0">
              <a:spAutoFit/>
            </a:bodyPr>
            <a:lstStyle/>
            <a:p>
              <a:r>
                <a:rPr lang="en-IE" b="1" dirty="0">
                  <a:solidFill>
                    <a:srgbClr val="FF0000"/>
                  </a:solidFill>
                </a:rPr>
                <a:t>597NW</a:t>
              </a:r>
            </a:p>
          </p:txBody>
        </p:sp>
        <p:sp>
          <p:nvSpPr>
            <p:cNvPr id="269" name="Freeform: Shape 268">
              <a:extLst>
                <a:ext uri="{FF2B5EF4-FFF2-40B4-BE49-F238E27FC236}">
                  <a16:creationId xmlns:a16="http://schemas.microsoft.com/office/drawing/2014/main" id="{B2993763-B2AE-9D2F-0643-7C67C48C74C9}"/>
                </a:ext>
              </a:extLst>
            </p:cNvPr>
            <p:cNvSpPr/>
            <p:nvPr/>
          </p:nvSpPr>
          <p:spPr>
            <a:xfrm>
              <a:off x="3067050" y="2157413"/>
              <a:ext cx="1643063" cy="476250"/>
            </a:xfrm>
            <a:custGeom>
              <a:avLst/>
              <a:gdLst>
                <a:gd name="connsiteX0" fmla="*/ 0 w 1643063"/>
                <a:gd name="connsiteY0" fmla="*/ 0 h 476250"/>
                <a:gd name="connsiteX1" fmla="*/ 292894 w 1643063"/>
                <a:gd name="connsiteY1" fmla="*/ 107156 h 476250"/>
                <a:gd name="connsiteX2" fmla="*/ 457200 w 1643063"/>
                <a:gd name="connsiteY2" fmla="*/ 169068 h 476250"/>
                <a:gd name="connsiteX3" fmla="*/ 559594 w 1643063"/>
                <a:gd name="connsiteY3" fmla="*/ 204787 h 476250"/>
                <a:gd name="connsiteX4" fmla="*/ 750094 w 1643063"/>
                <a:gd name="connsiteY4" fmla="*/ 254793 h 476250"/>
                <a:gd name="connsiteX5" fmla="*/ 990600 w 1643063"/>
                <a:gd name="connsiteY5" fmla="*/ 309562 h 476250"/>
                <a:gd name="connsiteX6" fmla="*/ 1185863 w 1643063"/>
                <a:gd name="connsiteY6" fmla="*/ 352425 h 476250"/>
                <a:gd name="connsiteX7" fmla="*/ 1383506 w 1643063"/>
                <a:gd name="connsiteY7" fmla="*/ 407193 h 476250"/>
                <a:gd name="connsiteX8" fmla="*/ 1643063 w 1643063"/>
                <a:gd name="connsiteY8" fmla="*/ 476250 h 476250"/>
                <a:gd name="connsiteX9" fmla="*/ 1323975 w 1643063"/>
                <a:gd name="connsiteY9" fmla="*/ 464343 h 476250"/>
                <a:gd name="connsiteX10" fmla="*/ 1226344 w 1643063"/>
                <a:gd name="connsiteY10" fmla="*/ 454818 h 476250"/>
                <a:gd name="connsiteX11" fmla="*/ 971550 w 1643063"/>
                <a:gd name="connsiteY11" fmla="*/ 383381 h 476250"/>
                <a:gd name="connsiteX12" fmla="*/ 490538 w 1643063"/>
                <a:gd name="connsiteY12" fmla="*/ 261937 h 476250"/>
                <a:gd name="connsiteX13" fmla="*/ 90488 w 1643063"/>
                <a:gd name="connsiteY13" fmla="*/ 171450 h 476250"/>
                <a:gd name="connsiteX14" fmla="*/ 0 w 1643063"/>
                <a:gd name="connsiteY14"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063" h="476250">
                  <a:moveTo>
                    <a:pt x="0" y="0"/>
                  </a:moveTo>
                  <a:lnTo>
                    <a:pt x="292894" y="107156"/>
                  </a:lnTo>
                  <a:lnTo>
                    <a:pt x="457200" y="169068"/>
                  </a:lnTo>
                  <a:lnTo>
                    <a:pt x="559594" y="204787"/>
                  </a:lnTo>
                  <a:lnTo>
                    <a:pt x="750094" y="254793"/>
                  </a:lnTo>
                  <a:lnTo>
                    <a:pt x="990600" y="309562"/>
                  </a:lnTo>
                  <a:lnTo>
                    <a:pt x="1185863" y="352425"/>
                  </a:lnTo>
                  <a:lnTo>
                    <a:pt x="1383506" y="407193"/>
                  </a:lnTo>
                  <a:lnTo>
                    <a:pt x="1643063" y="476250"/>
                  </a:lnTo>
                  <a:lnTo>
                    <a:pt x="1323975" y="464343"/>
                  </a:lnTo>
                  <a:lnTo>
                    <a:pt x="1226344" y="454818"/>
                  </a:lnTo>
                  <a:lnTo>
                    <a:pt x="971550" y="383381"/>
                  </a:lnTo>
                  <a:lnTo>
                    <a:pt x="490538" y="261937"/>
                  </a:lnTo>
                  <a:lnTo>
                    <a:pt x="90488" y="171450"/>
                  </a:lnTo>
                  <a:lnTo>
                    <a:pt x="0" y="0"/>
                  </a:lnTo>
                  <a:close/>
                </a:path>
              </a:pathLst>
            </a:custGeom>
            <a:solidFill>
              <a:srgbClr val="FF00F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0" name="Freeform: Shape 269">
              <a:extLst>
                <a:ext uri="{FF2B5EF4-FFF2-40B4-BE49-F238E27FC236}">
                  <a16:creationId xmlns:a16="http://schemas.microsoft.com/office/drawing/2014/main" id="{795B02BF-5F8F-DE2E-8CFB-1865E72A7174}"/>
                </a:ext>
              </a:extLst>
            </p:cNvPr>
            <p:cNvSpPr/>
            <p:nvPr/>
          </p:nvSpPr>
          <p:spPr>
            <a:xfrm>
              <a:off x="3267076" y="2483644"/>
              <a:ext cx="1974056" cy="635794"/>
            </a:xfrm>
            <a:custGeom>
              <a:avLst/>
              <a:gdLst>
                <a:gd name="connsiteX0" fmla="*/ 0 w 1631156"/>
                <a:gd name="connsiteY0" fmla="*/ 0 h 635794"/>
                <a:gd name="connsiteX1" fmla="*/ 454819 w 1631156"/>
                <a:gd name="connsiteY1" fmla="*/ 85725 h 635794"/>
                <a:gd name="connsiteX2" fmla="*/ 664369 w 1631156"/>
                <a:gd name="connsiteY2" fmla="*/ 116681 h 635794"/>
                <a:gd name="connsiteX3" fmla="*/ 845344 w 1631156"/>
                <a:gd name="connsiteY3" fmla="*/ 161925 h 635794"/>
                <a:gd name="connsiteX4" fmla="*/ 931069 w 1631156"/>
                <a:gd name="connsiteY4" fmla="*/ 180975 h 635794"/>
                <a:gd name="connsiteX5" fmla="*/ 1176338 w 1631156"/>
                <a:gd name="connsiteY5" fmla="*/ 209550 h 635794"/>
                <a:gd name="connsiteX6" fmla="*/ 1631156 w 1631156"/>
                <a:gd name="connsiteY6" fmla="*/ 240506 h 635794"/>
                <a:gd name="connsiteX7" fmla="*/ 1240631 w 1631156"/>
                <a:gd name="connsiteY7" fmla="*/ 247650 h 635794"/>
                <a:gd name="connsiteX8" fmla="*/ 962025 w 1631156"/>
                <a:gd name="connsiteY8" fmla="*/ 228600 h 635794"/>
                <a:gd name="connsiteX9" fmla="*/ 602456 w 1631156"/>
                <a:gd name="connsiteY9" fmla="*/ 183356 h 635794"/>
                <a:gd name="connsiteX10" fmla="*/ 719138 w 1631156"/>
                <a:gd name="connsiteY10" fmla="*/ 240506 h 635794"/>
                <a:gd name="connsiteX11" fmla="*/ 626269 w 1631156"/>
                <a:gd name="connsiteY11" fmla="*/ 273844 h 635794"/>
                <a:gd name="connsiteX12" fmla="*/ 716756 w 1631156"/>
                <a:gd name="connsiteY12" fmla="*/ 321469 h 635794"/>
                <a:gd name="connsiteX13" fmla="*/ 814388 w 1631156"/>
                <a:gd name="connsiteY13" fmla="*/ 352425 h 635794"/>
                <a:gd name="connsiteX14" fmla="*/ 966788 w 1631156"/>
                <a:gd name="connsiteY14" fmla="*/ 426244 h 635794"/>
                <a:gd name="connsiteX15" fmla="*/ 1112044 w 1631156"/>
                <a:gd name="connsiteY15" fmla="*/ 478631 h 635794"/>
                <a:gd name="connsiteX16" fmla="*/ 1173956 w 1631156"/>
                <a:gd name="connsiteY16" fmla="*/ 492919 h 635794"/>
                <a:gd name="connsiteX17" fmla="*/ 1233488 w 1631156"/>
                <a:gd name="connsiteY17" fmla="*/ 533400 h 635794"/>
                <a:gd name="connsiteX18" fmla="*/ 1143000 w 1631156"/>
                <a:gd name="connsiteY18" fmla="*/ 535781 h 635794"/>
                <a:gd name="connsiteX19" fmla="*/ 1219200 w 1631156"/>
                <a:gd name="connsiteY19" fmla="*/ 569119 h 635794"/>
                <a:gd name="connsiteX20" fmla="*/ 1166813 w 1631156"/>
                <a:gd name="connsiteY20" fmla="*/ 592931 h 635794"/>
                <a:gd name="connsiteX21" fmla="*/ 1226344 w 1631156"/>
                <a:gd name="connsiteY21" fmla="*/ 635794 h 635794"/>
                <a:gd name="connsiteX22" fmla="*/ 1047750 w 1631156"/>
                <a:gd name="connsiteY22" fmla="*/ 597694 h 635794"/>
                <a:gd name="connsiteX23" fmla="*/ 792956 w 1631156"/>
                <a:gd name="connsiteY23" fmla="*/ 526256 h 635794"/>
                <a:gd name="connsiteX24" fmla="*/ 592931 w 1631156"/>
                <a:gd name="connsiteY24" fmla="*/ 452437 h 635794"/>
                <a:gd name="connsiteX25" fmla="*/ 457200 w 1631156"/>
                <a:gd name="connsiteY25" fmla="*/ 395287 h 635794"/>
                <a:gd name="connsiteX26" fmla="*/ 395288 w 1631156"/>
                <a:gd name="connsiteY26" fmla="*/ 381000 h 635794"/>
                <a:gd name="connsiteX27" fmla="*/ 333375 w 1631156"/>
                <a:gd name="connsiteY27" fmla="*/ 373856 h 635794"/>
                <a:gd name="connsiteX28" fmla="*/ 197644 w 1631156"/>
                <a:gd name="connsiteY28" fmla="*/ 238125 h 635794"/>
                <a:gd name="connsiteX29" fmla="*/ 0 w 1631156"/>
                <a:gd name="connsiteY29" fmla="*/ 0 h 635794"/>
                <a:gd name="connsiteX0" fmla="*/ 0 w 1850231"/>
                <a:gd name="connsiteY0" fmla="*/ 0 h 635794"/>
                <a:gd name="connsiteX1" fmla="*/ 454819 w 1850231"/>
                <a:gd name="connsiteY1" fmla="*/ 85725 h 635794"/>
                <a:gd name="connsiteX2" fmla="*/ 664369 w 1850231"/>
                <a:gd name="connsiteY2" fmla="*/ 116681 h 635794"/>
                <a:gd name="connsiteX3" fmla="*/ 845344 w 1850231"/>
                <a:gd name="connsiteY3" fmla="*/ 161925 h 635794"/>
                <a:gd name="connsiteX4" fmla="*/ 931069 w 1850231"/>
                <a:gd name="connsiteY4" fmla="*/ 180975 h 635794"/>
                <a:gd name="connsiteX5" fmla="*/ 1176338 w 1850231"/>
                <a:gd name="connsiteY5" fmla="*/ 209550 h 635794"/>
                <a:gd name="connsiteX6" fmla="*/ 1631156 w 1850231"/>
                <a:gd name="connsiteY6" fmla="*/ 240506 h 635794"/>
                <a:gd name="connsiteX7" fmla="*/ 1240631 w 1850231"/>
                <a:gd name="connsiteY7" fmla="*/ 247650 h 635794"/>
                <a:gd name="connsiteX8" fmla="*/ 962025 w 1850231"/>
                <a:gd name="connsiteY8" fmla="*/ 228600 h 635794"/>
                <a:gd name="connsiteX9" fmla="*/ 602456 w 1850231"/>
                <a:gd name="connsiteY9" fmla="*/ 183356 h 635794"/>
                <a:gd name="connsiteX10" fmla="*/ 719138 w 1850231"/>
                <a:gd name="connsiteY10" fmla="*/ 240506 h 635794"/>
                <a:gd name="connsiteX11" fmla="*/ 626269 w 1850231"/>
                <a:gd name="connsiteY11" fmla="*/ 273844 h 635794"/>
                <a:gd name="connsiteX12" fmla="*/ 716756 w 1850231"/>
                <a:gd name="connsiteY12" fmla="*/ 321469 h 635794"/>
                <a:gd name="connsiteX13" fmla="*/ 814388 w 1850231"/>
                <a:gd name="connsiteY13" fmla="*/ 352425 h 635794"/>
                <a:gd name="connsiteX14" fmla="*/ 966788 w 1850231"/>
                <a:gd name="connsiteY14" fmla="*/ 426244 h 635794"/>
                <a:gd name="connsiteX15" fmla="*/ 1112044 w 1850231"/>
                <a:gd name="connsiteY15" fmla="*/ 478631 h 635794"/>
                <a:gd name="connsiteX16" fmla="*/ 1173956 w 1850231"/>
                <a:gd name="connsiteY16" fmla="*/ 492919 h 635794"/>
                <a:gd name="connsiteX17" fmla="*/ 1850231 w 1850231"/>
                <a:gd name="connsiteY17" fmla="*/ 485775 h 635794"/>
                <a:gd name="connsiteX18" fmla="*/ 1143000 w 1850231"/>
                <a:gd name="connsiteY18" fmla="*/ 535781 h 635794"/>
                <a:gd name="connsiteX19" fmla="*/ 1219200 w 1850231"/>
                <a:gd name="connsiteY19" fmla="*/ 569119 h 635794"/>
                <a:gd name="connsiteX20" fmla="*/ 1166813 w 1850231"/>
                <a:gd name="connsiteY20" fmla="*/ 592931 h 635794"/>
                <a:gd name="connsiteX21" fmla="*/ 1226344 w 1850231"/>
                <a:gd name="connsiteY21" fmla="*/ 635794 h 635794"/>
                <a:gd name="connsiteX22" fmla="*/ 1047750 w 1850231"/>
                <a:gd name="connsiteY22" fmla="*/ 597694 h 635794"/>
                <a:gd name="connsiteX23" fmla="*/ 792956 w 1850231"/>
                <a:gd name="connsiteY23" fmla="*/ 526256 h 635794"/>
                <a:gd name="connsiteX24" fmla="*/ 592931 w 1850231"/>
                <a:gd name="connsiteY24" fmla="*/ 452437 h 635794"/>
                <a:gd name="connsiteX25" fmla="*/ 457200 w 1850231"/>
                <a:gd name="connsiteY25" fmla="*/ 395287 h 635794"/>
                <a:gd name="connsiteX26" fmla="*/ 395288 w 1850231"/>
                <a:gd name="connsiteY26" fmla="*/ 381000 h 635794"/>
                <a:gd name="connsiteX27" fmla="*/ 333375 w 1850231"/>
                <a:gd name="connsiteY27" fmla="*/ 373856 h 635794"/>
                <a:gd name="connsiteX28" fmla="*/ 197644 w 1850231"/>
                <a:gd name="connsiteY28" fmla="*/ 238125 h 635794"/>
                <a:gd name="connsiteX29" fmla="*/ 0 w 1850231"/>
                <a:gd name="connsiteY29" fmla="*/ 0 h 635794"/>
                <a:gd name="connsiteX0" fmla="*/ 0 w 1850231"/>
                <a:gd name="connsiteY0" fmla="*/ 0 h 635794"/>
                <a:gd name="connsiteX1" fmla="*/ 454819 w 1850231"/>
                <a:gd name="connsiteY1" fmla="*/ 85725 h 635794"/>
                <a:gd name="connsiteX2" fmla="*/ 664369 w 1850231"/>
                <a:gd name="connsiteY2" fmla="*/ 116681 h 635794"/>
                <a:gd name="connsiteX3" fmla="*/ 845344 w 1850231"/>
                <a:gd name="connsiteY3" fmla="*/ 161925 h 635794"/>
                <a:gd name="connsiteX4" fmla="*/ 931069 w 1850231"/>
                <a:gd name="connsiteY4" fmla="*/ 180975 h 635794"/>
                <a:gd name="connsiteX5" fmla="*/ 1176338 w 1850231"/>
                <a:gd name="connsiteY5" fmla="*/ 209550 h 635794"/>
                <a:gd name="connsiteX6" fmla="*/ 1631156 w 1850231"/>
                <a:gd name="connsiteY6" fmla="*/ 240506 h 635794"/>
                <a:gd name="connsiteX7" fmla="*/ 1240631 w 1850231"/>
                <a:gd name="connsiteY7" fmla="*/ 247650 h 635794"/>
                <a:gd name="connsiteX8" fmla="*/ 962025 w 1850231"/>
                <a:gd name="connsiteY8" fmla="*/ 228600 h 635794"/>
                <a:gd name="connsiteX9" fmla="*/ 602456 w 1850231"/>
                <a:gd name="connsiteY9" fmla="*/ 183356 h 635794"/>
                <a:gd name="connsiteX10" fmla="*/ 719138 w 1850231"/>
                <a:gd name="connsiteY10" fmla="*/ 240506 h 635794"/>
                <a:gd name="connsiteX11" fmla="*/ 626269 w 1850231"/>
                <a:gd name="connsiteY11" fmla="*/ 273844 h 635794"/>
                <a:gd name="connsiteX12" fmla="*/ 716756 w 1850231"/>
                <a:gd name="connsiteY12" fmla="*/ 321469 h 635794"/>
                <a:gd name="connsiteX13" fmla="*/ 814388 w 1850231"/>
                <a:gd name="connsiteY13" fmla="*/ 352425 h 635794"/>
                <a:gd name="connsiteX14" fmla="*/ 966788 w 1850231"/>
                <a:gd name="connsiteY14" fmla="*/ 426244 h 635794"/>
                <a:gd name="connsiteX15" fmla="*/ 1112044 w 1850231"/>
                <a:gd name="connsiteY15" fmla="*/ 478631 h 635794"/>
                <a:gd name="connsiteX16" fmla="*/ 1173956 w 1850231"/>
                <a:gd name="connsiteY16" fmla="*/ 492919 h 635794"/>
                <a:gd name="connsiteX17" fmla="*/ 1850231 w 1850231"/>
                <a:gd name="connsiteY17" fmla="*/ 485775 h 635794"/>
                <a:gd name="connsiteX18" fmla="*/ 1833563 w 1850231"/>
                <a:gd name="connsiteY18" fmla="*/ 519112 h 635794"/>
                <a:gd name="connsiteX19" fmla="*/ 1219200 w 1850231"/>
                <a:gd name="connsiteY19" fmla="*/ 569119 h 635794"/>
                <a:gd name="connsiteX20" fmla="*/ 1166813 w 1850231"/>
                <a:gd name="connsiteY20" fmla="*/ 592931 h 635794"/>
                <a:gd name="connsiteX21" fmla="*/ 1226344 w 1850231"/>
                <a:gd name="connsiteY21" fmla="*/ 635794 h 635794"/>
                <a:gd name="connsiteX22" fmla="*/ 1047750 w 1850231"/>
                <a:gd name="connsiteY22" fmla="*/ 597694 h 635794"/>
                <a:gd name="connsiteX23" fmla="*/ 792956 w 1850231"/>
                <a:gd name="connsiteY23" fmla="*/ 526256 h 635794"/>
                <a:gd name="connsiteX24" fmla="*/ 592931 w 1850231"/>
                <a:gd name="connsiteY24" fmla="*/ 452437 h 635794"/>
                <a:gd name="connsiteX25" fmla="*/ 457200 w 1850231"/>
                <a:gd name="connsiteY25" fmla="*/ 395287 h 635794"/>
                <a:gd name="connsiteX26" fmla="*/ 395288 w 1850231"/>
                <a:gd name="connsiteY26" fmla="*/ 381000 h 635794"/>
                <a:gd name="connsiteX27" fmla="*/ 333375 w 1850231"/>
                <a:gd name="connsiteY27" fmla="*/ 373856 h 635794"/>
                <a:gd name="connsiteX28" fmla="*/ 197644 w 1850231"/>
                <a:gd name="connsiteY28" fmla="*/ 238125 h 635794"/>
                <a:gd name="connsiteX29" fmla="*/ 0 w 1850231"/>
                <a:gd name="connsiteY29" fmla="*/ 0 h 635794"/>
                <a:gd name="connsiteX0" fmla="*/ 0 w 1945481"/>
                <a:gd name="connsiteY0" fmla="*/ 0 h 635794"/>
                <a:gd name="connsiteX1" fmla="*/ 454819 w 1945481"/>
                <a:gd name="connsiteY1" fmla="*/ 85725 h 635794"/>
                <a:gd name="connsiteX2" fmla="*/ 664369 w 1945481"/>
                <a:gd name="connsiteY2" fmla="*/ 116681 h 635794"/>
                <a:gd name="connsiteX3" fmla="*/ 845344 w 1945481"/>
                <a:gd name="connsiteY3" fmla="*/ 161925 h 635794"/>
                <a:gd name="connsiteX4" fmla="*/ 931069 w 1945481"/>
                <a:gd name="connsiteY4" fmla="*/ 180975 h 635794"/>
                <a:gd name="connsiteX5" fmla="*/ 1176338 w 1945481"/>
                <a:gd name="connsiteY5" fmla="*/ 209550 h 635794"/>
                <a:gd name="connsiteX6" fmla="*/ 1631156 w 1945481"/>
                <a:gd name="connsiteY6" fmla="*/ 240506 h 635794"/>
                <a:gd name="connsiteX7" fmla="*/ 1240631 w 1945481"/>
                <a:gd name="connsiteY7" fmla="*/ 247650 h 635794"/>
                <a:gd name="connsiteX8" fmla="*/ 962025 w 1945481"/>
                <a:gd name="connsiteY8" fmla="*/ 228600 h 635794"/>
                <a:gd name="connsiteX9" fmla="*/ 602456 w 1945481"/>
                <a:gd name="connsiteY9" fmla="*/ 183356 h 635794"/>
                <a:gd name="connsiteX10" fmla="*/ 719138 w 1945481"/>
                <a:gd name="connsiteY10" fmla="*/ 240506 h 635794"/>
                <a:gd name="connsiteX11" fmla="*/ 626269 w 1945481"/>
                <a:gd name="connsiteY11" fmla="*/ 273844 h 635794"/>
                <a:gd name="connsiteX12" fmla="*/ 716756 w 1945481"/>
                <a:gd name="connsiteY12" fmla="*/ 321469 h 635794"/>
                <a:gd name="connsiteX13" fmla="*/ 814388 w 1945481"/>
                <a:gd name="connsiteY13" fmla="*/ 352425 h 635794"/>
                <a:gd name="connsiteX14" fmla="*/ 966788 w 1945481"/>
                <a:gd name="connsiteY14" fmla="*/ 426244 h 635794"/>
                <a:gd name="connsiteX15" fmla="*/ 1112044 w 1945481"/>
                <a:gd name="connsiteY15" fmla="*/ 478631 h 635794"/>
                <a:gd name="connsiteX16" fmla="*/ 1173956 w 1945481"/>
                <a:gd name="connsiteY16" fmla="*/ 492919 h 635794"/>
                <a:gd name="connsiteX17" fmla="*/ 1850231 w 1945481"/>
                <a:gd name="connsiteY17" fmla="*/ 485775 h 635794"/>
                <a:gd name="connsiteX18" fmla="*/ 1833563 w 1945481"/>
                <a:gd name="connsiteY18" fmla="*/ 519112 h 635794"/>
                <a:gd name="connsiteX19" fmla="*/ 1945481 w 1945481"/>
                <a:gd name="connsiteY19" fmla="*/ 552450 h 635794"/>
                <a:gd name="connsiteX20" fmla="*/ 1166813 w 1945481"/>
                <a:gd name="connsiteY20" fmla="*/ 592931 h 635794"/>
                <a:gd name="connsiteX21" fmla="*/ 1226344 w 1945481"/>
                <a:gd name="connsiteY21" fmla="*/ 635794 h 635794"/>
                <a:gd name="connsiteX22" fmla="*/ 1047750 w 1945481"/>
                <a:gd name="connsiteY22" fmla="*/ 597694 h 635794"/>
                <a:gd name="connsiteX23" fmla="*/ 792956 w 1945481"/>
                <a:gd name="connsiteY23" fmla="*/ 526256 h 635794"/>
                <a:gd name="connsiteX24" fmla="*/ 592931 w 1945481"/>
                <a:gd name="connsiteY24" fmla="*/ 452437 h 635794"/>
                <a:gd name="connsiteX25" fmla="*/ 457200 w 1945481"/>
                <a:gd name="connsiteY25" fmla="*/ 395287 h 635794"/>
                <a:gd name="connsiteX26" fmla="*/ 395288 w 1945481"/>
                <a:gd name="connsiteY26" fmla="*/ 381000 h 635794"/>
                <a:gd name="connsiteX27" fmla="*/ 333375 w 1945481"/>
                <a:gd name="connsiteY27" fmla="*/ 373856 h 635794"/>
                <a:gd name="connsiteX28" fmla="*/ 197644 w 1945481"/>
                <a:gd name="connsiteY28" fmla="*/ 238125 h 635794"/>
                <a:gd name="connsiteX29" fmla="*/ 0 w 1945481"/>
                <a:gd name="connsiteY29" fmla="*/ 0 h 635794"/>
                <a:gd name="connsiteX0" fmla="*/ 0 w 1945481"/>
                <a:gd name="connsiteY0" fmla="*/ 0 h 635794"/>
                <a:gd name="connsiteX1" fmla="*/ 454819 w 1945481"/>
                <a:gd name="connsiteY1" fmla="*/ 85725 h 635794"/>
                <a:gd name="connsiteX2" fmla="*/ 664369 w 1945481"/>
                <a:gd name="connsiteY2" fmla="*/ 116681 h 635794"/>
                <a:gd name="connsiteX3" fmla="*/ 845344 w 1945481"/>
                <a:gd name="connsiteY3" fmla="*/ 161925 h 635794"/>
                <a:gd name="connsiteX4" fmla="*/ 931069 w 1945481"/>
                <a:gd name="connsiteY4" fmla="*/ 180975 h 635794"/>
                <a:gd name="connsiteX5" fmla="*/ 1176338 w 1945481"/>
                <a:gd name="connsiteY5" fmla="*/ 209550 h 635794"/>
                <a:gd name="connsiteX6" fmla="*/ 1631156 w 1945481"/>
                <a:gd name="connsiteY6" fmla="*/ 240506 h 635794"/>
                <a:gd name="connsiteX7" fmla="*/ 1240631 w 1945481"/>
                <a:gd name="connsiteY7" fmla="*/ 247650 h 635794"/>
                <a:gd name="connsiteX8" fmla="*/ 962025 w 1945481"/>
                <a:gd name="connsiteY8" fmla="*/ 228600 h 635794"/>
                <a:gd name="connsiteX9" fmla="*/ 602456 w 1945481"/>
                <a:gd name="connsiteY9" fmla="*/ 183356 h 635794"/>
                <a:gd name="connsiteX10" fmla="*/ 719138 w 1945481"/>
                <a:gd name="connsiteY10" fmla="*/ 240506 h 635794"/>
                <a:gd name="connsiteX11" fmla="*/ 626269 w 1945481"/>
                <a:gd name="connsiteY11" fmla="*/ 273844 h 635794"/>
                <a:gd name="connsiteX12" fmla="*/ 716756 w 1945481"/>
                <a:gd name="connsiteY12" fmla="*/ 321469 h 635794"/>
                <a:gd name="connsiteX13" fmla="*/ 814388 w 1945481"/>
                <a:gd name="connsiteY13" fmla="*/ 352425 h 635794"/>
                <a:gd name="connsiteX14" fmla="*/ 966788 w 1945481"/>
                <a:gd name="connsiteY14" fmla="*/ 426244 h 635794"/>
                <a:gd name="connsiteX15" fmla="*/ 1112044 w 1945481"/>
                <a:gd name="connsiteY15" fmla="*/ 478631 h 635794"/>
                <a:gd name="connsiteX16" fmla="*/ 1173956 w 1945481"/>
                <a:gd name="connsiteY16" fmla="*/ 492919 h 635794"/>
                <a:gd name="connsiteX17" fmla="*/ 1850231 w 1945481"/>
                <a:gd name="connsiteY17" fmla="*/ 485775 h 635794"/>
                <a:gd name="connsiteX18" fmla="*/ 1833563 w 1945481"/>
                <a:gd name="connsiteY18" fmla="*/ 519112 h 635794"/>
                <a:gd name="connsiteX19" fmla="*/ 1945481 w 1945481"/>
                <a:gd name="connsiteY19" fmla="*/ 552450 h 635794"/>
                <a:gd name="connsiteX20" fmla="*/ 1721645 w 1945481"/>
                <a:gd name="connsiteY20" fmla="*/ 604837 h 635794"/>
                <a:gd name="connsiteX21" fmla="*/ 1226344 w 1945481"/>
                <a:gd name="connsiteY21" fmla="*/ 635794 h 635794"/>
                <a:gd name="connsiteX22" fmla="*/ 1047750 w 1945481"/>
                <a:gd name="connsiteY22" fmla="*/ 597694 h 635794"/>
                <a:gd name="connsiteX23" fmla="*/ 792956 w 1945481"/>
                <a:gd name="connsiteY23" fmla="*/ 526256 h 635794"/>
                <a:gd name="connsiteX24" fmla="*/ 592931 w 1945481"/>
                <a:gd name="connsiteY24" fmla="*/ 452437 h 635794"/>
                <a:gd name="connsiteX25" fmla="*/ 457200 w 1945481"/>
                <a:gd name="connsiteY25" fmla="*/ 395287 h 635794"/>
                <a:gd name="connsiteX26" fmla="*/ 395288 w 1945481"/>
                <a:gd name="connsiteY26" fmla="*/ 381000 h 635794"/>
                <a:gd name="connsiteX27" fmla="*/ 333375 w 1945481"/>
                <a:gd name="connsiteY27" fmla="*/ 373856 h 635794"/>
                <a:gd name="connsiteX28" fmla="*/ 197644 w 1945481"/>
                <a:gd name="connsiteY28" fmla="*/ 238125 h 635794"/>
                <a:gd name="connsiteX29" fmla="*/ 0 w 1945481"/>
                <a:gd name="connsiteY29" fmla="*/ 0 h 635794"/>
                <a:gd name="connsiteX0" fmla="*/ 0 w 1945481"/>
                <a:gd name="connsiteY0" fmla="*/ 0 h 635794"/>
                <a:gd name="connsiteX1" fmla="*/ 454819 w 1945481"/>
                <a:gd name="connsiteY1" fmla="*/ 85725 h 635794"/>
                <a:gd name="connsiteX2" fmla="*/ 664369 w 1945481"/>
                <a:gd name="connsiteY2" fmla="*/ 116681 h 635794"/>
                <a:gd name="connsiteX3" fmla="*/ 845344 w 1945481"/>
                <a:gd name="connsiteY3" fmla="*/ 161925 h 635794"/>
                <a:gd name="connsiteX4" fmla="*/ 931069 w 1945481"/>
                <a:gd name="connsiteY4" fmla="*/ 180975 h 635794"/>
                <a:gd name="connsiteX5" fmla="*/ 1176338 w 1945481"/>
                <a:gd name="connsiteY5" fmla="*/ 209550 h 635794"/>
                <a:gd name="connsiteX6" fmla="*/ 1631156 w 1945481"/>
                <a:gd name="connsiteY6" fmla="*/ 240506 h 635794"/>
                <a:gd name="connsiteX7" fmla="*/ 1240631 w 1945481"/>
                <a:gd name="connsiteY7" fmla="*/ 247650 h 635794"/>
                <a:gd name="connsiteX8" fmla="*/ 962025 w 1945481"/>
                <a:gd name="connsiteY8" fmla="*/ 228600 h 635794"/>
                <a:gd name="connsiteX9" fmla="*/ 602456 w 1945481"/>
                <a:gd name="connsiteY9" fmla="*/ 183356 h 635794"/>
                <a:gd name="connsiteX10" fmla="*/ 719138 w 1945481"/>
                <a:gd name="connsiteY10" fmla="*/ 240506 h 635794"/>
                <a:gd name="connsiteX11" fmla="*/ 626269 w 1945481"/>
                <a:gd name="connsiteY11" fmla="*/ 273844 h 635794"/>
                <a:gd name="connsiteX12" fmla="*/ 716756 w 1945481"/>
                <a:gd name="connsiteY12" fmla="*/ 321469 h 635794"/>
                <a:gd name="connsiteX13" fmla="*/ 814388 w 1945481"/>
                <a:gd name="connsiteY13" fmla="*/ 352425 h 635794"/>
                <a:gd name="connsiteX14" fmla="*/ 966788 w 1945481"/>
                <a:gd name="connsiteY14" fmla="*/ 426244 h 635794"/>
                <a:gd name="connsiteX15" fmla="*/ 1112044 w 1945481"/>
                <a:gd name="connsiteY15" fmla="*/ 478631 h 635794"/>
                <a:gd name="connsiteX16" fmla="*/ 1173956 w 1945481"/>
                <a:gd name="connsiteY16" fmla="*/ 492919 h 635794"/>
                <a:gd name="connsiteX17" fmla="*/ 1452563 w 1945481"/>
                <a:gd name="connsiteY17" fmla="*/ 488156 h 635794"/>
                <a:gd name="connsiteX18" fmla="*/ 1850231 w 1945481"/>
                <a:gd name="connsiteY18" fmla="*/ 485775 h 635794"/>
                <a:gd name="connsiteX19" fmla="*/ 1833563 w 1945481"/>
                <a:gd name="connsiteY19" fmla="*/ 519112 h 635794"/>
                <a:gd name="connsiteX20" fmla="*/ 1945481 w 1945481"/>
                <a:gd name="connsiteY20" fmla="*/ 552450 h 635794"/>
                <a:gd name="connsiteX21" fmla="*/ 1721645 w 1945481"/>
                <a:gd name="connsiteY21" fmla="*/ 604837 h 635794"/>
                <a:gd name="connsiteX22" fmla="*/ 1226344 w 1945481"/>
                <a:gd name="connsiteY22" fmla="*/ 635794 h 635794"/>
                <a:gd name="connsiteX23" fmla="*/ 1047750 w 1945481"/>
                <a:gd name="connsiteY23" fmla="*/ 597694 h 635794"/>
                <a:gd name="connsiteX24" fmla="*/ 792956 w 1945481"/>
                <a:gd name="connsiteY24" fmla="*/ 526256 h 635794"/>
                <a:gd name="connsiteX25" fmla="*/ 592931 w 1945481"/>
                <a:gd name="connsiteY25" fmla="*/ 452437 h 635794"/>
                <a:gd name="connsiteX26" fmla="*/ 457200 w 1945481"/>
                <a:gd name="connsiteY26" fmla="*/ 395287 h 635794"/>
                <a:gd name="connsiteX27" fmla="*/ 395288 w 1945481"/>
                <a:gd name="connsiteY27" fmla="*/ 381000 h 635794"/>
                <a:gd name="connsiteX28" fmla="*/ 333375 w 1945481"/>
                <a:gd name="connsiteY28" fmla="*/ 373856 h 635794"/>
                <a:gd name="connsiteX29" fmla="*/ 197644 w 1945481"/>
                <a:gd name="connsiteY29" fmla="*/ 238125 h 635794"/>
                <a:gd name="connsiteX30" fmla="*/ 0 w 1945481"/>
                <a:gd name="connsiteY30" fmla="*/ 0 h 635794"/>
                <a:gd name="connsiteX0" fmla="*/ 0 w 1945481"/>
                <a:gd name="connsiteY0" fmla="*/ 0 h 635794"/>
                <a:gd name="connsiteX1" fmla="*/ 454819 w 1945481"/>
                <a:gd name="connsiteY1" fmla="*/ 85725 h 635794"/>
                <a:gd name="connsiteX2" fmla="*/ 664369 w 1945481"/>
                <a:gd name="connsiteY2" fmla="*/ 116681 h 635794"/>
                <a:gd name="connsiteX3" fmla="*/ 845344 w 1945481"/>
                <a:gd name="connsiteY3" fmla="*/ 161925 h 635794"/>
                <a:gd name="connsiteX4" fmla="*/ 931069 w 1945481"/>
                <a:gd name="connsiteY4" fmla="*/ 180975 h 635794"/>
                <a:gd name="connsiteX5" fmla="*/ 1176338 w 1945481"/>
                <a:gd name="connsiteY5" fmla="*/ 209550 h 635794"/>
                <a:gd name="connsiteX6" fmla="*/ 1631156 w 1945481"/>
                <a:gd name="connsiteY6" fmla="*/ 240506 h 635794"/>
                <a:gd name="connsiteX7" fmla="*/ 1240631 w 1945481"/>
                <a:gd name="connsiteY7" fmla="*/ 247650 h 635794"/>
                <a:gd name="connsiteX8" fmla="*/ 962025 w 1945481"/>
                <a:gd name="connsiteY8" fmla="*/ 228600 h 635794"/>
                <a:gd name="connsiteX9" fmla="*/ 602456 w 1945481"/>
                <a:gd name="connsiteY9" fmla="*/ 183356 h 635794"/>
                <a:gd name="connsiteX10" fmla="*/ 719138 w 1945481"/>
                <a:gd name="connsiteY10" fmla="*/ 240506 h 635794"/>
                <a:gd name="connsiteX11" fmla="*/ 626269 w 1945481"/>
                <a:gd name="connsiteY11" fmla="*/ 273844 h 635794"/>
                <a:gd name="connsiteX12" fmla="*/ 716756 w 1945481"/>
                <a:gd name="connsiteY12" fmla="*/ 321469 h 635794"/>
                <a:gd name="connsiteX13" fmla="*/ 814388 w 1945481"/>
                <a:gd name="connsiteY13" fmla="*/ 352425 h 635794"/>
                <a:gd name="connsiteX14" fmla="*/ 966788 w 1945481"/>
                <a:gd name="connsiteY14" fmla="*/ 426244 h 635794"/>
                <a:gd name="connsiteX15" fmla="*/ 1112044 w 1945481"/>
                <a:gd name="connsiteY15" fmla="*/ 478631 h 635794"/>
                <a:gd name="connsiteX16" fmla="*/ 1173956 w 1945481"/>
                <a:gd name="connsiteY16" fmla="*/ 492919 h 635794"/>
                <a:gd name="connsiteX17" fmla="*/ 1457326 w 1945481"/>
                <a:gd name="connsiteY17" fmla="*/ 516731 h 635794"/>
                <a:gd name="connsiteX18" fmla="*/ 1850231 w 1945481"/>
                <a:gd name="connsiteY18" fmla="*/ 485775 h 635794"/>
                <a:gd name="connsiteX19" fmla="*/ 1833563 w 1945481"/>
                <a:gd name="connsiteY19" fmla="*/ 519112 h 635794"/>
                <a:gd name="connsiteX20" fmla="*/ 1945481 w 1945481"/>
                <a:gd name="connsiteY20" fmla="*/ 552450 h 635794"/>
                <a:gd name="connsiteX21" fmla="*/ 1721645 w 1945481"/>
                <a:gd name="connsiteY21" fmla="*/ 604837 h 635794"/>
                <a:gd name="connsiteX22" fmla="*/ 1226344 w 1945481"/>
                <a:gd name="connsiteY22" fmla="*/ 635794 h 635794"/>
                <a:gd name="connsiteX23" fmla="*/ 1047750 w 1945481"/>
                <a:gd name="connsiteY23" fmla="*/ 597694 h 635794"/>
                <a:gd name="connsiteX24" fmla="*/ 792956 w 1945481"/>
                <a:gd name="connsiteY24" fmla="*/ 526256 h 635794"/>
                <a:gd name="connsiteX25" fmla="*/ 592931 w 1945481"/>
                <a:gd name="connsiteY25" fmla="*/ 452437 h 635794"/>
                <a:gd name="connsiteX26" fmla="*/ 457200 w 1945481"/>
                <a:gd name="connsiteY26" fmla="*/ 395287 h 635794"/>
                <a:gd name="connsiteX27" fmla="*/ 395288 w 1945481"/>
                <a:gd name="connsiteY27" fmla="*/ 381000 h 635794"/>
                <a:gd name="connsiteX28" fmla="*/ 333375 w 1945481"/>
                <a:gd name="connsiteY28" fmla="*/ 373856 h 635794"/>
                <a:gd name="connsiteX29" fmla="*/ 197644 w 1945481"/>
                <a:gd name="connsiteY29" fmla="*/ 238125 h 635794"/>
                <a:gd name="connsiteX30" fmla="*/ 0 w 1945481"/>
                <a:gd name="connsiteY30" fmla="*/ 0 h 635794"/>
                <a:gd name="connsiteX0" fmla="*/ 0 w 1945481"/>
                <a:gd name="connsiteY0" fmla="*/ 0 h 635794"/>
                <a:gd name="connsiteX1" fmla="*/ 454819 w 1945481"/>
                <a:gd name="connsiteY1" fmla="*/ 85725 h 635794"/>
                <a:gd name="connsiteX2" fmla="*/ 664369 w 1945481"/>
                <a:gd name="connsiteY2" fmla="*/ 116681 h 635794"/>
                <a:gd name="connsiteX3" fmla="*/ 845344 w 1945481"/>
                <a:gd name="connsiteY3" fmla="*/ 161925 h 635794"/>
                <a:gd name="connsiteX4" fmla="*/ 931069 w 1945481"/>
                <a:gd name="connsiteY4" fmla="*/ 180975 h 635794"/>
                <a:gd name="connsiteX5" fmla="*/ 1176338 w 1945481"/>
                <a:gd name="connsiteY5" fmla="*/ 209550 h 635794"/>
                <a:gd name="connsiteX6" fmla="*/ 1631156 w 1945481"/>
                <a:gd name="connsiteY6" fmla="*/ 240506 h 635794"/>
                <a:gd name="connsiteX7" fmla="*/ 1240631 w 1945481"/>
                <a:gd name="connsiteY7" fmla="*/ 247650 h 635794"/>
                <a:gd name="connsiteX8" fmla="*/ 962025 w 1945481"/>
                <a:gd name="connsiteY8" fmla="*/ 228600 h 635794"/>
                <a:gd name="connsiteX9" fmla="*/ 602456 w 1945481"/>
                <a:gd name="connsiteY9" fmla="*/ 183356 h 635794"/>
                <a:gd name="connsiteX10" fmla="*/ 719138 w 1945481"/>
                <a:gd name="connsiteY10" fmla="*/ 240506 h 635794"/>
                <a:gd name="connsiteX11" fmla="*/ 626269 w 1945481"/>
                <a:gd name="connsiteY11" fmla="*/ 273844 h 635794"/>
                <a:gd name="connsiteX12" fmla="*/ 716756 w 1945481"/>
                <a:gd name="connsiteY12" fmla="*/ 321469 h 635794"/>
                <a:gd name="connsiteX13" fmla="*/ 814388 w 1945481"/>
                <a:gd name="connsiteY13" fmla="*/ 352425 h 635794"/>
                <a:gd name="connsiteX14" fmla="*/ 966788 w 1945481"/>
                <a:gd name="connsiteY14" fmla="*/ 426244 h 635794"/>
                <a:gd name="connsiteX15" fmla="*/ 1112044 w 1945481"/>
                <a:gd name="connsiteY15" fmla="*/ 478631 h 635794"/>
                <a:gd name="connsiteX16" fmla="*/ 1173956 w 1945481"/>
                <a:gd name="connsiteY16" fmla="*/ 492919 h 635794"/>
                <a:gd name="connsiteX17" fmla="*/ 1457326 w 1945481"/>
                <a:gd name="connsiteY17" fmla="*/ 516731 h 635794"/>
                <a:gd name="connsiteX18" fmla="*/ 1659731 w 1945481"/>
                <a:gd name="connsiteY18" fmla="*/ 521494 h 635794"/>
                <a:gd name="connsiteX19" fmla="*/ 1850231 w 1945481"/>
                <a:gd name="connsiteY19" fmla="*/ 485775 h 635794"/>
                <a:gd name="connsiteX20" fmla="*/ 1833563 w 1945481"/>
                <a:gd name="connsiteY20" fmla="*/ 519112 h 635794"/>
                <a:gd name="connsiteX21" fmla="*/ 1945481 w 1945481"/>
                <a:gd name="connsiteY21" fmla="*/ 552450 h 635794"/>
                <a:gd name="connsiteX22" fmla="*/ 1721645 w 1945481"/>
                <a:gd name="connsiteY22" fmla="*/ 604837 h 635794"/>
                <a:gd name="connsiteX23" fmla="*/ 1226344 w 1945481"/>
                <a:gd name="connsiteY23" fmla="*/ 635794 h 635794"/>
                <a:gd name="connsiteX24" fmla="*/ 1047750 w 1945481"/>
                <a:gd name="connsiteY24" fmla="*/ 597694 h 635794"/>
                <a:gd name="connsiteX25" fmla="*/ 792956 w 1945481"/>
                <a:gd name="connsiteY25" fmla="*/ 526256 h 635794"/>
                <a:gd name="connsiteX26" fmla="*/ 592931 w 1945481"/>
                <a:gd name="connsiteY26" fmla="*/ 452437 h 635794"/>
                <a:gd name="connsiteX27" fmla="*/ 457200 w 1945481"/>
                <a:gd name="connsiteY27" fmla="*/ 395287 h 635794"/>
                <a:gd name="connsiteX28" fmla="*/ 395288 w 1945481"/>
                <a:gd name="connsiteY28" fmla="*/ 381000 h 635794"/>
                <a:gd name="connsiteX29" fmla="*/ 333375 w 1945481"/>
                <a:gd name="connsiteY29" fmla="*/ 373856 h 635794"/>
                <a:gd name="connsiteX30" fmla="*/ 197644 w 1945481"/>
                <a:gd name="connsiteY30" fmla="*/ 238125 h 635794"/>
                <a:gd name="connsiteX31" fmla="*/ 0 w 1945481"/>
                <a:gd name="connsiteY31" fmla="*/ 0 h 635794"/>
                <a:gd name="connsiteX0" fmla="*/ 0 w 1945481"/>
                <a:gd name="connsiteY0" fmla="*/ 0 h 635794"/>
                <a:gd name="connsiteX1" fmla="*/ 454819 w 1945481"/>
                <a:gd name="connsiteY1" fmla="*/ 85725 h 635794"/>
                <a:gd name="connsiteX2" fmla="*/ 664369 w 1945481"/>
                <a:gd name="connsiteY2" fmla="*/ 116681 h 635794"/>
                <a:gd name="connsiteX3" fmla="*/ 845344 w 1945481"/>
                <a:gd name="connsiteY3" fmla="*/ 161925 h 635794"/>
                <a:gd name="connsiteX4" fmla="*/ 931069 w 1945481"/>
                <a:gd name="connsiteY4" fmla="*/ 180975 h 635794"/>
                <a:gd name="connsiteX5" fmla="*/ 1176338 w 1945481"/>
                <a:gd name="connsiteY5" fmla="*/ 209550 h 635794"/>
                <a:gd name="connsiteX6" fmla="*/ 1631156 w 1945481"/>
                <a:gd name="connsiteY6" fmla="*/ 240506 h 635794"/>
                <a:gd name="connsiteX7" fmla="*/ 1240631 w 1945481"/>
                <a:gd name="connsiteY7" fmla="*/ 247650 h 635794"/>
                <a:gd name="connsiteX8" fmla="*/ 962025 w 1945481"/>
                <a:gd name="connsiteY8" fmla="*/ 228600 h 635794"/>
                <a:gd name="connsiteX9" fmla="*/ 602456 w 1945481"/>
                <a:gd name="connsiteY9" fmla="*/ 183356 h 635794"/>
                <a:gd name="connsiteX10" fmla="*/ 719138 w 1945481"/>
                <a:gd name="connsiteY10" fmla="*/ 240506 h 635794"/>
                <a:gd name="connsiteX11" fmla="*/ 626269 w 1945481"/>
                <a:gd name="connsiteY11" fmla="*/ 273844 h 635794"/>
                <a:gd name="connsiteX12" fmla="*/ 716756 w 1945481"/>
                <a:gd name="connsiteY12" fmla="*/ 321469 h 635794"/>
                <a:gd name="connsiteX13" fmla="*/ 814388 w 1945481"/>
                <a:gd name="connsiteY13" fmla="*/ 352425 h 635794"/>
                <a:gd name="connsiteX14" fmla="*/ 966788 w 1945481"/>
                <a:gd name="connsiteY14" fmla="*/ 426244 h 635794"/>
                <a:gd name="connsiteX15" fmla="*/ 1112044 w 1945481"/>
                <a:gd name="connsiteY15" fmla="*/ 478631 h 635794"/>
                <a:gd name="connsiteX16" fmla="*/ 1173956 w 1945481"/>
                <a:gd name="connsiteY16" fmla="*/ 492919 h 635794"/>
                <a:gd name="connsiteX17" fmla="*/ 1457326 w 1945481"/>
                <a:gd name="connsiteY17" fmla="*/ 516731 h 635794"/>
                <a:gd name="connsiteX18" fmla="*/ 1659731 w 1945481"/>
                <a:gd name="connsiteY18" fmla="*/ 521494 h 635794"/>
                <a:gd name="connsiteX19" fmla="*/ 1850231 w 1945481"/>
                <a:gd name="connsiteY19" fmla="*/ 485775 h 635794"/>
                <a:gd name="connsiteX20" fmla="*/ 1833563 w 1945481"/>
                <a:gd name="connsiteY20" fmla="*/ 519112 h 635794"/>
                <a:gd name="connsiteX21" fmla="*/ 1945481 w 1945481"/>
                <a:gd name="connsiteY21" fmla="*/ 552450 h 635794"/>
                <a:gd name="connsiteX22" fmla="*/ 1721645 w 1945481"/>
                <a:gd name="connsiteY22" fmla="*/ 604837 h 635794"/>
                <a:gd name="connsiteX23" fmla="*/ 1490663 w 1945481"/>
                <a:gd name="connsiteY23" fmla="*/ 621506 h 635794"/>
                <a:gd name="connsiteX24" fmla="*/ 1226344 w 1945481"/>
                <a:gd name="connsiteY24" fmla="*/ 635794 h 635794"/>
                <a:gd name="connsiteX25" fmla="*/ 1047750 w 1945481"/>
                <a:gd name="connsiteY25" fmla="*/ 597694 h 635794"/>
                <a:gd name="connsiteX26" fmla="*/ 792956 w 1945481"/>
                <a:gd name="connsiteY26" fmla="*/ 526256 h 635794"/>
                <a:gd name="connsiteX27" fmla="*/ 592931 w 1945481"/>
                <a:gd name="connsiteY27" fmla="*/ 452437 h 635794"/>
                <a:gd name="connsiteX28" fmla="*/ 457200 w 1945481"/>
                <a:gd name="connsiteY28" fmla="*/ 395287 h 635794"/>
                <a:gd name="connsiteX29" fmla="*/ 395288 w 1945481"/>
                <a:gd name="connsiteY29" fmla="*/ 381000 h 635794"/>
                <a:gd name="connsiteX30" fmla="*/ 333375 w 1945481"/>
                <a:gd name="connsiteY30" fmla="*/ 373856 h 635794"/>
                <a:gd name="connsiteX31" fmla="*/ 197644 w 1945481"/>
                <a:gd name="connsiteY31" fmla="*/ 238125 h 635794"/>
                <a:gd name="connsiteX32" fmla="*/ 0 w 1945481"/>
                <a:gd name="connsiteY32" fmla="*/ 0 h 635794"/>
                <a:gd name="connsiteX0" fmla="*/ 0 w 1945481"/>
                <a:gd name="connsiteY0" fmla="*/ 0 h 635794"/>
                <a:gd name="connsiteX1" fmla="*/ 454819 w 1945481"/>
                <a:gd name="connsiteY1" fmla="*/ 85725 h 635794"/>
                <a:gd name="connsiteX2" fmla="*/ 664369 w 1945481"/>
                <a:gd name="connsiteY2" fmla="*/ 116681 h 635794"/>
                <a:gd name="connsiteX3" fmla="*/ 845344 w 1945481"/>
                <a:gd name="connsiteY3" fmla="*/ 161925 h 635794"/>
                <a:gd name="connsiteX4" fmla="*/ 931069 w 1945481"/>
                <a:gd name="connsiteY4" fmla="*/ 180975 h 635794"/>
                <a:gd name="connsiteX5" fmla="*/ 1176338 w 1945481"/>
                <a:gd name="connsiteY5" fmla="*/ 209550 h 635794"/>
                <a:gd name="connsiteX6" fmla="*/ 1631156 w 1945481"/>
                <a:gd name="connsiteY6" fmla="*/ 240506 h 635794"/>
                <a:gd name="connsiteX7" fmla="*/ 1240631 w 1945481"/>
                <a:gd name="connsiteY7" fmla="*/ 247650 h 635794"/>
                <a:gd name="connsiteX8" fmla="*/ 962025 w 1945481"/>
                <a:gd name="connsiteY8" fmla="*/ 228600 h 635794"/>
                <a:gd name="connsiteX9" fmla="*/ 602456 w 1945481"/>
                <a:gd name="connsiteY9" fmla="*/ 183356 h 635794"/>
                <a:gd name="connsiteX10" fmla="*/ 719138 w 1945481"/>
                <a:gd name="connsiteY10" fmla="*/ 240506 h 635794"/>
                <a:gd name="connsiteX11" fmla="*/ 626269 w 1945481"/>
                <a:gd name="connsiteY11" fmla="*/ 273844 h 635794"/>
                <a:gd name="connsiteX12" fmla="*/ 716756 w 1945481"/>
                <a:gd name="connsiteY12" fmla="*/ 321469 h 635794"/>
                <a:gd name="connsiteX13" fmla="*/ 814388 w 1945481"/>
                <a:gd name="connsiteY13" fmla="*/ 352425 h 635794"/>
                <a:gd name="connsiteX14" fmla="*/ 966788 w 1945481"/>
                <a:gd name="connsiteY14" fmla="*/ 426244 h 635794"/>
                <a:gd name="connsiteX15" fmla="*/ 1112044 w 1945481"/>
                <a:gd name="connsiteY15" fmla="*/ 478631 h 635794"/>
                <a:gd name="connsiteX16" fmla="*/ 1173956 w 1945481"/>
                <a:gd name="connsiteY16" fmla="*/ 492919 h 635794"/>
                <a:gd name="connsiteX17" fmla="*/ 1457326 w 1945481"/>
                <a:gd name="connsiteY17" fmla="*/ 516731 h 635794"/>
                <a:gd name="connsiteX18" fmla="*/ 1659731 w 1945481"/>
                <a:gd name="connsiteY18" fmla="*/ 521494 h 635794"/>
                <a:gd name="connsiteX19" fmla="*/ 1850231 w 1945481"/>
                <a:gd name="connsiteY19" fmla="*/ 485775 h 635794"/>
                <a:gd name="connsiteX20" fmla="*/ 1833563 w 1945481"/>
                <a:gd name="connsiteY20" fmla="*/ 519112 h 635794"/>
                <a:gd name="connsiteX21" fmla="*/ 1945481 w 1945481"/>
                <a:gd name="connsiteY21" fmla="*/ 552450 h 635794"/>
                <a:gd name="connsiteX22" fmla="*/ 1721645 w 1945481"/>
                <a:gd name="connsiteY22" fmla="*/ 604837 h 635794"/>
                <a:gd name="connsiteX23" fmla="*/ 1490663 w 1945481"/>
                <a:gd name="connsiteY23" fmla="*/ 621506 h 635794"/>
                <a:gd name="connsiteX24" fmla="*/ 1359694 w 1945481"/>
                <a:gd name="connsiteY24" fmla="*/ 635794 h 635794"/>
                <a:gd name="connsiteX25" fmla="*/ 1226344 w 1945481"/>
                <a:gd name="connsiteY25" fmla="*/ 635794 h 635794"/>
                <a:gd name="connsiteX26" fmla="*/ 1047750 w 1945481"/>
                <a:gd name="connsiteY26" fmla="*/ 597694 h 635794"/>
                <a:gd name="connsiteX27" fmla="*/ 792956 w 1945481"/>
                <a:gd name="connsiteY27" fmla="*/ 526256 h 635794"/>
                <a:gd name="connsiteX28" fmla="*/ 592931 w 1945481"/>
                <a:gd name="connsiteY28" fmla="*/ 452437 h 635794"/>
                <a:gd name="connsiteX29" fmla="*/ 457200 w 1945481"/>
                <a:gd name="connsiteY29" fmla="*/ 395287 h 635794"/>
                <a:gd name="connsiteX30" fmla="*/ 395288 w 1945481"/>
                <a:gd name="connsiteY30" fmla="*/ 381000 h 635794"/>
                <a:gd name="connsiteX31" fmla="*/ 333375 w 1945481"/>
                <a:gd name="connsiteY31" fmla="*/ 373856 h 635794"/>
                <a:gd name="connsiteX32" fmla="*/ 197644 w 1945481"/>
                <a:gd name="connsiteY32" fmla="*/ 238125 h 635794"/>
                <a:gd name="connsiteX33" fmla="*/ 0 w 1945481"/>
                <a:gd name="connsiteY33" fmla="*/ 0 h 635794"/>
                <a:gd name="connsiteX0" fmla="*/ 0 w 1974056"/>
                <a:gd name="connsiteY0" fmla="*/ 0 h 635794"/>
                <a:gd name="connsiteX1" fmla="*/ 454819 w 1974056"/>
                <a:gd name="connsiteY1" fmla="*/ 85725 h 635794"/>
                <a:gd name="connsiteX2" fmla="*/ 664369 w 1974056"/>
                <a:gd name="connsiteY2" fmla="*/ 116681 h 635794"/>
                <a:gd name="connsiteX3" fmla="*/ 845344 w 1974056"/>
                <a:gd name="connsiteY3" fmla="*/ 161925 h 635794"/>
                <a:gd name="connsiteX4" fmla="*/ 931069 w 1974056"/>
                <a:gd name="connsiteY4" fmla="*/ 180975 h 635794"/>
                <a:gd name="connsiteX5" fmla="*/ 1176338 w 1974056"/>
                <a:gd name="connsiteY5" fmla="*/ 209550 h 635794"/>
                <a:gd name="connsiteX6" fmla="*/ 1631156 w 1974056"/>
                <a:gd name="connsiteY6" fmla="*/ 240506 h 635794"/>
                <a:gd name="connsiteX7" fmla="*/ 1240631 w 1974056"/>
                <a:gd name="connsiteY7" fmla="*/ 247650 h 635794"/>
                <a:gd name="connsiteX8" fmla="*/ 962025 w 1974056"/>
                <a:gd name="connsiteY8" fmla="*/ 228600 h 635794"/>
                <a:gd name="connsiteX9" fmla="*/ 602456 w 1974056"/>
                <a:gd name="connsiteY9" fmla="*/ 183356 h 635794"/>
                <a:gd name="connsiteX10" fmla="*/ 719138 w 1974056"/>
                <a:gd name="connsiteY10" fmla="*/ 240506 h 635794"/>
                <a:gd name="connsiteX11" fmla="*/ 626269 w 1974056"/>
                <a:gd name="connsiteY11" fmla="*/ 273844 h 635794"/>
                <a:gd name="connsiteX12" fmla="*/ 716756 w 1974056"/>
                <a:gd name="connsiteY12" fmla="*/ 321469 h 635794"/>
                <a:gd name="connsiteX13" fmla="*/ 814388 w 1974056"/>
                <a:gd name="connsiteY13" fmla="*/ 352425 h 635794"/>
                <a:gd name="connsiteX14" fmla="*/ 966788 w 1974056"/>
                <a:gd name="connsiteY14" fmla="*/ 426244 h 635794"/>
                <a:gd name="connsiteX15" fmla="*/ 1112044 w 1974056"/>
                <a:gd name="connsiteY15" fmla="*/ 478631 h 635794"/>
                <a:gd name="connsiteX16" fmla="*/ 1173956 w 1974056"/>
                <a:gd name="connsiteY16" fmla="*/ 492919 h 635794"/>
                <a:gd name="connsiteX17" fmla="*/ 1457326 w 1974056"/>
                <a:gd name="connsiteY17" fmla="*/ 516731 h 635794"/>
                <a:gd name="connsiteX18" fmla="*/ 1659731 w 1974056"/>
                <a:gd name="connsiteY18" fmla="*/ 521494 h 635794"/>
                <a:gd name="connsiteX19" fmla="*/ 1974056 w 1974056"/>
                <a:gd name="connsiteY19" fmla="*/ 464343 h 635794"/>
                <a:gd name="connsiteX20" fmla="*/ 1833563 w 1974056"/>
                <a:gd name="connsiteY20" fmla="*/ 519112 h 635794"/>
                <a:gd name="connsiteX21" fmla="*/ 1945481 w 1974056"/>
                <a:gd name="connsiteY21" fmla="*/ 552450 h 635794"/>
                <a:gd name="connsiteX22" fmla="*/ 1721645 w 1974056"/>
                <a:gd name="connsiteY22" fmla="*/ 604837 h 635794"/>
                <a:gd name="connsiteX23" fmla="*/ 1490663 w 1974056"/>
                <a:gd name="connsiteY23" fmla="*/ 621506 h 635794"/>
                <a:gd name="connsiteX24" fmla="*/ 1359694 w 1974056"/>
                <a:gd name="connsiteY24" fmla="*/ 635794 h 635794"/>
                <a:gd name="connsiteX25" fmla="*/ 1226344 w 1974056"/>
                <a:gd name="connsiteY25" fmla="*/ 635794 h 635794"/>
                <a:gd name="connsiteX26" fmla="*/ 1047750 w 1974056"/>
                <a:gd name="connsiteY26" fmla="*/ 597694 h 635794"/>
                <a:gd name="connsiteX27" fmla="*/ 792956 w 1974056"/>
                <a:gd name="connsiteY27" fmla="*/ 526256 h 635794"/>
                <a:gd name="connsiteX28" fmla="*/ 592931 w 1974056"/>
                <a:gd name="connsiteY28" fmla="*/ 452437 h 635794"/>
                <a:gd name="connsiteX29" fmla="*/ 457200 w 1974056"/>
                <a:gd name="connsiteY29" fmla="*/ 395287 h 635794"/>
                <a:gd name="connsiteX30" fmla="*/ 395288 w 1974056"/>
                <a:gd name="connsiteY30" fmla="*/ 381000 h 635794"/>
                <a:gd name="connsiteX31" fmla="*/ 333375 w 1974056"/>
                <a:gd name="connsiteY31" fmla="*/ 373856 h 635794"/>
                <a:gd name="connsiteX32" fmla="*/ 197644 w 1974056"/>
                <a:gd name="connsiteY32" fmla="*/ 238125 h 635794"/>
                <a:gd name="connsiteX33" fmla="*/ 0 w 1974056"/>
                <a:gd name="connsiteY33" fmla="*/ 0 h 635794"/>
                <a:gd name="connsiteX0" fmla="*/ 0 w 1974056"/>
                <a:gd name="connsiteY0" fmla="*/ 0 h 635794"/>
                <a:gd name="connsiteX1" fmla="*/ 454819 w 1974056"/>
                <a:gd name="connsiteY1" fmla="*/ 85725 h 635794"/>
                <a:gd name="connsiteX2" fmla="*/ 664369 w 1974056"/>
                <a:gd name="connsiteY2" fmla="*/ 116681 h 635794"/>
                <a:gd name="connsiteX3" fmla="*/ 845344 w 1974056"/>
                <a:gd name="connsiteY3" fmla="*/ 161925 h 635794"/>
                <a:gd name="connsiteX4" fmla="*/ 931069 w 1974056"/>
                <a:gd name="connsiteY4" fmla="*/ 180975 h 635794"/>
                <a:gd name="connsiteX5" fmla="*/ 1176338 w 1974056"/>
                <a:gd name="connsiteY5" fmla="*/ 209550 h 635794"/>
                <a:gd name="connsiteX6" fmla="*/ 1631156 w 1974056"/>
                <a:gd name="connsiteY6" fmla="*/ 240506 h 635794"/>
                <a:gd name="connsiteX7" fmla="*/ 1240631 w 1974056"/>
                <a:gd name="connsiteY7" fmla="*/ 247650 h 635794"/>
                <a:gd name="connsiteX8" fmla="*/ 962025 w 1974056"/>
                <a:gd name="connsiteY8" fmla="*/ 228600 h 635794"/>
                <a:gd name="connsiteX9" fmla="*/ 602456 w 1974056"/>
                <a:gd name="connsiteY9" fmla="*/ 183356 h 635794"/>
                <a:gd name="connsiteX10" fmla="*/ 719138 w 1974056"/>
                <a:gd name="connsiteY10" fmla="*/ 240506 h 635794"/>
                <a:gd name="connsiteX11" fmla="*/ 626269 w 1974056"/>
                <a:gd name="connsiteY11" fmla="*/ 273844 h 635794"/>
                <a:gd name="connsiteX12" fmla="*/ 716756 w 1974056"/>
                <a:gd name="connsiteY12" fmla="*/ 321469 h 635794"/>
                <a:gd name="connsiteX13" fmla="*/ 814388 w 1974056"/>
                <a:gd name="connsiteY13" fmla="*/ 352425 h 635794"/>
                <a:gd name="connsiteX14" fmla="*/ 966788 w 1974056"/>
                <a:gd name="connsiteY14" fmla="*/ 426244 h 635794"/>
                <a:gd name="connsiteX15" fmla="*/ 1112044 w 1974056"/>
                <a:gd name="connsiteY15" fmla="*/ 478631 h 635794"/>
                <a:gd name="connsiteX16" fmla="*/ 1173956 w 1974056"/>
                <a:gd name="connsiteY16" fmla="*/ 492919 h 635794"/>
                <a:gd name="connsiteX17" fmla="*/ 1457326 w 1974056"/>
                <a:gd name="connsiteY17" fmla="*/ 516731 h 635794"/>
                <a:gd name="connsiteX18" fmla="*/ 1652587 w 1974056"/>
                <a:gd name="connsiteY18" fmla="*/ 504825 h 635794"/>
                <a:gd name="connsiteX19" fmla="*/ 1974056 w 1974056"/>
                <a:gd name="connsiteY19" fmla="*/ 464343 h 635794"/>
                <a:gd name="connsiteX20" fmla="*/ 1833563 w 1974056"/>
                <a:gd name="connsiteY20" fmla="*/ 519112 h 635794"/>
                <a:gd name="connsiteX21" fmla="*/ 1945481 w 1974056"/>
                <a:gd name="connsiteY21" fmla="*/ 552450 h 635794"/>
                <a:gd name="connsiteX22" fmla="*/ 1721645 w 1974056"/>
                <a:gd name="connsiteY22" fmla="*/ 604837 h 635794"/>
                <a:gd name="connsiteX23" fmla="*/ 1490663 w 1974056"/>
                <a:gd name="connsiteY23" fmla="*/ 621506 h 635794"/>
                <a:gd name="connsiteX24" fmla="*/ 1359694 w 1974056"/>
                <a:gd name="connsiteY24" fmla="*/ 635794 h 635794"/>
                <a:gd name="connsiteX25" fmla="*/ 1226344 w 1974056"/>
                <a:gd name="connsiteY25" fmla="*/ 635794 h 635794"/>
                <a:gd name="connsiteX26" fmla="*/ 1047750 w 1974056"/>
                <a:gd name="connsiteY26" fmla="*/ 597694 h 635794"/>
                <a:gd name="connsiteX27" fmla="*/ 792956 w 1974056"/>
                <a:gd name="connsiteY27" fmla="*/ 526256 h 635794"/>
                <a:gd name="connsiteX28" fmla="*/ 592931 w 1974056"/>
                <a:gd name="connsiteY28" fmla="*/ 452437 h 635794"/>
                <a:gd name="connsiteX29" fmla="*/ 457200 w 1974056"/>
                <a:gd name="connsiteY29" fmla="*/ 395287 h 635794"/>
                <a:gd name="connsiteX30" fmla="*/ 395288 w 1974056"/>
                <a:gd name="connsiteY30" fmla="*/ 381000 h 635794"/>
                <a:gd name="connsiteX31" fmla="*/ 333375 w 1974056"/>
                <a:gd name="connsiteY31" fmla="*/ 373856 h 635794"/>
                <a:gd name="connsiteX32" fmla="*/ 197644 w 1974056"/>
                <a:gd name="connsiteY32" fmla="*/ 238125 h 635794"/>
                <a:gd name="connsiteX33" fmla="*/ 0 w 1974056"/>
                <a:gd name="connsiteY33" fmla="*/ 0 h 6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74056" h="635794">
                  <a:moveTo>
                    <a:pt x="0" y="0"/>
                  </a:moveTo>
                  <a:lnTo>
                    <a:pt x="454819" y="85725"/>
                  </a:lnTo>
                  <a:lnTo>
                    <a:pt x="664369" y="116681"/>
                  </a:lnTo>
                  <a:lnTo>
                    <a:pt x="845344" y="161925"/>
                  </a:lnTo>
                  <a:lnTo>
                    <a:pt x="931069" y="180975"/>
                  </a:lnTo>
                  <a:lnTo>
                    <a:pt x="1176338" y="209550"/>
                  </a:lnTo>
                  <a:lnTo>
                    <a:pt x="1631156" y="240506"/>
                  </a:lnTo>
                  <a:lnTo>
                    <a:pt x="1240631" y="247650"/>
                  </a:lnTo>
                  <a:lnTo>
                    <a:pt x="962025" y="228600"/>
                  </a:lnTo>
                  <a:lnTo>
                    <a:pt x="602456" y="183356"/>
                  </a:lnTo>
                  <a:lnTo>
                    <a:pt x="719138" y="240506"/>
                  </a:lnTo>
                  <a:lnTo>
                    <a:pt x="626269" y="273844"/>
                  </a:lnTo>
                  <a:lnTo>
                    <a:pt x="716756" y="321469"/>
                  </a:lnTo>
                  <a:lnTo>
                    <a:pt x="814388" y="352425"/>
                  </a:lnTo>
                  <a:lnTo>
                    <a:pt x="966788" y="426244"/>
                  </a:lnTo>
                  <a:lnTo>
                    <a:pt x="1112044" y="478631"/>
                  </a:lnTo>
                  <a:lnTo>
                    <a:pt x="1173956" y="492919"/>
                  </a:lnTo>
                  <a:lnTo>
                    <a:pt x="1457326" y="516731"/>
                  </a:lnTo>
                  <a:lnTo>
                    <a:pt x="1652587" y="504825"/>
                  </a:lnTo>
                  <a:lnTo>
                    <a:pt x="1974056" y="464343"/>
                  </a:lnTo>
                  <a:lnTo>
                    <a:pt x="1833563" y="519112"/>
                  </a:lnTo>
                  <a:lnTo>
                    <a:pt x="1945481" y="552450"/>
                  </a:lnTo>
                  <a:lnTo>
                    <a:pt x="1721645" y="604837"/>
                  </a:lnTo>
                  <a:cubicBezTo>
                    <a:pt x="1644651" y="608806"/>
                    <a:pt x="1567657" y="617537"/>
                    <a:pt x="1490663" y="621506"/>
                  </a:cubicBezTo>
                  <a:cubicBezTo>
                    <a:pt x="1450182" y="624681"/>
                    <a:pt x="1400175" y="632619"/>
                    <a:pt x="1359694" y="635794"/>
                  </a:cubicBezTo>
                  <a:lnTo>
                    <a:pt x="1226344" y="635794"/>
                  </a:lnTo>
                  <a:lnTo>
                    <a:pt x="1047750" y="597694"/>
                  </a:lnTo>
                  <a:lnTo>
                    <a:pt x="792956" y="526256"/>
                  </a:lnTo>
                  <a:lnTo>
                    <a:pt x="592931" y="452437"/>
                  </a:lnTo>
                  <a:lnTo>
                    <a:pt x="457200" y="395287"/>
                  </a:lnTo>
                  <a:lnTo>
                    <a:pt x="395288" y="381000"/>
                  </a:lnTo>
                  <a:lnTo>
                    <a:pt x="333375" y="373856"/>
                  </a:lnTo>
                  <a:lnTo>
                    <a:pt x="197644" y="238125"/>
                  </a:lnTo>
                  <a:lnTo>
                    <a:pt x="0" y="0"/>
                  </a:lnTo>
                  <a:close/>
                </a:path>
              </a:pathLst>
            </a:custGeom>
            <a:solidFill>
              <a:srgbClr val="FF00F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1" name="Freeform: Shape 270">
              <a:extLst>
                <a:ext uri="{FF2B5EF4-FFF2-40B4-BE49-F238E27FC236}">
                  <a16:creationId xmlns:a16="http://schemas.microsoft.com/office/drawing/2014/main" id="{976380F7-85CB-F44D-7293-BC34C70BA96E}"/>
                </a:ext>
              </a:extLst>
            </p:cNvPr>
            <p:cNvSpPr/>
            <p:nvPr/>
          </p:nvSpPr>
          <p:spPr>
            <a:xfrm>
              <a:off x="2614613" y="2012156"/>
              <a:ext cx="523875" cy="311944"/>
            </a:xfrm>
            <a:custGeom>
              <a:avLst/>
              <a:gdLst>
                <a:gd name="connsiteX0" fmla="*/ 0 w 523875"/>
                <a:gd name="connsiteY0" fmla="*/ 0 h 311944"/>
                <a:gd name="connsiteX1" fmla="*/ 142875 w 523875"/>
                <a:gd name="connsiteY1" fmla="*/ 59532 h 311944"/>
                <a:gd name="connsiteX2" fmla="*/ 269081 w 523875"/>
                <a:gd name="connsiteY2" fmla="*/ 97632 h 311944"/>
                <a:gd name="connsiteX3" fmla="*/ 390525 w 523875"/>
                <a:gd name="connsiteY3" fmla="*/ 135732 h 311944"/>
                <a:gd name="connsiteX4" fmla="*/ 445293 w 523875"/>
                <a:gd name="connsiteY4" fmla="*/ 147638 h 311944"/>
                <a:gd name="connsiteX5" fmla="*/ 523875 w 523875"/>
                <a:gd name="connsiteY5" fmla="*/ 311944 h 311944"/>
                <a:gd name="connsiteX6" fmla="*/ 161925 w 523875"/>
                <a:gd name="connsiteY6" fmla="*/ 264319 h 311944"/>
                <a:gd name="connsiteX7" fmla="*/ 95250 w 523875"/>
                <a:gd name="connsiteY7" fmla="*/ 161925 h 311944"/>
                <a:gd name="connsiteX8" fmla="*/ 0 w 523875"/>
                <a:gd name="connsiteY8" fmla="*/ 0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875" h="311944">
                  <a:moveTo>
                    <a:pt x="0" y="0"/>
                  </a:moveTo>
                  <a:lnTo>
                    <a:pt x="142875" y="59532"/>
                  </a:lnTo>
                  <a:lnTo>
                    <a:pt x="269081" y="97632"/>
                  </a:lnTo>
                  <a:lnTo>
                    <a:pt x="390525" y="135732"/>
                  </a:lnTo>
                  <a:lnTo>
                    <a:pt x="445293" y="147638"/>
                  </a:lnTo>
                  <a:lnTo>
                    <a:pt x="523875" y="311944"/>
                  </a:lnTo>
                  <a:lnTo>
                    <a:pt x="161925" y="264319"/>
                  </a:lnTo>
                  <a:lnTo>
                    <a:pt x="95250" y="161925"/>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2" name="Freeform: Shape 271">
              <a:extLst>
                <a:ext uri="{FF2B5EF4-FFF2-40B4-BE49-F238E27FC236}">
                  <a16:creationId xmlns:a16="http://schemas.microsoft.com/office/drawing/2014/main" id="{E13D15B6-9129-7E10-615B-EDEF33A08126}"/>
                </a:ext>
              </a:extLst>
            </p:cNvPr>
            <p:cNvSpPr/>
            <p:nvPr/>
          </p:nvSpPr>
          <p:spPr>
            <a:xfrm>
              <a:off x="2550319" y="2164556"/>
              <a:ext cx="178594" cy="59532"/>
            </a:xfrm>
            <a:custGeom>
              <a:avLst/>
              <a:gdLst>
                <a:gd name="connsiteX0" fmla="*/ 0 w 178594"/>
                <a:gd name="connsiteY0" fmla="*/ 0 h 59532"/>
                <a:gd name="connsiteX1" fmla="*/ 147637 w 178594"/>
                <a:gd name="connsiteY1" fmla="*/ 11907 h 59532"/>
                <a:gd name="connsiteX2" fmla="*/ 178594 w 178594"/>
                <a:gd name="connsiteY2" fmla="*/ 59532 h 59532"/>
                <a:gd name="connsiteX3" fmla="*/ 0 w 178594"/>
                <a:gd name="connsiteY3" fmla="*/ 0 h 59532"/>
              </a:gdLst>
              <a:ahLst/>
              <a:cxnLst>
                <a:cxn ang="0">
                  <a:pos x="connsiteX0" y="connsiteY0"/>
                </a:cxn>
                <a:cxn ang="0">
                  <a:pos x="connsiteX1" y="connsiteY1"/>
                </a:cxn>
                <a:cxn ang="0">
                  <a:pos x="connsiteX2" y="connsiteY2"/>
                </a:cxn>
                <a:cxn ang="0">
                  <a:pos x="connsiteX3" y="connsiteY3"/>
                </a:cxn>
              </a:cxnLst>
              <a:rect l="l" t="t" r="r" b="b"/>
              <a:pathLst>
                <a:path w="178594" h="59532">
                  <a:moveTo>
                    <a:pt x="0" y="0"/>
                  </a:moveTo>
                  <a:lnTo>
                    <a:pt x="147637" y="11907"/>
                  </a:lnTo>
                  <a:lnTo>
                    <a:pt x="178594" y="59532"/>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3" name="Freeform: Shape 272">
              <a:extLst>
                <a:ext uri="{FF2B5EF4-FFF2-40B4-BE49-F238E27FC236}">
                  <a16:creationId xmlns:a16="http://schemas.microsoft.com/office/drawing/2014/main" id="{8F904400-7461-3723-1017-30AFF490FA83}"/>
                </a:ext>
              </a:extLst>
            </p:cNvPr>
            <p:cNvSpPr/>
            <p:nvPr/>
          </p:nvSpPr>
          <p:spPr>
            <a:xfrm>
              <a:off x="1924050" y="1774031"/>
              <a:ext cx="611981" cy="216694"/>
            </a:xfrm>
            <a:custGeom>
              <a:avLst/>
              <a:gdLst>
                <a:gd name="connsiteX0" fmla="*/ 0 w 611981"/>
                <a:gd name="connsiteY0" fmla="*/ 0 h 216694"/>
                <a:gd name="connsiteX1" fmla="*/ 102394 w 611981"/>
                <a:gd name="connsiteY1" fmla="*/ 21432 h 216694"/>
                <a:gd name="connsiteX2" fmla="*/ 235744 w 611981"/>
                <a:gd name="connsiteY2" fmla="*/ 76200 h 216694"/>
                <a:gd name="connsiteX3" fmla="*/ 378619 w 611981"/>
                <a:gd name="connsiteY3" fmla="*/ 133350 h 216694"/>
                <a:gd name="connsiteX4" fmla="*/ 611981 w 611981"/>
                <a:gd name="connsiteY4" fmla="*/ 207169 h 216694"/>
                <a:gd name="connsiteX5" fmla="*/ 540544 w 611981"/>
                <a:gd name="connsiteY5" fmla="*/ 207169 h 216694"/>
                <a:gd name="connsiteX6" fmla="*/ 461963 w 611981"/>
                <a:gd name="connsiteY6" fmla="*/ 214313 h 216694"/>
                <a:gd name="connsiteX7" fmla="*/ 428625 w 611981"/>
                <a:gd name="connsiteY7" fmla="*/ 216694 h 216694"/>
                <a:gd name="connsiteX8" fmla="*/ 411956 w 611981"/>
                <a:gd name="connsiteY8" fmla="*/ 207169 h 216694"/>
                <a:gd name="connsiteX9" fmla="*/ 316706 w 611981"/>
                <a:gd name="connsiteY9" fmla="*/ 207169 h 216694"/>
                <a:gd name="connsiteX10" fmla="*/ 195263 w 611981"/>
                <a:gd name="connsiteY10" fmla="*/ 202407 h 216694"/>
                <a:gd name="connsiteX11" fmla="*/ 142875 w 611981"/>
                <a:gd name="connsiteY11" fmla="*/ 147638 h 216694"/>
                <a:gd name="connsiteX12" fmla="*/ 61913 w 611981"/>
                <a:gd name="connsiteY12" fmla="*/ 59532 h 216694"/>
                <a:gd name="connsiteX13" fmla="*/ 0 w 611981"/>
                <a:gd name="connsiteY13" fmla="*/ 0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1981" h="216694">
                  <a:moveTo>
                    <a:pt x="0" y="0"/>
                  </a:moveTo>
                  <a:lnTo>
                    <a:pt x="102394" y="21432"/>
                  </a:lnTo>
                  <a:lnTo>
                    <a:pt x="235744" y="76200"/>
                  </a:lnTo>
                  <a:lnTo>
                    <a:pt x="378619" y="133350"/>
                  </a:lnTo>
                  <a:lnTo>
                    <a:pt x="611981" y="207169"/>
                  </a:lnTo>
                  <a:lnTo>
                    <a:pt x="540544" y="207169"/>
                  </a:lnTo>
                  <a:lnTo>
                    <a:pt x="461963" y="214313"/>
                  </a:lnTo>
                  <a:lnTo>
                    <a:pt x="428625" y="216694"/>
                  </a:lnTo>
                  <a:lnTo>
                    <a:pt x="411956" y="207169"/>
                  </a:lnTo>
                  <a:lnTo>
                    <a:pt x="316706" y="207169"/>
                  </a:lnTo>
                  <a:lnTo>
                    <a:pt x="195263" y="202407"/>
                  </a:lnTo>
                  <a:lnTo>
                    <a:pt x="142875" y="147638"/>
                  </a:lnTo>
                  <a:lnTo>
                    <a:pt x="61913" y="59532"/>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4" name="Freeform: Shape 273">
              <a:extLst>
                <a:ext uri="{FF2B5EF4-FFF2-40B4-BE49-F238E27FC236}">
                  <a16:creationId xmlns:a16="http://schemas.microsoft.com/office/drawing/2014/main" id="{DE1A3594-CF2D-AE9E-CC87-176817ED63DA}"/>
                </a:ext>
              </a:extLst>
            </p:cNvPr>
            <p:cNvSpPr/>
            <p:nvPr/>
          </p:nvSpPr>
          <p:spPr>
            <a:xfrm>
              <a:off x="1624013" y="2009775"/>
              <a:ext cx="735806" cy="200025"/>
            </a:xfrm>
            <a:custGeom>
              <a:avLst/>
              <a:gdLst>
                <a:gd name="connsiteX0" fmla="*/ 0 w 735806"/>
                <a:gd name="connsiteY0" fmla="*/ 11906 h 200025"/>
                <a:gd name="connsiteX1" fmla="*/ 85725 w 735806"/>
                <a:gd name="connsiteY1" fmla="*/ 0 h 200025"/>
                <a:gd name="connsiteX2" fmla="*/ 138112 w 735806"/>
                <a:gd name="connsiteY2" fmla="*/ 4763 h 200025"/>
                <a:gd name="connsiteX3" fmla="*/ 238125 w 735806"/>
                <a:gd name="connsiteY3" fmla="*/ 11906 h 200025"/>
                <a:gd name="connsiteX4" fmla="*/ 302418 w 735806"/>
                <a:gd name="connsiteY4" fmla="*/ 14288 h 200025"/>
                <a:gd name="connsiteX5" fmla="*/ 347662 w 735806"/>
                <a:gd name="connsiteY5" fmla="*/ 19050 h 200025"/>
                <a:gd name="connsiteX6" fmla="*/ 419100 w 735806"/>
                <a:gd name="connsiteY6" fmla="*/ 40481 h 200025"/>
                <a:gd name="connsiteX7" fmla="*/ 485775 w 735806"/>
                <a:gd name="connsiteY7" fmla="*/ 64294 h 200025"/>
                <a:gd name="connsiteX8" fmla="*/ 554831 w 735806"/>
                <a:gd name="connsiteY8" fmla="*/ 78581 h 200025"/>
                <a:gd name="connsiteX9" fmla="*/ 609600 w 735806"/>
                <a:gd name="connsiteY9" fmla="*/ 88106 h 200025"/>
                <a:gd name="connsiteX10" fmla="*/ 735806 w 735806"/>
                <a:gd name="connsiteY10" fmla="*/ 200025 h 200025"/>
                <a:gd name="connsiteX11" fmla="*/ 642937 w 735806"/>
                <a:gd name="connsiteY11" fmla="*/ 180975 h 200025"/>
                <a:gd name="connsiteX12" fmla="*/ 538162 w 735806"/>
                <a:gd name="connsiteY12" fmla="*/ 171450 h 200025"/>
                <a:gd name="connsiteX13" fmla="*/ 447675 w 735806"/>
                <a:gd name="connsiteY13" fmla="*/ 150019 h 200025"/>
                <a:gd name="connsiteX14" fmla="*/ 397668 w 735806"/>
                <a:gd name="connsiteY14" fmla="*/ 130969 h 200025"/>
                <a:gd name="connsiteX15" fmla="*/ 314325 w 735806"/>
                <a:gd name="connsiteY15" fmla="*/ 109538 h 200025"/>
                <a:gd name="connsiteX16" fmla="*/ 261937 w 735806"/>
                <a:gd name="connsiteY16" fmla="*/ 95250 h 200025"/>
                <a:gd name="connsiteX17" fmla="*/ 183356 w 735806"/>
                <a:gd name="connsiteY17" fmla="*/ 80963 h 200025"/>
                <a:gd name="connsiteX18" fmla="*/ 142875 w 735806"/>
                <a:gd name="connsiteY18" fmla="*/ 71438 h 200025"/>
                <a:gd name="connsiteX19" fmla="*/ 223837 w 735806"/>
                <a:gd name="connsiteY19" fmla="*/ 61913 h 200025"/>
                <a:gd name="connsiteX20" fmla="*/ 297656 w 735806"/>
                <a:gd name="connsiteY20" fmla="*/ 71438 h 200025"/>
                <a:gd name="connsiteX21" fmla="*/ 385762 w 735806"/>
                <a:gd name="connsiteY21" fmla="*/ 95250 h 200025"/>
                <a:gd name="connsiteX22" fmla="*/ 457200 w 735806"/>
                <a:gd name="connsiteY22" fmla="*/ 95250 h 200025"/>
                <a:gd name="connsiteX23" fmla="*/ 395287 w 735806"/>
                <a:gd name="connsiteY23" fmla="*/ 69056 h 200025"/>
                <a:gd name="connsiteX24" fmla="*/ 321468 w 735806"/>
                <a:gd name="connsiteY24" fmla="*/ 47625 h 200025"/>
                <a:gd name="connsiteX25" fmla="*/ 192881 w 735806"/>
                <a:gd name="connsiteY25" fmla="*/ 33338 h 200025"/>
                <a:gd name="connsiteX26" fmla="*/ 0 w 735806"/>
                <a:gd name="connsiteY26"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5806" h="200025">
                  <a:moveTo>
                    <a:pt x="0" y="11906"/>
                  </a:moveTo>
                  <a:lnTo>
                    <a:pt x="85725" y="0"/>
                  </a:lnTo>
                  <a:lnTo>
                    <a:pt x="138112" y="4763"/>
                  </a:lnTo>
                  <a:lnTo>
                    <a:pt x="238125" y="11906"/>
                  </a:lnTo>
                  <a:lnTo>
                    <a:pt x="302418" y="14288"/>
                  </a:lnTo>
                  <a:lnTo>
                    <a:pt x="347662" y="19050"/>
                  </a:lnTo>
                  <a:lnTo>
                    <a:pt x="419100" y="40481"/>
                  </a:lnTo>
                  <a:lnTo>
                    <a:pt x="485775" y="64294"/>
                  </a:lnTo>
                  <a:lnTo>
                    <a:pt x="554831" y="78581"/>
                  </a:lnTo>
                  <a:lnTo>
                    <a:pt x="609600" y="88106"/>
                  </a:lnTo>
                  <a:lnTo>
                    <a:pt x="735806" y="200025"/>
                  </a:lnTo>
                  <a:lnTo>
                    <a:pt x="642937" y="180975"/>
                  </a:lnTo>
                  <a:lnTo>
                    <a:pt x="538162" y="171450"/>
                  </a:lnTo>
                  <a:lnTo>
                    <a:pt x="447675" y="150019"/>
                  </a:lnTo>
                  <a:lnTo>
                    <a:pt x="397668" y="130969"/>
                  </a:lnTo>
                  <a:lnTo>
                    <a:pt x="314325" y="109538"/>
                  </a:lnTo>
                  <a:lnTo>
                    <a:pt x="261937" y="95250"/>
                  </a:lnTo>
                  <a:lnTo>
                    <a:pt x="183356" y="80963"/>
                  </a:lnTo>
                  <a:lnTo>
                    <a:pt x="142875" y="71438"/>
                  </a:lnTo>
                  <a:lnTo>
                    <a:pt x="223837" y="61913"/>
                  </a:lnTo>
                  <a:lnTo>
                    <a:pt x="297656" y="71438"/>
                  </a:lnTo>
                  <a:lnTo>
                    <a:pt x="385762" y="95250"/>
                  </a:lnTo>
                  <a:lnTo>
                    <a:pt x="457200" y="95250"/>
                  </a:lnTo>
                  <a:lnTo>
                    <a:pt x="395287" y="69056"/>
                  </a:lnTo>
                  <a:lnTo>
                    <a:pt x="321468" y="47625"/>
                  </a:lnTo>
                  <a:lnTo>
                    <a:pt x="192881" y="33338"/>
                  </a:lnTo>
                  <a:lnTo>
                    <a:pt x="0" y="11906"/>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5" name="Freeform: Shape 274">
              <a:extLst>
                <a:ext uri="{FF2B5EF4-FFF2-40B4-BE49-F238E27FC236}">
                  <a16:creationId xmlns:a16="http://schemas.microsoft.com/office/drawing/2014/main" id="{945982D1-A814-9756-9067-997ACEA04EB5}"/>
                </a:ext>
              </a:extLst>
            </p:cNvPr>
            <p:cNvSpPr/>
            <p:nvPr/>
          </p:nvSpPr>
          <p:spPr>
            <a:xfrm>
              <a:off x="1576388" y="1833563"/>
              <a:ext cx="473868" cy="85725"/>
            </a:xfrm>
            <a:custGeom>
              <a:avLst/>
              <a:gdLst>
                <a:gd name="connsiteX0" fmla="*/ 383381 w 473868"/>
                <a:gd name="connsiteY0" fmla="*/ 0 h 85725"/>
                <a:gd name="connsiteX1" fmla="*/ 47625 w 473868"/>
                <a:gd name="connsiteY1" fmla="*/ 0 h 85725"/>
                <a:gd name="connsiteX2" fmla="*/ 0 w 473868"/>
                <a:gd name="connsiteY2" fmla="*/ 7143 h 85725"/>
                <a:gd name="connsiteX3" fmla="*/ 214312 w 473868"/>
                <a:gd name="connsiteY3" fmla="*/ 28575 h 85725"/>
                <a:gd name="connsiteX4" fmla="*/ 342900 w 473868"/>
                <a:gd name="connsiteY4" fmla="*/ 35718 h 85725"/>
                <a:gd name="connsiteX5" fmla="*/ 233362 w 473868"/>
                <a:gd name="connsiteY5" fmla="*/ 54768 h 85725"/>
                <a:gd name="connsiteX6" fmla="*/ 147637 w 473868"/>
                <a:gd name="connsiteY6" fmla="*/ 61912 h 85725"/>
                <a:gd name="connsiteX7" fmla="*/ 233362 w 473868"/>
                <a:gd name="connsiteY7" fmla="*/ 78581 h 85725"/>
                <a:gd name="connsiteX8" fmla="*/ 378618 w 473868"/>
                <a:gd name="connsiteY8" fmla="*/ 85725 h 85725"/>
                <a:gd name="connsiteX9" fmla="*/ 473868 w 473868"/>
                <a:gd name="connsiteY9" fmla="*/ 85725 h 85725"/>
                <a:gd name="connsiteX10" fmla="*/ 383381 w 473868"/>
                <a:gd name="connsiteY10"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868" h="85725">
                  <a:moveTo>
                    <a:pt x="383381" y="0"/>
                  </a:moveTo>
                  <a:lnTo>
                    <a:pt x="47625" y="0"/>
                  </a:lnTo>
                  <a:lnTo>
                    <a:pt x="0" y="7143"/>
                  </a:lnTo>
                  <a:lnTo>
                    <a:pt x="214312" y="28575"/>
                  </a:lnTo>
                  <a:lnTo>
                    <a:pt x="342900" y="35718"/>
                  </a:lnTo>
                  <a:lnTo>
                    <a:pt x="233362" y="54768"/>
                  </a:lnTo>
                  <a:lnTo>
                    <a:pt x="147637" y="61912"/>
                  </a:lnTo>
                  <a:lnTo>
                    <a:pt x="233362" y="78581"/>
                  </a:lnTo>
                  <a:lnTo>
                    <a:pt x="378618" y="85725"/>
                  </a:lnTo>
                  <a:lnTo>
                    <a:pt x="473868" y="85725"/>
                  </a:lnTo>
                  <a:lnTo>
                    <a:pt x="383381"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6" name="Freeform: Shape 275">
              <a:extLst>
                <a:ext uri="{FF2B5EF4-FFF2-40B4-BE49-F238E27FC236}">
                  <a16:creationId xmlns:a16="http://schemas.microsoft.com/office/drawing/2014/main" id="{1F23E811-D00B-E05D-0C45-7B2A9D922E8E}"/>
                </a:ext>
              </a:extLst>
            </p:cNvPr>
            <p:cNvSpPr/>
            <p:nvPr/>
          </p:nvSpPr>
          <p:spPr>
            <a:xfrm>
              <a:off x="1504950" y="1938338"/>
              <a:ext cx="621506" cy="73818"/>
            </a:xfrm>
            <a:custGeom>
              <a:avLst/>
              <a:gdLst>
                <a:gd name="connsiteX0" fmla="*/ 0 w 621506"/>
                <a:gd name="connsiteY0" fmla="*/ 33337 h 73818"/>
                <a:gd name="connsiteX1" fmla="*/ 238125 w 621506"/>
                <a:gd name="connsiteY1" fmla="*/ 28575 h 73818"/>
                <a:gd name="connsiteX2" fmla="*/ 402431 w 621506"/>
                <a:gd name="connsiteY2" fmla="*/ 33337 h 73818"/>
                <a:gd name="connsiteX3" fmla="*/ 471488 w 621506"/>
                <a:gd name="connsiteY3" fmla="*/ 40481 h 73818"/>
                <a:gd name="connsiteX4" fmla="*/ 621506 w 621506"/>
                <a:gd name="connsiteY4" fmla="*/ 73818 h 73818"/>
                <a:gd name="connsiteX5" fmla="*/ 576263 w 621506"/>
                <a:gd name="connsiteY5" fmla="*/ 23812 h 73818"/>
                <a:gd name="connsiteX6" fmla="*/ 469106 w 621506"/>
                <a:gd name="connsiteY6" fmla="*/ 11906 h 73818"/>
                <a:gd name="connsiteX7" fmla="*/ 340519 w 621506"/>
                <a:gd name="connsiteY7" fmla="*/ 2381 h 73818"/>
                <a:gd name="connsiteX8" fmla="*/ 150019 w 621506"/>
                <a:gd name="connsiteY8" fmla="*/ 0 h 73818"/>
                <a:gd name="connsiteX9" fmla="*/ 0 w 621506"/>
                <a:gd name="connsiteY9" fmla="*/ 33337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506" h="73818">
                  <a:moveTo>
                    <a:pt x="0" y="33337"/>
                  </a:moveTo>
                  <a:lnTo>
                    <a:pt x="238125" y="28575"/>
                  </a:lnTo>
                  <a:lnTo>
                    <a:pt x="402431" y="33337"/>
                  </a:lnTo>
                  <a:lnTo>
                    <a:pt x="471488" y="40481"/>
                  </a:lnTo>
                  <a:lnTo>
                    <a:pt x="621506" y="73818"/>
                  </a:lnTo>
                  <a:lnTo>
                    <a:pt x="576263" y="23812"/>
                  </a:lnTo>
                  <a:lnTo>
                    <a:pt x="469106" y="11906"/>
                  </a:lnTo>
                  <a:lnTo>
                    <a:pt x="340519" y="2381"/>
                  </a:lnTo>
                  <a:lnTo>
                    <a:pt x="150019" y="0"/>
                  </a:lnTo>
                  <a:lnTo>
                    <a:pt x="0" y="33337"/>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7" name="Freeform: Shape 276">
              <a:extLst>
                <a:ext uri="{FF2B5EF4-FFF2-40B4-BE49-F238E27FC236}">
                  <a16:creationId xmlns:a16="http://schemas.microsoft.com/office/drawing/2014/main" id="{10B6FE5D-E1D7-16DC-2E53-E571FB979B87}"/>
                </a:ext>
              </a:extLst>
            </p:cNvPr>
            <p:cNvSpPr/>
            <p:nvPr/>
          </p:nvSpPr>
          <p:spPr>
            <a:xfrm>
              <a:off x="2614613" y="2295525"/>
              <a:ext cx="207168" cy="52388"/>
            </a:xfrm>
            <a:custGeom>
              <a:avLst/>
              <a:gdLst>
                <a:gd name="connsiteX0" fmla="*/ 0 w 207168"/>
                <a:gd name="connsiteY0" fmla="*/ 0 h 52388"/>
                <a:gd name="connsiteX1" fmla="*/ 104775 w 207168"/>
                <a:gd name="connsiteY1" fmla="*/ 7144 h 52388"/>
                <a:gd name="connsiteX2" fmla="*/ 176212 w 207168"/>
                <a:gd name="connsiteY2" fmla="*/ 14288 h 52388"/>
                <a:gd name="connsiteX3" fmla="*/ 207168 w 207168"/>
                <a:gd name="connsiteY3" fmla="*/ 52388 h 52388"/>
                <a:gd name="connsiteX4" fmla="*/ 138112 w 207168"/>
                <a:gd name="connsiteY4" fmla="*/ 45244 h 52388"/>
                <a:gd name="connsiteX5" fmla="*/ 0 w 207168"/>
                <a:gd name="connsiteY5" fmla="*/ 0 h 52388"/>
                <a:gd name="connsiteX0" fmla="*/ 0 w 207168"/>
                <a:gd name="connsiteY0" fmla="*/ 0 h 52388"/>
                <a:gd name="connsiteX1" fmla="*/ 104775 w 207168"/>
                <a:gd name="connsiteY1" fmla="*/ 7144 h 52388"/>
                <a:gd name="connsiteX2" fmla="*/ 176212 w 207168"/>
                <a:gd name="connsiteY2" fmla="*/ 14288 h 52388"/>
                <a:gd name="connsiteX3" fmla="*/ 207168 w 207168"/>
                <a:gd name="connsiteY3" fmla="*/ 52388 h 52388"/>
                <a:gd name="connsiteX4" fmla="*/ 57150 w 207168"/>
                <a:gd name="connsiteY4" fmla="*/ 33337 h 52388"/>
                <a:gd name="connsiteX5" fmla="*/ 0 w 207168"/>
                <a:gd name="connsiteY5" fmla="*/ 0 h 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8" h="52388">
                  <a:moveTo>
                    <a:pt x="0" y="0"/>
                  </a:moveTo>
                  <a:lnTo>
                    <a:pt x="104775" y="7144"/>
                  </a:lnTo>
                  <a:lnTo>
                    <a:pt x="176212" y="14288"/>
                  </a:lnTo>
                  <a:lnTo>
                    <a:pt x="207168" y="52388"/>
                  </a:lnTo>
                  <a:lnTo>
                    <a:pt x="57150" y="33337"/>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8" name="Freeform: Shape 277">
              <a:extLst>
                <a:ext uri="{FF2B5EF4-FFF2-40B4-BE49-F238E27FC236}">
                  <a16:creationId xmlns:a16="http://schemas.microsoft.com/office/drawing/2014/main" id="{4F74B7E8-1702-5318-2A3D-EC44973FFD85}"/>
                </a:ext>
              </a:extLst>
            </p:cNvPr>
            <p:cNvSpPr/>
            <p:nvPr/>
          </p:nvSpPr>
          <p:spPr>
            <a:xfrm>
              <a:off x="2947988" y="2493169"/>
              <a:ext cx="409575" cy="126206"/>
            </a:xfrm>
            <a:custGeom>
              <a:avLst/>
              <a:gdLst>
                <a:gd name="connsiteX0" fmla="*/ 0 w 409575"/>
                <a:gd name="connsiteY0" fmla="*/ 0 h 126206"/>
                <a:gd name="connsiteX1" fmla="*/ 76200 w 409575"/>
                <a:gd name="connsiteY1" fmla="*/ 109537 h 126206"/>
                <a:gd name="connsiteX2" fmla="*/ 242887 w 409575"/>
                <a:gd name="connsiteY2" fmla="*/ 116681 h 126206"/>
                <a:gd name="connsiteX3" fmla="*/ 409575 w 409575"/>
                <a:gd name="connsiteY3" fmla="*/ 126206 h 126206"/>
                <a:gd name="connsiteX4" fmla="*/ 335756 w 409575"/>
                <a:gd name="connsiteY4" fmla="*/ 45244 h 126206"/>
                <a:gd name="connsiteX5" fmla="*/ 192881 w 409575"/>
                <a:gd name="connsiteY5" fmla="*/ 28575 h 126206"/>
                <a:gd name="connsiteX6" fmla="*/ 0 w 409575"/>
                <a:gd name="connsiteY6" fmla="*/ 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126206">
                  <a:moveTo>
                    <a:pt x="0" y="0"/>
                  </a:moveTo>
                  <a:lnTo>
                    <a:pt x="76200" y="109537"/>
                  </a:lnTo>
                  <a:lnTo>
                    <a:pt x="242887" y="116681"/>
                  </a:lnTo>
                  <a:lnTo>
                    <a:pt x="409575" y="126206"/>
                  </a:lnTo>
                  <a:lnTo>
                    <a:pt x="335756" y="45244"/>
                  </a:lnTo>
                  <a:lnTo>
                    <a:pt x="192881" y="28575"/>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9" name="Freeform: Shape 278">
              <a:extLst>
                <a:ext uri="{FF2B5EF4-FFF2-40B4-BE49-F238E27FC236}">
                  <a16:creationId xmlns:a16="http://schemas.microsoft.com/office/drawing/2014/main" id="{B8FF0A71-5944-65A3-40C0-D3D41546F364}"/>
                </a:ext>
              </a:extLst>
            </p:cNvPr>
            <p:cNvSpPr/>
            <p:nvPr/>
          </p:nvSpPr>
          <p:spPr>
            <a:xfrm>
              <a:off x="2624138" y="2388394"/>
              <a:ext cx="269081" cy="64294"/>
            </a:xfrm>
            <a:custGeom>
              <a:avLst/>
              <a:gdLst>
                <a:gd name="connsiteX0" fmla="*/ 0 w 269081"/>
                <a:gd name="connsiteY0" fmla="*/ 0 h 64294"/>
                <a:gd name="connsiteX1" fmla="*/ 145256 w 269081"/>
                <a:gd name="connsiteY1" fmla="*/ 19050 h 64294"/>
                <a:gd name="connsiteX2" fmla="*/ 235743 w 269081"/>
                <a:gd name="connsiteY2" fmla="*/ 21431 h 64294"/>
                <a:gd name="connsiteX3" fmla="*/ 269081 w 269081"/>
                <a:gd name="connsiteY3" fmla="*/ 59531 h 64294"/>
                <a:gd name="connsiteX4" fmla="*/ 114300 w 269081"/>
                <a:gd name="connsiteY4" fmla="*/ 64294 h 64294"/>
                <a:gd name="connsiteX5" fmla="*/ 0 w 269081"/>
                <a:gd name="connsiteY5" fmla="*/ 0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81" h="64294">
                  <a:moveTo>
                    <a:pt x="0" y="0"/>
                  </a:moveTo>
                  <a:lnTo>
                    <a:pt x="145256" y="19050"/>
                  </a:lnTo>
                  <a:lnTo>
                    <a:pt x="235743" y="21431"/>
                  </a:lnTo>
                  <a:lnTo>
                    <a:pt x="269081" y="59531"/>
                  </a:lnTo>
                  <a:lnTo>
                    <a:pt x="114300" y="64294"/>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0" name="Freeform: Shape 279">
              <a:extLst>
                <a:ext uri="{FF2B5EF4-FFF2-40B4-BE49-F238E27FC236}">
                  <a16:creationId xmlns:a16="http://schemas.microsoft.com/office/drawing/2014/main" id="{04631896-A118-3AFF-49E4-F324388C853E}"/>
                </a:ext>
              </a:extLst>
            </p:cNvPr>
            <p:cNvSpPr/>
            <p:nvPr/>
          </p:nvSpPr>
          <p:spPr>
            <a:xfrm>
              <a:off x="1104900" y="2207419"/>
              <a:ext cx="1426369" cy="133350"/>
            </a:xfrm>
            <a:custGeom>
              <a:avLst/>
              <a:gdLst>
                <a:gd name="connsiteX0" fmla="*/ 0 w 1426369"/>
                <a:gd name="connsiteY0" fmla="*/ 0 h 133350"/>
                <a:gd name="connsiteX1" fmla="*/ 204788 w 1426369"/>
                <a:gd name="connsiteY1" fmla="*/ 16669 h 133350"/>
                <a:gd name="connsiteX2" fmla="*/ 433388 w 1426369"/>
                <a:gd name="connsiteY2" fmla="*/ 19050 h 133350"/>
                <a:gd name="connsiteX3" fmla="*/ 657225 w 1426369"/>
                <a:gd name="connsiteY3" fmla="*/ 21431 h 133350"/>
                <a:gd name="connsiteX4" fmla="*/ 785813 w 1426369"/>
                <a:gd name="connsiteY4" fmla="*/ 21431 h 133350"/>
                <a:gd name="connsiteX5" fmla="*/ 923925 w 1426369"/>
                <a:gd name="connsiteY5" fmla="*/ 47625 h 133350"/>
                <a:gd name="connsiteX6" fmla="*/ 1109663 w 1426369"/>
                <a:gd name="connsiteY6" fmla="*/ 76200 h 133350"/>
                <a:gd name="connsiteX7" fmla="*/ 1228725 w 1426369"/>
                <a:gd name="connsiteY7" fmla="*/ 92869 h 133350"/>
                <a:gd name="connsiteX8" fmla="*/ 1395413 w 1426369"/>
                <a:gd name="connsiteY8" fmla="*/ 111919 h 133350"/>
                <a:gd name="connsiteX9" fmla="*/ 1426369 w 1426369"/>
                <a:gd name="connsiteY9" fmla="*/ 133350 h 133350"/>
                <a:gd name="connsiteX10" fmla="*/ 1247775 w 1426369"/>
                <a:gd name="connsiteY10" fmla="*/ 123825 h 133350"/>
                <a:gd name="connsiteX11" fmla="*/ 1038225 w 1426369"/>
                <a:gd name="connsiteY11" fmla="*/ 92869 h 133350"/>
                <a:gd name="connsiteX12" fmla="*/ 902494 w 1426369"/>
                <a:gd name="connsiteY12" fmla="*/ 69056 h 133350"/>
                <a:gd name="connsiteX13" fmla="*/ 790575 w 1426369"/>
                <a:gd name="connsiteY13" fmla="*/ 50006 h 133350"/>
                <a:gd name="connsiteX14" fmla="*/ 654844 w 1426369"/>
                <a:gd name="connsiteY14" fmla="*/ 45244 h 133350"/>
                <a:gd name="connsiteX15" fmla="*/ 476250 w 1426369"/>
                <a:gd name="connsiteY15" fmla="*/ 45244 h 133350"/>
                <a:gd name="connsiteX16" fmla="*/ 235744 w 1426369"/>
                <a:gd name="connsiteY16" fmla="*/ 38100 h 133350"/>
                <a:gd name="connsiteX17" fmla="*/ 152400 w 1426369"/>
                <a:gd name="connsiteY17" fmla="*/ 33337 h 133350"/>
                <a:gd name="connsiteX18" fmla="*/ 100013 w 1426369"/>
                <a:gd name="connsiteY18" fmla="*/ 35719 h 133350"/>
                <a:gd name="connsiteX19" fmla="*/ 50006 w 1426369"/>
                <a:gd name="connsiteY19" fmla="*/ 50006 h 133350"/>
                <a:gd name="connsiteX20" fmla="*/ 0 w 1426369"/>
                <a:gd name="connsiteY20"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369" h="133350">
                  <a:moveTo>
                    <a:pt x="0" y="0"/>
                  </a:moveTo>
                  <a:lnTo>
                    <a:pt x="204788" y="16669"/>
                  </a:lnTo>
                  <a:lnTo>
                    <a:pt x="433388" y="19050"/>
                  </a:lnTo>
                  <a:lnTo>
                    <a:pt x="657225" y="21431"/>
                  </a:lnTo>
                  <a:lnTo>
                    <a:pt x="785813" y="21431"/>
                  </a:lnTo>
                  <a:lnTo>
                    <a:pt x="923925" y="47625"/>
                  </a:lnTo>
                  <a:lnTo>
                    <a:pt x="1109663" y="76200"/>
                  </a:lnTo>
                  <a:lnTo>
                    <a:pt x="1228725" y="92869"/>
                  </a:lnTo>
                  <a:lnTo>
                    <a:pt x="1395413" y="111919"/>
                  </a:lnTo>
                  <a:lnTo>
                    <a:pt x="1426369" y="133350"/>
                  </a:lnTo>
                  <a:lnTo>
                    <a:pt x="1247775" y="123825"/>
                  </a:lnTo>
                  <a:lnTo>
                    <a:pt x="1038225" y="92869"/>
                  </a:lnTo>
                  <a:lnTo>
                    <a:pt x="902494" y="69056"/>
                  </a:lnTo>
                  <a:lnTo>
                    <a:pt x="790575" y="50006"/>
                  </a:lnTo>
                  <a:lnTo>
                    <a:pt x="654844" y="45244"/>
                  </a:lnTo>
                  <a:lnTo>
                    <a:pt x="476250" y="45244"/>
                  </a:lnTo>
                  <a:lnTo>
                    <a:pt x="235744" y="38100"/>
                  </a:lnTo>
                  <a:lnTo>
                    <a:pt x="152400" y="33337"/>
                  </a:lnTo>
                  <a:lnTo>
                    <a:pt x="100013" y="35719"/>
                  </a:lnTo>
                  <a:lnTo>
                    <a:pt x="50006" y="50006"/>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1" name="Freeform: Shape 280">
              <a:extLst>
                <a:ext uri="{FF2B5EF4-FFF2-40B4-BE49-F238E27FC236}">
                  <a16:creationId xmlns:a16="http://schemas.microsoft.com/office/drawing/2014/main" id="{C232B3D4-29E5-F74B-D1D6-037250AA8D21}"/>
                </a:ext>
              </a:extLst>
            </p:cNvPr>
            <p:cNvSpPr/>
            <p:nvPr/>
          </p:nvSpPr>
          <p:spPr>
            <a:xfrm>
              <a:off x="507206" y="2100263"/>
              <a:ext cx="564357" cy="100012"/>
            </a:xfrm>
            <a:custGeom>
              <a:avLst/>
              <a:gdLst>
                <a:gd name="connsiteX0" fmla="*/ 0 w 564357"/>
                <a:gd name="connsiteY0" fmla="*/ 0 h 100012"/>
                <a:gd name="connsiteX1" fmla="*/ 154782 w 564357"/>
                <a:gd name="connsiteY1" fmla="*/ 11906 h 100012"/>
                <a:gd name="connsiteX2" fmla="*/ 411957 w 564357"/>
                <a:gd name="connsiteY2" fmla="*/ 38100 h 100012"/>
                <a:gd name="connsiteX3" fmla="*/ 535782 w 564357"/>
                <a:gd name="connsiteY3" fmla="*/ 57150 h 100012"/>
                <a:gd name="connsiteX4" fmla="*/ 564357 w 564357"/>
                <a:gd name="connsiteY4" fmla="*/ 97631 h 100012"/>
                <a:gd name="connsiteX5" fmla="*/ 440532 w 564357"/>
                <a:gd name="connsiteY5" fmla="*/ 80962 h 100012"/>
                <a:gd name="connsiteX6" fmla="*/ 366713 w 564357"/>
                <a:gd name="connsiteY6" fmla="*/ 80962 h 100012"/>
                <a:gd name="connsiteX7" fmla="*/ 402432 w 564357"/>
                <a:gd name="connsiteY7" fmla="*/ 100012 h 100012"/>
                <a:gd name="connsiteX8" fmla="*/ 223838 w 564357"/>
                <a:gd name="connsiteY8" fmla="*/ 90487 h 100012"/>
                <a:gd name="connsiteX9" fmla="*/ 7144 w 564357"/>
                <a:gd name="connsiteY9" fmla="*/ 76200 h 100012"/>
                <a:gd name="connsiteX10" fmla="*/ 138113 w 564357"/>
                <a:gd name="connsiteY10" fmla="*/ 50006 h 100012"/>
                <a:gd name="connsiteX11" fmla="*/ 0 w 564357"/>
                <a:gd name="connsiteY11"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357" h="100012">
                  <a:moveTo>
                    <a:pt x="0" y="0"/>
                  </a:moveTo>
                  <a:lnTo>
                    <a:pt x="154782" y="11906"/>
                  </a:lnTo>
                  <a:lnTo>
                    <a:pt x="411957" y="38100"/>
                  </a:lnTo>
                  <a:lnTo>
                    <a:pt x="535782" y="57150"/>
                  </a:lnTo>
                  <a:lnTo>
                    <a:pt x="564357" y="97631"/>
                  </a:lnTo>
                  <a:lnTo>
                    <a:pt x="440532" y="80962"/>
                  </a:lnTo>
                  <a:lnTo>
                    <a:pt x="366713" y="80962"/>
                  </a:lnTo>
                  <a:lnTo>
                    <a:pt x="402432" y="100012"/>
                  </a:lnTo>
                  <a:lnTo>
                    <a:pt x="223838" y="90487"/>
                  </a:lnTo>
                  <a:lnTo>
                    <a:pt x="7144" y="76200"/>
                  </a:lnTo>
                  <a:lnTo>
                    <a:pt x="138113" y="50006"/>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2" name="Freeform: Shape 281">
              <a:extLst>
                <a:ext uri="{FF2B5EF4-FFF2-40B4-BE49-F238E27FC236}">
                  <a16:creationId xmlns:a16="http://schemas.microsoft.com/office/drawing/2014/main" id="{D25A7AA1-9789-AC28-86A3-51A715AD4CC5}"/>
                </a:ext>
              </a:extLst>
            </p:cNvPr>
            <p:cNvSpPr/>
            <p:nvPr/>
          </p:nvSpPr>
          <p:spPr>
            <a:xfrm>
              <a:off x="735806" y="1552575"/>
              <a:ext cx="426244" cy="71438"/>
            </a:xfrm>
            <a:custGeom>
              <a:avLst/>
              <a:gdLst>
                <a:gd name="connsiteX0" fmla="*/ 0 w 426244"/>
                <a:gd name="connsiteY0" fmla="*/ 7144 h 71438"/>
                <a:gd name="connsiteX1" fmla="*/ 219075 w 426244"/>
                <a:gd name="connsiteY1" fmla="*/ 0 h 71438"/>
                <a:gd name="connsiteX2" fmla="*/ 378619 w 426244"/>
                <a:gd name="connsiteY2" fmla="*/ 14288 h 71438"/>
                <a:gd name="connsiteX3" fmla="*/ 316707 w 426244"/>
                <a:gd name="connsiteY3" fmla="*/ 28575 h 71438"/>
                <a:gd name="connsiteX4" fmla="*/ 426244 w 426244"/>
                <a:gd name="connsiteY4" fmla="*/ 45244 h 71438"/>
                <a:gd name="connsiteX5" fmla="*/ 311944 w 426244"/>
                <a:gd name="connsiteY5" fmla="*/ 69056 h 71438"/>
                <a:gd name="connsiteX6" fmla="*/ 233363 w 426244"/>
                <a:gd name="connsiteY6" fmla="*/ 69056 h 71438"/>
                <a:gd name="connsiteX7" fmla="*/ 140494 w 426244"/>
                <a:gd name="connsiteY7" fmla="*/ 71438 h 71438"/>
                <a:gd name="connsiteX8" fmla="*/ 28575 w 426244"/>
                <a:gd name="connsiteY8" fmla="*/ 69056 h 71438"/>
                <a:gd name="connsiteX9" fmla="*/ 0 w 426244"/>
                <a:gd name="connsiteY9"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244" h="71438">
                  <a:moveTo>
                    <a:pt x="0" y="7144"/>
                  </a:moveTo>
                  <a:lnTo>
                    <a:pt x="219075" y="0"/>
                  </a:lnTo>
                  <a:lnTo>
                    <a:pt x="378619" y="14288"/>
                  </a:lnTo>
                  <a:lnTo>
                    <a:pt x="316707" y="28575"/>
                  </a:lnTo>
                  <a:lnTo>
                    <a:pt x="426244" y="45244"/>
                  </a:lnTo>
                  <a:lnTo>
                    <a:pt x="311944" y="69056"/>
                  </a:lnTo>
                  <a:lnTo>
                    <a:pt x="233363" y="69056"/>
                  </a:lnTo>
                  <a:lnTo>
                    <a:pt x="140494" y="71438"/>
                  </a:lnTo>
                  <a:lnTo>
                    <a:pt x="28575" y="69056"/>
                  </a:lnTo>
                  <a:lnTo>
                    <a:pt x="0" y="7144"/>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3" name="Freeform: Shape 282">
              <a:extLst>
                <a:ext uri="{FF2B5EF4-FFF2-40B4-BE49-F238E27FC236}">
                  <a16:creationId xmlns:a16="http://schemas.microsoft.com/office/drawing/2014/main" id="{09457B45-A8D4-61F6-2436-5617E38BC334}"/>
                </a:ext>
              </a:extLst>
            </p:cNvPr>
            <p:cNvSpPr/>
            <p:nvPr/>
          </p:nvSpPr>
          <p:spPr>
            <a:xfrm>
              <a:off x="778669" y="1650206"/>
              <a:ext cx="357187" cy="33338"/>
            </a:xfrm>
            <a:custGeom>
              <a:avLst/>
              <a:gdLst>
                <a:gd name="connsiteX0" fmla="*/ 0 w 357187"/>
                <a:gd name="connsiteY0" fmla="*/ 0 h 33338"/>
                <a:gd name="connsiteX1" fmla="*/ 157162 w 357187"/>
                <a:gd name="connsiteY1" fmla="*/ 2382 h 33338"/>
                <a:gd name="connsiteX2" fmla="*/ 357187 w 357187"/>
                <a:gd name="connsiteY2" fmla="*/ 16669 h 33338"/>
                <a:gd name="connsiteX3" fmla="*/ 257175 w 357187"/>
                <a:gd name="connsiteY3" fmla="*/ 33338 h 33338"/>
                <a:gd name="connsiteX4" fmla="*/ 100012 w 357187"/>
                <a:gd name="connsiteY4" fmla="*/ 28575 h 33338"/>
                <a:gd name="connsiteX5" fmla="*/ 0 w 357187"/>
                <a:gd name="connsiteY5" fmla="*/ 0 h 33338"/>
                <a:gd name="connsiteX0" fmla="*/ 0 w 357187"/>
                <a:gd name="connsiteY0" fmla="*/ 0 h 33338"/>
                <a:gd name="connsiteX1" fmla="*/ 157162 w 357187"/>
                <a:gd name="connsiteY1" fmla="*/ 2382 h 33338"/>
                <a:gd name="connsiteX2" fmla="*/ 357187 w 357187"/>
                <a:gd name="connsiteY2" fmla="*/ 16669 h 33338"/>
                <a:gd name="connsiteX3" fmla="*/ 257175 w 357187"/>
                <a:gd name="connsiteY3" fmla="*/ 33338 h 33338"/>
                <a:gd name="connsiteX4" fmla="*/ 9525 w 357187"/>
                <a:gd name="connsiteY4" fmla="*/ 30956 h 33338"/>
                <a:gd name="connsiteX5" fmla="*/ 0 w 357187"/>
                <a:gd name="connsiteY5" fmla="*/ 0 h 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7" h="33338">
                  <a:moveTo>
                    <a:pt x="0" y="0"/>
                  </a:moveTo>
                  <a:lnTo>
                    <a:pt x="157162" y="2382"/>
                  </a:lnTo>
                  <a:lnTo>
                    <a:pt x="357187" y="16669"/>
                  </a:lnTo>
                  <a:lnTo>
                    <a:pt x="257175" y="33338"/>
                  </a:lnTo>
                  <a:lnTo>
                    <a:pt x="9525" y="30956"/>
                  </a:lnTo>
                  <a:lnTo>
                    <a:pt x="0" y="0"/>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4" name="Freeform: Shape 283">
              <a:extLst>
                <a:ext uri="{FF2B5EF4-FFF2-40B4-BE49-F238E27FC236}">
                  <a16:creationId xmlns:a16="http://schemas.microsoft.com/office/drawing/2014/main" id="{BE3466D2-CF74-34EB-2CFD-16D73D7E348C}"/>
                </a:ext>
              </a:extLst>
            </p:cNvPr>
            <p:cNvSpPr/>
            <p:nvPr/>
          </p:nvSpPr>
          <p:spPr>
            <a:xfrm>
              <a:off x="800100" y="1704975"/>
              <a:ext cx="1095375" cy="71438"/>
            </a:xfrm>
            <a:custGeom>
              <a:avLst/>
              <a:gdLst>
                <a:gd name="connsiteX0" fmla="*/ 0 w 1095375"/>
                <a:gd name="connsiteY0" fmla="*/ 2381 h 71438"/>
                <a:gd name="connsiteX1" fmla="*/ 123825 w 1095375"/>
                <a:gd name="connsiteY1" fmla="*/ 0 h 71438"/>
                <a:gd name="connsiteX2" fmla="*/ 223838 w 1095375"/>
                <a:gd name="connsiteY2" fmla="*/ 9525 h 71438"/>
                <a:gd name="connsiteX3" fmla="*/ 354806 w 1095375"/>
                <a:gd name="connsiteY3" fmla="*/ 14288 h 71438"/>
                <a:gd name="connsiteX4" fmla="*/ 476250 w 1095375"/>
                <a:gd name="connsiteY4" fmla="*/ 21431 h 71438"/>
                <a:gd name="connsiteX5" fmla="*/ 659606 w 1095375"/>
                <a:gd name="connsiteY5" fmla="*/ 23813 h 71438"/>
                <a:gd name="connsiteX6" fmla="*/ 819150 w 1095375"/>
                <a:gd name="connsiteY6" fmla="*/ 19050 h 71438"/>
                <a:gd name="connsiteX7" fmla="*/ 916781 w 1095375"/>
                <a:gd name="connsiteY7" fmla="*/ 14288 h 71438"/>
                <a:gd name="connsiteX8" fmla="*/ 1095375 w 1095375"/>
                <a:gd name="connsiteY8" fmla="*/ 59531 h 71438"/>
                <a:gd name="connsiteX9" fmla="*/ 952500 w 1095375"/>
                <a:gd name="connsiteY9" fmla="*/ 59531 h 71438"/>
                <a:gd name="connsiteX10" fmla="*/ 742950 w 1095375"/>
                <a:gd name="connsiteY10" fmla="*/ 69056 h 71438"/>
                <a:gd name="connsiteX11" fmla="*/ 435769 w 1095375"/>
                <a:gd name="connsiteY11" fmla="*/ 66675 h 71438"/>
                <a:gd name="connsiteX12" fmla="*/ 271463 w 1095375"/>
                <a:gd name="connsiteY12" fmla="*/ 71438 h 71438"/>
                <a:gd name="connsiteX13" fmla="*/ 128588 w 1095375"/>
                <a:gd name="connsiteY13" fmla="*/ 61913 h 71438"/>
                <a:gd name="connsiteX14" fmla="*/ 26194 w 1095375"/>
                <a:gd name="connsiteY14" fmla="*/ 57150 h 71438"/>
                <a:gd name="connsiteX15" fmla="*/ 0 w 1095375"/>
                <a:gd name="connsiteY15" fmla="*/ 2381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5375" h="71438">
                  <a:moveTo>
                    <a:pt x="0" y="2381"/>
                  </a:moveTo>
                  <a:lnTo>
                    <a:pt x="123825" y="0"/>
                  </a:lnTo>
                  <a:lnTo>
                    <a:pt x="223838" y="9525"/>
                  </a:lnTo>
                  <a:lnTo>
                    <a:pt x="354806" y="14288"/>
                  </a:lnTo>
                  <a:lnTo>
                    <a:pt x="476250" y="21431"/>
                  </a:lnTo>
                  <a:lnTo>
                    <a:pt x="659606" y="23813"/>
                  </a:lnTo>
                  <a:lnTo>
                    <a:pt x="819150" y="19050"/>
                  </a:lnTo>
                  <a:lnTo>
                    <a:pt x="916781" y="14288"/>
                  </a:lnTo>
                  <a:lnTo>
                    <a:pt x="1095375" y="59531"/>
                  </a:lnTo>
                  <a:lnTo>
                    <a:pt x="952500" y="59531"/>
                  </a:lnTo>
                  <a:lnTo>
                    <a:pt x="742950" y="69056"/>
                  </a:lnTo>
                  <a:lnTo>
                    <a:pt x="435769" y="66675"/>
                  </a:lnTo>
                  <a:lnTo>
                    <a:pt x="271463" y="71438"/>
                  </a:lnTo>
                  <a:lnTo>
                    <a:pt x="128588" y="61913"/>
                  </a:lnTo>
                  <a:lnTo>
                    <a:pt x="26194" y="57150"/>
                  </a:lnTo>
                  <a:lnTo>
                    <a:pt x="0" y="2381"/>
                  </a:lnTo>
                  <a:close/>
                </a:path>
              </a:pathLst>
            </a:custGeom>
            <a:solidFill>
              <a:srgbClr val="FFFF66"/>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285" name="Picture 284" descr="A close up of a map&#10;&#10;Description automatically generated">
            <a:extLst>
              <a:ext uri="{FF2B5EF4-FFF2-40B4-BE49-F238E27FC236}">
                <a16:creationId xmlns:a16="http://schemas.microsoft.com/office/drawing/2014/main" id="{EB5614B5-3606-D180-9BF4-4049717AC9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4511" y="3333403"/>
            <a:ext cx="2662688" cy="2960283"/>
          </a:xfrm>
          <a:prstGeom prst="rect">
            <a:avLst/>
          </a:prstGeom>
        </p:spPr>
      </p:pic>
      <p:cxnSp>
        <p:nvCxnSpPr>
          <p:cNvPr id="286" name="Straight Arrow Connector 285">
            <a:extLst>
              <a:ext uri="{FF2B5EF4-FFF2-40B4-BE49-F238E27FC236}">
                <a16:creationId xmlns:a16="http://schemas.microsoft.com/office/drawing/2014/main" id="{AFC70031-DA20-AA7E-83C6-FF1A208DA08B}"/>
              </a:ext>
            </a:extLst>
          </p:cNvPr>
          <p:cNvCxnSpPr>
            <a:cxnSpLocks/>
          </p:cNvCxnSpPr>
          <p:nvPr/>
        </p:nvCxnSpPr>
        <p:spPr>
          <a:xfrm>
            <a:off x="8246225" y="4783633"/>
            <a:ext cx="407324" cy="38688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BFBF9D88-7CA5-F187-74E5-35CB03B6B769}"/>
              </a:ext>
            </a:extLst>
          </p:cNvPr>
          <p:cNvSpPr txBox="1"/>
          <p:nvPr/>
        </p:nvSpPr>
        <p:spPr>
          <a:xfrm>
            <a:off x="9052034" y="4900711"/>
            <a:ext cx="660758" cy="276999"/>
          </a:xfrm>
          <a:prstGeom prst="rect">
            <a:avLst/>
          </a:prstGeom>
          <a:noFill/>
        </p:spPr>
        <p:txBody>
          <a:bodyPr wrap="none" rtlCol="0">
            <a:spAutoFit/>
          </a:bodyPr>
          <a:lstStyle/>
          <a:p>
            <a:r>
              <a:rPr lang="en-IE" sz="1200" b="1" dirty="0">
                <a:solidFill>
                  <a:srgbClr val="FF0000"/>
                </a:solidFill>
              </a:rPr>
              <a:t>597NW</a:t>
            </a:r>
          </a:p>
        </p:txBody>
      </p:sp>
      <p:pic>
        <p:nvPicPr>
          <p:cNvPr id="290" name="Picture 289">
            <a:extLst>
              <a:ext uri="{FF2B5EF4-FFF2-40B4-BE49-F238E27FC236}">
                <a16:creationId xmlns:a16="http://schemas.microsoft.com/office/drawing/2014/main" id="{14E89D60-5CA2-CFBE-494C-34B3A42EFD20}"/>
              </a:ext>
            </a:extLst>
          </p:cNvPr>
          <p:cNvPicPr>
            <a:picLocks noChangeAspect="1"/>
          </p:cNvPicPr>
          <p:nvPr/>
        </p:nvPicPr>
        <p:blipFill>
          <a:blip r:embed="rId8"/>
          <a:stretch>
            <a:fillRect/>
          </a:stretch>
        </p:blipFill>
        <p:spPr>
          <a:xfrm>
            <a:off x="10033462" y="5269046"/>
            <a:ext cx="1915325" cy="1013996"/>
          </a:xfrm>
          <a:prstGeom prst="rect">
            <a:avLst/>
          </a:prstGeom>
        </p:spPr>
      </p:pic>
    </p:spTree>
    <p:extLst>
      <p:ext uri="{BB962C8B-B14F-4D97-AF65-F5344CB8AC3E}">
        <p14:creationId xmlns:p14="http://schemas.microsoft.com/office/powerpoint/2010/main" val="1354337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EE64ACE9-2E58-4247-A193-6F88E346F0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912" y="1002357"/>
            <a:ext cx="8149170" cy="5285714"/>
          </a:xfrm>
          <a:prstGeom prst="rect">
            <a:avLst/>
          </a:prstGeom>
        </p:spPr>
      </p:pic>
      <p:sp>
        <p:nvSpPr>
          <p:cNvPr id="2" name="Title 1">
            <a:extLst>
              <a:ext uri="{FF2B5EF4-FFF2-40B4-BE49-F238E27FC236}">
                <a16:creationId xmlns:a16="http://schemas.microsoft.com/office/drawing/2014/main" id="{DA1AD3FB-6BB5-4829-BDD5-B621C8ADF248}"/>
              </a:ext>
            </a:extLst>
          </p:cNvPr>
          <p:cNvSpPr>
            <a:spLocks noGrp="1"/>
          </p:cNvSpPr>
          <p:nvPr>
            <p:ph type="title"/>
          </p:nvPr>
        </p:nvSpPr>
        <p:spPr>
          <a:xfrm>
            <a:off x="248428" y="-131990"/>
            <a:ext cx="10515600" cy="1325563"/>
          </a:xfrm>
        </p:spPr>
        <p:txBody>
          <a:bodyPr>
            <a:normAutofit/>
          </a:bodyPr>
          <a:lstStyle/>
          <a:p>
            <a:r>
              <a:rPr lang="en-IE" sz="3200" b="1" dirty="0">
                <a:solidFill>
                  <a:srgbClr val="FFC000"/>
                </a:solidFill>
                <a:latin typeface="+mn-lt"/>
              </a:rPr>
              <a:t>Definitive geological constraint of age - Navan</a:t>
            </a:r>
          </a:p>
        </p:txBody>
      </p:sp>
      <p:sp>
        <p:nvSpPr>
          <p:cNvPr id="3" name="Content Placeholder 2">
            <a:extLst>
              <a:ext uri="{FF2B5EF4-FFF2-40B4-BE49-F238E27FC236}">
                <a16:creationId xmlns:a16="http://schemas.microsoft.com/office/drawing/2014/main" id="{9C5B4147-8E64-4D8B-8189-EB5505C4DD8D}"/>
              </a:ext>
            </a:extLst>
          </p:cNvPr>
          <p:cNvSpPr>
            <a:spLocks noGrp="1"/>
          </p:cNvSpPr>
          <p:nvPr>
            <p:ph idx="1"/>
          </p:nvPr>
        </p:nvSpPr>
        <p:spPr>
          <a:xfrm>
            <a:off x="8595584" y="648990"/>
            <a:ext cx="3268417" cy="5863454"/>
          </a:xfrm>
        </p:spPr>
        <p:txBody>
          <a:bodyPr>
            <a:normAutofit fontScale="92500" lnSpcReduction="10000"/>
          </a:bodyPr>
          <a:lstStyle/>
          <a:p>
            <a:pPr marL="0" indent="0" algn="just">
              <a:lnSpc>
                <a:spcPct val="110000"/>
              </a:lnSpc>
              <a:buNone/>
            </a:pPr>
            <a:r>
              <a:rPr lang="en-IE" sz="2000" dirty="0">
                <a:solidFill>
                  <a:schemeClr val="bg1"/>
                </a:solidFill>
              </a:rPr>
              <a:t>Lithified clasts of pre-existing mineralization included in debris-flow conglomerate confirming existence of such mineralization at depths NO GREATER than~250m.</a:t>
            </a:r>
          </a:p>
          <a:p>
            <a:pPr algn="just">
              <a:lnSpc>
                <a:spcPct val="110000"/>
              </a:lnSpc>
            </a:pPr>
            <a:endParaRPr lang="en-IE" sz="2000" dirty="0">
              <a:solidFill>
                <a:schemeClr val="bg1"/>
              </a:solidFill>
            </a:endParaRPr>
          </a:p>
          <a:p>
            <a:pPr algn="just">
              <a:lnSpc>
                <a:spcPct val="110000"/>
              </a:lnSpc>
            </a:pPr>
            <a:endParaRPr lang="en-IE" sz="2000" dirty="0">
              <a:solidFill>
                <a:schemeClr val="bg1"/>
              </a:solidFill>
            </a:endParaRPr>
          </a:p>
          <a:p>
            <a:pPr algn="just">
              <a:lnSpc>
                <a:spcPct val="110000"/>
              </a:lnSpc>
            </a:pPr>
            <a:endParaRPr lang="en-IE" sz="2000" dirty="0">
              <a:solidFill>
                <a:schemeClr val="bg1"/>
              </a:solidFill>
            </a:endParaRPr>
          </a:p>
          <a:p>
            <a:pPr algn="just">
              <a:lnSpc>
                <a:spcPct val="110000"/>
              </a:lnSpc>
            </a:pPr>
            <a:endParaRPr lang="en-IE" sz="2000" dirty="0">
              <a:solidFill>
                <a:schemeClr val="bg1"/>
              </a:solidFill>
            </a:endParaRPr>
          </a:p>
          <a:p>
            <a:pPr algn="just">
              <a:lnSpc>
                <a:spcPct val="110000"/>
              </a:lnSpc>
            </a:pPr>
            <a:endParaRPr lang="en-IE" sz="2000" dirty="0">
              <a:solidFill>
                <a:schemeClr val="bg1"/>
              </a:solidFill>
            </a:endParaRPr>
          </a:p>
          <a:p>
            <a:pPr marL="0" indent="0" algn="just">
              <a:lnSpc>
                <a:spcPct val="110000"/>
              </a:lnSpc>
              <a:buNone/>
            </a:pPr>
            <a:endParaRPr lang="en-IE" sz="900" dirty="0">
              <a:solidFill>
                <a:schemeClr val="bg1"/>
              </a:solidFill>
            </a:endParaRPr>
          </a:p>
          <a:p>
            <a:pPr marL="0" indent="0" algn="just">
              <a:lnSpc>
                <a:spcPct val="110000"/>
              </a:lnSpc>
              <a:buNone/>
            </a:pPr>
            <a:r>
              <a:rPr lang="en-IE" sz="2000" dirty="0">
                <a:solidFill>
                  <a:schemeClr val="bg1"/>
                </a:solidFill>
              </a:rPr>
              <a:t>Thus this must constrain mineralization to a narrow time interval </a:t>
            </a:r>
            <a:r>
              <a:rPr lang="en-IE" sz="2000" u="sng" dirty="0">
                <a:solidFill>
                  <a:schemeClr val="bg1"/>
                </a:solidFill>
              </a:rPr>
              <a:t>initiating</a:t>
            </a:r>
            <a:r>
              <a:rPr lang="en-IE" sz="2000" dirty="0">
                <a:solidFill>
                  <a:schemeClr val="bg1"/>
                </a:solidFill>
              </a:rPr>
              <a:t> in the P. </a:t>
            </a:r>
            <a:r>
              <a:rPr lang="en-IE" sz="2000" dirty="0" err="1">
                <a:solidFill>
                  <a:schemeClr val="bg1"/>
                </a:solidFill>
              </a:rPr>
              <a:t>mehli</a:t>
            </a:r>
            <a:r>
              <a:rPr lang="en-IE" sz="2000" dirty="0">
                <a:solidFill>
                  <a:schemeClr val="bg1"/>
                </a:solidFill>
              </a:rPr>
              <a:t> </a:t>
            </a:r>
            <a:r>
              <a:rPr lang="en-IE" sz="2000" dirty="0" err="1">
                <a:solidFill>
                  <a:schemeClr val="bg1"/>
                </a:solidFill>
              </a:rPr>
              <a:t>mehli</a:t>
            </a:r>
            <a:r>
              <a:rPr lang="en-IE" sz="2000" dirty="0">
                <a:solidFill>
                  <a:schemeClr val="bg1"/>
                </a:solidFill>
              </a:rPr>
              <a:t> biozone.</a:t>
            </a:r>
          </a:p>
          <a:p>
            <a:pPr algn="just">
              <a:lnSpc>
                <a:spcPct val="110000"/>
              </a:lnSpc>
            </a:pPr>
            <a:endParaRPr lang="en-IE" sz="2000" dirty="0">
              <a:solidFill>
                <a:schemeClr val="bg1"/>
              </a:solidFill>
            </a:endParaRPr>
          </a:p>
        </p:txBody>
      </p:sp>
      <p:grpSp>
        <p:nvGrpSpPr>
          <p:cNvPr id="17" name="Group 16">
            <a:extLst>
              <a:ext uri="{FF2B5EF4-FFF2-40B4-BE49-F238E27FC236}">
                <a16:creationId xmlns:a16="http://schemas.microsoft.com/office/drawing/2014/main" id="{1EF3A16B-F513-4F67-A8FB-0EB45AFCD743}"/>
              </a:ext>
            </a:extLst>
          </p:cNvPr>
          <p:cNvGrpSpPr/>
          <p:nvPr/>
        </p:nvGrpSpPr>
        <p:grpSpPr>
          <a:xfrm>
            <a:off x="2966122" y="2070339"/>
            <a:ext cx="5357812" cy="3602810"/>
            <a:chOff x="3500438" y="1924050"/>
            <a:chExt cx="5357812" cy="3602810"/>
          </a:xfrm>
        </p:grpSpPr>
        <p:sp>
          <p:nvSpPr>
            <p:cNvPr id="10" name="Freeform: Shape 9">
              <a:extLst>
                <a:ext uri="{FF2B5EF4-FFF2-40B4-BE49-F238E27FC236}">
                  <a16:creationId xmlns:a16="http://schemas.microsoft.com/office/drawing/2014/main" id="{4FDCF497-914B-4B0E-8F7F-9BD32C8F8B62}"/>
                </a:ext>
              </a:extLst>
            </p:cNvPr>
            <p:cNvSpPr/>
            <p:nvPr/>
          </p:nvSpPr>
          <p:spPr>
            <a:xfrm>
              <a:off x="3500438" y="1924050"/>
              <a:ext cx="447675" cy="19050"/>
            </a:xfrm>
            <a:custGeom>
              <a:avLst/>
              <a:gdLst>
                <a:gd name="connsiteX0" fmla="*/ 0 w 447675"/>
                <a:gd name="connsiteY0" fmla="*/ 0 h 19050"/>
                <a:gd name="connsiteX1" fmla="*/ 195262 w 447675"/>
                <a:gd name="connsiteY1" fmla="*/ 4763 h 19050"/>
                <a:gd name="connsiteX2" fmla="*/ 447675 w 447675"/>
                <a:gd name="connsiteY2" fmla="*/ 19050 h 19050"/>
              </a:gdLst>
              <a:ahLst/>
              <a:cxnLst>
                <a:cxn ang="0">
                  <a:pos x="connsiteX0" y="connsiteY0"/>
                </a:cxn>
                <a:cxn ang="0">
                  <a:pos x="connsiteX1" y="connsiteY1"/>
                </a:cxn>
                <a:cxn ang="0">
                  <a:pos x="connsiteX2" y="connsiteY2"/>
                </a:cxn>
              </a:cxnLst>
              <a:rect l="l" t="t" r="r" b="b"/>
              <a:pathLst>
                <a:path w="447675" h="19050">
                  <a:moveTo>
                    <a:pt x="0" y="0"/>
                  </a:moveTo>
                  <a:lnTo>
                    <a:pt x="195262" y="4763"/>
                  </a:lnTo>
                  <a:lnTo>
                    <a:pt x="447675" y="19050"/>
                  </a:lnTo>
                </a:path>
              </a:pathLst>
            </a:custGeom>
            <a:noFill/>
            <a:ln>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Freeform: Shape 10">
              <a:extLst>
                <a:ext uri="{FF2B5EF4-FFF2-40B4-BE49-F238E27FC236}">
                  <a16:creationId xmlns:a16="http://schemas.microsoft.com/office/drawing/2014/main" id="{9830CCB0-D68B-41E2-84DF-3DDD405EFE89}"/>
                </a:ext>
              </a:extLst>
            </p:cNvPr>
            <p:cNvSpPr/>
            <p:nvPr/>
          </p:nvSpPr>
          <p:spPr>
            <a:xfrm>
              <a:off x="4024313" y="1943101"/>
              <a:ext cx="4833937" cy="1766888"/>
            </a:xfrm>
            <a:custGeom>
              <a:avLst/>
              <a:gdLst>
                <a:gd name="connsiteX0" fmla="*/ 0 w 3986212"/>
                <a:gd name="connsiteY0" fmla="*/ 0 h 1566863"/>
                <a:gd name="connsiteX1" fmla="*/ 538162 w 3986212"/>
                <a:gd name="connsiteY1" fmla="*/ 19050 h 1566863"/>
                <a:gd name="connsiteX2" fmla="*/ 1019175 w 3986212"/>
                <a:gd name="connsiteY2" fmla="*/ 47625 h 1566863"/>
                <a:gd name="connsiteX3" fmla="*/ 1233487 w 3986212"/>
                <a:gd name="connsiteY3" fmla="*/ 71438 h 1566863"/>
                <a:gd name="connsiteX4" fmla="*/ 1595437 w 3986212"/>
                <a:gd name="connsiteY4" fmla="*/ 152400 h 1566863"/>
                <a:gd name="connsiteX5" fmla="*/ 1938337 w 3986212"/>
                <a:gd name="connsiteY5" fmla="*/ 252413 h 1566863"/>
                <a:gd name="connsiteX6" fmla="*/ 2366962 w 3986212"/>
                <a:gd name="connsiteY6" fmla="*/ 457200 h 1566863"/>
                <a:gd name="connsiteX7" fmla="*/ 2914650 w 3986212"/>
                <a:gd name="connsiteY7" fmla="*/ 757238 h 1566863"/>
                <a:gd name="connsiteX8" fmla="*/ 3309937 w 3986212"/>
                <a:gd name="connsiteY8" fmla="*/ 995363 h 1566863"/>
                <a:gd name="connsiteX9" fmla="*/ 3771900 w 3986212"/>
                <a:gd name="connsiteY9" fmla="*/ 1300163 h 1566863"/>
                <a:gd name="connsiteX10" fmla="*/ 3986212 w 3986212"/>
                <a:gd name="connsiteY10" fmla="*/ 1438275 h 1566863"/>
                <a:gd name="connsiteX11" fmla="*/ 3900487 w 3986212"/>
                <a:gd name="connsiteY11" fmla="*/ 1566863 h 1566863"/>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833937 w 4833937"/>
                <a:gd name="connsiteY11"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252912 w 4833937"/>
                <a:gd name="connsiteY11" fmla="*/ 1585912 h 1766888"/>
                <a:gd name="connsiteX12" fmla="*/ 4833937 w 4833937"/>
                <a:gd name="connsiteY12"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252912 w 4833937"/>
                <a:gd name="connsiteY11" fmla="*/ 1585912 h 1766888"/>
                <a:gd name="connsiteX12" fmla="*/ 4543425 w 4833937"/>
                <a:gd name="connsiteY12" fmla="*/ 1695449 h 1766888"/>
                <a:gd name="connsiteX13" fmla="*/ 4833937 w 4833937"/>
                <a:gd name="connsiteY13"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262437 w 4833937"/>
                <a:gd name="connsiteY11" fmla="*/ 1576387 h 1766888"/>
                <a:gd name="connsiteX12" fmla="*/ 4543425 w 4833937"/>
                <a:gd name="connsiteY12" fmla="*/ 1695449 h 1766888"/>
                <a:gd name="connsiteX13" fmla="*/ 4833937 w 4833937"/>
                <a:gd name="connsiteY13"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86212 w 4833937"/>
                <a:gd name="connsiteY10" fmla="*/ 1438275 h 1766888"/>
                <a:gd name="connsiteX11" fmla="*/ 4262437 w 4833937"/>
                <a:gd name="connsiteY11" fmla="*/ 1576387 h 1766888"/>
                <a:gd name="connsiteX12" fmla="*/ 4557713 w 4833937"/>
                <a:gd name="connsiteY12" fmla="*/ 1690687 h 1766888"/>
                <a:gd name="connsiteX13" fmla="*/ 4833937 w 4833937"/>
                <a:gd name="connsiteY13"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90974 w 4833937"/>
                <a:gd name="connsiteY10" fmla="*/ 1457325 h 1766888"/>
                <a:gd name="connsiteX11" fmla="*/ 4262437 w 4833937"/>
                <a:gd name="connsiteY11" fmla="*/ 1576387 h 1766888"/>
                <a:gd name="connsiteX12" fmla="*/ 4557713 w 4833937"/>
                <a:gd name="connsiteY12" fmla="*/ 1690687 h 1766888"/>
                <a:gd name="connsiteX13" fmla="*/ 4833937 w 4833937"/>
                <a:gd name="connsiteY13" fmla="*/ 1766888 h 1766888"/>
                <a:gd name="connsiteX0" fmla="*/ 0 w 4833937"/>
                <a:gd name="connsiteY0" fmla="*/ 0 h 1766888"/>
                <a:gd name="connsiteX1" fmla="*/ 538162 w 4833937"/>
                <a:gd name="connsiteY1" fmla="*/ 19050 h 1766888"/>
                <a:gd name="connsiteX2" fmla="*/ 1019175 w 4833937"/>
                <a:gd name="connsiteY2" fmla="*/ 47625 h 1766888"/>
                <a:gd name="connsiteX3" fmla="*/ 1233487 w 4833937"/>
                <a:gd name="connsiteY3" fmla="*/ 71438 h 1766888"/>
                <a:gd name="connsiteX4" fmla="*/ 1595437 w 4833937"/>
                <a:gd name="connsiteY4" fmla="*/ 152400 h 1766888"/>
                <a:gd name="connsiteX5" fmla="*/ 1938337 w 4833937"/>
                <a:gd name="connsiteY5" fmla="*/ 252413 h 1766888"/>
                <a:gd name="connsiteX6" fmla="*/ 2366962 w 4833937"/>
                <a:gd name="connsiteY6" fmla="*/ 457200 h 1766888"/>
                <a:gd name="connsiteX7" fmla="*/ 2914650 w 4833937"/>
                <a:gd name="connsiteY7" fmla="*/ 757238 h 1766888"/>
                <a:gd name="connsiteX8" fmla="*/ 3309937 w 4833937"/>
                <a:gd name="connsiteY8" fmla="*/ 995363 h 1766888"/>
                <a:gd name="connsiteX9" fmla="*/ 3771900 w 4833937"/>
                <a:gd name="connsiteY9" fmla="*/ 1300163 h 1766888"/>
                <a:gd name="connsiteX10" fmla="*/ 3990974 w 4833937"/>
                <a:gd name="connsiteY10" fmla="*/ 1457325 h 1766888"/>
                <a:gd name="connsiteX11" fmla="*/ 4224337 w 4833937"/>
                <a:gd name="connsiteY11" fmla="*/ 1566862 h 1766888"/>
                <a:gd name="connsiteX12" fmla="*/ 4557713 w 4833937"/>
                <a:gd name="connsiteY12" fmla="*/ 1690687 h 1766888"/>
                <a:gd name="connsiteX13" fmla="*/ 4833937 w 4833937"/>
                <a:gd name="connsiteY13" fmla="*/ 1766888 h 176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3937" h="1766888">
                  <a:moveTo>
                    <a:pt x="0" y="0"/>
                  </a:moveTo>
                  <a:lnTo>
                    <a:pt x="538162" y="19050"/>
                  </a:lnTo>
                  <a:lnTo>
                    <a:pt x="1019175" y="47625"/>
                  </a:lnTo>
                  <a:lnTo>
                    <a:pt x="1233487" y="71438"/>
                  </a:lnTo>
                  <a:lnTo>
                    <a:pt x="1595437" y="152400"/>
                  </a:lnTo>
                  <a:lnTo>
                    <a:pt x="1938337" y="252413"/>
                  </a:lnTo>
                  <a:lnTo>
                    <a:pt x="2366962" y="457200"/>
                  </a:lnTo>
                  <a:lnTo>
                    <a:pt x="2914650" y="757238"/>
                  </a:lnTo>
                  <a:lnTo>
                    <a:pt x="3309937" y="995363"/>
                  </a:lnTo>
                  <a:lnTo>
                    <a:pt x="3771900" y="1300163"/>
                  </a:lnTo>
                  <a:lnTo>
                    <a:pt x="3990974" y="1457325"/>
                  </a:lnTo>
                  <a:cubicBezTo>
                    <a:pt x="4092574" y="1493837"/>
                    <a:pt x="4122737" y="1530350"/>
                    <a:pt x="4224337" y="1566862"/>
                  </a:cubicBezTo>
                  <a:cubicBezTo>
                    <a:pt x="4327525" y="1600199"/>
                    <a:pt x="4454525" y="1657350"/>
                    <a:pt x="4557713" y="1690687"/>
                  </a:cubicBezTo>
                  <a:lnTo>
                    <a:pt x="4833937" y="1766888"/>
                  </a:lnTo>
                </a:path>
              </a:pathLst>
            </a:custGeom>
            <a:noFill/>
            <a:ln>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Shape 11">
              <a:extLst>
                <a:ext uri="{FF2B5EF4-FFF2-40B4-BE49-F238E27FC236}">
                  <a16:creationId xmlns:a16="http://schemas.microsoft.com/office/drawing/2014/main" id="{64AFA64A-B96C-4F63-9DA8-95A8B81FB956}"/>
                </a:ext>
              </a:extLst>
            </p:cNvPr>
            <p:cNvSpPr/>
            <p:nvPr/>
          </p:nvSpPr>
          <p:spPr>
            <a:xfrm>
              <a:off x="6858000" y="3642769"/>
              <a:ext cx="209550" cy="285750"/>
            </a:xfrm>
            <a:custGeom>
              <a:avLst/>
              <a:gdLst>
                <a:gd name="connsiteX0" fmla="*/ 0 w 209550"/>
                <a:gd name="connsiteY0" fmla="*/ 0 h 285750"/>
                <a:gd name="connsiteX1" fmla="*/ 133350 w 209550"/>
                <a:gd name="connsiteY1" fmla="*/ 161925 h 285750"/>
                <a:gd name="connsiteX2" fmla="*/ 209550 w 209550"/>
                <a:gd name="connsiteY2" fmla="*/ 285750 h 285750"/>
                <a:gd name="connsiteX3" fmla="*/ 190500 w 209550"/>
                <a:gd name="connsiteY3" fmla="*/ 195263 h 285750"/>
                <a:gd name="connsiteX4" fmla="*/ 123825 w 209550"/>
                <a:gd name="connsiteY4" fmla="*/ 90488 h 285750"/>
                <a:gd name="connsiteX5" fmla="*/ 0 w 209550"/>
                <a:gd name="connsiteY5" fmla="*/ 0 h 285750"/>
                <a:gd name="connsiteX0" fmla="*/ 0 w 209550"/>
                <a:gd name="connsiteY0" fmla="*/ 0 h 285750"/>
                <a:gd name="connsiteX1" fmla="*/ 128588 w 209550"/>
                <a:gd name="connsiteY1" fmla="*/ 161925 h 285750"/>
                <a:gd name="connsiteX2" fmla="*/ 209550 w 209550"/>
                <a:gd name="connsiteY2" fmla="*/ 285750 h 285750"/>
                <a:gd name="connsiteX3" fmla="*/ 190500 w 209550"/>
                <a:gd name="connsiteY3" fmla="*/ 195263 h 285750"/>
                <a:gd name="connsiteX4" fmla="*/ 123825 w 209550"/>
                <a:gd name="connsiteY4" fmla="*/ 90488 h 285750"/>
                <a:gd name="connsiteX5" fmla="*/ 0 w 209550"/>
                <a:gd name="connsiteY5"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285750">
                  <a:moveTo>
                    <a:pt x="0" y="0"/>
                  </a:moveTo>
                  <a:lnTo>
                    <a:pt x="128588" y="161925"/>
                  </a:lnTo>
                  <a:lnTo>
                    <a:pt x="209550" y="285750"/>
                  </a:lnTo>
                  <a:lnTo>
                    <a:pt x="190500" y="195263"/>
                  </a:lnTo>
                  <a:lnTo>
                    <a:pt x="123825" y="90488"/>
                  </a:lnTo>
                  <a:lnTo>
                    <a:pt x="0" y="0"/>
                  </a:lnTo>
                  <a:close/>
                </a:path>
              </a:pathLst>
            </a:cu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Freeform: Shape 12">
              <a:extLst>
                <a:ext uri="{FF2B5EF4-FFF2-40B4-BE49-F238E27FC236}">
                  <a16:creationId xmlns:a16="http://schemas.microsoft.com/office/drawing/2014/main" id="{04EF6593-A3BF-4ADB-A08A-70A125A5F6CB}"/>
                </a:ext>
              </a:extLst>
            </p:cNvPr>
            <p:cNvSpPr/>
            <p:nvPr/>
          </p:nvSpPr>
          <p:spPr>
            <a:xfrm>
              <a:off x="7181850" y="4086281"/>
              <a:ext cx="209550" cy="333375"/>
            </a:xfrm>
            <a:custGeom>
              <a:avLst/>
              <a:gdLst>
                <a:gd name="connsiteX0" fmla="*/ 0 w 209550"/>
                <a:gd name="connsiteY0" fmla="*/ 0 h 285750"/>
                <a:gd name="connsiteX1" fmla="*/ 133350 w 209550"/>
                <a:gd name="connsiteY1" fmla="*/ 161925 h 285750"/>
                <a:gd name="connsiteX2" fmla="*/ 209550 w 209550"/>
                <a:gd name="connsiteY2" fmla="*/ 285750 h 285750"/>
                <a:gd name="connsiteX3" fmla="*/ 190500 w 209550"/>
                <a:gd name="connsiteY3" fmla="*/ 195263 h 285750"/>
                <a:gd name="connsiteX4" fmla="*/ 123825 w 209550"/>
                <a:gd name="connsiteY4" fmla="*/ 90488 h 285750"/>
                <a:gd name="connsiteX5" fmla="*/ 0 w 209550"/>
                <a:gd name="connsiteY5" fmla="*/ 0 h 285750"/>
                <a:gd name="connsiteX0" fmla="*/ 0 w 209550"/>
                <a:gd name="connsiteY0" fmla="*/ 0 h 285750"/>
                <a:gd name="connsiteX1" fmla="*/ 114300 w 209550"/>
                <a:gd name="connsiteY1" fmla="*/ 180975 h 285750"/>
                <a:gd name="connsiteX2" fmla="*/ 209550 w 209550"/>
                <a:gd name="connsiteY2" fmla="*/ 285750 h 285750"/>
                <a:gd name="connsiteX3" fmla="*/ 190500 w 209550"/>
                <a:gd name="connsiteY3" fmla="*/ 195263 h 285750"/>
                <a:gd name="connsiteX4" fmla="*/ 123825 w 209550"/>
                <a:gd name="connsiteY4" fmla="*/ 90488 h 285750"/>
                <a:gd name="connsiteX5" fmla="*/ 0 w 209550"/>
                <a:gd name="connsiteY5" fmla="*/ 0 h 285750"/>
                <a:gd name="connsiteX0" fmla="*/ 0 w 209550"/>
                <a:gd name="connsiteY0" fmla="*/ 0 h 333375"/>
                <a:gd name="connsiteX1" fmla="*/ 114300 w 209550"/>
                <a:gd name="connsiteY1" fmla="*/ 180975 h 333375"/>
                <a:gd name="connsiteX2" fmla="*/ 209550 w 209550"/>
                <a:gd name="connsiteY2" fmla="*/ 333375 h 333375"/>
                <a:gd name="connsiteX3" fmla="*/ 190500 w 209550"/>
                <a:gd name="connsiteY3" fmla="*/ 195263 h 333375"/>
                <a:gd name="connsiteX4" fmla="*/ 123825 w 209550"/>
                <a:gd name="connsiteY4" fmla="*/ 90488 h 333375"/>
                <a:gd name="connsiteX5" fmla="*/ 0 w 209550"/>
                <a:gd name="connsiteY5"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333375">
                  <a:moveTo>
                    <a:pt x="0" y="0"/>
                  </a:moveTo>
                  <a:lnTo>
                    <a:pt x="114300" y="180975"/>
                  </a:lnTo>
                  <a:lnTo>
                    <a:pt x="209550" y="333375"/>
                  </a:lnTo>
                  <a:lnTo>
                    <a:pt x="190500" y="195263"/>
                  </a:lnTo>
                  <a:lnTo>
                    <a:pt x="123825" y="90488"/>
                  </a:lnTo>
                  <a:lnTo>
                    <a:pt x="0" y="0"/>
                  </a:lnTo>
                  <a:close/>
                </a:path>
              </a:pathLst>
            </a:cu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C35FF72B-27B4-405D-BFB2-6BBF9A391D69}"/>
                </a:ext>
              </a:extLst>
            </p:cNvPr>
            <p:cNvSpPr/>
            <p:nvPr/>
          </p:nvSpPr>
          <p:spPr>
            <a:xfrm>
              <a:off x="7543800" y="4619625"/>
              <a:ext cx="1012828" cy="907235"/>
            </a:xfrm>
            <a:custGeom>
              <a:avLst/>
              <a:gdLst>
                <a:gd name="connsiteX0" fmla="*/ 0 w 909638"/>
                <a:gd name="connsiteY0" fmla="*/ 0 h 842963"/>
                <a:gd name="connsiteX1" fmla="*/ 85725 w 909638"/>
                <a:gd name="connsiteY1" fmla="*/ 119063 h 842963"/>
                <a:gd name="connsiteX2" fmla="*/ 223838 w 909638"/>
                <a:gd name="connsiteY2" fmla="*/ 314325 h 842963"/>
                <a:gd name="connsiteX3" fmla="*/ 309563 w 909638"/>
                <a:gd name="connsiteY3" fmla="*/ 414338 h 842963"/>
                <a:gd name="connsiteX4" fmla="*/ 366713 w 909638"/>
                <a:gd name="connsiteY4" fmla="*/ 481013 h 842963"/>
                <a:gd name="connsiteX5" fmla="*/ 581025 w 909638"/>
                <a:gd name="connsiteY5" fmla="*/ 609600 h 842963"/>
                <a:gd name="connsiteX6" fmla="*/ 790575 w 909638"/>
                <a:gd name="connsiteY6" fmla="*/ 752475 h 842963"/>
                <a:gd name="connsiteX7" fmla="*/ 909638 w 909638"/>
                <a:gd name="connsiteY7" fmla="*/ 842963 h 842963"/>
                <a:gd name="connsiteX0" fmla="*/ 0 w 790575"/>
                <a:gd name="connsiteY0" fmla="*/ 0 h 752475"/>
                <a:gd name="connsiteX1" fmla="*/ 85725 w 790575"/>
                <a:gd name="connsiteY1" fmla="*/ 119063 h 752475"/>
                <a:gd name="connsiteX2" fmla="*/ 223838 w 790575"/>
                <a:gd name="connsiteY2" fmla="*/ 314325 h 752475"/>
                <a:gd name="connsiteX3" fmla="*/ 309563 w 790575"/>
                <a:gd name="connsiteY3" fmla="*/ 414338 h 752475"/>
                <a:gd name="connsiteX4" fmla="*/ 366713 w 790575"/>
                <a:gd name="connsiteY4" fmla="*/ 481013 h 752475"/>
                <a:gd name="connsiteX5" fmla="*/ 581025 w 790575"/>
                <a:gd name="connsiteY5" fmla="*/ 609600 h 752475"/>
                <a:gd name="connsiteX6" fmla="*/ 790575 w 790575"/>
                <a:gd name="connsiteY6" fmla="*/ 752475 h 752475"/>
                <a:gd name="connsiteX7" fmla="*/ 128588 w 790575"/>
                <a:gd name="connsiteY7" fmla="*/ 4763 h 752475"/>
                <a:gd name="connsiteX0" fmla="*/ 0 w 790575"/>
                <a:gd name="connsiteY0" fmla="*/ 0 h 752475"/>
                <a:gd name="connsiteX1" fmla="*/ 85725 w 790575"/>
                <a:gd name="connsiteY1" fmla="*/ 119063 h 752475"/>
                <a:gd name="connsiteX2" fmla="*/ 223838 w 790575"/>
                <a:gd name="connsiteY2" fmla="*/ 314325 h 752475"/>
                <a:gd name="connsiteX3" fmla="*/ 309563 w 790575"/>
                <a:gd name="connsiteY3" fmla="*/ 414338 h 752475"/>
                <a:gd name="connsiteX4" fmla="*/ 366713 w 790575"/>
                <a:gd name="connsiteY4" fmla="*/ 481013 h 752475"/>
                <a:gd name="connsiteX5" fmla="*/ 581025 w 790575"/>
                <a:gd name="connsiteY5" fmla="*/ 609600 h 752475"/>
                <a:gd name="connsiteX6" fmla="*/ 790575 w 790575"/>
                <a:gd name="connsiteY6" fmla="*/ 752475 h 752475"/>
                <a:gd name="connsiteX7" fmla="*/ 280989 w 790575"/>
                <a:gd name="connsiteY7" fmla="*/ 180975 h 752475"/>
                <a:gd name="connsiteX8" fmla="*/ 128588 w 790575"/>
                <a:gd name="connsiteY8" fmla="*/ 4763 h 752475"/>
                <a:gd name="connsiteX0" fmla="*/ 0 w 790575"/>
                <a:gd name="connsiteY0" fmla="*/ 0 h 752475"/>
                <a:gd name="connsiteX1" fmla="*/ 85725 w 790575"/>
                <a:gd name="connsiteY1" fmla="*/ 119063 h 752475"/>
                <a:gd name="connsiteX2" fmla="*/ 223838 w 790575"/>
                <a:gd name="connsiteY2" fmla="*/ 314325 h 752475"/>
                <a:gd name="connsiteX3" fmla="*/ 309563 w 790575"/>
                <a:gd name="connsiteY3" fmla="*/ 414338 h 752475"/>
                <a:gd name="connsiteX4" fmla="*/ 366713 w 790575"/>
                <a:gd name="connsiteY4" fmla="*/ 481013 h 752475"/>
                <a:gd name="connsiteX5" fmla="*/ 581025 w 790575"/>
                <a:gd name="connsiteY5" fmla="*/ 609600 h 752475"/>
                <a:gd name="connsiteX6" fmla="*/ 790575 w 790575"/>
                <a:gd name="connsiteY6" fmla="*/ 752475 h 752475"/>
                <a:gd name="connsiteX7" fmla="*/ 400051 w 790575"/>
                <a:gd name="connsiteY7" fmla="*/ 290513 h 752475"/>
                <a:gd name="connsiteX8" fmla="*/ 280989 w 790575"/>
                <a:gd name="connsiteY8" fmla="*/ 180975 h 752475"/>
                <a:gd name="connsiteX9" fmla="*/ 128588 w 790575"/>
                <a:gd name="connsiteY9" fmla="*/ 4763 h 752475"/>
                <a:gd name="connsiteX0" fmla="*/ 0 w 790575"/>
                <a:gd name="connsiteY0" fmla="*/ 0 h 752475"/>
                <a:gd name="connsiteX1" fmla="*/ 85725 w 790575"/>
                <a:gd name="connsiteY1" fmla="*/ 119063 h 752475"/>
                <a:gd name="connsiteX2" fmla="*/ 223838 w 790575"/>
                <a:gd name="connsiteY2" fmla="*/ 314325 h 752475"/>
                <a:gd name="connsiteX3" fmla="*/ 309563 w 790575"/>
                <a:gd name="connsiteY3" fmla="*/ 414338 h 752475"/>
                <a:gd name="connsiteX4" fmla="*/ 366713 w 790575"/>
                <a:gd name="connsiteY4" fmla="*/ 481013 h 752475"/>
                <a:gd name="connsiteX5" fmla="*/ 581025 w 790575"/>
                <a:gd name="connsiteY5" fmla="*/ 609600 h 752475"/>
                <a:gd name="connsiteX6" fmla="*/ 790575 w 790575"/>
                <a:gd name="connsiteY6" fmla="*/ 752475 h 752475"/>
                <a:gd name="connsiteX7" fmla="*/ 500064 w 790575"/>
                <a:gd name="connsiteY7" fmla="*/ 376238 h 752475"/>
                <a:gd name="connsiteX8" fmla="*/ 400051 w 790575"/>
                <a:gd name="connsiteY8" fmla="*/ 290513 h 752475"/>
                <a:gd name="connsiteX9" fmla="*/ 280989 w 790575"/>
                <a:gd name="connsiteY9" fmla="*/ 180975 h 752475"/>
                <a:gd name="connsiteX10" fmla="*/ 128588 w 790575"/>
                <a:gd name="connsiteY10" fmla="*/ 4763 h 752475"/>
                <a:gd name="connsiteX0" fmla="*/ 0 w 869201"/>
                <a:gd name="connsiteY0" fmla="*/ 0 h 752475"/>
                <a:gd name="connsiteX1" fmla="*/ 85725 w 869201"/>
                <a:gd name="connsiteY1" fmla="*/ 119063 h 752475"/>
                <a:gd name="connsiteX2" fmla="*/ 223838 w 869201"/>
                <a:gd name="connsiteY2" fmla="*/ 314325 h 752475"/>
                <a:gd name="connsiteX3" fmla="*/ 309563 w 869201"/>
                <a:gd name="connsiteY3" fmla="*/ 414338 h 752475"/>
                <a:gd name="connsiteX4" fmla="*/ 366713 w 869201"/>
                <a:gd name="connsiteY4" fmla="*/ 481013 h 752475"/>
                <a:gd name="connsiteX5" fmla="*/ 581025 w 869201"/>
                <a:gd name="connsiteY5" fmla="*/ 609600 h 752475"/>
                <a:gd name="connsiteX6" fmla="*/ 790575 w 869201"/>
                <a:gd name="connsiteY6" fmla="*/ 752475 h 752475"/>
                <a:gd name="connsiteX7" fmla="*/ 857251 w 869201"/>
                <a:gd name="connsiteY7" fmla="*/ 561975 h 752475"/>
                <a:gd name="connsiteX8" fmla="*/ 500064 w 869201"/>
                <a:gd name="connsiteY8" fmla="*/ 376238 h 752475"/>
                <a:gd name="connsiteX9" fmla="*/ 400051 w 869201"/>
                <a:gd name="connsiteY9" fmla="*/ 290513 h 752475"/>
                <a:gd name="connsiteX10" fmla="*/ 280989 w 869201"/>
                <a:gd name="connsiteY10" fmla="*/ 180975 h 752475"/>
                <a:gd name="connsiteX11" fmla="*/ 128588 w 869201"/>
                <a:gd name="connsiteY11" fmla="*/ 4763 h 752475"/>
                <a:gd name="connsiteX0" fmla="*/ 0 w 869201"/>
                <a:gd name="connsiteY0" fmla="*/ 0 h 752475"/>
                <a:gd name="connsiteX1" fmla="*/ 85725 w 869201"/>
                <a:gd name="connsiteY1" fmla="*/ 119063 h 752475"/>
                <a:gd name="connsiteX2" fmla="*/ 223838 w 869201"/>
                <a:gd name="connsiteY2" fmla="*/ 314325 h 752475"/>
                <a:gd name="connsiteX3" fmla="*/ 309563 w 869201"/>
                <a:gd name="connsiteY3" fmla="*/ 414338 h 752475"/>
                <a:gd name="connsiteX4" fmla="*/ 366713 w 869201"/>
                <a:gd name="connsiteY4" fmla="*/ 481013 h 752475"/>
                <a:gd name="connsiteX5" fmla="*/ 581025 w 869201"/>
                <a:gd name="connsiteY5" fmla="*/ 609600 h 752475"/>
                <a:gd name="connsiteX6" fmla="*/ 790575 w 869201"/>
                <a:gd name="connsiteY6" fmla="*/ 752475 h 752475"/>
                <a:gd name="connsiteX7" fmla="*/ 857251 w 869201"/>
                <a:gd name="connsiteY7" fmla="*/ 561975 h 752475"/>
                <a:gd name="connsiteX8" fmla="*/ 500064 w 869201"/>
                <a:gd name="connsiteY8" fmla="*/ 376238 h 752475"/>
                <a:gd name="connsiteX9" fmla="*/ 400051 w 869201"/>
                <a:gd name="connsiteY9" fmla="*/ 290513 h 752475"/>
                <a:gd name="connsiteX10" fmla="*/ 280989 w 869201"/>
                <a:gd name="connsiteY10" fmla="*/ 180975 h 752475"/>
                <a:gd name="connsiteX11" fmla="*/ 128588 w 869201"/>
                <a:gd name="connsiteY11" fmla="*/ 4763 h 752475"/>
                <a:gd name="connsiteX0" fmla="*/ 0 w 874555"/>
                <a:gd name="connsiteY0" fmla="*/ 0 h 752489"/>
                <a:gd name="connsiteX1" fmla="*/ 85725 w 874555"/>
                <a:gd name="connsiteY1" fmla="*/ 119063 h 752489"/>
                <a:gd name="connsiteX2" fmla="*/ 223838 w 874555"/>
                <a:gd name="connsiteY2" fmla="*/ 314325 h 752489"/>
                <a:gd name="connsiteX3" fmla="*/ 309563 w 874555"/>
                <a:gd name="connsiteY3" fmla="*/ 414338 h 752489"/>
                <a:gd name="connsiteX4" fmla="*/ 366713 w 874555"/>
                <a:gd name="connsiteY4" fmla="*/ 481013 h 752489"/>
                <a:gd name="connsiteX5" fmla="*/ 581025 w 874555"/>
                <a:gd name="connsiteY5" fmla="*/ 609600 h 752489"/>
                <a:gd name="connsiteX6" fmla="*/ 790575 w 874555"/>
                <a:gd name="connsiteY6" fmla="*/ 752475 h 752489"/>
                <a:gd name="connsiteX7" fmla="*/ 790576 w 874555"/>
                <a:gd name="connsiteY7" fmla="*/ 595313 h 752489"/>
                <a:gd name="connsiteX8" fmla="*/ 857251 w 874555"/>
                <a:gd name="connsiteY8" fmla="*/ 561975 h 752489"/>
                <a:gd name="connsiteX9" fmla="*/ 500064 w 874555"/>
                <a:gd name="connsiteY9" fmla="*/ 376238 h 752489"/>
                <a:gd name="connsiteX10" fmla="*/ 400051 w 874555"/>
                <a:gd name="connsiteY10" fmla="*/ 290513 h 752489"/>
                <a:gd name="connsiteX11" fmla="*/ 280989 w 874555"/>
                <a:gd name="connsiteY11" fmla="*/ 180975 h 752489"/>
                <a:gd name="connsiteX12" fmla="*/ 128588 w 874555"/>
                <a:gd name="connsiteY12" fmla="*/ 4763 h 752489"/>
                <a:gd name="connsiteX0" fmla="*/ 0 w 876169"/>
                <a:gd name="connsiteY0" fmla="*/ 0 h 752489"/>
                <a:gd name="connsiteX1" fmla="*/ 85725 w 876169"/>
                <a:gd name="connsiteY1" fmla="*/ 119063 h 752489"/>
                <a:gd name="connsiteX2" fmla="*/ 223838 w 876169"/>
                <a:gd name="connsiteY2" fmla="*/ 314325 h 752489"/>
                <a:gd name="connsiteX3" fmla="*/ 309563 w 876169"/>
                <a:gd name="connsiteY3" fmla="*/ 414338 h 752489"/>
                <a:gd name="connsiteX4" fmla="*/ 366713 w 876169"/>
                <a:gd name="connsiteY4" fmla="*/ 481013 h 752489"/>
                <a:gd name="connsiteX5" fmla="*/ 581025 w 876169"/>
                <a:gd name="connsiteY5" fmla="*/ 609600 h 752489"/>
                <a:gd name="connsiteX6" fmla="*/ 790575 w 876169"/>
                <a:gd name="connsiteY6" fmla="*/ 752475 h 752489"/>
                <a:gd name="connsiteX7" fmla="*/ 790576 w 876169"/>
                <a:gd name="connsiteY7" fmla="*/ 595313 h 752489"/>
                <a:gd name="connsiteX8" fmla="*/ 857251 w 876169"/>
                <a:gd name="connsiteY8" fmla="*/ 561975 h 752489"/>
                <a:gd name="connsiteX9" fmla="*/ 500064 w 876169"/>
                <a:gd name="connsiteY9" fmla="*/ 376238 h 752489"/>
                <a:gd name="connsiteX10" fmla="*/ 400051 w 876169"/>
                <a:gd name="connsiteY10" fmla="*/ 290513 h 752489"/>
                <a:gd name="connsiteX11" fmla="*/ 280989 w 876169"/>
                <a:gd name="connsiteY11" fmla="*/ 180975 h 752489"/>
                <a:gd name="connsiteX12" fmla="*/ 128588 w 876169"/>
                <a:gd name="connsiteY12" fmla="*/ 4763 h 752489"/>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57251 w 1009651"/>
                <a:gd name="connsiteY9" fmla="*/ 561975 h 767721"/>
                <a:gd name="connsiteX10" fmla="*/ 500064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57251 w 1009651"/>
                <a:gd name="connsiteY9" fmla="*/ 561975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57251 w 1009651"/>
                <a:gd name="connsiteY9" fmla="*/ 561975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57251 w 1009651"/>
                <a:gd name="connsiteY9" fmla="*/ 561975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71539 w 1009651"/>
                <a:gd name="connsiteY9" fmla="*/ 564356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09651"/>
                <a:gd name="connsiteY0" fmla="*/ 0 h 767721"/>
                <a:gd name="connsiteX1" fmla="*/ 85725 w 1009651"/>
                <a:gd name="connsiteY1" fmla="*/ 119063 h 767721"/>
                <a:gd name="connsiteX2" fmla="*/ 223838 w 1009651"/>
                <a:gd name="connsiteY2" fmla="*/ 314325 h 767721"/>
                <a:gd name="connsiteX3" fmla="*/ 309563 w 1009651"/>
                <a:gd name="connsiteY3" fmla="*/ 414338 h 767721"/>
                <a:gd name="connsiteX4" fmla="*/ 366713 w 1009651"/>
                <a:gd name="connsiteY4" fmla="*/ 481013 h 767721"/>
                <a:gd name="connsiteX5" fmla="*/ 581025 w 1009651"/>
                <a:gd name="connsiteY5" fmla="*/ 609600 h 767721"/>
                <a:gd name="connsiteX6" fmla="*/ 790575 w 1009651"/>
                <a:gd name="connsiteY6" fmla="*/ 752475 h 767721"/>
                <a:gd name="connsiteX7" fmla="*/ 1009651 w 1009651"/>
                <a:gd name="connsiteY7" fmla="*/ 752475 h 767721"/>
                <a:gd name="connsiteX8" fmla="*/ 790576 w 1009651"/>
                <a:gd name="connsiteY8" fmla="*/ 595313 h 767721"/>
                <a:gd name="connsiteX9" fmla="*/ 871539 w 1009651"/>
                <a:gd name="connsiteY9" fmla="*/ 564356 h 767721"/>
                <a:gd name="connsiteX10" fmla="*/ 531020 w 1009651"/>
                <a:gd name="connsiteY10" fmla="*/ 376238 h 767721"/>
                <a:gd name="connsiteX11" fmla="*/ 400051 w 1009651"/>
                <a:gd name="connsiteY11" fmla="*/ 290513 h 767721"/>
                <a:gd name="connsiteX12" fmla="*/ 280989 w 1009651"/>
                <a:gd name="connsiteY12" fmla="*/ 180975 h 767721"/>
                <a:gd name="connsiteX13" fmla="*/ 128588 w 1009651"/>
                <a:gd name="connsiteY13" fmla="*/ 4763 h 767721"/>
                <a:gd name="connsiteX0" fmla="*/ 0 w 1013976"/>
                <a:gd name="connsiteY0" fmla="*/ 0 h 764047"/>
                <a:gd name="connsiteX1" fmla="*/ 85725 w 1013976"/>
                <a:gd name="connsiteY1" fmla="*/ 119063 h 764047"/>
                <a:gd name="connsiteX2" fmla="*/ 223838 w 1013976"/>
                <a:gd name="connsiteY2" fmla="*/ 314325 h 764047"/>
                <a:gd name="connsiteX3" fmla="*/ 309563 w 1013976"/>
                <a:gd name="connsiteY3" fmla="*/ 414338 h 764047"/>
                <a:gd name="connsiteX4" fmla="*/ 366713 w 1013976"/>
                <a:gd name="connsiteY4" fmla="*/ 481013 h 764047"/>
                <a:gd name="connsiteX5" fmla="*/ 581025 w 1013976"/>
                <a:gd name="connsiteY5" fmla="*/ 609600 h 764047"/>
                <a:gd name="connsiteX6" fmla="*/ 790575 w 1013976"/>
                <a:gd name="connsiteY6" fmla="*/ 752475 h 764047"/>
                <a:gd name="connsiteX7" fmla="*/ 921545 w 1013976"/>
                <a:gd name="connsiteY7" fmla="*/ 747713 h 764047"/>
                <a:gd name="connsiteX8" fmla="*/ 1009651 w 1013976"/>
                <a:gd name="connsiteY8" fmla="*/ 752475 h 764047"/>
                <a:gd name="connsiteX9" fmla="*/ 790576 w 1013976"/>
                <a:gd name="connsiteY9" fmla="*/ 595313 h 764047"/>
                <a:gd name="connsiteX10" fmla="*/ 871539 w 1013976"/>
                <a:gd name="connsiteY10" fmla="*/ 564356 h 764047"/>
                <a:gd name="connsiteX11" fmla="*/ 531020 w 1013976"/>
                <a:gd name="connsiteY11" fmla="*/ 376238 h 764047"/>
                <a:gd name="connsiteX12" fmla="*/ 400051 w 1013976"/>
                <a:gd name="connsiteY12" fmla="*/ 290513 h 764047"/>
                <a:gd name="connsiteX13" fmla="*/ 280989 w 1013976"/>
                <a:gd name="connsiteY13" fmla="*/ 180975 h 764047"/>
                <a:gd name="connsiteX14" fmla="*/ 128588 w 1013976"/>
                <a:gd name="connsiteY14" fmla="*/ 4763 h 764047"/>
                <a:gd name="connsiteX0" fmla="*/ 0 w 1013976"/>
                <a:gd name="connsiteY0" fmla="*/ 0 h 764047"/>
                <a:gd name="connsiteX1" fmla="*/ 85725 w 1013976"/>
                <a:gd name="connsiteY1" fmla="*/ 119063 h 764047"/>
                <a:gd name="connsiteX2" fmla="*/ 223838 w 1013976"/>
                <a:gd name="connsiteY2" fmla="*/ 314325 h 764047"/>
                <a:gd name="connsiteX3" fmla="*/ 309563 w 1013976"/>
                <a:gd name="connsiteY3" fmla="*/ 414338 h 764047"/>
                <a:gd name="connsiteX4" fmla="*/ 366713 w 1013976"/>
                <a:gd name="connsiteY4" fmla="*/ 481013 h 764047"/>
                <a:gd name="connsiteX5" fmla="*/ 581025 w 1013976"/>
                <a:gd name="connsiteY5" fmla="*/ 609600 h 764047"/>
                <a:gd name="connsiteX6" fmla="*/ 790575 w 1013976"/>
                <a:gd name="connsiteY6" fmla="*/ 752475 h 764047"/>
                <a:gd name="connsiteX7" fmla="*/ 921545 w 1013976"/>
                <a:gd name="connsiteY7" fmla="*/ 747713 h 764047"/>
                <a:gd name="connsiteX8" fmla="*/ 1009651 w 1013976"/>
                <a:gd name="connsiteY8" fmla="*/ 752475 h 764047"/>
                <a:gd name="connsiteX9" fmla="*/ 790576 w 1013976"/>
                <a:gd name="connsiteY9" fmla="*/ 595313 h 764047"/>
                <a:gd name="connsiteX10" fmla="*/ 871539 w 1013976"/>
                <a:gd name="connsiteY10" fmla="*/ 564356 h 764047"/>
                <a:gd name="connsiteX11" fmla="*/ 531020 w 1013976"/>
                <a:gd name="connsiteY11" fmla="*/ 376238 h 764047"/>
                <a:gd name="connsiteX12" fmla="*/ 400051 w 1013976"/>
                <a:gd name="connsiteY12" fmla="*/ 290513 h 764047"/>
                <a:gd name="connsiteX13" fmla="*/ 280989 w 1013976"/>
                <a:gd name="connsiteY13" fmla="*/ 180975 h 764047"/>
                <a:gd name="connsiteX14" fmla="*/ 128588 w 1013976"/>
                <a:gd name="connsiteY14" fmla="*/ 4763 h 764047"/>
                <a:gd name="connsiteX0" fmla="*/ 0 w 1012858"/>
                <a:gd name="connsiteY0" fmla="*/ 0 h 864399"/>
                <a:gd name="connsiteX1" fmla="*/ 85725 w 1012858"/>
                <a:gd name="connsiteY1" fmla="*/ 119063 h 864399"/>
                <a:gd name="connsiteX2" fmla="*/ 223838 w 1012858"/>
                <a:gd name="connsiteY2" fmla="*/ 314325 h 864399"/>
                <a:gd name="connsiteX3" fmla="*/ 309563 w 1012858"/>
                <a:gd name="connsiteY3" fmla="*/ 414338 h 864399"/>
                <a:gd name="connsiteX4" fmla="*/ 366713 w 1012858"/>
                <a:gd name="connsiteY4" fmla="*/ 481013 h 864399"/>
                <a:gd name="connsiteX5" fmla="*/ 581025 w 1012858"/>
                <a:gd name="connsiteY5" fmla="*/ 609600 h 864399"/>
                <a:gd name="connsiteX6" fmla="*/ 790575 w 1012858"/>
                <a:gd name="connsiteY6" fmla="*/ 752475 h 864399"/>
                <a:gd name="connsiteX7" fmla="*/ 992981 w 1012858"/>
                <a:gd name="connsiteY7" fmla="*/ 864394 h 864399"/>
                <a:gd name="connsiteX8" fmla="*/ 921545 w 1012858"/>
                <a:gd name="connsiteY8" fmla="*/ 747713 h 864399"/>
                <a:gd name="connsiteX9" fmla="*/ 1009651 w 1012858"/>
                <a:gd name="connsiteY9" fmla="*/ 752475 h 864399"/>
                <a:gd name="connsiteX10" fmla="*/ 790576 w 1012858"/>
                <a:gd name="connsiteY10" fmla="*/ 595313 h 864399"/>
                <a:gd name="connsiteX11" fmla="*/ 871539 w 1012858"/>
                <a:gd name="connsiteY11" fmla="*/ 564356 h 864399"/>
                <a:gd name="connsiteX12" fmla="*/ 531020 w 1012858"/>
                <a:gd name="connsiteY12" fmla="*/ 376238 h 864399"/>
                <a:gd name="connsiteX13" fmla="*/ 400051 w 1012858"/>
                <a:gd name="connsiteY13" fmla="*/ 290513 h 864399"/>
                <a:gd name="connsiteX14" fmla="*/ 280989 w 1012858"/>
                <a:gd name="connsiteY14" fmla="*/ 180975 h 864399"/>
                <a:gd name="connsiteX15" fmla="*/ 128588 w 1012858"/>
                <a:gd name="connsiteY15" fmla="*/ 4763 h 864399"/>
                <a:gd name="connsiteX0" fmla="*/ 0 w 1012858"/>
                <a:gd name="connsiteY0" fmla="*/ 0 h 866873"/>
                <a:gd name="connsiteX1" fmla="*/ 85725 w 1012858"/>
                <a:gd name="connsiteY1" fmla="*/ 119063 h 866873"/>
                <a:gd name="connsiteX2" fmla="*/ 223838 w 1012858"/>
                <a:gd name="connsiteY2" fmla="*/ 314325 h 866873"/>
                <a:gd name="connsiteX3" fmla="*/ 309563 w 1012858"/>
                <a:gd name="connsiteY3" fmla="*/ 414338 h 866873"/>
                <a:gd name="connsiteX4" fmla="*/ 366713 w 1012858"/>
                <a:gd name="connsiteY4" fmla="*/ 481013 h 866873"/>
                <a:gd name="connsiteX5" fmla="*/ 581025 w 1012858"/>
                <a:gd name="connsiteY5" fmla="*/ 609600 h 866873"/>
                <a:gd name="connsiteX6" fmla="*/ 790575 w 1012858"/>
                <a:gd name="connsiteY6" fmla="*/ 752475 h 866873"/>
                <a:gd name="connsiteX7" fmla="*/ 881063 w 1012858"/>
                <a:gd name="connsiteY7" fmla="*/ 821531 h 866873"/>
                <a:gd name="connsiteX8" fmla="*/ 992981 w 1012858"/>
                <a:gd name="connsiteY8" fmla="*/ 864394 h 866873"/>
                <a:gd name="connsiteX9" fmla="*/ 921545 w 1012858"/>
                <a:gd name="connsiteY9" fmla="*/ 747713 h 866873"/>
                <a:gd name="connsiteX10" fmla="*/ 1009651 w 1012858"/>
                <a:gd name="connsiteY10" fmla="*/ 752475 h 866873"/>
                <a:gd name="connsiteX11" fmla="*/ 790576 w 1012858"/>
                <a:gd name="connsiteY11" fmla="*/ 595313 h 866873"/>
                <a:gd name="connsiteX12" fmla="*/ 871539 w 1012858"/>
                <a:gd name="connsiteY12" fmla="*/ 564356 h 866873"/>
                <a:gd name="connsiteX13" fmla="*/ 531020 w 1012858"/>
                <a:gd name="connsiteY13" fmla="*/ 376238 h 866873"/>
                <a:gd name="connsiteX14" fmla="*/ 400051 w 1012858"/>
                <a:gd name="connsiteY14" fmla="*/ 290513 h 866873"/>
                <a:gd name="connsiteX15" fmla="*/ 280989 w 1012858"/>
                <a:gd name="connsiteY15" fmla="*/ 180975 h 866873"/>
                <a:gd name="connsiteX16" fmla="*/ 128588 w 1012858"/>
                <a:gd name="connsiteY16" fmla="*/ 4763 h 866873"/>
                <a:gd name="connsiteX0" fmla="*/ 0 w 1012858"/>
                <a:gd name="connsiteY0" fmla="*/ 0 h 866873"/>
                <a:gd name="connsiteX1" fmla="*/ 85725 w 1012858"/>
                <a:gd name="connsiteY1" fmla="*/ 119063 h 866873"/>
                <a:gd name="connsiteX2" fmla="*/ 223838 w 1012858"/>
                <a:gd name="connsiteY2" fmla="*/ 314325 h 866873"/>
                <a:gd name="connsiteX3" fmla="*/ 309563 w 1012858"/>
                <a:gd name="connsiteY3" fmla="*/ 414338 h 866873"/>
                <a:gd name="connsiteX4" fmla="*/ 366713 w 1012858"/>
                <a:gd name="connsiteY4" fmla="*/ 481013 h 866873"/>
                <a:gd name="connsiteX5" fmla="*/ 581025 w 1012858"/>
                <a:gd name="connsiteY5" fmla="*/ 609600 h 866873"/>
                <a:gd name="connsiteX6" fmla="*/ 773906 w 1012858"/>
                <a:gd name="connsiteY6" fmla="*/ 747713 h 866873"/>
                <a:gd name="connsiteX7" fmla="*/ 881063 w 1012858"/>
                <a:gd name="connsiteY7" fmla="*/ 821531 h 866873"/>
                <a:gd name="connsiteX8" fmla="*/ 992981 w 1012858"/>
                <a:gd name="connsiteY8" fmla="*/ 864394 h 866873"/>
                <a:gd name="connsiteX9" fmla="*/ 921545 w 1012858"/>
                <a:gd name="connsiteY9" fmla="*/ 747713 h 866873"/>
                <a:gd name="connsiteX10" fmla="*/ 1009651 w 1012858"/>
                <a:gd name="connsiteY10" fmla="*/ 752475 h 866873"/>
                <a:gd name="connsiteX11" fmla="*/ 790576 w 1012858"/>
                <a:gd name="connsiteY11" fmla="*/ 595313 h 866873"/>
                <a:gd name="connsiteX12" fmla="*/ 871539 w 1012858"/>
                <a:gd name="connsiteY12" fmla="*/ 564356 h 866873"/>
                <a:gd name="connsiteX13" fmla="*/ 531020 w 1012858"/>
                <a:gd name="connsiteY13" fmla="*/ 376238 h 866873"/>
                <a:gd name="connsiteX14" fmla="*/ 400051 w 1012858"/>
                <a:gd name="connsiteY14" fmla="*/ 290513 h 866873"/>
                <a:gd name="connsiteX15" fmla="*/ 280989 w 1012858"/>
                <a:gd name="connsiteY15" fmla="*/ 180975 h 866873"/>
                <a:gd name="connsiteX16" fmla="*/ 128588 w 1012858"/>
                <a:gd name="connsiteY16" fmla="*/ 4763 h 866873"/>
                <a:gd name="connsiteX0" fmla="*/ 0 w 1012828"/>
                <a:gd name="connsiteY0" fmla="*/ 0 h 869135"/>
                <a:gd name="connsiteX1" fmla="*/ 85725 w 1012828"/>
                <a:gd name="connsiteY1" fmla="*/ 119063 h 869135"/>
                <a:gd name="connsiteX2" fmla="*/ 223838 w 1012828"/>
                <a:gd name="connsiteY2" fmla="*/ 314325 h 869135"/>
                <a:gd name="connsiteX3" fmla="*/ 309563 w 1012828"/>
                <a:gd name="connsiteY3" fmla="*/ 414338 h 869135"/>
                <a:gd name="connsiteX4" fmla="*/ 366713 w 1012828"/>
                <a:gd name="connsiteY4" fmla="*/ 481013 h 869135"/>
                <a:gd name="connsiteX5" fmla="*/ 581025 w 1012828"/>
                <a:gd name="connsiteY5" fmla="*/ 609600 h 869135"/>
                <a:gd name="connsiteX6" fmla="*/ 773906 w 1012828"/>
                <a:gd name="connsiteY6" fmla="*/ 747713 h 869135"/>
                <a:gd name="connsiteX7" fmla="*/ 881063 w 1012828"/>
                <a:gd name="connsiteY7" fmla="*/ 821531 h 869135"/>
                <a:gd name="connsiteX8" fmla="*/ 1000124 w 1012828"/>
                <a:gd name="connsiteY8" fmla="*/ 866775 h 869135"/>
                <a:gd name="connsiteX9" fmla="*/ 921545 w 1012828"/>
                <a:gd name="connsiteY9" fmla="*/ 747713 h 869135"/>
                <a:gd name="connsiteX10" fmla="*/ 1009651 w 1012828"/>
                <a:gd name="connsiteY10" fmla="*/ 752475 h 869135"/>
                <a:gd name="connsiteX11" fmla="*/ 790576 w 1012828"/>
                <a:gd name="connsiteY11" fmla="*/ 595313 h 869135"/>
                <a:gd name="connsiteX12" fmla="*/ 871539 w 1012828"/>
                <a:gd name="connsiteY12" fmla="*/ 564356 h 869135"/>
                <a:gd name="connsiteX13" fmla="*/ 531020 w 1012828"/>
                <a:gd name="connsiteY13" fmla="*/ 376238 h 869135"/>
                <a:gd name="connsiteX14" fmla="*/ 400051 w 1012828"/>
                <a:gd name="connsiteY14" fmla="*/ 290513 h 869135"/>
                <a:gd name="connsiteX15" fmla="*/ 280989 w 1012828"/>
                <a:gd name="connsiteY15" fmla="*/ 180975 h 869135"/>
                <a:gd name="connsiteX16" fmla="*/ 128588 w 1012828"/>
                <a:gd name="connsiteY16" fmla="*/ 4763 h 869135"/>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 w 1012828"/>
                <a:gd name="connsiteY16" fmla="*/ 0 h 873897"/>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40494 w 1012828"/>
                <a:gd name="connsiteY16" fmla="*/ 97631 h 873897"/>
                <a:gd name="connsiteX17" fmla="*/ 1 w 1012828"/>
                <a:gd name="connsiteY17" fmla="*/ 0 h 873897"/>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40494 w 1012828"/>
                <a:gd name="connsiteY16" fmla="*/ 97631 h 873897"/>
                <a:gd name="connsiteX17" fmla="*/ 1 w 1012828"/>
                <a:gd name="connsiteY17" fmla="*/ 0 h 873897"/>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40494 w 1012828"/>
                <a:gd name="connsiteY16" fmla="*/ 97631 h 873897"/>
                <a:gd name="connsiteX17" fmla="*/ 1 w 1012828"/>
                <a:gd name="connsiteY17" fmla="*/ 0 h 873897"/>
                <a:gd name="connsiteX0" fmla="*/ 0 w 1012828"/>
                <a:gd name="connsiteY0" fmla="*/ 4762 h 873897"/>
                <a:gd name="connsiteX1" fmla="*/ 85725 w 1012828"/>
                <a:gd name="connsiteY1" fmla="*/ 123825 h 873897"/>
                <a:gd name="connsiteX2" fmla="*/ 223838 w 1012828"/>
                <a:gd name="connsiteY2" fmla="*/ 319087 h 873897"/>
                <a:gd name="connsiteX3" fmla="*/ 309563 w 1012828"/>
                <a:gd name="connsiteY3" fmla="*/ 419100 h 873897"/>
                <a:gd name="connsiteX4" fmla="*/ 366713 w 1012828"/>
                <a:gd name="connsiteY4" fmla="*/ 485775 h 873897"/>
                <a:gd name="connsiteX5" fmla="*/ 581025 w 1012828"/>
                <a:gd name="connsiteY5" fmla="*/ 614362 h 873897"/>
                <a:gd name="connsiteX6" fmla="*/ 773906 w 1012828"/>
                <a:gd name="connsiteY6" fmla="*/ 752475 h 873897"/>
                <a:gd name="connsiteX7" fmla="*/ 881063 w 1012828"/>
                <a:gd name="connsiteY7" fmla="*/ 826293 h 873897"/>
                <a:gd name="connsiteX8" fmla="*/ 1000124 w 1012828"/>
                <a:gd name="connsiteY8" fmla="*/ 871537 h 873897"/>
                <a:gd name="connsiteX9" fmla="*/ 921545 w 1012828"/>
                <a:gd name="connsiteY9" fmla="*/ 752475 h 873897"/>
                <a:gd name="connsiteX10" fmla="*/ 1009651 w 1012828"/>
                <a:gd name="connsiteY10" fmla="*/ 757237 h 873897"/>
                <a:gd name="connsiteX11" fmla="*/ 790576 w 1012828"/>
                <a:gd name="connsiteY11" fmla="*/ 600075 h 873897"/>
                <a:gd name="connsiteX12" fmla="*/ 871539 w 1012828"/>
                <a:gd name="connsiteY12" fmla="*/ 569118 h 873897"/>
                <a:gd name="connsiteX13" fmla="*/ 531020 w 1012828"/>
                <a:gd name="connsiteY13" fmla="*/ 381000 h 873897"/>
                <a:gd name="connsiteX14" fmla="*/ 400051 w 1012828"/>
                <a:gd name="connsiteY14" fmla="*/ 295275 h 873897"/>
                <a:gd name="connsiteX15" fmla="*/ 280989 w 1012828"/>
                <a:gd name="connsiteY15" fmla="*/ 185737 h 873897"/>
                <a:gd name="connsiteX16" fmla="*/ 138113 w 1012828"/>
                <a:gd name="connsiteY16" fmla="*/ 4762 h 873897"/>
                <a:gd name="connsiteX17" fmla="*/ 140494 w 1012828"/>
                <a:gd name="connsiteY17" fmla="*/ 97631 h 873897"/>
                <a:gd name="connsiteX18" fmla="*/ 1 w 1012828"/>
                <a:gd name="connsiteY18" fmla="*/ 0 h 873897"/>
                <a:gd name="connsiteX0" fmla="*/ 0 w 1012828"/>
                <a:gd name="connsiteY0" fmla="*/ 38100 h 907235"/>
                <a:gd name="connsiteX1" fmla="*/ 85725 w 1012828"/>
                <a:gd name="connsiteY1" fmla="*/ 157163 h 907235"/>
                <a:gd name="connsiteX2" fmla="*/ 223838 w 1012828"/>
                <a:gd name="connsiteY2" fmla="*/ 352425 h 907235"/>
                <a:gd name="connsiteX3" fmla="*/ 309563 w 1012828"/>
                <a:gd name="connsiteY3" fmla="*/ 452438 h 907235"/>
                <a:gd name="connsiteX4" fmla="*/ 366713 w 1012828"/>
                <a:gd name="connsiteY4" fmla="*/ 519113 h 907235"/>
                <a:gd name="connsiteX5" fmla="*/ 581025 w 1012828"/>
                <a:gd name="connsiteY5" fmla="*/ 647700 h 907235"/>
                <a:gd name="connsiteX6" fmla="*/ 773906 w 1012828"/>
                <a:gd name="connsiteY6" fmla="*/ 785813 h 907235"/>
                <a:gd name="connsiteX7" fmla="*/ 881063 w 1012828"/>
                <a:gd name="connsiteY7" fmla="*/ 859631 h 907235"/>
                <a:gd name="connsiteX8" fmla="*/ 1000124 w 1012828"/>
                <a:gd name="connsiteY8" fmla="*/ 904875 h 907235"/>
                <a:gd name="connsiteX9" fmla="*/ 921545 w 1012828"/>
                <a:gd name="connsiteY9" fmla="*/ 785813 h 907235"/>
                <a:gd name="connsiteX10" fmla="*/ 1009651 w 1012828"/>
                <a:gd name="connsiteY10" fmla="*/ 790575 h 907235"/>
                <a:gd name="connsiteX11" fmla="*/ 790576 w 1012828"/>
                <a:gd name="connsiteY11" fmla="*/ 633413 h 907235"/>
                <a:gd name="connsiteX12" fmla="*/ 871539 w 1012828"/>
                <a:gd name="connsiteY12" fmla="*/ 602456 h 907235"/>
                <a:gd name="connsiteX13" fmla="*/ 531020 w 1012828"/>
                <a:gd name="connsiteY13" fmla="*/ 414338 h 907235"/>
                <a:gd name="connsiteX14" fmla="*/ 400051 w 1012828"/>
                <a:gd name="connsiteY14" fmla="*/ 328613 h 907235"/>
                <a:gd name="connsiteX15" fmla="*/ 280989 w 1012828"/>
                <a:gd name="connsiteY15" fmla="*/ 219075 h 907235"/>
                <a:gd name="connsiteX16" fmla="*/ 109538 w 1012828"/>
                <a:gd name="connsiteY16" fmla="*/ 0 h 907235"/>
                <a:gd name="connsiteX17" fmla="*/ 140494 w 1012828"/>
                <a:gd name="connsiteY17" fmla="*/ 130969 h 907235"/>
                <a:gd name="connsiteX18" fmla="*/ 1 w 1012828"/>
                <a:gd name="connsiteY18" fmla="*/ 33338 h 907235"/>
                <a:gd name="connsiteX0" fmla="*/ 0 w 1012828"/>
                <a:gd name="connsiteY0" fmla="*/ 38100 h 907235"/>
                <a:gd name="connsiteX1" fmla="*/ 85725 w 1012828"/>
                <a:gd name="connsiteY1" fmla="*/ 157163 h 907235"/>
                <a:gd name="connsiteX2" fmla="*/ 223838 w 1012828"/>
                <a:gd name="connsiteY2" fmla="*/ 352425 h 907235"/>
                <a:gd name="connsiteX3" fmla="*/ 309563 w 1012828"/>
                <a:gd name="connsiteY3" fmla="*/ 452438 h 907235"/>
                <a:gd name="connsiteX4" fmla="*/ 366713 w 1012828"/>
                <a:gd name="connsiteY4" fmla="*/ 519113 h 907235"/>
                <a:gd name="connsiteX5" fmla="*/ 581025 w 1012828"/>
                <a:gd name="connsiteY5" fmla="*/ 647700 h 907235"/>
                <a:gd name="connsiteX6" fmla="*/ 773906 w 1012828"/>
                <a:gd name="connsiteY6" fmla="*/ 785813 h 907235"/>
                <a:gd name="connsiteX7" fmla="*/ 881063 w 1012828"/>
                <a:gd name="connsiteY7" fmla="*/ 859631 h 907235"/>
                <a:gd name="connsiteX8" fmla="*/ 1000124 w 1012828"/>
                <a:gd name="connsiteY8" fmla="*/ 904875 h 907235"/>
                <a:gd name="connsiteX9" fmla="*/ 921545 w 1012828"/>
                <a:gd name="connsiteY9" fmla="*/ 785813 h 907235"/>
                <a:gd name="connsiteX10" fmla="*/ 1009651 w 1012828"/>
                <a:gd name="connsiteY10" fmla="*/ 790575 h 907235"/>
                <a:gd name="connsiteX11" fmla="*/ 790576 w 1012828"/>
                <a:gd name="connsiteY11" fmla="*/ 633413 h 907235"/>
                <a:gd name="connsiteX12" fmla="*/ 871539 w 1012828"/>
                <a:gd name="connsiteY12" fmla="*/ 602456 h 907235"/>
                <a:gd name="connsiteX13" fmla="*/ 531020 w 1012828"/>
                <a:gd name="connsiteY13" fmla="*/ 414338 h 907235"/>
                <a:gd name="connsiteX14" fmla="*/ 400051 w 1012828"/>
                <a:gd name="connsiteY14" fmla="*/ 328613 h 907235"/>
                <a:gd name="connsiteX15" fmla="*/ 280989 w 1012828"/>
                <a:gd name="connsiteY15" fmla="*/ 219075 h 907235"/>
                <a:gd name="connsiteX16" fmla="*/ 109538 w 1012828"/>
                <a:gd name="connsiteY16" fmla="*/ 0 h 907235"/>
                <a:gd name="connsiteX17" fmla="*/ 140494 w 1012828"/>
                <a:gd name="connsiteY17" fmla="*/ 130969 h 907235"/>
                <a:gd name="connsiteX18" fmla="*/ 1 w 1012828"/>
                <a:gd name="connsiteY18" fmla="*/ 33338 h 907235"/>
                <a:gd name="connsiteX0" fmla="*/ 0 w 1012828"/>
                <a:gd name="connsiteY0" fmla="*/ 38100 h 907235"/>
                <a:gd name="connsiteX1" fmla="*/ 85725 w 1012828"/>
                <a:gd name="connsiteY1" fmla="*/ 157163 h 907235"/>
                <a:gd name="connsiteX2" fmla="*/ 223838 w 1012828"/>
                <a:gd name="connsiteY2" fmla="*/ 352425 h 907235"/>
                <a:gd name="connsiteX3" fmla="*/ 309563 w 1012828"/>
                <a:gd name="connsiteY3" fmla="*/ 452438 h 907235"/>
                <a:gd name="connsiteX4" fmla="*/ 366713 w 1012828"/>
                <a:gd name="connsiteY4" fmla="*/ 519113 h 907235"/>
                <a:gd name="connsiteX5" fmla="*/ 581025 w 1012828"/>
                <a:gd name="connsiteY5" fmla="*/ 647700 h 907235"/>
                <a:gd name="connsiteX6" fmla="*/ 773906 w 1012828"/>
                <a:gd name="connsiteY6" fmla="*/ 785813 h 907235"/>
                <a:gd name="connsiteX7" fmla="*/ 881063 w 1012828"/>
                <a:gd name="connsiteY7" fmla="*/ 859631 h 907235"/>
                <a:gd name="connsiteX8" fmla="*/ 1000124 w 1012828"/>
                <a:gd name="connsiteY8" fmla="*/ 904875 h 907235"/>
                <a:gd name="connsiteX9" fmla="*/ 921545 w 1012828"/>
                <a:gd name="connsiteY9" fmla="*/ 785813 h 907235"/>
                <a:gd name="connsiteX10" fmla="*/ 1009651 w 1012828"/>
                <a:gd name="connsiteY10" fmla="*/ 790575 h 907235"/>
                <a:gd name="connsiteX11" fmla="*/ 790576 w 1012828"/>
                <a:gd name="connsiteY11" fmla="*/ 633413 h 907235"/>
                <a:gd name="connsiteX12" fmla="*/ 871539 w 1012828"/>
                <a:gd name="connsiteY12" fmla="*/ 602456 h 907235"/>
                <a:gd name="connsiteX13" fmla="*/ 531020 w 1012828"/>
                <a:gd name="connsiteY13" fmla="*/ 414338 h 907235"/>
                <a:gd name="connsiteX14" fmla="*/ 400051 w 1012828"/>
                <a:gd name="connsiteY14" fmla="*/ 328613 h 907235"/>
                <a:gd name="connsiteX15" fmla="*/ 292895 w 1012828"/>
                <a:gd name="connsiteY15" fmla="*/ 211931 h 907235"/>
                <a:gd name="connsiteX16" fmla="*/ 109538 w 1012828"/>
                <a:gd name="connsiteY16" fmla="*/ 0 h 907235"/>
                <a:gd name="connsiteX17" fmla="*/ 140494 w 1012828"/>
                <a:gd name="connsiteY17" fmla="*/ 130969 h 907235"/>
                <a:gd name="connsiteX18" fmla="*/ 1 w 1012828"/>
                <a:gd name="connsiteY18" fmla="*/ 33338 h 90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2828" h="907235">
                  <a:moveTo>
                    <a:pt x="0" y="38100"/>
                  </a:moveTo>
                  <a:lnTo>
                    <a:pt x="85725" y="157163"/>
                  </a:lnTo>
                  <a:lnTo>
                    <a:pt x="223838" y="352425"/>
                  </a:lnTo>
                  <a:lnTo>
                    <a:pt x="309563" y="452438"/>
                  </a:lnTo>
                  <a:lnTo>
                    <a:pt x="366713" y="519113"/>
                  </a:lnTo>
                  <a:lnTo>
                    <a:pt x="581025" y="647700"/>
                  </a:lnTo>
                  <a:lnTo>
                    <a:pt x="773906" y="785813"/>
                  </a:lnTo>
                  <a:cubicBezTo>
                    <a:pt x="826690" y="821135"/>
                    <a:pt x="847329" y="840978"/>
                    <a:pt x="881063" y="859631"/>
                  </a:cubicBezTo>
                  <a:cubicBezTo>
                    <a:pt x="914797" y="878284"/>
                    <a:pt x="996155" y="917178"/>
                    <a:pt x="1000124" y="904875"/>
                  </a:cubicBezTo>
                  <a:cubicBezTo>
                    <a:pt x="1004093" y="892572"/>
                    <a:pt x="919957" y="804863"/>
                    <a:pt x="921545" y="785813"/>
                  </a:cubicBezTo>
                  <a:cubicBezTo>
                    <a:pt x="923133" y="766763"/>
                    <a:pt x="1032670" y="819150"/>
                    <a:pt x="1009651" y="790575"/>
                  </a:cubicBezTo>
                  <a:lnTo>
                    <a:pt x="790576" y="633413"/>
                  </a:lnTo>
                  <a:lnTo>
                    <a:pt x="871539" y="602456"/>
                  </a:lnTo>
                  <a:cubicBezTo>
                    <a:pt x="828280" y="565944"/>
                    <a:pt x="639764" y="476250"/>
                    <a:pt x="531020" y="414338"/>
                  </a:cubicBezTo>
                  <a:lnTo>
                    <a:pt x="400051" y="328613"/>
                  </a:lnTo>
                  <a:lnTo>
                    <a:pt x="292895" y="211931"/>
                  </a:lnTo>
                  <a:cubicBezTo>
                    <a:pt x="265113" y="196056"/>
                    <a:pt x="137320" y="15875"/>
                    <a:pt x="109538" y="0"/>
                  </a:cubicBezTo>
                  <a:lnTo>
                    <a:pt x="140494" y="130969"/>
                  </a:lnTo>
                  <a:lnTo>
                    <a:pt x="1" y="33338"/>
                  </a:lnTo>
                </a:path>
              </a:pathLst>
            </a:cu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Arrow: Up-Down 14">
              <a:extLst>
                <a:ext uri="{FF2B5EF4-FFF2-40B4-BE49-F238E27FC236}">
                  <a16:creationId xmlns:a16="http://schemas.microsoft.com/office/drawing/2014/main" id="{8BF3571A-8EA6-4425-9A2F-23C3DBA33CA0}"/>
                </a:ext>
              </a:extLst>
            </p:cNvPr>
            <p:cNvSpPr/>
            <p:nvPr/>
          </p:nvSpPr>
          <p:spPr>
            <a:xfrm>
              <a:off x="3618411" y="2116183"/>
              <a:ext cx="169818" cy="1440000"/>
            </a:xfrm>
            <a:prstGeom prst="up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B70E8C9C-07C0-4AC2-93C7-766C815F7648}"/>
                </a:ext>
              </a:extLst>
            </p:cNvPr>
            <p:cNvSpPr txBox="1"/>
            <p:nvPr/>
          </p:nvSpPr>
          <p:spPr>
            <a:xfrm>
              <a:off x="3777713" y="2779123"/>
              <a:ext cx="835485" cy="369332"/>
            </a:xfrm>
            <a:prstGeom prst="rect">
              <a:avLst/>
            </a:prstGeom>
            <a:noFill/>
          </p:spPr>
          <p:txBody>
            <a:bodyPr wrap="none" rtlCol="0">
              <a:spAutoFit/>
            </a:bodyPr>
            <a:lstStyle/>
            <a:p>
              <a:r>
                <a:rPr lang="en-IE" b="1" dirty="0">
                  <a:solidFill>
                    <a:srgbClr val="002060"/>
                  </a:solidFill>
                </a:rPr>
                <a:t>~250m</a:t>
              </a:r>
            </a:p>
          </p:txBody>
        </p:sp>
      </p:grpSp>
      <p:pic>
        <p:nvPicPr>
          <p:cNvPr id="18" name="Picture 17">
            <a:extLst>
              <a:ext uri="{FF2B5EF4-FFF2-40B4-BE49-F238E27FC236}">
                <a16:creationId xmlns:a16="http://schemas.microsoft.com/office/drawing/2014/main" id="{D00A1908-5744-4F93-BBBB-0ADACA0150FE}"/>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8265127" y="2517360"/>
            <a:ext cx="3633505" cy="2282109"/>
          </a:xfrm>
          <a:prstGeom prst="rect">
            <a:avLst/>
          </a:prstGeom>
        </p:spPr>
      </p:pic>
      <p:cxnSp>
        <p:nvCxnSpPr>
          <p:cNvPr id="20" name="Straight Arrow Connector 19">
            <a:extLst>
              <a:ext uri="{FF2B5EF4-FFF2-40B4-BE49-F238E27FC236}">
                <a16:creationId xmlns:a16="http://schemas.microsoft.com/office/drawing/2014/main" id="{CC893C7E-47BE-408C-92E1-907CE9271CB8}"/>
              </a:ext>
            </a:extLst>
          </p:cNvPr>
          <p:cNvCxnSpPr>
            <a:cxnSpLocks/>
            <a:stCxn id="12" idx="4"/>
            <a:endCxn id="18" idx="1"/>
          </p:cNvCxnSpPr>
          <p:nvPr/>
        </p:nvCxnSpPr>
        <p:spPr>
          <a:xfrm flipV="1">
            <a:off x="6447509" y="3658415"/>
            <a:ext cx="1817618" cy="22113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619860-2E07-4AB2-BEF0-C7CDE7782F46}"/>
              </a:ext>
            </a:extLst>
          </p:cNvPr>
          <p:cNvSpPr txBox="1"/>
          <p:nvPr/>
        </p:nvSpPr>
        <p:spPr>
          <a:xfrm rot="1680083">
            <a:off x="5516064" y="2572679"/>
            <a:ext cx="942887" cy="276999"/>
          </a:xfrm>
          <a:prstGeom prst="rect">
            <a:avLst/>
          </a:prstGeom>
          <a:noFill/>
        </p:spPr>
        <p:txBody>
          <a:bodyPr wrap="none" rtlCol="0">
            <a:spAutoFit/>
          </a:bodyPr>
          <a:lstStyle/>
          <a:p>
            <a:r>
              <a:rPr lang="en-IE" sz="1200" dirty="0">
                <a:solidFill>
                  <a:srgbClr val="00FF00"/>
                </a:solidFill>
              </a:rPr>
              <a:t>Tuff Horizon</a:t>
            </a:r>
          </a:p>
        </p:txBody>
      </p:sp>
      <p:sp>
        <p:nvSpPr>
          <p:cNvPr id="22" name="TextBox 21">
            <a:extLst>
              <a:ext uri="{FF2B5EF4-FFF2-40B4-BE49-F238E27FC236}">
                <a16:creationId xmlns:a16="http://schemas.microsoft.com/office/drawing/2014/main" id="{A1E927A2-4D7B-4219-B937-9493D6DBD09E}"/>
              </a:ext>
            </a:extLst>
          </p:cNvPr>
          <p:cNvSpPr txBox="1"/>
          <p:nvPr/>
        </p:nvSpPr>
        <p:spPr>
          <a:xfrm>
            <a:off x="6493097" y="6320655"/>
            <a:ext cx="2573383" cy="307777"/>
          </a:xfrm>
          <a:prstGeom prst="rect">
            <a:avLst/>
          </a:prstGeom>
          <a:noFill/>
        </p:spPr>
        <p:txBody>
          <a:bodyPr wrap="square" rtlCol="0">
            <a:spAutoFit/>
          </a:bodyPr>
          <a:lstStyle/>
          <a:p>
            <a:r>
              <a:rPr lang="en-IE" sz="1400" i="1" dirty="0">
                <a:solidFill>
                  <a:schemeClr val="bg1"/>
                </a:solidFill>
              </a:rPr>
              <a:t>From Ashton et al  (2015)</a:t>
            </a:r>
          </a:p>
        </p:txBody>
      </p:sp>
      <p:grpSp>
        <p:nvGrpSpPr>
          <p:cNvPr id="19" name="Group 18">
            <a:extLst>
              <a:ext uri="{FF2B5EF4-FFF2-40B4-BE49-F238E27FC236}">
                <a16:creationId xmlns:a16="http://schemas.microsoft.com/office/drawing/2014/main" id="{BE846212-20B6-0FAC-9BA7-268D2876890A}"/>
              </a:ext>
            </a:extLst>
          </p:cNvPr>
          <p:cNvGrpSpPr/>
          <p:nvPr/>
        </p:nvGrpSpPr>
        <p:grpSpPr>
          <a:xfrm>
            <a:off x="133194" y="6313361"/>
            <a:ext cx="12910671" cy="466127"/>
            <a:chOff x="133194" y="6313361"/>
            <a:chExt cx="12910671" cy="466127"/>
          </a:xfrm>
        </p:grpSpPr>
        <p:sp>
          <p:nvSpPr>
            <p:cNvPr id="23" name="TextBox 22">
              <a:extLst>
                <a:ext uri="{FF2B5EF4-FFF2-40B4-BE49-F238E27FC236}">
                  <a16:creationId xmlns:a16="http://schemas.microsoft.com/office/drawing/2014/main" id="{C6FEABE5-290B-3143-2537-8355F932CEE6}"/>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4" name="Picture 23">
              <a:extLst>
                <a:ext uri="{FF2B5EF4-FFF2-40B4-BE49-F238E27FC236}">
                  <a16:creationId xmlns:a16="http://schemas.microsoft.com/office/drawing/2014/main" id="{1E0F49A3-8A46-DAD1-8A6D-EA9E76A7F612}"/>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269346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BF08EE-6FF5-4934-8DD7-B973CE02C9E5}"/>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ADA1DA32-DCAB-42CF-8FFA-DDC1DF36F0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062" y="1325563"/>
            <a:ext cx="5423577" cy="3519392"/>
          </a:xfrm>
          <a:prstGeom prst="rect">
            <a:avLst/>
          </a:prstGeom>
        </p:spPr>
      </p:pic>
      <p:sp>
        <p:nvSpPr>
          <p:cNvPr id="8" name="TextBox 7">
            <a:extLst>
              <a:ext uri="{FF2B5EF4-FFF2-40B4-BE49-F238E27FC236}">
                <a16:creationId xmlns:a16="http://schemas.microsoft.com/office/drawing/2014/main" id="{35D66CC5-CD6B-41BB-9A9D-558E9027386C}"/>
              </a:ext>
            </a:extLst>
          </p:cNvPr>
          <p:cNvSpPr txBox="1"/>
          <p:nvPr/>
        </p:nvSpPr>
        <p:spPr>
          <a:xfrm>
            <a:off x="434218" y="5004526"/>
            <a:ext cx="3771545" cy="1200329"/>
          </a:xfrm>
          <a:prstGeom prst="rect">
            <a:avLst/>
          </a:prstGeom>
          <a:noFill/>
        </p:spPr>
        <p:txBody>
          <a:bodyPr wrap="none" rtlCol="0">
            <a:spAutoFit/>
          </a:bodyPr>
          <a:lstStyle/>
          <a:p>
            <a:r>
              <a:rPr lang="en-IE" dirty="0">
                <a:solidFill>
                  <a:schemeClr val="bg1"/>
                </a:solidFill>
              </a:rPr>
              <a:t>Finely laminated base-metal sulphides</a:t>
            </a:r>
          </a:p>
          <a:p>
            <a:r>
              <a:rPr lang="en-IE" dirty="0">
                <a:solidFill>
                  <a:schemeClr val="bg1"/>
                </a:solidFill>
              </a:rPr>
              <a:t>Classic </a:t>
            </a:r>
            <a:r>
              <a:rPr lang="en-IE" dirty="0" err="1">
                <a:solidFill>
                  <a:schemeClr val="bg1"/>
                </a:solidFill>
              </a:rPr>
              <a:t>SedEx</a:t>
            </a:r>
            <a:r>
              <a:rPr lang="en-IE" dirty="0">
                <a:solidFill>
                  <a:schemeClr val="bg1"/>
                </a:solidFill>
              </a:rPr>
              <a:t> style.</a:t>
            </a:r>
          </a:p>
          <a:p>
            <a:endParaRPr lang="en-IE" dirty="0">
              <a:solidFill>
                <a:schemeClr val="bg1"/>
              </a:solidFill>
            </a:endParaRPr>
          </a:p>
          <a:p>
            <a:r>
              <a:rPr lang="en-IE" i="1" dirty="0">
                <a:solidFill>
                  <a:schemeClr val="accent4"/>
                </a:solidFill>
              </a:rPr>
              <a:t>Mt Isa 16 Lode.</a:t>
            </a:r>
          </a:p>
        </p:txBody>
      </p:sp>
      <p:pic>
        <p:nvPicPr>
          <p:cNvPr id="15" name="Picture 14">
            <a:extLst>
              <a:ext uri="{FF2B5EF4-FFF2-40B4-BE49-F238E27FC236}">
                <a16:creationId xmlns:a16="http://schemas.microsoft.com/office/drawing/2014/main" id="{773CEF58-4606-4AE0-A956-1A9E18741CA4}"/>
              </a:ext>
            </a:extLst>
          </p:cNvPr>
          <p:cNvPicPr>
            <a:picLocks noChangeAspect="1"/>
          </p:cNvPicPr>
          <p:nvPr/>
        </p:nvPicPr>
        <p:blipFill>
          <a:blip r:embed="rId4"/>
          <a:stretch>
            <a:fillRect/>
          </a:stretch>
        </p:blipFill>
        <p:spPr>
          <a:xfrm>
            <a:off x="6284363" y="1325563"/>
            <a:ext cx="5320101" cy="2053491"/>
          </a:xfrm>
          <a:prstGeom prst="rect">
            <a:avLst/>
          </a:prstGeom>
        </p:spPr>
      </p:pic>
      <p:sp>
        <p:nvSpPr>
          <p:cNvPr id="20" name="TextBox 19">
            <a:extLst>
              <a:ext uri="{FF2B5EF4-FFF2-40B4-BE49-F238E27FC236}">
                <a16:creationId xmlns:a16="http://schemas.microsoft.com/office/drawing/2014/main" id="{9B58EA15-6161-40DF-8D18-5EBD4A2F78A4}"/>
              </a:ext>
            </a:extLst>
          </p:cNvPr>
          <p:cNvSpPr txBox="1"/>
          <p:nvPr/>
        </p:nvSpPr>
        <p:spPr>
          <a:xfrm>
            <a:off x="6284364" y="3637936"/>
            <a:ext cx="4156422" cy="923330"/>
          </a:xfrm>
          <a:prstGeom prst="rect">
            <a:avLst/>
          </a:prstGeom>
          <a:noFill/>
        </p:spPr>
        <p:txBody>
          <a:bodyPr wrap="square" rtlCol="0">
            <a:spAutoFit/>
          </a:bodyPr>
          <a:lstStyle/>
          <a:p>
            <a:r>
              <a:rPr lang="en-IE" dirty="0">
                <a:solidFill>
                  <a:schemeClr val="bg1"/>
                </a:solidFill>
              </a:rPr>
              <a:t>Organic matter-rich </a:t>
            </a:r>
            <a:r>
              <a:rPr lang="en-IE" dirty="0" err="1">
                <a:solidFill>
                  <a:schemeClr val="bg1"/>
                </a:solidFill>
              </a:rPr>
              <a:t>lutite</a:t>
            </a:r>
            <a:r>
              <a:rPr lang="en-IE" dirty="0">
                <a:solidFill>
                  <a:schemeClr val="bg1"/>
                </a:solidFill>
              </a:rPr>
              <a:t> replaced by ~0.5 to 1.5 cm layers of fine-grained pyrite parallel to bedding.</a:t>
            </a:r>
          </a:p>
        </p:txBody>
      </p:sp>
      <p:sp>
        <p:nvSpPr>
          <p:cNvPr id="21" name="TextBox 20">
            <a:extLst>
              <a:ext uri="{FF2B5EF4-FFF2-40B4-BE49-F238E27FC236}">
                <a16:creationId xmlns:a16="http://schemas.microsoft.com/office/drawing/2014/main" id="{B4A65626-E02E-4B04-AD3A-FB3E9C14EA3F}"/>
              </a:ext>
            </a:extLst>
          </p:cNvPr>
          <p:cNvSpPr txBox="1"/>
          <p:nvPr/>
        </p:nvSpPr>
        <p:spPr>
          <a:xfrm>
            <a:off x="6268552" y="4573496"/>
            <a:ext cx="2674322" cy="923330"/>
          </a:xfrm>
          <a:prstGeom prst="rect">
            <a:avLst/>
          </a:prstGeom>
          <a:noFill/>
        </p:spPr>
        <p:txBody>
          <a:bodyPr wrap="square" rtlCol="0">
            <a:spAutoFit/>
          </a:bodyPr>
          <a:lstStyle/>
          <a:p>
            <a:r>
              <a:rPr lang="en-IE" i="1" dirty="0">
                <a:solidFill>
                  <a:schemeClr val="accent4"/>
                </a:solidFill>
              </a:rPr>
              <a:t>Navan Deeps</a:t>
            </a:r>
          </a:p>
          <a:p>
            <a:endParaRPr lang="en-IE" i="1" dirty="0">
              <a:solidFill>
                <a:schemeClr val="bg1"/>
              </a:solidFill>
            </a:endParaRPr>
          </a:p>
          <a:p>
            <a:r>
              <a:rPr lang="en-IE" sz="1400" i="1" dirty="0">
                <a:solidFill>
                  <a:schemeClr val="bg1"/>
                </a:solidFill>
              </a:rPr>
              <a:t>From </a:t>
            </a:r>
            <a:r>
              <a:rPr lang="en-IE" sz="1400" i="1" dirty="0" err="1">
                <a:solidFill>
                  <a:schemeClr val="bg1"/>
                </a:solidFill>
              </a:rPr>
              <a:t>Yesares</a:t>
            </a:r>
            <a:r>
              <a:rPr lang="en-IE" sz="1400" i="1" dirty="0">
                <a:solidFill>
                  <a:schemeClr val="bg1"/>
                </a:solidFill>
              </a:rPr>
              <a:t> et al (2019</a:t>
            </a:r>
            <a:r>
              <a:rPr lang="en-IE" i="1" dirty="0">
                <a:solidFill>
                  <a:schemeClr val="bg1"/>
                </a:solidFill>
              </a:rPr>
              <a:t>)</a:t>
            </a:r>
          </a:p>
        </p:txBody>
      </p:sp>
      <p:sp>
        <p:nvSpPr>
          <p:cNvPr id="4" name="Title 3">
            <a:extLst>
              <a:ext uri="{FF2B5EF4-FFF2-40B4-BE49-F238E27FC236}">
                <a16:creationId xmlns:a16="http://schemas.microsoft.com/office/drawing/2014/main" id="{B8F4A65F-18E0-4230-8A8D-0C7E179C6998}"/>
              </a:ext>
            </a:extLst>
          </p:cNvPr>
          <p:cNvSpPr>
            <a:spLocks noGrp="1"/>
          </p:cNvSpPr>
          <p:nvPr>
            <p:ph type="title"/>
          </p:nvPr>
        </p:nvSpPr>
        <p:spPr/>
        <p:txBody>
          <a:bodyPr/>
          <a:lstStyle/>
          <a:p>
            <a:endParaRPr lang="en-IE" dirty="0"/>
          </a:p>
        </p:txBody>
      </p:sp>
      <p:sp>
        <p:nvSpPr>
          <p:cNvPr id="22" name="Title 1">
            <a:extLst>
              <a:ext uri="{FF2B5EF4-FFF2-40B4-BE49-F238E27FC236}">
                <a16:creationId xmlns:a16="http://schemas.microsoft.com/office/drawing/2014/main" id="{EE1C7DDE-15D0-465F-8B08-540B913D45C7}"/>
              </a:ext>
            </a:extLst>
          </p:cNvPr>
          <p:cNvSpPr txBox="1">
            <a:spLocks/>
          </p:cNvSpPr>
          <p:nvPr/>
        </p:nvSpPr>
        <p:spPr>
          <a:xfrm>
            <a:off x="418064" y="-265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a:solidFill>
                  <a:schemeClr val="accent4"/>
                </a:solidFill>
                <a:latin typeface="+mn-lt"/>
              </a:rPr>
              <a:t>Zn-Pb deposits – MVT or SedEx ?</a:t>
            </a:r>
            <a:endParaRPr lang="en-IE" sz="3200" b="1" dirty="0">
              <a:solidFill>
                <a:schemeClr val="accent4"/>
              </a:solidFill>
              <a:latin typeface="+mn-lt"/>
            </a:endParaRPr>
          </a:p>
        </p:txBody>
      </p:sp>
      <p:pic>
        <p:nvPicPr>
          <p:cNvPr id="5" name="Picture 4">
            <a:extLst>
              <a:ext uri="{FF2B5EF4-FFF2-40B4-BE49-F238E27FC236}">
                <a16:creationId xmlns:a16="http://schemas.microsoft.com/office/drawing/2014/main" id="{2F047662-D1D1-2DDD-3A0F-7C38FC924F11}"/>
              </a:ext>
            </a:extLst>
          </p:cNvPr>
          <p:cNvPicPr>
            <a:picLocks noChangeAspect="1"/>
          </p:cNvPicPr>
          <p:nvPr/>
        </p:nvPicPr>
        <p:blipFill>
          <a:blip r:embed="rId5"/>
          <a:stretch>
            <a:fillRect/>
          </a:stretch>
        </p:blipFill>
        <p:spPr>
          <a:xfrm>
            <a:off x="10591888" y="2632228"/>
            <a:ext cx="1042817" cy="3743635"/>
          </a:xfrm>
          <a:prstGeom prst="rect">
            <a:avLst/>
          </a:prstGeom>
        </p:spPr>
      </p:pic>
      <p:grpSp>
        <p:nvGrpSpPr>
          <p:cNvPr id="3" name="Group 2">
            <a:extLst>
              <a:ext uri="{FF2B5EF4-FFF2-40B4-BE49-F238E27FC236}">
                <a16:creationId xmlns:a16="http://schemas.microsoft.com/office/drawing/2014/main" id="{3C621E85-73B3-2151-6F52-570D19691ADD}"/>
              </a:ext>
            </a:extLst>
          </p:cNvPr>
          <p:cNvGrpSpPr/>
          <p:nvPr/>
        </p:nvGrpSpPr>
        <p:grpSpPr>
          <a:xfrm>
            <a:off x="133194" y="6313361"/>
            <a:ext cx="12910671" cy="466127"/>
            <a:chOff x="133194" y="6313361"/>
            <a:chExt cx="12910671" cy="466127"/>
          </a:xfrm>
        </p:grpSpPr>
        <p:sp>
          <p:nvSpPr>
            <p:cNvPr id="6" name="TextBox 5">
              <a:extLst>
                <a:ext uri="{FF2B5EF4-FFF2-40B4-BE49-F238E27FC236}">
                  <a16:creationId xmlns:a16="http://schemas.microsoft.com/office/drawing/2014/main" id="{D1CBC570-270C-9D94-D2C8-4E8A3B4BEEAF}"/>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9" name="Picture 8">
              <a:extLst>
                <a:ext uri="{FF2B5EF4-FFF2-40B4-BE49-F238E27FC236}">
                  <a16:creationId xmlns:a16="http://schemas.microsoft.com/office/drawing/2014/main" id="{3185B88E-749E-B8BF-44C0-8DD2CF708038}"/>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3653486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59E47-1AAF-4617-B063-D49953CA9DF1}"/>
              </a:ext>
            </a:extLst>
          </p:cNvPr>
          <p:cNvSpPr/>
          <p:nvPr/>
        </p:nvSpPr>
        <p:spPr>
          <a:xfrm>
            <a:off x="10516" y="-3877"/>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itle 1">
            <a:extLst>
              <a:ext uri="{FF2B5EF4-FFF2-40B4-BE49-F238E27FC236}">
                <a16:creationId xmlns:a16="http://schemas.microsoft.com/office/drawing/2014/main" id="{4A9643B5-D07C-40E9-B0DE-37696401504A}"/>
              </a:ext>
            </a:extLst>
          </p:cNvPr>
          <p:cNvSpPr txBox="1">
            <a:spLocks/>
          </p:cNvSpPr>
          <p:nvPr/>
        </p:nvSpPr>
        <p:spPr>
          <a:xfrm>
            <a:off x="551795" y="1796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3200" b="1" dirty="0">
              <a:solidFill>
                <a:srgbClr val="FFC000"/>
              </a:solidFill>
              <a:latin typeface="+mn-lt"/>
            </a:endParaRPr>
          </a:p>
        </p:txBody>
      </p:sp>
      <p:pic>
        <p:nvPicPr>
          <p:cNvPr id="4" name="Picture 3">
            <a:extLst>
              <a:ext uri="{FF2B5EF4-FFF2-40B4-BE49-F238E27FC236}">
                <a16:creationId xmlns:a16="http://schemas.microsoft.com/office/drawing/2014/main" id="{639FED37-888B-436E-B19E-14D449D2FA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446" y="969794"/>
            <a:ext cx="5054138" cy="3448418"/>
          </a:xfrm>
          <a:prstGeom prst="rect">
            <a:avLst/>
          </a:prstGeom>
        </p:spPr>
      </p:pic>
      <p:pic>
        <p:nvPicPr>
          <p:cNvPr id="1026" name="Picture 2" descr="See the source image">
            <a:extLst>
              <a:ext uri="{FF2B5EF4-FFF2-40B4-BE49-F238E27FC236}">
                <a16:creationId xmlns:a16="http://schemas.microsoft.com/office/drawing/2014/main" id="{82A2D189-8FB4-F177-BCE5-61CB77EDA06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3645" y="967309"/>
            <a:ext cx="5250180" cy="35018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DD441D-82BD-7A52-7971-A938BCEA1FA0}"/>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307" b="97386" l="3922" r="97613">
                        <a14:foregroundMark x1="14578" y1="30719" x2="23274" y2="4902"/>
                        <a14:foregroundMark x1="23274" y1="4902" x2="34442" y2="4357"/>
                        <a14:foregroundMark x1="34442" y1="4357" x2="77067" y2="7734"/>
                        <a14:foregroundMark x1="77067" y1="7734" x2="84484" y2="24292"/>
                        <a14:foregroundMark x1="84484" y1="24292" x2="93521" y2="92484"/>
                        <a14:foregroundMark x1="93521" y1="92484" x2="8866" y2="96950"/>
                        <a14:foregroundMark x1="8866" y1="96950" x2="3922" y2="84967"/>
                        <a14:foregroundMark x1="3922" y1="84967" x2="14749" y2="32680"/>
                        <a14:foregroundMark x1="14749" y1="32680" x2="21739" y2="27451"/>
                        <a14:foregroundMark x1="21739" y1="27451" x2="47826" y2="18845"/>
                        <a14:foregroundMark x1="47826" y1="18845" x2="66240" y2="24074"/>
                        <a14:foregroundMark x1="66240" y1="24074" x2="56522" y2="24074"/>
                        <a14:foregroundMark x1="56522" y1="24074" x2="39386" y2="13943"/>
                        <a14:foregroundMark x1="39386" y1="13943" x2="38534" y2="12200"/>
                        <a14:foregroundMark x1="3495" y1="91503" x2="14493" y2="96514"/>
                        <a14:foregroundMark x1="14493" y1="96514" x2="24808" y2="97059"/>
                        <a14:foregroundMark x1="24808" y1="97059" x2="45865" y2="95861"/>
                        <a14:foregroundMark x1="45865" y1="95861" x2="80989" y2="96950"/>
                        <a14:foregroundMark x1="80989" y1="96950" x2="89770" y2="96841"/>
                        <a14:foregroundMark x1="89770" y1="96841" x2="95226" y2="89978"/>
                        <a14:foregroundMark x1="95226" y1="89978" x2="92072" y2="65468"/>
                        <a14:foregroundMark x1="1449" y1="97059" x2="8440" y2="97386"/>
                        <a14:foregroundMark x1="8440" y1="97386" x2="32140" y2="96296"/>
                        <a14:foregroundMark x1="97698" y1="92593" x2="97783" y2="97386"/>
                        <a14:foregroundMark x1="17050" y1="12200" x2="31884" y2="3922"/>
                        <a14:foregroundMark x1="31884" y1="3922" x2="49105" y2="3922"/>
                        <a14:foregroundMark x1="49105" y1="3922" x2="75959" y2="2288"/>
                        <a14:foregroundMark x1="75959" y1="2288" x2="82353" y2="6100"/>
                        <a14:foregroundMark x1="18329" y1="6863" x2="18500" y2="3595"/>
                        <a14:foregroundMark x1="25234" y1="1634" x2="36658" y2="2070"/>
                        <a14:foregroundMark x1="36658" y1="2070" x2="43564" y2="1634"/>
                        <a14:foregroundMark x1="43564" y1="1634" x2="43734" y2="1634"/>
                        <a14:foregroundMark x1="62148" y1="1307" x2="69309" y2="1743"/>
                      </a14:backgroundRemoval>
                    </a14:imgEffect>
                  </a14:imgLayer>
                </a14:imgProps>
              </a:ext>
              <a:ext uri="{28A0092B-C50C-407E-A947-70E740481C1C}">
                <a14:useLocalDpi xmlns:a14="http://schemas.microsoft.com/office/drawing/2010/main"/>
              </a:ext>
            </a:extLst>
          </a:blip>
          <a:stretch>
            <a:fillRect/>
          </a:stretch>
        </p:blipFill>
        <p:spPr>
          <a:xfrm>
            <a:off x="3283526" y="2492193"/>
            <a:ext cx="5132417" cy="4016674"/>
          </a:xfrm>
          <a:prstGeom prst="rect">
            <a:avLst/>
          </a:prstGeom>
        </p:spPr>
      </p:pic>
      <p:sp>
        <p:nvSpPr>
          <p:cNvPr id="3" name="Title 1">
            <a:extLst>
              <a:ext uri="{FF2B5EF4-FFF2-40B4-BE49-F238E27FC236}">
                <a16:creationId xmlns:a16="http://schemas.microsoft.com/office/drawing/2014/main" id="{7621A9C8-64A8-6562-1699-26529AEFB819}"/>
              </a:ext>
            </a:extLst>
          </p:cNvPr>
          <p:cNvSpPr>
            <a:spLocks noGrp="1"/>
          </p:cNvSpPr>
          <p:nvPr>
            <p:ph type="title"/>
          </p:nvPr>
        </p:nvSpPr>
        <p:spPr>
          <a:xfrm>
            <a:off x="609392" y="-111241"/>
            <a:ext cx="10515600" cy="1325563"/>
          </a:xfrm>
        </p:spPr>
        <p:txBody>
          <a:bodyPr>
            <a:normAutofit/>
          </a:bodyPr>
          <a:lstStyle/>
          <a:p>
            <a:r>
              <a:rPr lang="en-IE" sz="3200" b="1" dirty="0">
                <a:solidFill>
                  <a:schemeClr val="accent4"/>
                </a:solidFill>
                <a:latin typeface="+mn-lt"/>
              </a:rPr>
              <a:t>Debris flows</a:t>
            </a:r>
          </a:p>
        </p:txBody>
      </p:sp>
      <p:grpSp>
        <p:nvGrpSpPr>
          <p:cNvPr id="12" name="Group 11">
            <a:extLst>
              <a:ext uri="{FF2B5EF4-FFF2-40B4-BE49-F238E27FC236}">
                <a16:creationId xmlns:a16="http://schemas.microsoft.com/office/drawing/2014/main" id="{BBEC900D-29C3-522A-A2C3-A5E3BEE40FD4}"/>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3D282A63-8D8B-2EDC-C73F-73DABD43BFD5}"/>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DF13FF4D-C185-412B-0280-EB757622E0E8}"/>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4169539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EDC5D4-8B13-4694-9CD3-379BCA7978C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2" name="Picture 21">
            <a:extLst>
              <a:ext uri="{FF2B5EF4-FFF2-40B4-BE49-F238E27FC236}">
                <a16:creationId xmlns:a16="http://schemas.microsoft.com/office/drawing/2014/main" id="{1340A5EA-76EB-1898-8789-6D4EA69A1E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6400" y="338400"/>
            <a:ext cx="10493387" cy="6084000"/>
          </a:xfrm>
          <a:prstGeom prst="rect">
            <a:avLst/>
          </a:prstGeom>
        </p:spPr>
      </p:pic>
      <p:sp>
        <p:nvSpPr>
          <p:cNvPr id="3" name="Rectangle 2">
            <a:extLst>
              <a:ext uri="{FF2B5EF4-FFF2-40B4-BE49-F238E27FC236}">
                <a16:creationId xmlns:a16="http://schemas.microsoft.com/office/drawing/2014/main" id="{A345E87B-F389-9302-F7A9-9F4C0297FF8F}"/>
              </a:ext>
            </a:extLst>
          </p:cNvPr>
          <p:cNvSpPr/>
          <p:nvPr/>
        </p:nvSpPr>
        <p:spPr>
          <a:xfrm>
            <a:off x="11121701" y="3620277"/>
            <a:ext cx="802433" cy="27991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0EBE3EB-B105-41C0-84D5-C1A0CFE0F2B2}"/>
              </a:ext>
            </a:extLst>
          </p:cNvPr>
          <p:cNvSpPr>
            <a:spLocks noGrp="1"/>
          </p:cNvSpPr>
          <p:nvPr>
            <p:ph type="title"/>
          </p:nvPr>
        </p:nvSpPr>
        <p:spPr>
          <a:xfrm rot="16200000">
            <a:off x="-1929289" y="2081749"/>
            <a:ext cx="5339775" cy="1325563"/>
          </a:xfrm>
        </p:spPr>
        <p:txBody>
          <a:bodyPr>
            <a:normAutofit/>
          </a:bodyPr>
          <a:lstStyle/>
          <a:p>
            <a:r>
              <a:rPr lang="en-IE" sz="3200" b="1" dirty="0">
                <a:solidFill>
                  <a:schemeClr val="accent4"/>
                </a:solidFill>
                <a:latin typeface="+mn-lt"/>
              </a:rPr>
              <a:t>Late Chadian Post Rift</a:t>
            </a:r>
          </a:p>
        </p:txBody>
      </p:sp>
      <p:sp>
        <p:nvSpPr>
          <p:cNvPr id="16" name="TextBox 15">
            <a:extLst>
              <a:ext uri="{FF2B5EF4-FFF2-40B4-BE49-F238E27FC236}">
                <a16:creationId xmlns:a16="http://schemas.microsoft.com/office/drawing/2014/main" id="{1110F922-6EFE-4389-B94A-21DB5CD42568}"/>
              </a:ext>
            </a:extLst>
          </p:cNvPr>
          <p:cNvSpPr txBox="1"/>
          <p:nvPr/>
        </p:nvSpPr>
        <p:spPr>
          <a:xfrm rot="8168875" flipV="1">
            <a:off x="6051027" y="2091389"/>
            <a:ext cx="1834502" cy="307777"/>
          </a:xfrm>
          <a:prstGeom prst="rect">
            <a:avLst/>
          </a:prstGeom>
          <a:noFill/>
        </p:spPr>
        <p:txBody>
          <a:bodyPr wrap="square" rtlCol="0">
            <a:spAutoFit/>
          </a:bodyPr>
          <a:lstStyle/>
          <a:p>
            <a:r>
              <a:rPr lang="en-IE" sz="1400" b="1" dirty="0"/>
              <a:t>Westmeath Basin</a:t>
            </a:r>
          </a:p>
        </p:txBody>
      </p:sp>
      <p:sp>
        <p:nvSpPr>
          <p:cNvPr id="17" name="TextBox 16">
            <a:extLst>
              <a:ext uri="{FF2B5EF4-FFF2-40B4-BE49-F238E27FC236}">
                <a16:creationId xmlns:a16="http://schemas.microsoft.com/office/drawing/2014/main" id="{5F9BB647-28A4-414B-ABA0-38F6EAE8A71C}"/>
              </a:ext>
            </a:extLst>
          </p:cNvPr>
          <p:cNvSpPr txBox="1"/>
          <p:nvPr/>
        </p:nvSpPr>
        <p:spPr>
          <a:xfrm rot="10800000" flipV="1">
            <a:off x="3851738" y="2572749"/>
            <a:ext cx="1776176" cy="307777"/>
          </a:xfrm>
          <a:prstGeom prst="rect">
            <a:avLst/>
          </a:prstGeom>
          <a:noFill/>
        </p:spPr>
        <p:txBody>
          <a:bodyPr wrap="square" rtlCol="0">
            <a:spAutoFit/>
          </a:bodyPr>
          <a:lstStyle/>
          <a:p>
            <a:r>
              <a:rPr lang="en-IE" sz="1400" b="1" dirty="0"/>
              <a:t>Roscommon Shelf</a:t>
            </a:r>
          </a:p>
        </p:txBody>
      </p:sp>
      <p:sp>
        <p:nvSpPr>
          <p:cNvPr id="18" name="TextBox 17">
            <a:extLst>
              <a:ext uri="{FF2B5EF4-FFF2-40B4-BE49-F238E27FC236}">
                <a16:creationId xmlns:a16="http://schemas.microsoft.com/office/drawing/2014/main" id="{C6807BBD-59B1-4813-B9FF-9D3D1A4DA282}"/>
              </a:ext>
            </a:extLst>
          </p:cNvPr>
          <p:cNvSpPr txBox="1"/>
          <p:nvPr/>
        </p:nvSpPr>
        <p:spPr>
          <a:xfrm rot="10800000" flipV="1">
            <a:off x="4626365" y="5090997"/>
            <a:ext cx="1243782" cy="523220"/>
          </a:xfrm>
          <a:prstGeom prst="rect">
            <a:avLst/>
          </a:prstGeom>
          <a:noFill/>
        </p:spPr>
        <p:txBody>
          <a:bodyPr wrap="square" rtlCol="0">
            <a:spAutoFit/>
          </a:bodyPr>
          <a:lstStyle/>
          <a:p>
            <a:r>
              <a:rPr lang="en-IE" sz="1400" b="1" dirty="0" err="1"/>
              <a:t>Borrisokane</a:t>
            </a:r>
            <a:endParaRPr lang="en-IE" sz="1400" b="1" dirty="0"/>
          </a:p>
          <a:p>
            <a:r>
              <a:rPr lang="en-IE" sz="1400" b="1" dirty="0"/>
              <a:t>Shelf</a:t>
            </a:r>
          </a:p>
        </p:txBody>
      </p:sp>
      <p:grpSp>
        <p:nvGrpSpPr>
          <p:cNvPr id="9" name="Group 8">
            <a:extLst>
              <a:ext uri="{FF2B5EF4-FFF2-40B4-BE49-F238E27FC236}">
                <a16:creationId xmlns:a16="http://schemas.microsoft.com/office/drawing/2014/main" id="{8255E2AF-14F2-C519-5F14-C38A928A91D9}"/>
              </a:ext>
            </a:extLst>
          </p:cNvPr>
          <p:cNvGrpSpPr/>
          <p:nvPr/>
        </p:nvGrpSpPr>
        <p:grpSpPr>
          <a:xfrm>
            <a:off x="133194" y="6313361"/>
            <a:ext cx="12910671" cy="466127"/>
            <a:chOff x="133194" y="6313361"/>
            <a:chExt cx="12910671" cy="466127"/>
          </a:xfrm>
        </p:grpSpPr>
        <p:sp>
          <p:nvSpPr>
            <p:cNvPr id="12" name="TextBox 11">
              <a:extLst>
                <a:ext uri="{FF2B5EF4-FFF2-40B4-BE49-F238E27FC236}">
                  <a16:creationId xmlns:a16="http://schemas.microsoft.com/office/drawing/2014/main" id="{8CC4322A-D9BE-4A13-3A5A-C4E60DE3B38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55FA186C-5496-99DF-D321-801A8C611101}"/>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11" name="TextBox 10">
            <a:extLst>
              <a:ext uri="{FF2B5EF4-FFF2-40B4-BE49-F238E27FC236}">
                <a16:creationId xmlns:a16="http://schemas.microsoft.com/office/drawing/2014/main" id="{323247C2-9CEB-938A-20BE-E42A2BE4770D}"/>
              </a:ext>
            </a:extLst>
          </p:cNvPr>
          <p:cNvSpPr txBox="1"/>
          <p:nvPr/>
        </p:nvSpPr>
        <p:spPr>
          <a:xfrm>
            <a:off x="10223221" y="6452908"/>
            <a:ext cx="1682512" cy="276999"/>
          </a:xfrm>
          <a:prstGeom prst="rect">
            <a:avLst/>
          </a:prstGeom>
          <a:noFill/>
        </p:spPr>
        <p:txBody>
          <a:bodyPr wrap="none" rtlCol="0">
            <a:spAutoFit/>
          </a:bodyPr>
          <a:lstStyle/>
          <a:p>
            <a:r>
              <a:rPr lang="en-IE" sz="1200" dirty="0">
                <a:solidFill>
                  <a:schemeClr val="bg1"/>
                </a:solidFill>
              </a:rPr>
              <a:t>Data from GSI Open File</a:t>
            </a:r>
          </a:p>
        </p:txBody>
      </p:sp>
      <p:pic>
        <p:nvPicPr>
          <p:cNvPr id="5" name="Picture 4">
            <a:extLst>
              <a:ext uri="{FF2B5EF4-FFF2-40B4-BE49-F238E27FC236}">
                <a16:creationId xmlns:a16="http://schemas.microsoft.com/office/drawing/2014/main" id="{F06804B9-B12D-BA1A-6F0E-D524747E5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25497" y="3797754"/>
            <a:ext cx="480591" cy="2492368"/>
          </a:xfrm>
          <a:prstGeom prst="rect">
            <a:avLst/>
          </a:prstGeom>
        </p:spPr>
      </p:pic>
      <p:sp>
        <p:nvSpPr>
          <p:cNvPr id="6" name="TextBox 5">
            <a:extLst>
              <a:ext uri="{FF2B5EF4-FFF2-40B4-BE49-F238E27FC236}">
                <a16:creationId xmlns:a16="http://schemas.microsoft.com/office/drawing/2014/main" id="{0A19486A-5A50-7390-5506-587805909437}"/>
              </a:ext>
            </a:extLst>
          </p:cNvPr>
          <p:cNvSpPr txBox="1"/>
          <p:nvPr/>
        </p:nvSpPr>
        <p:spPr>
          <a:xfrm>
            <a:off x="11121703" y="3209537"/>
            <a:ext cx="802431" cy="415498"/>
          </a:xfrm>
          <a:prstGeom prst="rect">
            <a:avLst/>
          </a:prstGeom>
          <a:solidFill>
            <a:schemeClr val="bg1"/>
          </a:solidFill>
          <a:ln>
            <a:solidFill>
              <a:schemeClr val="tx1"/>
            </a:solidFill>
          </a:ln>
        </p:spPr>
        <p:txBody>
          <a:bodyPr wrap="square" rtlCol="0">
            <a:spAutoFit/>
          </a:bodyPr>
          <a:lstStyle/>
          <a:p>
            <a:pPr algn="ctr"/>
            <a:r>
              <a:rPr lang="en-GB" sz="1050" dirty="0" err="1"/>
              <a:t>Tober</a:t>
            </a:r>
            <a:r>
              <a:rPr lang="en-GB" sz="1050" dirty="0"/>
              <a:t> </a:t>
            </a:r>
          </a:p>
          <a:p>
            <a:pPr algn="ctr"/>
            <a:r>
              <a:rPr lang="en-GB" sz="1050" dirty="0"/>
              <a:t>Colleen Fm</a:t>
            </a:r>
            <a:endParaRPr lang="en-IE" sz="1050" dirty="0"/>
          </a:p>
        </p:txBody>
      </p:sp>
      <p:cxnSp>
        <p:nvCxnSpPr>
          <p:cNvPr id="24" name="Straight Connector 23">
            <a:extLst>
              <a:ext uri="{FF2B5EF4-FFF2-40B4-BE49-F238E27FC236}">
                <a16:creationId xmlns:a16="http://schemas.microsoft.com/office/drawing/2014/main" id="{BB428A00-5FDF-F131-7627-F23505611617}"/>
              </a:ext>
            </a:extLst>
          </p:cNvPr>
          <p:cNvCxnSpPr/>
          <p:nvPr/>
        </p:nvCxnSpPr>
        <p:spPr>
          <a:xfrm>
            <a:off x="1438275" y="1028700"/>
            <a:ext cx="104870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AD9DA21-331B-AE47-2849-8534B91D12F9}"/>
              </a:ext>
            </a:extLst>
          </p:cNvPr>
          <p:cNvGrpSpPr/>
          <p:nvPr/>
        </p:nvGrpSpPr>
        <p:grpSpPr>
          <a:xfrm>
            <a:off x="7668292" y="2864332"/>
            <a:ext cx="3391632" cy="3460838"/>
            <a:chOff x="7668292" y="2864332"/>
            <a:chExt cx="3391632" cy="3460838"/>
          </a:xfrm>
        </p:grpSpPr>
        <p:sp>
          <p:nvSpPr>
            <p:cNvPr id="14" name="TextBox 13">
              <a:extLst>
                <a:ext uri="{FF2B5EF4-FFF2-40B4-BE49-F238E27FC236}">
                  <a16:creationId xmlns:a16="http://schemas.microsoft.com/office/drawing/2014/main" id="{A31F4728-2EEE-4FF7-9BDE-43A87C4699B4}"/>
                </a:ext>
              </a:extLst>
            </p:cNvPr>
            <p:cNvSpPr txBox="1"/>
            <p:nvPr/>
          </p:nvSpPr>
          <p:spPr>
            <a:xfrm rot="8841419" flipV="1">
              <a:off x="8512308" y="2864332"/>
              <a:ext cx="1243782" cy="307777"/>
            </a:xfrm>
            <a:prstGeom prst="rect">
              <a:avLst/>
            </a:prstGeom>
            <a:noFill/>
          </p:spPr>
          <p:txBody>
            <a:bodyPr wrap="square" rtlCol="0">
              <a:spAutoFit/>
            </a:bodyPr>
            <a:lstStyle/>
            <a:p>
              <a:r>
                <a:rPr lang="en-IE" sz="1400" b="1" dirty="0"/>
                <a:t>Dublin Basin</a:t>
              </a:r>
            </a:p>
          </p:txBody>
        </p:sp>
        <p:sp>
          <p:nvSpPr>
            <p:cNvPr id="4" name="TextBox 3">
              <a:extLst>
                <a:ext uri="{FF2B5EF4-FFF2-40B4-BE49-F238E27FC236}">
                  <a16:creationId xmlns:a16="http://schemas.microsoft.com/office/drawing/2014/main" id="{40BF0F7C-488D-4735-BEFF-7C17DAF798AB}"/>
                </a:ext>
              </a:extLst>
            </p:cNvPr>
            <p:cNvSpPr txBox="1"/>
            <p:nvPr/>
          </p:nvSpPr>
          <p:spPr>
            <a:xfrm rot="8549829" flipV="1">
              <a:off x="7668292" y="4926492"/>
              <a:ext cx="1243782" cy="307777"/>
            </a:xfrm>
            <a:prstGeom prst="rect">
              <a:avLst/>
            </a:prstGeom>
            <a:noFill/>
          </p:spPr>
          <p:txBody>
            <a:bodyPr wrap="square" rtlCol="0">
              <a:spAutoFit/>
            </a:bodyPr>
            <a:lstStyle/>
            <a:p>
              <a:r>
                <a:rPr lang="en-IE" sz="1400" b="1" dirty="0"/>
                <a:t>Kildare Shelf</a:t>
              </a:r>
            </a:p>
          </p:txBody>
        </p:sp>
        <p:pic>
          <p:nvPicPr>
            <p:cNvPr id="25" name="Picture 24">
              <a:extLst>
                <a:ext uri="{FF2B5EF4-FFF2-40B4-BE49-F238E27FC236}">
                  <a16:creationId xmlns:a16="http://schemas.microsoft.com/office/drawing/2014/main" id="{1B20A95D-EF58-5B05-12DE-251EEDD201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10745" y="5650854"/>
              <a:ext cx="3120604" cy="330846"/>
            </a:xfrm>
            <a:prstGeom prst="rect">
              <a:avLst/>
            </a:prstGeom>
            <a:ln>
              <a:noFill/>
            </a:ln>
          </p:spPr>
        </p:pic>
        <p:pic>
          <p:nvPicPr>
            <p:cNvPr id="26" name="Picture 25">
              <a:extLst>
                <a:ext uri="{FF2B5EF4-FFF2-40B4-BE49-F238E27FC236}">
                  <a16:creationId xmlns:a16="http://schemas.microsoft.com/office/drawing/2014/main" id="{7CDF5CDC-1C27-C10E-490E-B36883ADC16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39320" y="5962650"/>
              <a:ext cx="3120604" cy="362520"/>
            </a:xfrm>
            <a:prstGeom prst="rect">
              <a:avLst/>
            </a:prstGeom>
            <a:ln>
              <a:noFill/>
            </a:ln>
          </p:spPr>
        </p:pic>
        <p:pic>
          <p:nvPicPr>
            <p:cNvPr id="27" name="Picture 26">
              <a:extLst>
                <a:ext uri="{FF2B5EF4-FFF2-40B4-BE49-F238E27FC236}">
                  <a16:creationId xmlns:a16="http://schemas.microsoft.com/office/drawing/2014/main" id="{6D026E3C-120C-43E6-9B91-885AD8CF45E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86825" y="5695950"/>
              <a:ext cx="2133600" cy="266700"/>
            </a:xfrm>
            <a:prstGeom prst="rect">
              <a:avLst/>
            </a:prstGeom>
            <a:ln>
              <a:noFill/>
            </a:ln>
          </p:spPr>
        </p:pic>
        <p:sp>
          <p:nvSpPr>
            <p:cNvPr id="28" name="Rectangle 27">
              <a:extLst>
                <a:ext uri="{FF2B5EF4-FFF2-40B4-BE49-F238E27FC236}">
                  <a16:creationId xmlns:a16="http://schemas.microsoft.com/office/drawing/2014/main" id="{71D3B7B4-5E57-0AB9-5A74-75C3EDBA9700}"/>
                </a:ext>
              </a:extLst>
            </p:cNvPr>
            <p:cNvSpPr/>
            <p:nvPr/>
          </p:nvSpPr>
          <p:spPr>
            <a:xfrm>
              <a:off x="7981950" y="5638800"/>
              <a:ext cx="2962275" cy="67627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0" name="TextBox 29">
            <a:extLst>
              <a:ext uri="{FF2B5EF4-FFF2-40B4-BE49-F238E27FC236}">
                <a16:creationId xmlns:a16="http://schemas.microsoft.com/office/drawing/2014/main" id="{93B9C454-2918-AFD7-577B-04CFE31983B8}"/>
              </a:ext>
            </a:extLst>
          </p:cNvPr>
          <p:cNvSpPr txBox="1"/>
          <p:nvPr/>
        </p:nvSpPr>
        <p:spPr>
          <a:xfrm rot="1772291">
            <a:off x="8163297" y="3375882"/>
            <a:ext cx="635109" cy="384721"/>
          </a:xfrm>
          <a:prstGeom prst="rect">
            <a:avLst/>
          </a:prstGeom>
          <a:noFill/>
        </p:spPr>
        <p:txBody>
          <a:bodyPr wrap="none" rtlCol="0">
            <a:spAutoFit/>
          </a:bodyPr>
          <a:lstStyle/>
          <a:p>
            <a:pPr algn="ctr"/>
            <a:r>
              <a:rPr lang="en-GB" sz="1000" dirty="0"/>
              <a:t>Possible </a:t>
            </a:r>
          </a:p>
          <a:p>
            <a:pPr algn="ctr"/>
            <a:r>
              <a:rPr lang="en-GB" sz="900" dirty="0"/>
              <a:t>Inversion</a:t>
            </a:r>
            <a:endParaRPr lang="en-IE" sz="1000" dirty="0"/>
          </a:p>
        </p:txBody>
      </p:sp>
      <p:pic>
        <p:nvPicPr>
          <p:cNvPr id="10" name="Graphic 9" descr="Volcano with solid fill">
            <a:extLst>
              <a:ext uri="{FF2B5EF4-FFF2-40B4-BE49-F238E27FC236}">
                <a16:creationId xmlns:a16="http://schemas.microsoft.com/office/drawing/2014/main" id="{037E5E0E-0F88-28FF-2CB6-2D63CCDB485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305838" y="3354658"/>
            <a:ext cx="468000" cy="468000"/>
          </a:xfrm>
          <a:prstGeom prst="rect">
            <a:avLst/>
          </a:prstGeom>
        </p:spPr>
      </p:pic>
      <p:pic>
        <p:nvPicPr>
          <p:cNvPr id="15" name="Graphic 14" descr="Volcano with solid fill">
            <a:extLst>
              <a:ext uri="{FF2B5EF4-FFF2-40B4-BE49-F238E27FC236}">
                <a16:creationId xmlns:a16="http://schemas.microsoft.com/office/drawing/2014/main" id="{997E92A1-4B93-5508-9625-E2E7ABFB27A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08194" y="2562978"/>
            <a:ext cx="468000" cy="468000"/>
          </a:xfrm>
          <a:prstGeom prst="rect">
            <a:avLst/>
          </a:prstGeom>
        </p:spPr>
      </p:pic>
    </p:spTree>
    <p:extLst>
      <p:ext uri="{BB962C8B-B14F-4D97-AF65-F5344CB8AC3E}">
        <p14:creationId xmlns:p14="http://schemas.microsoft.com/office/powerpoint/2010/main" val="1454153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609392" y="-111241"/>
            <a:ext cx="10515600" cy="1325563"/>
          </a:xfrm>
        </p:spPr>
        <p:txBody>
          <a:bodyPr>
            <a:normAutofit/>
          </a:bodyPr>
          <a:lstStyle/>
          <a:p>
            <a:r>
              <a:rPr lang="en-IE" sz="3200" b="1" dirty="0">
                <a:solidFill>
                  <a:schemeClr val="accent4"/>
                </a:solidFill>
                <a:latin typeface="+mn-lt"/>
              </a:rPr>
              <a:t>Debris flows</a:t>
            </a:r>
          </a:p>
        </p:txBody>
      </p:sp>
      <p:pic>
        <p:nvPicPr>
          <p:cNvPr id="8" name="Content Placeholder 7" descr="A close up of a tree&#10;&#10;Description automatically generated">
            <a:extLst>
              <a:ext uri="{FF2B5EF4-FFF2-40B4-BE49-F238E27FC236}">
                <a16:creationId xmlns:a16="http://schemas.microsoft.com/office/drawing/2014/main" id="{E82024E0-35A2-430D-A557-941B6CF52BE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13451" y="1113137"/>
            <a:ext cx="2743143" cy="4351338"/>
          </a:xfrm>
        </p:spPr>
      </p:pic>
      <p:pic>
        <p:nvPicPr>
          <p:cNvPr id="9" name="Picture 8">
            <a:extLst>
              <a:ext uri="{FF2B5EF4-FFF2-40B4-BE49-F238E27FC236}">
                <a16:creationId xmlns:a16="http://schemas.microsoft.com/office/drawing/2014/main" id="{F6F44314-4EA1-447A-B5F0-5CFAEAF006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624" y="93149"/>
            <a:ext cx="4499999" cy="2961904"/>
          </a:xfrm>
          <a:prstGeom prst="rect">
            <a:avLst/>
          </a:prstGeom>
        </p:spPr>
      </p:pic>
      <p:pic>
        <p:nvPicPr>
          <p:cNvPr id="17" name="Picture 16">
            <a:extLst>
              <a:ext uri="{FF2B5EF4-FFF2-40B4-BE49-F238E27FC236}">
                <a16:creationId xmlns:a16="http://schemas.microsoft.com/office/drawing/2014/main" id="{72AE1F9F-1F40-4509-92DA-45E677D34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8195" y="3388972"/>
            <a:ext cx="4442856" cy="2961904"/>
          </a:xfrm>
          <a:prstGeom prst="rect">
            <a:avLst/>
          </a:prstGeom>
        </p:spPr>
      </p:pic>
      <p:sp>
        <p:nvSpPr>
          <p:cNvPr id="18" name="Callout: Line 17">
            <a:extLst>
              <a:ext uri="{FF2B5EF4-FFF2-40B4-BE49-F238E27FC236}">
                <a16:creationId xmlns:a16="http://schemas.microsoft.com/office/drawing/2014/main" id="{801FA078-9401-4743-9219-C343321487A9}"/>
              </a:ext>
            </a:extLst>
          </p:cNvPr>
          <p:cNvSpPr/>
          <p:nvPr/>
        </p:nvSpPr>
        <p:spPr>
          <a:xfrm>
            <a:off x="2350855" y="4485984"/>
            <a:ext cx="870857" cy="547535"/>
          </a:xfrm>
          <a:prstGeom prst="borderCallout1">
            <a:avLst>
              <a:gd name="adj1" fmla="val 18750"/>
              <a:gd name="adj2" fmla="val -8333"/>
              <a:gd name="adj3" fmla="val -75710"/>
              <a:gd name="adj4" fmla="val -4666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Barite Clast</a:t>
            </a:r>
          </a:p>
        </p:txBody>
      </p:sp>
      <p:sp>
        <p:nvSpPr>
          <p:cNvPr id="19" name="Callout: Line 18">
            <a:extLst>
              <a:ext uri="{FF2B5EF4-FFF2-40B4-BE49-F238E27FC236}">
                <a16:creationId xmlns:a16="http://schemas.microsoft.com/office/drawing/2014/main" id="{55A3320C-4FA3-421F-9874-D9F78DA86F32}"/>
              </a:ext>
            </a:extLst>
          </p:cNvPr>
          <p:cNvSpPr/>
          <p:nvPr/>
        </p:nvSpPr>
        <p:spPr>
          <a:xfrm>
            <a:off x="10219330" y="5037794"/>
            <a:ext cx="1318619" cy="523473"/>
          </a:xfrm>
          <a:prstGeom prst="borderCallout1">
            <a:avLst>
              <a:gd name="adj1" fmla="val 18750"/>
              <a:gd name="adj2" fmla="val -8333"/>
              <a:gd name="adj3" fmla="val -105313"/>
              <a:gd name="adj4" fmla="val -5213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Massive sulphide clasts</a:t>
            </a:r>
          </a:p>
        </p:txBody>
      </p:sp>
      <p:cxnSp>
        <p:nvCxnSpPr>
          <p:cNvPr id="21" name="Straight Connector 20">
            <a:extLst>
              <a:ext uri="{FF2B5EF4-FFF2-40B4-BE49-F238E27FC236}">
                <a16:creationId xmlns:a16="http://schemas.microsoft.com/office/drawing/2014/main" id="{CBD5C871-64DC-441A-9D53-8649EE60B475}"/>
              </a:ext>
            </a:extLst>
          </p:cNvPr>
          <p:cNvCxnSpPr>
            <a:cxnSpLocks/>
          </p:cNvCxnSpPr>
          <p:nvPr/>
        </p:nvCxnSpPr>
        <p:spPr>
          <a:xfrm flipH="1" flipV="1">
            <a:off x="8955314" y="4290111"/>
            <a:ext cx="1146629" cy="847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2A5D48B-6A60-4105-A6C1-C04EC3BBCCF8}"/>
              </a:ext>
            </a:extLst>
          </p:cNvPr>
          <p:cNvSpPr txBox="1"/>
          <p:nvPr/>
        </p:nvSpPr>
        <p:spPr>
          <a:xfrm>
            <a:off x="10219330" y="2661559"/>
            <a:ext cx="1446037" cy="307777"/>
          </a:xfrm>
          <a:prstGeom prst="rect">
            <a:avLst/>
          </a:prstGeom>
          <a:solidFill>
            <a:schemeClr val="bg2"/>
          </a:solidFill>
          <a:ln>
            <a:solidFill>
              <a:schemeClr val="tx1"/>
            </a:solidFill>
          </a:ln>
        </p:spPr>
        <p:txBody>
          <a:bodyPr wrap="none" rtlCol="0">
            <a:spAutoFit/>
          </a:bodyPr>
          <a:lstStyle/>
          <a:p>
            <a:r>
              <a:rPr lang="en-IE" sz="1400" dirty="0"/>
              <a:t>Waulsortian clast</a:t>
            </a:r>
          </a:p>
        </p:txBody>
      </p:sp>
      <p:cxnSp>
        <p:nvCxnSpPr>
          <p:cNvPr id="25" name="Straight Connector 24">
            <a:extLst>
              <a:ext uri="{FF2B5EF4-FFF2-40B4-BE49-F238E27FC236}">
                <a16:creationId xmlns:a16="http://schemas.microsoft.com/office/drawing/2014/main" id="{B229E418-00F1-42AE-9915-16B208F5E1DA}"/>
              </a:ext>
            </a:extLst>
          </p:cNvPr>
          <p:cNvCxnSpPr/>
          <p:nvPr/>
        </p:nvCxnSpPr>
        <p:spPr>
          <a:xfrm flipH="1" flipV="1">
            <a:off x="9559623" y="2114154"/>
            <a:ext cx="542320" cy="654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BEF62D5-099A-4E63-B5A2-8FDAF61A0764}"/>
              </a:ext>
            </a:extLst>
          </p:cNvPr>
          <p:cNvSpPr txBox="1"/>
          <p:nvPr/>
        </p:nvSpPr>
        <p:spPr>
          <a:xfrm>
            <a:off x="609392" y="5579887"/>
            <a:ext cx="2780922" cy="307777"/>
          </a:xfrm>
          <a:prstGeom prst="rect">
            <a:avLst/>
          </a:prstGeom>
          <a:noFill/>
        </p:spPr>
        <p:txBody>
          <a:bodyPr wrap="square" rtlCol="0">
            <a:spAutoFit/>
          </a:bodyPr>
          <a:lstStyle/>
          <a:p>
            <a:r>
              <a:rPr lang="en-IE" sz="1400" dirty="0">
                <a:solidFill>
                  <a:schemeClr val="bg1"/>
                </a:solidFill>
              </a:rPr>
              <a:t>Silvermines B Zone, 4500 Decline </a:t>
            </a:r>
          </a:p>
        </p:txBody>
      </p:sp>
      <p:sp>
        <p:nvSpPr>
          <p:cNvPr id="10" name="TextBox 9">
            <a:extLst>
              <a:ext uri="{FF2B5EF4-FFF2-40B4-BE49-F238E27FC236}">
                <a16:creationId xmlns:a16="http://schemas.microsoft.com/office/drawing/2014/main" id="{4BDE9E3C-0C6D-47AE-AE6D-0FD8F98A2105}"/>
              </a:ext>
            </a:extLst>
          </p:cNvPr>
          <p:cNvSpPr txBox="1"/>
          <p:nvPr/>
        </p:nvSpPr>
        <p:spPr>
          <a:xfrm>
            <a:off x="7281959" y="6362060"/>
            <a:ext cx="1965966" cy="307777"/>
          </a:xfrm>
          <a:prstGeom prst="rect">
            <a:avLst/>
          </a:prstGeom>
          <a:noFill/>
        </p:spPr>
        <p:txBody>
          <a:bodyPr wrap="square" rtlCol="0">
            <a:spAutoFit/>
          </a:bodyPr>
          <a:lstStyle/>
          <a:p>
            <a:r>
              <a:rPr lang="en-IE" sz="1400" dirty="0">
                <a:solidFill>
                  <a:schemeClr val="bg1"/>
                </a:solidFill>
              </a:rPr>
              <a:t>Navan CGO, 3 Zone</a:t>
            </a:r>
          </a:p>
        </p:txBody>
      </p:sp>
      <p:sp>
        <p:nvSpPr>
          <p:cNvPr id="12" name="TextBox 11">
            <a:extLst>
              <a:ext uri="{FF2B5EF4-FFF2-40B4-BE49-F238E27FC236}">
                <a16:creationId xmlns:a16="http://schemas.microsoft.com/office/drawing/2014/main" id="{A2A44E7D-87BE-47AF-9B96-41DAD4949A64}"/>
              </a:ext>
            </a:extLst>
          </p:cNvPr>
          <p:cNvSpPr txBox="1"/>
          <p:nvPr/>
        </p:nvSpPr>
        <p:spPr>
          <a:xfrm>
            <a:off x="7280528" y="3047326"/>
            <a:ext cx="1339685" cy="307777"/>
          </a:xfrm>
          <a:prstGeom prst="rect">
            <a:avLst/>
          </a:prstGeom>
          <a:noFill/>
        </p:spPr>
        <p:txBody>
          <a:bodyPr wrap="square" rtlCol="0">
            <a:spAutoFit/>
          </a:bodyPr>
          <a:lstStyle/>
          <a:p>
            <a:r>
              <a:rPr lang="en-IE" sz="1400" dirty="0" err="1">
                <a:solidFill>
                  <a:schemeClr val="bg1"/>
                </a:solidFill>
              </a:rPr>
              <a:t>Tynagh</a:t>
            </a:r>
            <a:r>
              <a:rPr lang="en-IE" sz="1400" dirty="0">
                <a:solidFill>
                  <a:schemeClr val="bg1"/>
                </a:solidFill>
              </a:rPr>
              <a:t> 2 Zone</a:t>
            </a:r>
          </a:p>
        </p:txBody>
      </p:sp>
      <p:pic>
        <p:nvPicPr>
          <p:cNvPr id="20" name="Picture 19">
            <a:extLst>
              <a:ext uri="{FF2B5EF4-FFF2-40B4-BE49-F238E27FC236}">
                <a16:creationId xmlns:a16="http://schemas.microsoft.com/office/drawing/2014/main" id="{2A415BA7-6588-400D-BFA7-4EEC3814CA6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33" b="92918" l="5688" r="96032">
                        <a14:foregroundMark x1="7937" y1="56374" x2="5688" y2="34844"/>
                        <a14:foregroundMark x1="5688" y1="34844" x2="6614" y2="28045"/>
                        <a14:foregroundMark x1="10847" y1="10198" x2="22090" y2="10765"/>
                        <a14:foregroundMark x1="22090" y1="10765" x2="26058" y2="9348"/>
                        <a14:foregroundMark x1="27910" y1="92918" x2="28968" y2="90935"/>
                        <a14:foregroundMark x1="92460" y1="54391" x2="92196" y2="32295"/>
                        <a14:foregroundMark x1="92196" y1="32295" x2="91534" y2="28045"/>
                        <a14:foregroundMark x1="96032" y1="56374" x2="94709" y2="48725"/>
                        <a14:foregroundMark x1="53704" y1="6516" x2="72487" y2="7932"/>
                        <a14:foregroundMark x1="20238" y1="5382" x2="28571" y2="4533"/>
                      </a14:backgroundRemoval>
                    </a14:imgEffect>
                    <a14:imgEffect>
                      <a14:sharpenSoften amount="50000"/>
                    </a14:imgEffect>
                  </a14:imgLayer>
                </a14:imgProps>
              </a:ext>
            </a:extLst>
          </a:blip>
          <a:stretch>
            <a:fillRect/>
          </a:stretch>
        </p:blipFill>
        <p:spPr>
          <a:xfrm rot="5234999">
            <a:off x="2932546" y="1845754"/>
            <a:ext cx="4721979" cy="2627910"/>
          </a:xfrm>
          <a:prstGeom prst="rect">
            <a:avLst/>
          </a:prstGeom>
        </p:spPr>
      </p:pic>
      <p:sp>
        <p:nvSpPr>
          <p:cNvPr id="22" name="TextBox 21">
            <a:extLst>
              <a:ext uri="{FF2B5EF4-FFF2-40B4-BE49-F238E27FC236}">
                <a16:creationId xmlns:a16="http://schemas.microsoft.com/office/drawing/2014/main" id="{ECD6A1B3-13EF-41C5-AD6E-81B2A2D64A3A}"/>
              </a:ext>
            </a:extLst>
          </p:cNvPr>
          <p:cNvSpPr txBox="1"/>
          <p:nvPr/>
        </p:nvSpPr>
        <p:spPr>
          <a:xfrm>
            <a:off x="3486602" y="5515071"/>
            <a:ext cx="4240550" cy="523220"/>
          </a:xfrm>
          <a:prstGeom prst="rect">
            <a:avLst/>
          </a:prstGeom>
          <a:noFill/>
        </p:spPr>
        <p:txBody>
          <a:bodyPr wrap="square" rtlCol="0">
            <a:spAutoFit/>
          </a:bodyPr>
          <a:lstStyle/>
          <a:p>
            <a:r>
              <a:rPr lang="en-IE" sz="1400" dirty="0">
                <a:solidFill>
                  <a:schemeClr val="bg1"/>
                </a:solidFill>
              </a:rPr>
              <a:t>Conglomerate containing both </a:t>
            </a:r>
            <a:r>
              <a:rPr lang="en-IE" sz="1400" dirty="0" err="1">
                <a:solidFill>
                  <a:schemeClr val="bg1"/>
                </a:solidFill>
              </a:rPr>
              <a:t>haematized</a:t>
            </a:r>
            <a:r>
              <a:rPr lang="en-IE" sz="1400" dirty="0">
                <a:solidFill>
                  <a:schemeClr val="bg1"/>
                </a:solidFill>
              </a:rPr>
              <a:t> and unaltered micrite clasts. -  </a:t>
            </a:r>
            <a:r>
              <a:rPr lang="en-IE" sz="1400" dirty="0" err="1">
                <a:solidFill>
                  <a:schemeClr val="bg1"/>
                </a:solidFill>
              </a:rPr>
              <a:t>Tynagh</a:t>
            </a:r>
            <a:endParaRPr lang="en-IE" sz="1400" dirty="0">
              <a:solidFill>
                <a:schemeClr val="bg1"/>
              </a:solidFill>
            </a:endParaRPr>
          </a:p>
        </p:txBody>
      </p:sp>
      <p:pic>
        <p:nvPicPr>
          <p:cNvPr id="14" name="Picture 13">
            <a:extLst>
              <a:ext uri="{FF2B5EF4-FFF2-40B4-BE49-F238E27FC236}">
                <a16:creationId xmlns:a16="http://schemas.microsoft.com/office/drawing/2014/main" id="{0642CF9F-F81D-415C-8F34-0946991A19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22617" y="4975750"/>
            <a:ext cx="1016214" cy="371644"/>
          </a:xfrm>
          <a:prstGeom prst="rect">
            <a:avLst/>
          </a:prstGeom>
        </p:spPr>
      </p:pic>
      <p:grpSp>
        <p:nvGrpSpPr>
          <p:cNvPr id="13" name="Group 12">
            <a:extLst>
              <a:ext uri="{FF2B5EF4-FFF2-40B4-BE49-F238E27FC236}">
                <a16:creationId xmlns:a16="http://schemas.microsoft.com/office/drawing/2014/main" id="{0E488F2F-4BF4-C44E-C289-2267B550BFB6}"/>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6C427E8A-F4CB-C972-74D6-ED3AE6A4214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A0D4E34A-DA66-48CE-2BD6-0BF117C53D9C}"/>
                </a:ext>
              </a:extLst>
            </p:cNvPr>
            <p:cNvPicPr>
              <a:picLocks noChangeAspect="1"/>
            </p:cNvPicPr>
            <p:nvPr/>
          </p:nvPicPr>
          <p:blipFill>
            <a:blip r:embed="rId8" cstate="screen">
              <a:duotone>
                <a:srgbClr val="70AD47">
                  <a:shade val="45000"/>
                  <a:satMod val="135000"/>
                </a:srgbClr>
                <a:prstClr val="white"/>
              </a:duotone>
              <a:extLst>
                <a:ext uri="{BEBA8EAE-BF5A-486C-A8C5-ECC9F3942E4B}">
                  <a14:imgProps xmlns:a14="http://schemas.microsoft.com/office/drawing/2010/main">
                    <a14:imgLayer r:embed="rId9">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954524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BFC9B23-A860-95AE-6028-A26F34187BDE}"/>
              </a:ext>
            </a:extLst>
          </p:cNvPr>
          <p:cNvSpPr/>
          <p:nvPr/>
        </p:nvSpPr>
        <p:spPr>
          <a:xfrm>
            <a:off x="0"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 name="Picture 2">
            <a:extLst>
              <a:ext uri="{FF2B5EF4-FFF2-40B4-BE49-F238E27FC236}">
                <a16:creationId xmlns:a16="http://schemas.microsoft.com/office/drawing/2014/main" id="{D0778FBE-56A7-4DE7-A2DF-2A3D0F6A60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6549" y="1619443"/>
            <a:ext cx="4100786" cy="942861"/>
          </a:xfrm>
          <a:prstGeom prst="rect">
            <a:avLst/>
          </a:prstGeom>
        </p:spPr>
      </p:pic>
      <p:sp>
        <p:nvSpPr>
          <p:cNvPr id="9" name="TextBox 8">
            <a:extLst>
              <a:ext uri="{FF2B5EF4-FFF2-40B4-BE49-F238E27FC236}">
                <a16:creationId xmlns:a16="http://schemas.microsoft.com/office/drawing/2014/main" id="{8322EE4D-0C72-405F-9A58-E2AF01C328A6}"/>
              </a:ext>
            </a:extLst>
          </p:cNvPr>
          <p:cNvSpPr txBox="1"/>
          <p:nvPr/>
        </p:nvSpPr>
        <p:spPr>
          <a:xfrm>
            <a:off x="412752" y="1130378"/>
            <a:ext cx="3885977" cy="4031873"/>
          </a:xfrm>
          <a:prstGeom prst="rect">
            <a:avLst/>
          </a:prstGeom>
          <a:noFill/>
        </p:spPr>
        <p:txBody>
          <a:bodyPr wrap="square" rtlCol="0">
            <a:spAutoFit/>
          </a:bodyPr>
          <a:lstStyle/>
          <a:p>
            <a:pPr algn="just"/>
            <a:r>
              <a:rPr lang="en-IE" sz="1600" dirty="0">
                <a:solidFill>
                  <a:schemeClr val="bg1"/>
                </a:solidFill>
              </a:rPr>
              <a:t>The so-called “Black Matrix Breccias” were first described at </a:t>
            </a:r>
            <a:r>
              <a:rPr lang="en-IE" sz="1600" dirty="0" err="1">
                <a:solidFill>
                  <a:schemeClr val="bg1"/>
                </a:solidFill>
              </a:rPr>
              <a:t>Harberton</a:t>
            </a:r>
            <a:r>
              <a:rPr lang="en-IE" sz="1600" dirty="0">
                <a:solidFill>
                  <a:schemeClr val="bg1"/>
                </a:solidFill>
              </a:rPr>
              <a:t> Bridge by </a:t>
            </a:r>
            <a:r>
              <a:rPr lang="en-IE" sz="1600" dirty="0" err="1">
                <a:solidFill>
                  <a:schemeClr val="bg1"/>
                </a:solidFill>
              </a:rPr>
              <a:t>Holdstock</a:t>
            </a:r>
            <a:r>
              <a:rPr lang="en-IE" sz="1600" dirty="0">
                <a:solidFill>
                  <a:schemeClr val="bg1"/>
                </a:solidFill>
              </a:rPr>
              <a:t> (1982) in a clear collapse breccia setting.  Subsequently the term gained traction at </a:t>
            </a:r>
            <a:r>
              <a:rPr lang="en-IE" sz="1600" dirty="0" err="1">
                <a:solidFill>
                  <a:schemeClr val="bg1"/>
                </a:solidFill>
              </a:rPr>
              <a:t>Lisheen</a:t>
            </a:r>
            <a:r>
              <a:rPr lang="en-IE" sz="1600" dirty="0">
                <a:solidFill>
                  <a:schemeClr val="bg1"/>
                </a:solidFill>
              </a:rPr>
              <a:t> and </a:t>
            </a:r>
            <a:r>
              <a:rPr lang="en-IE" sz="1600" dirty="0" err="1">
                <a:solidFill>
                  <a:schemeClr val="bg1"/>
                </a:solidFill>
              </a:rPr>
              <a:t>Galmoy</a:t>
            </a:r>
            <a:r>
              <a:rPr lang="en-IE" sz="1600" dirty="0">
                <a:solidFill>
                  <a:schemeClr val="bg1"/>
                </a:solidFill>
              </a:rPr>
              <a:t> and more latterly in the Limerick prospects.</a:t>
            </a:r>
          </a:p>
          <a:p>
            <a:pPr algn="just"/>
            <a:endParaRPr lang="en-IE" sz="1600" dirty="0">
              <a:solidFill>
                <a:schemeClr val="bg1"/>
              </a:solidFill>
            </a:endParaRPr>
          </a:p>
          <a:p>
            <a:pPr algn="just"/>
            <a:r>
              <a:rPr lang="en-IE" sz="1600" dirty="0">
                <a:solidFill>
                  <a:schemeClr val="bg1"/>
                </a:solidFill>
              </a:rPr>
              <a:t>Unfortunately attempts to use such nomenclature has retrospectively been applied to Silvermines and other occurrences in a “one size fits all” approach.</a:t>
            </a:r>
          </a:p>
          <a:p>
            <a:pPr algn="just"/>
            <a:endParaRPr lang="en-IE" sz="1600" dirty="0">
              <a:solidFill>
                <a:schemeClr val="bg1"/>
              </a:solidFill>
            </a:endParaRPr>
          </a:p>
          <a:p>
            <a:pPr algn="just"/>
            <a:r>
              <a:rPr lang="en-IE" sz="1600" dirty="0">
                <a:solidFill>
                  <a:schemeClr val="bg1"/>
                </a:solidFill>
              </a:rPr>
              <a:t>Breccias or even “Black Matrix Breccias” are common in the Irish Midlands but are </a:t>
            </a:r>
            <a:r>
              <a:rPr lang="en-IE" sz="1600" u="sng" dirty="0">
                <a:solidFill>
                  <a:schemeClr val="bg1"/>
                </a:solidFill>
              </a:rPr>
              <a:t>not always</a:t>
            </a:r>
            <a:r>
              <a:rPr lang="en-IE" sz="1600" dirty="0">
                <a:solidFill>
                  <a:schemeClr val="bg1"/>
                </a:solidFill>
              </a:rPr>
              <a:t> associated with mineralization and do NOT share a common origin.</a:t>
            </a:r>
          </a:p>
        </p:txBody>
      </p:sp>
      <p:sp>
        <p:nvSpPr>
          <p:cNvPr id="11" name="TextBox 10">
            <a:extLst>
              <a:ext uri="{FF2B5EF4-FFF2-40B4-BE49-F238E27FC236}">
                <a16:creationId xmlns:a16="http://schemas.microsoft.com/office/drawing/2014/main" id="{3FBEF972-547E-4C00-982A-BBC7DB34BAF7}"/>
              </a:ext>
            </a:extLst>
          </p:cNvPr>
          <p:cNvSpPr txBox="1"/>
          <p:nvPr/>
        </p:nvSpPr>
        <p:spPr>
          <a:xfrm>
            <a:off x="9196283" y="402459"/>
            <a:ext cx="2906777" cy="5724644"/>
          </a:xfrm>
          <a:prstGeom prst="rect">
            <a:avLst/>
          </a:prstGeom>
          <a:noFill/>
        </p:spPr>
        <p:txBody>
          <a:bodyPr wrap="square" rtlCol="0">
            <a:spAutoFit/>
          </a:bodyPr>
          <a:lstStyle/>
          <a:p>
            <a:endParaRPr lang="en-IE" i="1" dirty="0">
              <a:solidFill>
                <a:schemeClr val="accent4"/>
              </a:solidFill>
            </a:endParaRPr>
          </a:p>
          <a:p>
            <a:r>
              <a:rPr lang="en-IE" i="1" dirty="0" err="1">
                <a:solidFill>
                  <a:schemeClr val="accent4"/>
                </a:solidFill>
              </a:rPr>
              <a:t>Lisheen</a:t>
            </a:r>
            <a:endParaRPr lang="en-IE" i="1" dirty="0">
              <a:solidFill>
                <a:schemeClr val="accent4"/>
              </a:solidFill>
            </a:endParaRPr>
          </a:p>
          <a:p>
            <a:r>
              <a:rPr lang="en-IE" sz="1400" i="1" dirty="0">
                <a:solidFill>
                  <a:schemeClr val="accent4"/>
                </a:solidFill>
              </a:rPr>
              <a:t>(Eyre, 1999)</a:t>
            </a:r>
          </a:p>
          <a:p>
            <a:endParaRPr lang="en-IE" i="1" dirty="0">
              <a:solidFill>
                <a:schemeClr val="accent4"/>
              </a:solidFill>
            </a:endParaRPr>
          </a:p>
          <a:p>
            <a:endParaRPr lang="en-IE" i="1" dirty="0">
              <a:solidFill>
                <a:schemeClr val="accent4"/>
              </a:solidFill>
            </a:endParaRPr>
          </a:p>
          <a:p>
            <a:endParaRPr lang="en-IE" sz="1100" i="1" dirty="0">
              <a:solidFill>
                <a:schemeClr val="accent4"/>
              </a:solidFill>
            </a:endParaRPr>
          </a:p>
          <a:p>
            <a:r>
              <a:rPr lang="en-IE" i="1" dirty="0">
                <a:solidFill>
                  <a:schemeClr val="accent4"/>
                </a:solidFill>
              </a:rPr>
              <a:t>Lismore, Waterford</a:t>
            </a:r>
          </a:p>
          <a:p>
            <a:endParaRPr lang="en-IE" i="1" dirty="0">
              <a:solidFill>
                <a:schemeClr val="accent4"/>
              </a:solidFill>
            </a:endParaRPr>
          </a:p>
          <a:p>
            <a:endParaRPr lang="en-IE" i="1" dirty="0">
              <a:solidFill>
                <a:schemeClr val="accent4"/>
              </a:solidFill>
            </a:endParaRPr>
          </a:p>
          <a:p>
            <a:endParaRPr lang="en-IE" i="1" dirty="0">
              <a:solidFill>
                <a:schemeClr val="accent4"/>
              </a:solidFill>
            </a:endParaRPr>
          </a:p>
          <a:p>
            <a:r>
              <a:rPr lang="en-IE" i="1" dirty="0" err="1">
                <a:solidFill>
                  <a:schemeClr val="accent4"/>
                </a:solidFill>
              </a:rPr>
              <a:t>Tobermalug</a:t>
            </a:r>
            <a:r>
              <a:rPr lang="en-IE" i="1" dirty="0">
                <a:solidFill>
                  <a:schemeClr val="accent4"/>
                </a:solidFill>
              </a:rPr>
              <a:t>, Limerick</a:t>
            </a:r>
          </a:p>
          <a:p>
            <a:r>
              <a:rPr lang="en-IE" sz="1400" i="1" dirty="0">
                <a:solidFill>
                  <a:schemeClr val="accent4"/>
                </a:solidFill>
              </a:rPr>
              <a:t>(Elliot et al, 2019)</a:t>
            </a:r>
          </a:p>
          <a:p>
            <a:endParaRPr lang="en-IE" sz="1400" i="1" dirty="0">
              <a:solidFill>
                <a:schemeClr val="accent4"/>
              </a:solidFill>
            </a:endParaRPr>
          </a:p>
          <a:p>
            <a:endParaRPr lang="en-IE" sz="1400" i="1" dirty="0">
              <a:solidFill>
                <a:schemeClr val="accent4"/>
              </a:solidFill>
            </a:endParaRPr>
          </a:p>
          <a:p>
            <a:endParaRPr lang="en-IE" sz="1400" i="1" dirty="0">
              <a:solidFill>
                <a:schemeClr val="accent4"/>
              </a:solidFill>
            </a:endParaRPr>
          </a:p>
          <a:p>
            <a:endParaRPr lang="en-IE" sz="1400" i="1" dirty="0">
              <a:solidFill>
                <a:schemeClr val="accent4"/>
              </a:solidFill>
            </a:endParaRPr>
          </a:p>
          <a:p>
            <a:r>
              <a:rPr lang="en-IE" i="1" dirty="0">
                <a:solidFill>
                  <a:schemeClr val="accent4"/>
                </a:solidFill>
              </a:rPr>
              <a:t>Silvermines, Tipperary</a:t>
            </a:r>
          </a:p>
          <a:p>
            <a:endParaRPr lang="en-IE" i="1" dirty="0">
              <a:solidFill>
                <a:schemeClr val="accent4"/>
              </a:solidFill>
            </a:endParaRPr>
          </a:p>
          <a:p>
            <a:endParaRPr lang="en-IE" i="1" dirty="0">
              <a:solidFill>
                <a:schemeClr val="accent4"/>
              </a:solidFill>
            </a:endParaRPr>
          </a:p>
          <a:p>
            <a:endParaRPr lang="en-IE" sz="1200" i="1" dirty="0">
              <a:solidFill>
                <a:schemeClr val="accent4"/>
              </a:solidFill>
            </a:endParaRPr>
          </a:p>
          <a:p>
            <a:endParaRPr lang="en-IE" i="1" dirty="0">
              <a:solidFill>
                <a:schemeClr val="accent4"/>
              </a:solidFill>
            </a:endParaRPr>
          </a:p>
          <a:p>
            <a:r>
              <a:rPr lang="en-IE" i="1" dirty="0" err="1">
                <a:solidFill>
                  <a:schemeClr val="accent4"/>
                </a:solidFill>
              </a:rPr>
              <a:t>Cooleen</a:t>
            </a:r>
            <a:r>
              <a:rPr lang="en-IE" i="1" dirty="0">
                <a:solidFill>
                  <a:schemeClr val="accent4"/>
                </a:solidFill>
              </a:rPr>
              <a:t>, Tipperary</a:t>
            </a:r>
          </a:p>
        </p:txBody>
      </p:sp>
      <p:sp>
        <p:nvSpPr>
          <p:cNvPr id="12" name="TextBox 11">
            <a:extLst>
              <a:ext uri="{FF2B5EF4-FFF2-40B4-BE49-F238E27FC236}">
                <a16:creationId xmlns:a16="http://schemas.microsoft.com/office/drawing/2014/main" id="{A35EEA52-7ABA-42BE-86CF-EBB3586C1388}"/>
              </a:ext>
            </a:extLst>
          </p:cNvPr>
          <p:cNvSpPr txBox="1"/>
          <p:nvPr/>
        </p:nvSpPr>
        <p:spPr>
          <a:xfrm>
            <a:off x="463307" y="213959"/>
            <a:ext cx="6874211" cy="584775"/>
          </a:xfrm>
          <a:prstGeom prst="rect">
            <a:avLst/>
          </a:prstGeom>
          <a:noFill/>
        </p:spPr>
        <p:txBody>
          <a:bodyPr wrap="square" rtlCol="0">
            <a:spAutoFit/>
          </a:bodyPr>
          <a:lstStyle/>
          <a:p>
            <a:r>
              <a:rPr lang="en-IE" sz="3200" dirty="0">
                <a:solidFill>
                  <a:srgbClr val="FFC000"/>
                </a:solidFill>
              </a:rPr>
              <a:t>Black Matrix Breccias</a:t>
            </a:r>
          </a:p>
        </p:txBody>
      </p:sp>
      <p:pic>
        <p:nvPicPr>
          <p:cNvPr id="13" name="Picture 12">
            <a:extLst>
              <a:ext uri="{FF2B5EF4-FFF2-40B4-BE49-F238E27FC236}">
                <a16:creationId xmlns:a16="http://schemas.microsoft.com/office/drawing/2014/main" id="{07C30A2D-187A-4FC8-90B5-FA15B56A73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6549" y="2833869"/>
            <a:ext cx="4093303" cy="999745"/>
          </a:xfrm>
          <a:prstGeom prst="rect">
            <a:avLst/>
          </a:prstGeom>
        </p:spPr>
      </p:pic>
      <p:grpSp>
        <p:nvGrpSpPr>
          <p:cNvPr id="16" name="Group 15">
            <a:extLst>
              <a:ext uri="{FF2B5EF4-FFF2-40B4-BE49-F238E27FC236}">
                <a16:creationId xmlns:a16="http://schemas.microsoft.com/office/drawing/2014/main" id="{D6BAD82F-7E5B-4CFE-A736-F941409DBE06}"/>
              </a:ext>
            </a:extLst>
          </p:cNvPr>
          <p:cNvGrpSpPr/>
          <p:nvPr/>
        </p:nvGrpSpPr>
        <p:grpSpPr>
          <a:xfrm>
            <a:off x="4994992" y="4080072"/>
            <a:ext cx="6354445" cy="1008000"/>
            <a:chOff x="374897" y="4477751"/>
            <a:chExt cx="8601508" cy="1656000"/>
          </a:xfrm>
        </p:grpSpPr>
        <p:pic>
          <p:nvPicPr>
            <p:cNvPr id="17" name="Picture 16" descr="Water next to the rock&#10;&#10;Description generated with high confidence">
              <a:extLst>
                <a:ext uri="{FF2B5EF4-FFF2-40B4-BE49-F238E27FC236}">
                  <a16:creationId xmlns:a16="http://schemas.microsoft.com/office/drawing/2014/main" id="{798F2239-7A9F-4E3F-89C4-2E09705E1C5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1687" r="98438">
                          <a14:foregroundMark x1="91270" y1="95096" x2="98438" y2="94015"/>
                          <a14:foregroundMark x1="98438" y1="94015" x2="98438" y2="94015"/>
                          <a14:foregroundMark x1="90600" y1="166" x2="91592" y2="94763"/>
                          <a14:foregroundMark x1="91592" y1="94763" x2="91592" y2="94763"/>
                          <a14:foregroundMark x1="6200" y1="92519" x2="1711" y2="21197"/>
                          <a14:foregroundMark x1="1711" y1="21197" x2="1711" y2="21197"/>
                          <a14:foregroundMark x1="65303" y1="98088" x2="61384" y2="99252"/>
                          <a14:foregroundMark x1="61384" y1="99252" x2="59821" y2="99252"/>
                          <a14:foregroundMark x1="44692" y1="99252" x2="43924" y2="98504"/>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rot="10800000">
              <a:off x="374897" y="4477751"/>
              <a:ext cx="5550386" cy="1656000"/>
            </a:xfrm>
            <a:prstGeom prst="rect">
              <a:avLst/>
            </a:prstGeom>
          </p:spPr>
        </p:pic>
        <p:sp>
          <p:nvSpPr>
            <p:cNvPr id="18" name="TextBox 17">
              <a:extLst>
                <a:ext uri="{FF2B5EF4-FFF2-40B4-BE49-F238E27FC236}">
                  <a16:creationId xmlns:a16="http://schemas.microsoft.com/office/drawing/2014/main" id="{4E199072-9F14-46F6-880C-043C89CF491E}"/>
                </a:ext>
              </a:extLst>
            </p:cNvPr>
            <p:cNvSpPr txBox="1"/>
            <p:nvPr/>
          </p:nvSpPr>
          <p:spPr>
            <a:xfrm>
              <a:off x="6061851" y="5305751"/>
              <a:ext cx="2914554" cy="505634"/>
            </a:xfrm>
            <a:prstGeom prst="rect">
              <a:avLst/>
            </a:prstGeom>
            <a:noFill/>
          </p:spPr>
          <p:txBody>
            <a:bodyPr wrap="none" rtlCol="0">
              <a:spAutoFit/>
            </a:bodyPr>
            <a:lstStyle/>
            <a:p>
              <a:r>
                <a:rPr lang="en-IE" sz="1400" b="1" dirty="0">
                  <a:solidFill>
                    <a:schemeClr val="bg1"/>
                  </a:solidFill>
                  <a:effectLst>
                    <a:outerShdw blurRad="38100" dist="38100" dir="2700000" algn="tl">
                      <a:srgbClr val="000000">
                        <a:alpha val="43137"/>
                      </a:srgbClr>
                    </a:outerShdw>
                  </a:effectLst>
                </a:rPr>
                <a:t>Polymictic fine debris flow</a:t>
              </a:r>
            </a:p>
          </p:txBody>
        </p:sp>
        <p:sp>
          <p:nvSpPr>
            <p:cNvPr id="19" name="TextBox 18">
              <a:extLst>
                <a:ext uri="{FF2B5EF4-FFF2-40B4-BE49-F238E27FC236}">
                  <a16:creationId xmlns:a16="http://schemas.microsoft.com/office/drawing/2014/main" id="{7B6D0ED3-864E-40B6-9F89-91361FBF5483}"/>
                </a:ext>
              </a:extLst>
            </p:cNvPr>
            <p:cNvSpPr txBox="1"/>
            <p:nvPr/>
          </p:nvSpPr>
          <p:spPr>
            <a:xfrm>
              <a:off x="3459183" y="5656574"/>
              <a:ext cx="1144544" cy="307777"/>
            </a:xfrm>
            <a:prstGeom prst="rect">
              <a:avLst/>
            </a:prstGeom>
            <a:noFill/>
          </p:spPr>
          <p:txBody>
            <a:bodyPr wrap="none" rtlCol="0">
              <a:spAutoFit/>
            </a:bodyPr>
            <a:lstStyle/>
            <a:p>
              <a:r>
                <a:rPr lang="en-IE" sz="1400" b="1" dirty="0">
                  <a:solidFill>
                    <a:srgbClr val="FFC000"/>
                  </a:solidFill>
                  <a:effectLst>
                    <a:outerShdw blurRad="38100" dist="38100" dir="2700000" algn="tl">
                      <a:srgbClr val="000000">
                        <a:alpha val="43137"/>
                      </a:srgbClr>
                    </a:outerShdw>
                  </a:effectLst>
                </a:rPr>
                <a:t>Clastic pyrite</a:t>
              </a:r>
            </a:p>
          </p:txBody>
        </p:sp>
        <p:pic>
          <p:nvPicPr>
            <p:cNvPr id="20" name="Picture 19">
              <a:extLst>
                <a:ext uri="{FF2B5EF4-FFF2-40B4-BE49-F238E27FC236}">
                  <a16:creationId xmlns:a16="http://schemas.microsoft.com/office/drawing/2014/main" id="{23EDF198-C98D-476D-A302-4F43875FA635}"/>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5993" b="93633" l="10000" r="90000">
                          <a14:foregroundMark x1="46571" y1="94382" x2="46571" y2="94382"/>
                          <a14:foregroundMark x1="47429" y1="94382" x2="47429" y2="94382"/>
                          <a14:foregroundMark x1="48286" y1="94382" x2="48286" y2="94382"/>
                          <a14:foregroundMark x1="48571" y1="94382" x2="52286" y2="93633"/>
                          <a14:foregroundMark x1="52286" y1="93633" x2="52286" y2="93633"/>
                          <a14:foregroundMark x1="53429" y1="93633" x2="53429" y2="93633"/>
                          <a14:foregroundMark x1="43143" y1="9363" x2="45143" y2="9363"/>
                          <a14:foregroundMark x1="46000" y1="9738" x2="50857" y2="10487"/>
                          <a14:foregroundMark x1="52286" y1="10487" x2="52286" y2="10487"/>
                          <a14:foregroundMark x1="52286" y1="10487" x2="52286" y2="10487"/>
                          <a14:foregroundMark x1="43429" y1="6367" x2="46857" y2="5993"/>
                          <a14:foregroundMark x1="46857" y1="5993" x2="51429" y2="6367"/>
                          <a14:foregroundMark x1="51429" y1="6367" x2="51429" y2="6367"/>
                        </a14:backgroundRemoval>
                      </a14:imgEffect>
                    </a14:imgLayer>
                  </a14:imgProps>
                </a:ext>
                <a:ext uri="{28A0092B-C50C-407E-A947-70E740481C1C}">
                  <a14:useLocalDpi xmlns:a14="http://schemas.microsoft.com/office/drawing/2010/main"/>
                </a:ext>
              </a:extLst>
            </a:blip>
            <a:stretch>
              <a:fillRect/>
            </a:stretch>
          </p:blipFill>
          <p:spPr>
            <a:xfrm>
              <a:off x="418307" y="4592386"/>
              <a:ext cx="755057" cy="576000"/>
            </a:xfrm>
            <a:prstGeom prst="rect">
              <a:avLst/>
            </a:prstGeom>
          </p:spPr>
        </p:pic>
        <p:sp>
          <p:nvSpPr>
            <p:cNvPr id="21" name="Freeform: Shape 20">
              <a:extLst>
                <a:ext uri="{FF2B5EF4-FFF2-40B4-BE49-F238E27FC236}">
                  <a16:creationId xmlns:a16="http://schemas.microsoft.com/office/drawing/2014/main" id="{EC1A2FCC-2B20-48ED-AACD-432551E2A4B0}"/>
                </a:ext>
              </a:extLst>
            </p:cNvPr>
            <p:cNvSpPr/>
            <p:nvPr/>
          </p:nvSpPr>
          <p:spPr>
            <a:xfrm>
              <a:off x="3600450" y="5338763"/>
              <a:ext cx="209550" cy="171450"/>
            </a:xfrm>
            <a:custGeom>
              <a:avLst/>
              <a:gdLst>
                <a:gd name="connsiteX0" fmla="*/ 0 w 209550"/>
                <a:gd name="connsiteY0" fmla="*/ 0 h 171450"/>
                <a:gd name="connsiteX1" fmla="*/ 200025 w 209550"/>
                <a:gd name="connsiteY1" fmla="*/ 9525 h 171450"/>
                <a:gd name="connsiteX2" fmla="*/ 209550 w 209550"/>
                <a:gd name="connsiteY2" fmla="*/ 71437 h 171450"/>
                <a:gd name="connsiteX3" fmla="*/ 9525 w 209550"/>
                <a:gd name="connsiteY3" fmla="*/ 171450 h 171450"/>
                <a:gd name="connsiteX4" fmla="*/ 0 w 209550"/>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171450">
                  <a:moveTo>
                    <a:pt x="0" y="0"/>
                  </a:moveTo>
                  <a:lnTo>
                    <a:pt x="200025" y="9525"/>
                  </a:lnTo>
                  <a:lnTo>
                    <a:pt x="209550" y="71437"/>
                  </a:lnTo>
                  <a:lnTo>
                    <a:pt x="9525" y="171450"/>
                  </a:lnTo>
                  <a:lnTo>
                    <a:pt x="0" y="0"/>
                  </a:lnTo>
                  <a:close/>
                </a:path>
              </a:pathLst>
            </a:custGeom>
            <a:solidFill>
              <a:srgbClr val="000066">
                <a:alpha val="14902"/>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Freeform: Shape 21">
              <a:extLst>
                <a:ext uri="{FF2B5EF4-FFF2-40B4-BE49-F238E27FC236}">
                  <a16:creationId xmlns:a16="http://schemas.microsoft.com/office/drawing/2014/main" id="{A87AE5A9-8304-43ED-9035-D15B03A08AC9}"/>
                </a:ext>
              </a:extLst>
            </p:cNvPr>
            <p:cNvSpPr/>
            <p:nvPr/>
          </p:nvSpPr>
          <p:spPr>
            <a:xfrm>
              <a:off x="4514850" y="5662613"/>
              <a:ext cx="242888" cy="266700"/>
            </a:xfrm>
            <a:custGeom>
              <a:avLst/>
              <a:gdLst>
                <a:gd name="connsiteX0" fmla="*/ 14288 w 242888"/>
                <a:gd name="connsiteY0" fmla="*/ 61912 h 266700"/>
                <a:gd name="connsiteX1" fmla="*/ 80963 w 242888"/>
                <a:gd name="connsiteY1" fmla="*/ 0 h 266700"/>
                <a:gd name="connsiteX2" fmla="*/ 180975 w 242888"/>
                <a:gd name="connsiteY2" fmla="*/ 33337 h 266700"/>
                <a:gd name="connsiteX3" fmla="*/ 176213 w 242888"/>
                <a:gd name="connsiteY3" fmla="*/ 90487 h 266700"/>
                <a:gd name="connsiteX4" fmla="*/ 242888 w 242888"/>
                <a:gd name="connsiteY4" fmla="*/ 166687 h 266700"/>
                <a:gd name="connsiteX5" fmla="*/ 214313 w 242888"/>
                <a:gd name="connsiteY5" fmla="*/ 247650 h 266700"/>
                <a:gd name="connsiteX6" fmla="*/ 209550 w 242888"/>
                <a:gd name="connsiteY6" fmla="*/ 266700 h 266700"/>
                <a:gd name="connsiteX7" fmla="*/ 114300 w 242888"/>
                <a:gd name="connsiteY7" fmla="*/ 223837 h 266700"/>
                <a:gd name="connsiteX8" fmla="*/ 61913 w 242888"/>
                <a:gd name="connsiteY8" fmla="*/ 219075 h 266700"/>
                <a:gd name="connsiteX9" fmla="*/ 19050 w 242888"/>
                <a:gd name="connsiteY9" fmla="*/ 219075 h 266700"/>
                <a:gd name="connsiteX10" fmla="*/ 0 w 242888"/>
                <a:gd name="connsiteY10" fmla="*/ 128587 h 266700"/>
                <a:gd name="connsiteX11" fmla="*/ 14288 w 242888"/>
                <a:gd name="connsiteY11" fmla="*/ 61912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888" h="266700">
                  <a:moveTo>
                    <a:pt x="14288" y="61912"/>
                  </a:moveTo>
                  <a:lnTo>
                    <a:pt x="80963" y="0"/>
                  </a:lnTo>
                  <a:lnTo>
                    <a:pt x="180975" y="33337"/>
                  </a:lnTo>
                  <a:lnTo>
                    <a:pt x="176213" y="90487"/>
                  </a:lnTo>
                  <a:lnTo>
                    <a:pt x="242888" y="166687"/>
                  </a:lnTo>
                  <a:lnTo>
                    <a:pt x="214313" y="247650"/>
                  </a:lnTo>
                  <a:lnTo>
                    <a:pt x="209550" y="266700"/>
                  </a:lnTo>
                  <a:lnTo>
                    <a:pt x="114300" y="223837"/>
                  </a:lnTo>
                  <a:lnTo>
                    <a:pt x="61913" y="219075"/>
                  </a:lnTo>
                  <a:lnTo>
                    <a:pt x="19050" y="219075"/>
                  </a:lnTo>
                  <a:lnTo>
                    <a:pt x="0" y="128587"/>
                  </a:lnTo>
                  <a:lnTo>
                    <a:pt x="14288" y="61912"/>
                  </a:lnTo>
                  <a:close/>
                </a:path>
              </a:pathLst>
            </a:custGeom>
            <a:solidFill>
              <a:srgbClr val="000066">
                <a:alpha val="14902"/>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Freeform: Shape 22">
              <a:extLst>
                <a:ext uri="{FF2B5EF4-FFF2-40B4-BE49-F238E27FC236}">
                  <a16:creationId xmlns:a16="http://schemas.microsoft.com/office/drawing/2014/main" id="{D80F466F-F5B9-4B56-9A38-2C2B0E4AC995}"/>
                </a:ext>
              </a:extLst>
            </p:cNvPr>
            <p:cNvSpPr/>
            <p:nvPr/>
          </p:nvSpPr>
          <p:spPr>
            <a:xfrm>
              <a:off x="1624013" y="5162550"/>
              <a:ext cx="119062" cy="166688"/>
            </a:xfrm>
            <a:custGeom>
              <a:avLst/>
              <a:gdLst>
                <a:gd name="connsiteX0" fmla="*/ 9525 w 119062"/>
                <a:gd name="connsiteY0" fmla="*/ 0 h 166688"/>
                <a:gd name="connsiteX1" fmla="*/ 19050 w 119062"/>
                <a:gd name="connsiteY1" fmla="*/ 57150 h 166688"/>
                <a:gd name="connsiteX2" fmla="*/ 0 w 119062"/>
                <a:gd name="connsiteY2" fmla="*/ 133350 h 166688"/>
                <a:gd name="connsiteX3" fmla="*/ 100012 w 119062"/>
                <a:gd name="connsiteY3" fmla="*/ 166688 h 166688"/>
                <a:gd name="connsiteX4" fmla="*/ 119062 w 119062"/>
                <a:gd name="connsiteY4" fmla="*/ 100013 h 166688"/>
                <a:gd name="connsiteX5" fmla="*/ 76200 w 119062"/>
                <a:gd name="connsiteY5" fmla="*/ 71438 h 166688"/>
                <a:gd name="connsiteX6" fmla="*/ 71437 w 119062"/>
                <a:gd name="connsiteY6" fmla="*/ 9525 h 166688"/>
                <a:gd name="connsiteX7" fmla="*/ 9525 w 119062"/>
                <a:gd name="connsiteY7" fmla="*/ 0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 h="166688">
                  <a:moveTo>
                    <a:pt x="9525" y="0"/>
                  </a:moveTo>
                  <a:lnTo>
                    <a:pt x="19050" y="57150"/>
                  </a:lnTo>
                  <a:lnTo>
                    <a:pt x="0" y="133350"/>
                  </a:lnTo>
                  <a:lnTo>
                    <a:pt x="100012" y="166688"/>
                  </a:lnTo>
                  <a:lnTo>
                    <a:pt x="119062" y="100013"/>
                  </a:lnTo>
                  <a:lnTo>
                    <a:pt x="76200" y="71438"/>
                  </a:lnTo>
                  <a:lnTo>
                    <a:pt x="71437" y="9525"/>
                  </a:lnTo>
                  <a:lnTo>
                    <a:pt x="9525" y="0"/>
                  </a:lnTo>
                  <a:close/>
                </a:path>
              </a:pathLst>
            </a:custGeom>
            <a:solidFill>
              <a:srgbClr val="000066">
                <a:alpha val="14902"/>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reeform: Shape 23">
              <a:extLst>
                <a:ext uri="{FF2B5EF4-FFF2-40B4-BE49-F238E27FC236}">
                  <a16:creationId xmlns:a16="http://schemas.microsoft.com/office/drawing/2014/main" id="{95AE05AD-D9B2-4BFC-B4CB-D924E39D1B44}"/>
                </a:ext>
              </a:extLst>
            </p:cNvPr>
            <p:cNvSpPr/>
            <p:nvPr/>
          </p:nvSpPr>
          <p:spPr>
            <a:xfrm>
              <a:off x="3295650" y="4633913"/>
              <a:ext cx="280988" cy="157162"/>
            </a:xfrm>
            <a:custGeom>
              <a:avLst/>
              <a:gdLst>
                <a:gd name="connsiteX0" fmla="*/ 0 w 280988"/>
                <a:gd name="connsiteY0" fmla="*/ 61912 h 157162"/>
                <a:gd name="connsiteX1" fmla="*/ 123825 w 280988"/>
                <a:gd name="connsiteY1" fmla="*/ 100012 h 157162"/>
                <a:gd name="connsiteX2" fmla="*/ 242888 w 280988"/>
                <a:gd name="connsiteY2" fmla="*/ 157162 h 157162"/>
                <a:gd name="connsiteX3" fmla="*/ 276225 w 280988"/>
                <a:gd name="connsiteY3" fmla="*/ 123825 h 157162"/>
                <a:gd name="connsiteX4" fmla="*/ 280988 w 280988"/>
                <a:gd name="connsiteY4" fmla="*/ 61912 h 157162"/>
                <a:gd name="connsiteX5" fmla="*/ 242888 w 280988"/>
                <a:gd name="connsiteY5" fmla="*/ 33337 h 157162"/>
                <a:gd name="connsiteX6" fmla="*/ 171450 w 280988"/>
                <a:gd name="connsiteY6" fmla="*/ 0 h 157162"/>
                <a:gd name="connsiteX7" fmla="*/ 76200 w 280988"/>
                <a:gd name="connsiteY7" fmla="*/ 14287 h 157162"/>
                <a:gd name="connsiteX8" fmla="*/ 0 w 280988"/>
                <a:gd name="connsiteY8" fmla="*/ 6191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57162">
                  <a:moveTo>
                    <a:pt x="0" y="61912"/>
                  </a:moveTo>
                  <a:lnTo>
                    <a:pt x="123825" y="100012"/>
                  </a:lnTo>
                  <a:lnTo>
                    <a:pt x="242888" y="157162"/>
                  </a:lnTo>
                  <a:lnTo>
                    <a:pt x="276225" y="123825"/>
                  </a:lnTo>
                  <a:lnTo>
                    <a:pt x="280988" y="61912"/>
                  </a:lnTo>
                  <a:lnTo>
                    <a:pt x="242888" y="33337"/>
                  </a:lnTo>
                  <a:lnTo>
                    <a:pt x="171450" y="0"/>
                  </a:lnTo>
                  <a:lnTo>
                    <a:pt x="76200" y="14287"/>
                  </a:lnTo>
                  <a:lnTo>
                    <a:pt x="0" y="61912"/>
                  </a:lnTo>
                  <a:close/>
                </a:path>
              </a:pathLst>
            </a:custGeom>
            <a:solidFill>
              <a:srgbClr val="000066">
                <a:alpha val="14902"/>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26" name="Picture 25" descr="A close up of some grass&#10;&#10;Description generated with high confidence">
            <a:extLst>
              <a:ext uri="{FF2B5EF4-FFF2-40B4-BE49-F238E27FC236}">
                <a16:creationId xmlns:a16="http://schemas.microsoft.com/office/drawing/2014/main" id="{6DC43DDA-AFD2-4891-8301-2CE2DBF0236B}"/>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rot="10800000">
            <a:off x="4994992" y="5375327"/>
            <a:ext cx="4147200" cy="968553"/>
          </a:xfrm>
          <a:prstGeom prst="rect">
            <a:avLst/>
          </a:prstGeom>
        </p:spPr>
      </p:pic>
      <p:sp>
        <p:nvSpPr>
          <p:cNvPr id="27" name="TextBox 26">
            <a:extLst>
              <a:ext uri="{FF2B5EF4-FFF2-40B4-BE49-F238E27FC236}">
                <a16:creationId xmlns:a16="http://schemas.microsoft.com/office/drawing/2014/main" id="{E7EB0CBE-32DB-4C04-A4BB-CE712F447023}"/>
              </a:ext>
            </a:extLst>
          </p:cNvPr>
          <p:cNvSpPr txBox="1"/>
          <p:nvPr/>
        </p:nvSpPr>
        <p:spPr>
          <a:xfrm>
            <a:off x="9196283" y="5890879"/>
            <a:ext cx="1999906" cy="307777"/>
          </a:xfrm>
          <a:prstGeom prst="rect">
            <a:avLst/>
          </a:prstGeom>
          <a:noFill/>
        </p:spPr>
        <p:txBody>
          <a:bodyPr wrap="none" rtlCol="0">
            <a:spAutoFit/>
          </a:bodyPr>
          <a:lstStyle/>
          <a:p>
            <a:r>
              <a:rPr lang="en-IE" sz="1400" b="1" dirty="0" err="1">
                <a:solidFill>
                  <a:schemeClr val="bg1"/>
                </a:solidFill>
                <a:effectLst>
                  <a:outerShdw blurRad="38100" dist="38100" dir="2700000" algn="tl">
                    <a:srgbClr val="000000">
                      <a:alpha val="43137"/>
                    </a:srgbClr>
                  </a:outerShdw>
                </a:effectLst>
              </a:rPr>
              <a:t>Rebrecciated</a:t>
            </a:r>
            <a:r>
              <a:rPr lang="en-IE" sz="1400" b="1" dirty="0">
                <a:solidFill>
                  <a:schemeClr val="bg1"/>
                </a:solidFill>
                <a:effectLst>
                  <a:outerShdw blurRad="38100" dist="38100" dir="2700000" algn="tl">
                    <a:srgbClr val="000000">
                      <a:alpha val="43137"/>
                    </a:srgbClr>
                  </a:outerShdw>
                </a:effectLst>
              </a:rPr>
              <a:t> limestones</a:t>
            </a:r>
          </a:p>
        </p:txBody>
      </p:sp>
      <p:sp>
        <p:nvSpPr>
          <p:cNvPr id="28" name="Freeform: Shape 27">
            <a:extLst>
              <a:ext uri="{FF2B5EF4-FFF2-40B4-BE49-F238E27FC236}">
                <a16:creationId xmlns:a16="http://schemas.microsoft.com/office/drawing/2014/main" id="{C6357882-10E2-45FE-9E26-D0720F609D85}"/>
              </a:ext>
            </a:extLst>
          </p:cNvPr>
          <p:cNvSpPr/>
          <p:nvPr/>
        </p:nvSpPr>
        <p:spPr>
          <a:xfrm>
            <a:off x="6383003" y="5371880"/>
            <a:ext cx="1581302" cy="966557"/>
          </a:xfrm>
          <a:custGeom>
            <a:avLst/>
            <a:gdLst>
              <a:gd name="connsiteX0" fmla="*/ 719138 w 2238375"/>
              <a:gd name="connsiteY0" fmla="*/ 1652587 h 1652587"/>
              <a:gd name="connsiteX1" fmla="*/ 619125 w 2238375"/>
              <a:gd name="connsiteY1" fmla="*/ 1562100 h 1652587"/>
              <a:gd name="connsiteX2" fmla="*/ 466725 w 2238375"/>
              <a:gd name="connsiteY2" fmla="*/ 1476375 h 1652587"/>
              <a:gd name="connsiteX3" fmla="*/ 404813 w 2238375"/>
              <a:gd name="connsiteY3" fmla="*/ 1447800 h 1652587"/>
              <a:gd name="connsiteX4" fmla="*/ 280988 w 2238375"/>
              <a:gd name="connsiteY4" fmla="*/ 1371600 h 1652587"/>
              <a:gd name="connsiteX5" fmla="*/ 204788 w 2238375"/>
              <a:gd name="connsiteY5" fmla="*/ 1214437 h 1652587"/>
              <a:gd name="connsiteX6" fmla="*/ 180975 w 2238375"/>
              <a:gd name="connsiteY6" fmla="*/ 1181100 h 1652587"/>
              <a:gd name="connsiteX7" fmla="*/ 123825 w 2238375"/>
              <a:gd name="connsiteY7" fmla="*/ 1162050 h 1652587"/>
              <a:gd name="connsiteX8" fmla="*/ 76200 w 2238375"/>
              <a:gd name="connsiteY8" fmla="*/ 1219200 h 1652587"/>
              <a:gd name="connsiteX9" fmla="*/ 14288 w 2238375"/>
              <a:gd name="connsiteY9" fmla="*/ 1166812 h 1652587"/>
              <a:gd name="connsiteX10" fmla="*/ 14288 w 2238375"/>
              <a:gd name="connsiteY10" fmla="*/ 990600 h 1652587"/>
              <a:gd name="connsiteX11" fmla="*/ 42863 w 2238375"/>
              <a:gd name="connsiteY11" fmla="*/ 819150 h 1652587"/>
              <a:gd name="connsiteX12" fmla="*/ 23813 w 2238375"/>
              <a:gd name="connsiteY12" fmla="*/ 666750 h 1652587"/>
              <a:gd name="connsiteX13" fmla="*/ 28575 w 2238375"/>
              <a:gd name="connsiteY13" fmla="*/ 533400 h 1652587"/>
              <a:gd name="connsiteX14" fmla="*/ 52388 w 2238375"/>
              <a:gd name="connsiteY14" fmla="*/ 438150 h 1652587"/>
              <a:gd name="connsiteX15" fmla="*/ 47625 w 2238375"/>
              <a:gd name="connsiteY15" fmla="*/ 366712 h 1652587"/>
              <a:gd name="connsiteX16" fmla="*/ 0 w 2238375"/>
              <a:gd name="connsiteY16" fmla="*/ 295275 h 1652587"/>
              <a:gd name="connsiteX17" fmla="*/ 0 w 2238375"/>
              <a:gd name="connsiteY17" fmla="*/ 209550 h 1652587"/>
              <a:gd name="connsiteX18" fmla="*/ 47625 w 2238375"/>
              <a:gd name="connsiteY18" fmla="*/ 90487 h 1652587"/>
              <a:gd name="connsiteX19" fmla="*/ 128588 w 2238375"/>
              <a:gd name="connsiteY19" fmla="*/ 28575 h 1652587"/>
              <a:gd name="connsiteX20" fmla="*/ 242888 w 2238375"/>
              <a:gd name="connsiteY20" fmla="*/ 9525 h 1652587"/>
              <a:gd name="connsiteX21" fmla="*/ 376238 w 2238375"/>
              <a:gd name="connsiteY21" fmla="*/ 66675 h 1652587"/>
              <a:gd name="connsiteX22" fmla="*/ 447675 w 2238375"/>
              <a:gd name="connsiteY22" fmla="*/ 66675 h 1652587"/>
              <a:gd name="connsiteX23" fmla="*/ 647700 w 2238375"/>
              <a:gd name="connsiteY23" fmla="*/ 0 h 1652587"/>
              <a:gd name="connsiteX24" fmla="*/ 1419225 w 2238375"/>
              <a:gd name="connsiteY24" fmla="*/ 0 h 1652587"/>
              <a:gd name="connsiteX25" fmla="*/ 1495425 w 2238375"/>
              <a:gd name="connsiteY25" fmla="*/ 76200 h 1652587"/>
              <a:gd name="connsiteX26" fmla="*/ 1628775 w 2238375"/>
              <a:gd name="connsiteY26" fmla="*/ 114300 h 1652587"/>
              <a:gd name="connsiteX27" fmla="*/ 1671638 w 2238375"/>
              <a:gd name="connsiteY27" fmla="*/ 228600 h 1652587"/>
              <a:gd name="connsiteX28" fmla="*/ 1657350 w 2238375"/>
              <a:gd name="connsiteY28" fmla="*/ 381000 h 1652587"/>
              <a:gd name="connsiteX29" fmla="*/ 1690688 w 2238375"/>
              <a:gd name="connsiteY29" fmla="*/ 509587 h 1652587"/>
              <a:gd name="connsiteX30" fmla="*/ 1700213 w 2238375"/>
              <a:gd name="connsiteY30" fmla="*/ 585787 h 1652587"/>
              <a:gd name="connsiteX31" fmla="*/ 1828800 w 2238375"/>
              <a:gd name="connsiteY31" fmla="*/ 800100 h 1652587"/>
              <a:gd name="connsiteX32" fmla="*/ 1890713 w 2238375"/>
              <a:gd name="connsiteY32" fmla="*/ 990600 h 1652587"/>
              <a:gd name="connsiteX33" fmla="*/ 2033588 w 2238375"/>
              <a:gd name="connsiteY33" fmla="*/ 1114425 h 1652587"/>
              <a:gd name="connsiteX34" fmla="*/ 2090738 w 2238375"/>
              <a:gd name="connsiteY34" fmla="*/ 1281112 h 1652587"/>
              <a:gd name="connsiteX35" fmla="*/ 2205038 w 2238375"/>
              <a:gd name="connsiteY35" fmla="*/ 1362075 h 1652587"/>
              <a:gd name="connsiteX36" fmla="*/ 2233613 w 2238375"/>
              <a:gd name="connsiteY36" fmla="*/ 1419225 h 1652587"/>
              <a:gd name="connsiteX37" fmla="*/ 2214563 w 2238375"/>
              <a:gd name="connsiteY37" fmla="*/ 1538287 h 1652587"/>
              <a:gd name="connsiteX38" fmla="*/ 2238375 w 2238375"/>
              <a:gd name="connsiteY38" fmla="*/ 1652587 h 1652587"/>
              <a:gd name="connsiteX39" fmla="*/ 719138 w 2238375"/>
              <a:gd name="connsiteY39" fmla="*/ 1652587 h 165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38375" h="1652587">
                <a:moveTo>
                  <a:pt x="719138" y="1652587"/>
                </a:moveTo>
                <a:lnTo>
                  <a:pt x="619125" y="1562100"/>
                </a:lnTo>
                <a:lnTo>
                  <a:pt x="466725" y="1476375"/>
                </a:lnTo>
                <a:cubicBezTo>
                  <a:pt x="411107" y="1451093"/>
                  <a:pt x="431495" y="1461140"/>
                  <a:pt x="404813" y="1447800"/>
                </a:cubicBezTo>
                <a:lnTo>
                  <a:pt x="280988" y="1371600"/>
                </a:lnTo>
                <a:lnTo>
                  <a:pt x="204788" y="1214437"/>
                </a:lnTo>
                <a:lnTo>
                  <a:pt x="180975" y="1181100"/>
                </a:lnTo>
                <a:lnTo>
                  <a:pt x="123825" y="1162050"/>
                </a:lnTo>
                <a:lnTo>
                  <a:pt x="76200" y="1219200"/>
                </a:lnTo>
                <a:lnTo>
                  <a:pt x="14288" y="1166812"/>
                </a:lnTo>
                <a:lnTo>
                  <a:pt x="14288" y="990600"/>
                </a:lnTo>
                <a:lnTo>
                  <a:pt x="42863" y="819150"/>
                </a:lnTo>
                <a:lnTo>
                  <a:pt x="23813" y="666750"/>
                </a:lnTo>
                <a:lnTo>
                  <a:pt x="28575" y="533400"/>
                </a:lnTo>
                <a:lnTo>
                  <a:pt x="52388" y="438150"/>
                </a:lnTo>
                <a:lnTo>
                  <a:pt x="47625" y="366712"/>
                </a:lnTo>
                <a:lnTo>
                  <a:pt x="0" y="295275"/>
                </a:lnTo>
                <a:lnTo>
                  <a:pt x="0" y="209550"/>
                </a:lnTo>
                <a:lnTo>
                  <a:pt x="47625" y="90487"/>
                </a:lnTo>
                <a:lnTo>
                  <a:pt x="128588" y="28575"/>
                </a:lnTo>
                <a:lnTo>
                  <a:pt x="242888" y="9525"/>
                </a:lnTo>
                <a:lnTo>
                  <a:pt x="376238" y="66675"/>
                </a:lnTo>
                <a:lnTo>
                  <a:pt x="447675" y="66675"/>
                </a:lnTo>
                <a:lnTo>
                  <a:pt x="647700" y="0"/>
                </a:lnTo>
                <a:lnTo>
                  <a:pt x="1419225" y="0"/>
                </a:lnTo>
                <a:lnTo>
                  <a:pt x="1495425" y="76200"/>
                </a:lnTo>
                <a:lnTo>
                  <a:pt x="1628775" y="114300"/>
                </a:lnTo>
                <a:lnTo>
                  <a:pt x="1671638" y="228600"/>
                </a:lnTo>
                <a:lnTo>
                  <a:pt x="1657350" y="381000"/>
                </a:lnTo>
                <a:lnTo>
                  <a:pt x="1690688" y="509587"/>
                </a:lnTo>
                <a:lnTo>
                  <a:pt x="1700213" y="585787"/>
                </a:lnTo>
                <a:lnTo>
                  <a:pt x="1828800" y="800100"/>
                </a:lnTo>
                <a:lnTo>
                  <a:pt x="1890713" y="990600"/>
                </a:lnTo>
                <a:lnTo>
                  <a:pt x="2033588" y="1114425"/>
                </a:lnTo>
                <a:lnTo>
                  <a:pt x="2090738" y="1281112"/>
                </a:lnTo>
                <a:lnTo>
                  <a:pt x="2205038" y="1362075"/>
                </a:lnTo>
                <a:lnTo>
                  <a:pt x="2233613" y="1419225"/>
                </a:lnTo>
                <a:lnTo>
                  <a:pt x="2214563" y="1538287"/>
                </a:lnTo>
                <a:lnTo>
                  <a:pt x="2238375" y="1652587"/>
                </a:lnTo>
                <a:lnTo>
                  <a:pt x="719138" y="1652587"/>
                </a:lnTo>
                <a:close/>
              </a:path>
            </a:pathLst>
          </a:custGeom>
          <a:solidFill>
            <a:srgbClr val="003366">
              <a:alpha val="14902"/>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C000"/>
              </a:solidFill>
            </a:endParaRPr>
          </a:p>
        </p:txBody>
      </p:sp>
      <p:pic>
        <p:nvPicPr>
          <p:cNvPr id="14" name="Picture 13">
            <a:extLst>
              <a:ext uri="{FF2B5EF4-FFF2-40B4-BE49-F238E27FC236}">
                <a16:creationId xmlns:a16="http://schemas.microsoft.com/office/drawing/2014/main" id="{EDD566FD-031C-47E9-8744-B2EDCAB9DE14}"/>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4973100" y="422044"/>
            <a:ext cx="4093200" cy="1000800"/>
          </a:xfrm>
          <a:prstGeom prst="rect">
            <a:avLst/>
          </a:prstGeom>
        </p:spPr>
      </p:pic>
      <p:sp>
        <p:nvSpPr>
          <p:cNvPr id="15" name="Rectangle 14">
            <a:extLst>
              <a:ext uri="{FF2B5EF4-FFF2-40B4-BE49-F238E27FC236}">
                <a16:creationId xmlns:a16="http://schemas.microsoft.com/office/drawing/2014/main" id="{C399019C-014A-45BC-B27C-FAD4323A7C84}"/>
              </a:ext>
            </a:extLst>
          </p:cNvPr>
          <p:cNvSpPr/>
          <p:nvPr/>
        </p:nvSpPr>
        <p:spPr>
          <a:xfrm>
            <a:off x="9049852" y="213959"/>
            <a:ext cx="153914" cy="62710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2" name="Group 31">
            <a:extLst>
              <a:ext uri="{FF2B5EF4-FFF2-40B4-BE49-F238E27FC236}">
                <a16:creationId xmlns:a16="http://schemas.microsoft.com/office/drawing/2014/main" id="{4780B26C-72A1-954D-ABE8-27B5CD9B488B}"/>
              </a:ext>
            </a:extLst>
          </p:cNvPr>
          <p:cNvGrpSpPr/>
          <p:nvPr/>
        </p:nvGrpSpPr>
        <p:grpSpPr>
          <a:xfrm>
            <a:off x="133194" y="6313361"/>
            <a:ext cx="12910671" cy="466127"/>
            <a:chOff x="133194" y="6313361"/>
            <a:chExt cx="12910671" cy="466127"/>
          </a:xfrm>
        </p:grpSpPr>
        <p:sp>
          <p:nvSpPr>
            <p:cNvPr id="33" name="TextBox 32">
              <a:extLst>
                <a:ext uri="{FF2B5EF4-FFF2-40B4-BE49-F238E27FC236}">
                  <a16:creationId xmlns:a16="http://schemas.microsoft.com/office/drawing/2014/main" id="{1AA6BF97-F863-5015-25D0-6EAA8B873532}"/>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34" name="Picture 33">
              <a:extLst>
                <a:ext uri="{FF2B5EF4-FFF2-40B4-BE49-F238E27FC236}">
                  <a16:creationId xmlns:a16="http://schemas.microsoft.com/office/drawing/2014/main" id="{0644CC26-9048-1D6F-B7AA-F5B9E11C1184}"/>
                </a:ext>
              </a:extLst>
            </p:cNvPr>
            <p:cNvPicPr>
              <a:picLocks noChangeAspect="1"/>
            </p:cNvPicPr>
            <p:nvPr/>
          </p:nvPicPr>
          <p:blipFill>
            <a:blip r:embed="rId11" cstate="screen">
              <a:duotone>
                <a:srgbClr val="70AD47">
                  <a:shade val="45000"/>
                  <a:satMod val="135000"/>
                </a:srgbClr>
                <a:prstClr val="white"/>
              </a:duotone>
              <a:extLst>
                <a:ext uri="{BEBA8EAE-BF5A-486C-A8C5-ECC9F3942E4B}">
                  <a14:imgProps xmlns:a14="http://schemas.microsoft.com/office/drawing/2010/main">
                    <a14:imgLayer r:embed="rId12">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2" name="Picture 1" descr="A group of logos with text&#10;&#10;Description automatically generated">
            <a:extLst>
              <a:ext uri="{FF2B5EF4-FFF2-40B4-BE49-F238E27FC236}">
                <a16:creationId xmlns:a16="http://schemas.microsoft.com/office/drawing/2014/main" id="{A9352F82-DBE4-9A5A-E54A-C2764DFF14E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935479" y="95573"/>
            <a:ext cx="1119672" cy="673286"/>
          </a:xfrm>
          <a:prstGeom prst="rect">
            <a:avLst/>
          </a:prstGeom>
          <a:ln>
            <a:solidFill>
              <a:schemeClr val="bg1"/>
            </a:solidFill>
          </a:ln>
        </p:spPr>
      </p:pic>
    </p:spTree>
    <p:extLst>
      <p:ext uri="{BB962C8B-B14F-4D97-AF65-F5344CB8AC3E}">
        <p14:creationId xmlns:p14="http://schemas.microsoft.com/office/powerpoint/2010/main" val="1852843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6" name="Picture 15">
            <a:extLst>
              <a:ext uri="{FF2B5EF4-FFF2-40B4-BE49-F238E27FC236}">
                <a16:creationId xmlns:a16="http://schemas.microsoft.com/office/drawing/2014/main" id="{5788803D-EA5E-44E5-A93C-A7121D361B6C}"/>
              </a:ext>
            </a:extLst>
          </p:cNvPr>
          <p:cNvPicPr>
            <a:picLocks noChangeAspect="1"/>
          </p:cNvPicPr>
          <p:nvPr/>
        </p:nvPicPr>
        <p:blipFill>
          <a:blip r:embed="rId2"/>
          <a:stretch>
            <a:fillRect/>
          </a:stretch>
        </p:blipFill>
        <p:spPr>
          <a:xfrm>
            <a:off x="420835" y="1341648"/>
            <a:ext cx="6839598" cy="3894317"/>
          </a:xfrm>
          <a:prstGeom prst="rect">
            <a:avLst/>
          </a:prstGeom>
        </p:spPr>
      </p:pic>
      <p:sp>
        <p:nvSpPr>
          <p:cNvPr id="3" name="TextBox 2">
            <a:extLst>
              <a:ext uri="{FF2B5EF4-FFF2-40B4-BE49-F238E27FC236}">
                <a16:creationId xmlns:a16="http://schemas.microsoft.com/office/drawing/2014/main" id="{EC00AE54-716E-42A9-B576-22288F3124F5}"/>
              </a:ext>
            </a:extLst>
          </p:cNvPr>
          <p:cNvSpPr txBox="1"/>
          <p:nvPr/>
        </p:nvSpPr>
        <p:spPr>
          <a:xfrm>
            <a:off x="414806" y="5390231"/>
            <a:ext cx="6415314" cy="646331"/>
          </a:xfrm>
          <a:prstGeom prst="rect">
            <a:avLst/>
          </a:prstGeom>
          <a:noFill/>
        </p:spPr>
        <p:txBody>
          <a:bodyPr wrap="square" rtlCol="0">
            <a:spAutoFit/>
          </a:bodyPr>
          <a:lstStyle/>
          <a:p>
            <a:r>
              <a:rPr lang="en-IE" dirty="0">
                <a:solidFill>
                  <a:schemeClr val="bg1"/>
                </a:solidFill>
              </a:rPr>
              <a:t>Plan of </a:t>
            </a:r>
            <a:r>
              <a:rPr lang="en-IE" dirty="0" err="1">
                <a:solidFill>
                  <a:schemeClr val="bg1"/>
                </a:solidFill>
              </a:rPr>
              <a:t>Lisheen</a:t>
            </a:r>
            <a:r>
              <a:rPr lang="en-IE" dirty="0">
                <a:solidFill>
                  <a:schemeClr val="bg1"/>
                </a:solidFill>
              </a:rPr>
              <a:t> showing the distribution of the ore lenses and the location of the </a:t>
            </a:r>
            <a:r>
              <a:rPr lang="en-IE" dirty="0" err="1">
                <a:solidFill>
                  <a:schemeClr val="bg1"/>
                </a:solidFill>
              </a:rPr>
              <a:t>Crosspatrick</a:t>
            </a:r>
            <a:r>
              <a:rPr lang="en-IE" dirty="0">
                <a:solidFill>
                  <a:schemeClr val="bg1"/>
                </a:solidFill>
              </a:rPr>
              <a:t> Formation</a:t>
            </a:r>
          </a:p>
        </p:txBody>
      </p:sp>
      <p:sp>
        <p:nvSpPr>
          <p:cNvPr id="4" name="TextBox 3">
            <a:extLst>
              <a:ext uri="{FF2B5EF4-FFF2-40B4-BE49-F238E27FC236}">
                <a16:creationId xmlns:a16="http://schemas.microsoft.com/office/drawing/2014/main" id="{B6C00F51-BC1A-40CF-B0AD-43025790483F}"/>
              </a:ext>
            </a:extLst>
          </p:cNvPr>
          <p:cNvSpPr txBox="1"/>
          <p:nvPr/>
        </p:nvSpPr>
        <p:spPr>
          <a:xfrm>
            <a:off x="1951236" y="1445417"/>
            <a:ext cx="1671227" cy="369332"/>
          </a:xfrm>
          <a:prstGeom prst="rect">
            <a:avLst/>
          </a:prstGeom>
          <a:noFill/>
        </p:spPr>
        <p:txBody>
          <a:bodyPr wrap="none" rtlCol="0">
            <a:spAutoFit/>
          </a:bodyPr>
          <a:lstStyle/>
          <a:p>
            <a:r>
              <a:rPr lang="en-IE" dirty="0" err="1">
                <a:solidFill>
                  <a:schemeClr val="accent6">
                    <a:lumMod val="75000"/>
                  </a:schemeClr>
                </a:solidFill>
              </a:rPr>
              <a:t>Crosspatrick</a:t>
            </a:r>
            <a:r>
              <a:rPr lang="en-IE" dirty="0">
                <a:solidFill>
                  <a:schemeClr val="accent6">
                    <a:lumMod val="75000"/>
                  </a:schemeClr>
                </a:solidFill>
              </a:rPr>
              <a:t> </a:t>
            </a:r>
            <a:r>
              <a:rPr lang="en-IE" dirty="0" err="1">
                <a:solidFill>
                  <a:schemeClr val="accent6">
                    <a:lumMod val="75000"/>
                  </a:schemeClr>
                </a:solidFill>
              </a:rPr>
              <a:t>Fm</a:t>
            </a:r>
            <a:endParaRPr lang="en-IE" dirty="0">
              <a:solidFill>
                <a:schemeClr val="accent6">
                  <a:lumMod val="75000"/>
                </a:schemeClr>
              </a:solidFill>
            </a:endParaRPr>
          </a:p>
        </p:txBody>
      </p:sp>
      <p:grpSp>
        <p:nvGrpSpPr>
          <p:cNvPr id="18" name="Group 17">
            <a:extLst>
              <a:ext uri="{FF2B5EF4-FFF2-40B4-BE49-F238E27FC236}">
                <a16:creationId xmlns:a16="http://schemas.microsoft.com/office/drawing/2014/main" id="{30628E9F-113C-4DEB-85FB-928EB470F5DA}"/>
              </a:ext>
            </a:extLst>
          </p:cNvPr>
          <p:cNvGrpSpPr/>
          <p:nvPr/>
        </p:nvGrpSpPr>
        <p:grpSpPr>
          <a:xfrm>
            <a:off x="6434648" y="226099"/>
            <a:ext cx="5596448" cy="3177300"/>
            <a:chOff x="6434648" y="226099"/>
            <a:chExt cx="5596448" cy="3177300"/>
          </a:xfrm>
        </p:grpSpPr>
        <p:pic>
          <p:nvPicPr>
            <p:cNvPr id="11" name="Picture 10">
              <a:extLst>
                <a:ext uri="{FF2B5EF4-FFF2-40B4-BE49-F238E27FC236}">
                  <a16:creationId xmlns:a16="http://schemas.microsoft.com/office/drawing/2014/main" id="{E9517532-C081-44E6-9CFF-A470A2A6CF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648" y="226099"/>
              <a:ext cx="5596448" cy="3177300"/>
            </a:xfrm>
            <a:prstGeom prst="rect">
              <a:avLst/>
            </a:prstGeom>
            <a:ln>
              <a:solidFill>
                <a:schemeClr val="tx1"/>
              </a:solidFill>
            </a:ln>
          </p:spPr>
        </p:pic>
        <p:sp>
          <p:nvSpPr>
            <p:cNvPr id="15" name="Freeform: Shape 14">
              <a:extLst>
                <a:ext uri="{FF2B5EF4-FFF2-40B4-BE49-F238E27FC236}">
                  <a16:creationId xmlns:a16="http://schemas.microsoft.com/office/drawing/2014/main" id="{2E59576A-7C09-4EAD-8CCB-B206C8D77093}"/>
                </a:ext>
              </a:extLst>
            </p:cNvPr>
            <p:cNvSpPr/>
            <p:nvPr/>
          </p:nvSpPr>
          <p:spPr>
            <a:xfrm>
              <a:off x="7260433" y="678656"/>
              <a:ext cx="4076702" cy="586786"/>
            </a:xfrm>
            <a:custGeom>
              <a:avLst/>
              <a:gdLst>
                <a:gd name="connsiteX0" fmla="*/ 0 w 1347787"/>
                <a:gd name="connsiteY0" fmla="*/ 9525 h 69056"/>
                <a:gd name="connsiteX1" fmla="*/ 73819 w 1347787"/>
                <a:gd name="connsiteY1" fmla="*/ 4762 h 69056"/>
                <a:gd name="connsiteX2" fmla="*/ 152400 w 1347787"/>
                <a:gd name="connsiteY2" fmla="*/ 7143 h 69056"/>
                <a:gd name="connsiteX3" fmla="*/ 209550 w 1347787"/>
                <a:gd name="connsiteY3" fmla="*/ 9525 h 69056"/>
                <a:gd name="connsiteX4" fmla="*/ 378619 w 1347787"/>
                <a:gd name="connsiteY4" fmla="*/ 11906 h 69056"/>
                <a:gd name="connsiteX5" fmla="*/ 450056 w 1347787"/>
                <a:gd name="connsiteY5" fmla="*/ 7143 h 69056"/>
                <a:gd name="connsiteX6" fmla="*/ 504825 w 1347787"/>
                <a:gd name="connsiteY6" fmla="*/ 0 h 69056"/>
                <a:gd name="connsiteX7" fmla="*/ 607219 w 1347787"/>
                <a:gd name="connsiteY7" fmla="*/ 4762 h 69056"/>
                <a:gd name="connsiteX8" fmla="*/ 821531 w 1347787"/>
                <a:gd name="connsiteY8" fmla="*/ 2381 h 69056"/>
                <a:gd name="connsiteX9" fmla="*/ 1123950 w 1347787"/>
                <a:gd name="connsiteY9" fmla="*/ 2381 h 69056"/>
                <a:gd name="connsiteX10" fmla="*/ 1347787 w 1347787"/>
                <a:gd name="connsiteY10" fmla="*/ 0 h 69056"/>
                <a:gd name="connsiteX11" fmla="*/ 1264444 w 1347787"/>
                <a:gd name="connsiteY11" fmla="*/ 30956 h 69056"/>
                <a:gd name="connsiteX12" fmla="*/ 1147762 w 1347787"/>
                <a:gd name="connsiteY12" fmla="*/ 52387 h 69056"/>
                <a:gd name="connsiteX13" fmla="*/ 995362 w 1347787"/>
                <a:gd name="connsiteY13" fmla="*/ 59531 h 69056"/>
                <a:gd name="connsiteX14" fmla="*/ 838200 w 1347787"/>
                <a:gd name="connsiteY14" fmla="*/ 54768 h 69056"/>
                <a:gd name="connsiteX15" fmla="*/ 735806 w 1347787"/>
                <a:gd name="connsiteY15" fmla="*/ 57150 h 69056"/>
                <a:gd name="connsiteX16" fmla="*/ 640556 w 1347787"/>
                <a:gd name="connsiteY16" fmla="*/ 59531 h 69056"/>
                <a:gd name="connsiteX17" fmla="*/ 578644 w 1347787"/>
                <a:gd name="connsiteY17" fmla="*/ 69056 h 69056"/>
                <a:gd name="connsiteX18" fmla="*/ 576262 w 1347787"/>
                <a:gd name="connsiteY18" fmla="*/ 52387 h 69056"/>
                <a:gd name="connsiteX19" fmla="*/ 459581 w 1347787"/>
                <a:gd name="connsiteY19" fmla="*/ 59531 h 69056"/>
                <a:gd name="connsiteX20" fmla="*/ 261937 w 1347787"/>
                <a:gd name="connsiteY20" fmla="*/ 59531 h 69056"/>
                <a:gd name="connsiteX21" fmla="*/ 159544 w 1347787"/>
                <a:gd name="connsiteY21" fmla="*/ 64293 h 69056"/>
                <a:gd name="connsiteX22" fmla="*/ 83344 w 1347787"/>
                <a:gd name="connsiteY22" fmla="*/ 50006 h 69056"/>
                <a:gd name="connsiteX23" fmla="*/ 0 w 1347787"/>
                <a:gd name="connsiteY23" fmla="*/ 9525 h 69056"/>
                <a:gd name="connsiteX0" fmla="*/ 0 w 2590799"/>
                <a:gd name="connsiteY0" fmla="*/ 14287 h 69056"/>
                <a:gd name="connsiteX1" fmla="*/ 1316831 w 2590799"/>
                <a:gd name="connsiteY1" fmla="*/ 4762 h 69056"/>
                <a:gd name="connsiteX2" fmla="*/ 1395412 w 2590799"/>
                <a:gd name="connsiteY2" fmla="*/ 7143 h 69056"/>
                <a:gd name="connsiteX3" fmla="*/ 1452562 w 2590799"/>
                <a:gd name="connsiteY3" fmla="*/ 9525 h 69056"/>
                <a:gd name="connsiteX4" fmla="*/ 1621631 w 2590799"/>
                <a:gd name="connsiteY4" fmla="*/ 11906 h 69056"/>
                <a:gd name="connsiteX5" fmla="*/ 1693068 w 2590799"/>
                <a:gd name="connsiteY5" fmla="*/ 7143 h 69056"/>
                <a:gd name="connsiteX6" fmla="*/ 1747837 w 2590799"/>
                <a:gd name="connsiteY6" fmla="*/ 0 h 69056"/>
                <a:gd name="connsiteX7" fmla="*/ 1850231 w 2590799"/>
                <a:gd name="connsiteY7" fmla="*/ 4762 h 69056"/>
                <a:gd name="connsiteX8" fmla="*/ 2064543 w 2590799"/>
                <a:gd name="connsiteY8" fmla="*/ 2381 h 69056"/>
                <a:gd name="connsiteX9" fmla="*/ 2366962 w 2590799"/>
                <a:gd name="connsiteY9" fmla="*/ 2381 h 69056"/>
                <a:gd name="connsiteX10" fmla="*/ 2590799 w 2590799"/>
                <a:gd name="connsiteY10" fmla="*/ 0 h 69056"/>
                <a:gd name="connsiteX11" fmla="*/ 2507456 w 2590799"/>
                <a:gd name="connsiteY11" fmla="*/ 30956 h 69056"/>
                <a:gd name="connsiteX12" fmla="*/ 2390774 w 2590799"/>
                <a:gd name="connsiteY12" fmla="*/ 52387 h 69056"/>
                <a:gd name="connsiteX13" fmla="*/ 2238374 w 2590799"/>
                <a:gd name="connsiteY13" fmla="*/ 59531 h 69056"/>
                <a:gd name="connsiteX14" fmla="*/ 2081212 w 2590799"/>
                <a:gd name="connsiteY14" fmla="*/ 54768 h 69056"/>
                <a:gd name="connsiteX15" fmla="*/ 1978818 w 2590799"/>
                <a:gd name="connsiteY15" fmla="*/ 57150 h 69056"/>
                <a:gd name="connsiteX16" fmla="*/ 1883568 w 2590799"/>
                <a:gd name="connsiteY16" fmla="*/ 59531 h 69056"/>
                <a:gd name="connsiteX17" fmla="*/ 1821656 w 2590799"/>
                <a:gd name="connsiteY17" fmla="*/ 69056 h 69056"/>
                <a:gd name="connsiteX18" fmla="*/ 1819274 w 2590799"/>
                <a:gd name="connsiteY18" fmla="*/ 52387 h 69056"/>
                <a:gd name="connsiteX19" fmla="*/ 1702593 w 2590799"/>
                <a:gd name="connsiteY19" fmla="*/ 59531 h 69056"/>
                <a:gd name="connsiteX20" fmla="*/ 1504949 w 2590799"/>
                <a:gd name="connsiteY20" fmla="*/ 59531 h 69056"/>
                <a:gd name="connsiteX21" fmla="*/ 1402556 w 2590799"/>
                <a:gd name="connsiteY21" fmla="*/ 64293 h 69056"/>
                <a:gd name="connsiteX22" fmla="*/ 1326356 w 2590799"/>
                <a:gd name="connsiteY22" fmla="*/ 50006 h 69056"/>
                <a:gd name="connsiteX23" fmla="*/ 0 w 2590799"/>
                <a:gd name="connsiteY23" fmla="*/ 14287 h 69056"/>
                <a:gd name="connsiteX0" fmla="*/ 0 w 2590799"/>
                <a:gd name="connsiteY0" fmla="*/ 14287 h 69056"/>
                <a:gd name="connsiteX1" fmla="*/ 492919 w 2590799"/>
                <a:gd name="connsiteY1" fmla="*/ 11905 h 69056"/>
                <a:gd name="connsiteX2" fmla="*/ 1395412 w 2590799"/>
                <a:gd name="connsiteY2" fmla="*/ 7143 h 69056"/>
                <a:gd name="connsiteX3" fmla="*/ 1452562 w 2590799"/>
                <a:gd name="connsiteY3" fmla="*/ 9525 h 69056"/>
                <a:gd name="connsiteX4" fmla="*/ 1621631 w 2590799"/>
                <a:gd name="connsiteY4" fmla="*/ 11906 h 69056"/>
                <a:gd name="connsiteX5" fmla="*/ 1693068 w 2590799"/>
                <a:gd name="connsiteY5" fmla="*/ 7143 h 69056"/>
                <a:gd name="connsiteX6" fmla="*/ 1747837 w 2590799"/>
                <a:gd name="connsiteY6" fmla="*/ 0 h 69056"/>
                <a:gd name="connsiteX7" fmla="*/ 1850231 w 2590799"/>
                <a:gd name="connsiteY7" fmla="*/ 4762 h 69056"/>
                <a:gd name="connsiteX8" fmla="*/ 2064543 w 2590799"/>
                <a:gd name="connsiteY8" fmla="*/ 2381 h 69056"/>
                <a:gd name="connsiteX9" fmla="*/ 2366962 w 2590799"/>
                <a:gd name="connsiteY9" fmla="*/ 2381 h 69056"/>
                <a:gd name="connsiteX10" fmla="*/ 2590799 w 2590799"/>
                <a:gd name="connsiteY10" fmla="*/ 0 h 69056"/>
                <a:gd name="connsiteX11" fmla="*/ 2507456 w 2590799"/>
                <a:gd name="connsiteY11" fmla="*/ 30956 h 69056"/>
                <a:gd name="connsiteX12" fmla="*/ 2390774 w 2590799"/>
                <a:gd name="connsiteY12" fmla="*/ 52387 h 69056"/>
                <a:gd name="connsiteX13" fmla="*/ 2238374 w 2590799"/>
                <a:gd name="connsiteY13" fmla="*/ 59531 h 69056"/>
                <a:gd name="connsiteX14" fmla="*/ 2081212 w 2590799"/>
                <a:gd name="connsiteY14" fmla="*/ 54768 h 69056"/>
                <a:gd name="connsiteX15" fmla="*/ 1978818 w 2590799"/>
                <a:gd name="connsiteY15" fmla="*/ 57150 h 69056"/>
                <a:gd name="connsiteX16" fmla="*/ 1883568 w 2590799"/>
                <a:gd name="connsiteY16" fmla="*/ 59531 h 69056"/>
                <a:gd name="connsiteX17" fmla="*/ 1821656 w 2590799"/>
                <a:gd name="connsiteY17" fmla="*/ 69056 h 69056"/>
                <a:gd name="connsiteX18" fmla="*/ 1819274 w 2590799"/>
                <a:gd name="connsiteY18" fmla="*/ 52387 h 69056"/>
                <a:gd name="connsiteX19" fmla="*/ 1702593 w 2590799"/>
                <a:gd name="connsiteY19" fmla="*/ 59531 h 69056"/>
                <a:gd name="connsiteX20" fmla="*/ 1504949 w 2590799"/>
                <a:gd name="connsiteY20" fmla="*/ 59531 h 69056"/>
                <a:gd name="connsiteX21" fmla="*/ 1402556 w 2590799"/>
                <a:gd name="connsiteY21" fmla="*/ 64293 h 69056"/>
                <a:gd name="connsiteX22" fmla="*/ 1326356 w 2590799"/>
                <a:gd name="connsiteY22" fmla="*/ 50006 h 69056"/>
                <a:gd name="connsiteX23" fmla="*/ 0 w 2590799"/>
                <a:gd name="connsiteY23" fmla="*/ 14287 h 69056"/>
                <a:gd name="connsiteX0" fmla="*/ 0 w 2590799"/>
                <a:gd name="connsiteY0" fmla="*/ 14287 h 69056"/>
                <a:gd name="connsiteX1" fmla="*/ 492919 w 2590799"/>
                <a:gd name="connsiteY1" fmla="*/ 11905 h 69056"/>
                <a:gd name="connsiteX2" fmla="*/ 1140618 w 2590799"/>
                <a:gd name="connsiteY2" fmla="*/ 9525 h 69056"/>
                <a:gd name="connsiteX3" fmla="*/ 1452562 w 2590799"/>
                <a:gd name="connsiteY3" fmla="*/ 9525 h 69056"/>
                <a:gd name="connsiteX4" fmla="*/ 1621631 w 2590799"/>
                <a:gd name="connsiteY4" fmla="*/ 11906 h 69056"/>
                <a:gd name="connsiteX5" fmla="*/ 1693068 w 2590799"/>
                <a:gd name="connsiteY5" fmla="*/ 7143 h 69056"/>
                <a:gd name="connsiteX6" fmla="*/ 1747837 w 2590799"/>
                <a:gd name="connsiteY6" fmla="*/ 0 h 69056"/>
                <a:gd name="connsiteX7" fmla="*/ 1850231 w 2590799"/>
                <a:gd name="connsiteY7" fmla="*/ 4762 h 69056"/>
                <a:gd name="connsiteX8" fmla="*/ 2064543 w 2590799"/>
                <a:gd name="connsiteY8" fmla="*/ 2381 h 69056"/>
                <a:gd name="connsiteX9" fmla="*/ 2366962 w 2590799"/>
                <a:gd name="connsiteY9" fmla="*/ 2381 h 69056"/>
                <a:gd name="connsiteX10" fmla="*/ 2590799 w 2590799"/>
                <a:gd name="connsiteY10" fmla="*/ 0 h 69056"/>
                <a:gd name="connsiteX11" fmla="*/ 2507456 w 2590799"/>
                <a:gd name="connsiteY11" fmla="*/ 30956 h 69056"/>
                <a:gd name="connsiteX12" fmla="*/ 2390774 w 2590799"/>
                <a:gd name="connsiteY12" fmla="*/ 52387 h 69056"/>
                <a:gd name="connsiteX13" fmla="*/ 2238374 w 2590799"/>
                <a:gd name="connsiteY13" fmla="*/ 59531 h 69056"/>
                <a:gd name="connsiteX14" fmla="*/ 2081212 w 2590799"/>
                <a:gd name="connsiteY14" fmla="*/ 54768 h 69056"/>
                <a:gd name="connsiteX15" fmla="*/ 1978818 w 2590799"/>
                <a:gd name="connsiteY15" fmla="*/ 57150 h 69056"/>
                <a:gd name="connsiteX16" fmla="*/ 1883568 w 2590799"/>
                <a:gd name="connsiteY16" fmla="*/ 59531 h 69056"/>
                <a:gd name="connsiteX17" fmla="*/ 1821656 w 2590799"/>
                <a:gd name="connsiteY17" fmla="*/ 69056 h 69056"/>
                <a:gd name="connsiteX18" fmla="*/ 1819274 w 2590799"/>
                <a:gd name="connsiteY18" fmla="*/ 52387 h 69056"/>
                <a:gd name="connsiteX19" fmla="*/ 1702593 w 2590799"/>
                <a:gd name="connsiteY19" fmla="*/ 59531 h 69056"/>
                <a:gd name="connsiteX20" fmla="*/ 1504949 w 2590799"/>
                <a:gd name="connsiteY20" fmla="*/ 59531 h 69056"/>
                <a:gd name="connsiteX21" fmla="*/ 1402556 w 2590799"/>
                <a:gd name="connsiteY21" fmla="*/ 64293 h 69056"/>
                <a:gd name="connsiteX22" fmla="*/ 1326356 w 2590799"/>
                <a:gd name="connsiteY22" fmla="*/ 50006 h 69056"/>
                <a:gd name="connsiteX23" fmla="*/ 0 w 2590799"/>
                <a:gd name="connsiteY23" fmla="*/ 14287 h 69056"/>
                <a:gd name="connsiteX0" fmla="*/ 0 w 2590799"/>
                <a:gd name="connsiteY0" fmla="*/ 14287 h 97631"/>
                <a:gd name="connsiteX1" fmla="*/ 492919 w 2590799"/>
                <a:gd name="connsiteY1" fmla="*/ 11905 h 97631"/>
                <a:gd name="connsiteX2" fmla="*/ 1140618 w 2590799"/>
                <a:gd name="connsiteY2" fmla="*/ 9525 h 97631"/>
                <a:gd name="connsiteX3" fmla="*/ 1452562 w 2590799"/>
                <a:gd name="connsiteY3" fmla="*/ 9525 h 97631"/>
                <a:gd name="connsiteX4" fmla="*/ 1621631 w 2590799"/>
                <a:gd name="connsiteY4" fmla="*/ 11906 h 97631"/>
                <a:gd name="connsiteX5" fmla="*/ 1693068 w 2590799"/>
                <a:gd name="connsiteY5" fmla="*/ 7143 h 97631"/>
                <a:gd name="connsiteX6" fmla="*/ 1747837 w 2590799"/>
                <a:gd name="connsiteY6" fmla="*/ 0 h 97631"/>
                <a:gd name="connsiteX7" fmla="*/ 1850231 w 2590799"/>
                <a:gd name="connsiteY7" fmla="*/ 4762 h 97631"/>
                <a:gd name="connsiteX8" fmla="*/ 2064543 w 2590799"/>
                <a:gd name="connsiteY8" fmla="*/ 2381 h 97631"/>
                <a:gd name="connsiteX9" fmla="*/ 2366962 w 2590799"/>
                <a:gd name="connsiteY9" fmla="*/ 2381 h 97631"/>
                <a:gd name="connsiteX10" fmla="*/ 2590799 w 2590799"/>
                <a:gd name="connsiteY10" fmla="*/ 0 h 97631"/>
                <a:gd name="connsiteX11" fmla="*/ 2507456 w 2590799"/>
                <a:gd name="connsiteY11" fmla="*/ 30956 h 97631"/>
                <a:gd name="connsiteX12" fmla="*/ 2390774 w 2590799"/>
                <a:gd name="connsiteY12" fmla="*/ 52387 h 97631"/>
                <a:gd name="connsiteX13" fmla="*/ 2238374 w 2590799"/>
                <a:gd name="connsiteY13" fmla="*/ 59531 h 97631"/>
                <a:gd name="connsiteX14" fmla="*/ 2081212 w 2590799"/>
                <a:gd name="connsiteY14" fmla="*/ 54768 h 97631"/>
                <a:gd name="connsiteX15" fmla="*/ 1978818 w 2590799"/>
                <a:gd name="connsiteY15" fmla="*/ 57150 h 97631"/>
                <a:gd name="connsiteX16" fmla="*/ 1883568 w 2590799"/>
                <a:gd name="connsiteY16" fmla="*/ 59531 h 97631"/>
                <a:gd name="connsiteX17" fmla="*/ 1821656 w 2590799"/>
                <a:gd name="connsiteY17" fmla="*/ 69056 h 97631"/>
                <a:gd name="connsiteX18" fmla="*/ 1819274 w 2590799"/>
                <a:gd name="connsiteY18" fmla="*/ 52387 h 97631"/>
                <a:gd name="connsiteX19" fmla="*/ 1702593 w 2590799"/>
                <a:gd name="connsiteY19" fmla="*/ 59531 h 97631"/>
                <a:gd name="connsiteX20" fmla="*/ 1504949 w 2590799"/>
                <a:gd name="connsiteY20" fmla="*/ 59531 h 97631"/>
                <a:gd name="connsiteX21" fmla="*/ 1402556 w 2590799"/>
                <a:gd name="connsiteY21" fmla="*/ 64293 h 97631"/>
                <a:gd name="connsiteX22" fmla="*/ 1138237 w 2590799"/>
                <a:gd name="connsiteY22" fmla="*/ 97631 h 97631"/>
                <a:gd name="connsiteX23" fmla="*/ 0 w 2590799"/>
                <a:gd name="connsiteY23" fmla="*/ 14287 h 97631"/>
                <a:gd name="connsiteX0" fmla="*/ 0 w 2590799"/>
                <a:gd name="connsiteY0" fmla="*/ 14287 h 97631"/>
                <a:gd name="connsiteX1" fmla="*/ 492919 w 2590799"/>
                <a:gd name="connsiteY1" fmla="*/ 11905 h 97631"/>
                <a:gd name="connsiteX2" fmla="*/ 1140618 w 2590799"/>
                <a:gd name="connsiteY2" fmla="*/ 9525 h 97631"/>
                <a:gd name="connsiteX3" fmla="*/ 1452562 w 2590799"/>
                <a:gd name="connsiteY3" fmla="*/ 9525 h 97631"/>
                <a:gd name="connsiteX4" fmla="*/ 1621631 w 2590799"/>
                <a:gd name="connsiteY4" fmla="*/ 11906 h 97631"/>
                <a:gd name="connsiteX5" fmla="*/ 1693068 w 2590799"/>
                <a:gd name="connsiteY5" fmla="*/ 7143 h 97631"/>
                <a:gd name="connsiteX6" fmla="*/ 1747837 w 2590799"/>
                <a:gd name="connsiteY6" fmla="*/ 0 h 97631"/>
                <a:gd name="connsiteX7" fmla="*/ 1850231 w 2590799"/>
                <a:gd name="connsiteY7" fmla="*/ 4762 h 97631"/>
                <a:gd name="connsiteX8" fmla="*/ 2064543 w 2590799"/>
                <a:gd name="connsiteY8" fmla="*/ 2381 h 97631"/>
                <a:gd name="connsiteX9" fmla="*/ 2366962 w 2590799"/>
                <a:gd name="connsiteY9" fmla="*/ 2381 h 97631"/>
                <a:gd name="connsiteX10" fmla="*/ 2590799 w 2590799"/>
                <a:gd name="connsiteY10" fmla="*/ 0 h 97631"/>
                <a:gd name="connsiteX11" fmla="*/ 2507456 w 2590799"/>
                <a:gd name="connsiteY11" fmla="*/ 30956 h 97631"/>
                <a:gd name="connsiteX12" fmla="*/ 2390774 w 2590799"/>
                <a:gd name="connsiteY12" fmla="*/ 52387 h 97631"/>
                <a:gd name="connsiteX13" fmla="*/ 2238374 w 2590799"/>
                <a:gd name="connsiteY13" fmla="*/ 59531 h 97631"/>
                <a:gd name="connsiteX14" fmla="*/ 2081212 w 2590799"/>
                <a:gd name="connsiteY14" fmla="*/ 54768 h 97631"/>
                <a:gd name="connsiteX15" fmla="*/ 1978818 w 2590799"/>
                <a:gd name="connsiteY15" fmla="*/ 57150 h 97631"/>
                <a:gd name="connsiteX16" fmla="*/ 1883568 w 2590799"/>
                <a:gd name="connsiteY16" fmla="*/ 59531 h 97631"/>
                <a:gd name="connsiteX17" fmla="*/ 1821656 w 2590799"/>
                <a:gd name="connsiteY17" fmla="*/ 69056 h 97631"/>
                <a:gd name="connsiteX18" fmla="*/ 1819274 w 2590799"/>
                <a:gd name="connsiteY18" fmla="*/ 52387 h 97631"/>
                <a:gd name="connsiteX19" fmla="*/ 1702593 w 2590799"/>
                <a:gd name="connsiteY19" fmla="*/ 59531 h 97631"/>
                <a:gd name="connsiteX20" fmla="*/ 1504949 w 2590799"/>
                <a:gd name="connsiteY20" fmla="*/ 59531 h 97631"/>
                <a:gd name="connsiteX21" fmla="*/ 1416844 w 2590799"/>
                <a:gd name="connsiteY21" fmla="*/ 97630 h 97631"/>
                <a:gd name="connsiteX22" fmla="*/ 1138237 w 2590799"/>
                <a:gd name="connsiteY22" fmla="*/ 97631 h 97631"/>
                <a:gd name="connsiteX23" fmla="*/ 0 w 2590799"/>
                <a:gd name="connsiteY23" fmla="*/ 14287 h 97631"/>
                <a:gd name="connsiteX0" fmla="*/ 0 w 2590799"/>
                <a:gd name="connsiteY0" fmla="*/ 14287 h 97631"/>
                <a:gd name="connsiteX1" fmla="*/ 492919 w 2590799"/>
                <a:gd name="connsiteY1" fmla="*/ 11905 h 97631"/>
                <a:gd name="connsiteX2" fmla="*/ 1140618 w 2590799"/>
                <a:gd name="connsiteY2" fmla="*/ 9525 h 97631"/>
                <a:gd name="connsiteX3" fmla="*/ 1452562 w 2590799"/>
                <a:gd name="connsiteY3" fmla="*/ 9525 h 97631"/>
                <a:gd name="connsiteX4" fmla="*/ 1621631 w 2590799"/>
                <a:gd name="connsiteY4" fmla="*/ 11906 h 97631"/>
                <a:gd name="connsiteX5" fmla="*/ 1693068 w 2590799"/>
                <a:gd name="connsiteY5" fmla="*/ 7143 h 97631"/>
                <a:gd name="connsiteX6" fmla="*/ 1747837 w 2590799"/>
                <a:gd name="connsiteY6" fmla="*/ 0 h 97631"/>
                <a:gd name="connsiteX7" fmla="*/ 1850231 w 2590799"/>
                <a:gd name="connsiteY7" fmla="*/ 4762 h 97631"/>
                <a:gd name="connsiteX8" fmla="*/ 2064543 w 2590799"/>
                <a:gd name="connsiteY8" fmla="*/ 2381 h 97631"/>
                <a:gd name="connsiteX9" fmla="*/ 2366962 w 2590799"/>
                <a:gd name="connsiteY9" fmla="*/ 2381 h 97631"/>
                <a:gd name="connsiteX10" fmla="*/ 2590799 w 2590799"/>
                <a:gd name="connsiteY10" fmla="*/ 0 h 97631"/>
                <a:gd name="connsiteX11" fmla="*/ 2507456 w 2590799"/>
                <a:gd name="connsiteY11" fmla="*/ 30956 h 97631"/>
                <a:gd name="connsiteX12" fmla="*/ 2390774 w 2590799"/>
                <a:gd name="connsiteY12" fmla="*/ 52387 h 97631"/>
                <a:gd name="connsiteX13" fmla="*/ 2238374 w 2590799"/>
                <a:gd name="connsiteY13" fmla="*/ 59531 h 97631"/>
                <a:gd name="connsiteX14" fmla="*/ 2081212 w 2590799"/>
                <a:gd name="connsiteY14" fmla="*/ 54768 h 97631"/>
                <a:gd name="connsiteX15" fmla="*/ 1978818 w 2590799"/>
                <a:gd name="connsiteY15" fmla="*/ 57150 h 97631"/>
                <a:gd name="connsiteX16" fmla="*/ 1883568 w 2590799"/>
                <a:gd name="connsiteY16" fmla="*/ 59531 h 97631"/>
                <a:gd name="connsiteX17" fmla="*/ 1821656 w 2590799"/>
                <a:gd name="connsiteY17" fmla="*/ 69056 h 97631"/>
                <a:gd name="connsiteX18" fmla="*/ 1819274 w 2590799"/>
                <a:gd name="connsiteY18" fmla="*/ 52387 h 97631"/>
                <a:gd name="connsiteX19" fmla="*/ 1702593 w 2590799"/>
                <a:gd name="connsiteY19" fmla="*/ 59531 h 97631"/>
                <a:gd name="connsiteX20" fmla="*/ 1595437 w 2590799"/>
                <a:gd name="connsiteY20" fmla="*/ 97631 h 97631"/>
                <a:gd name="connsiteX21" fmla="*/ 1416844 w 2590799"/>
                <a:gd name="connsiteY21" fmla="*/ 97630 h 97631"/>
                <a:gd name="connsiteX22" fmla="*/ 1138237 w 2590799"/>
                <a:gd name="connsiteY22" fmla="*/ 97631 h 97631"/>
                <a:gd name="connsiteX23" fmla="*/ 0 w 2590799"/>
                <a:gd name="connsiteY23" fmla="*/ 14287 h 97631"/>
                <a:gd name="connsiteX0" fmla="*/ 0 w 2590799"/>
                <a:gd name="connsiteY0" fmla="*/ 14287 h 107156"/>
                <a:gd name="connsiteX1" fmla="*/ 492919 w 2590799"/>
                <a:gd name="connsiteY1" fmla="*/ 11905 h 107156"/>
                <a:gd name="connsiteX2" fmla="*/ 1140618 w 2590799"/>
                <a:gd name="connsiteY2" fmla="*/ 9525 h 107156"/>
                <a:gd name="connsiteX3" fmla="*/ 1452562 w 2590799"/>
                <a:gd name="connsiteY3" fmla="*/ 9525 h 107156"/>
                <a:gd name="connsiteX4" fmla="*/ 1621631 w 2590799"/>
                <a:gd name="connsiteY4" fmla="*/ 11906 h 107156"/>
                <a:gd name="connsiteX5" fmla="*/ 1693068 w 2590799"/>
                <a:gd name="connsiteY5" fmla="*/ 7143 h 107156"/>
                <a:gd name="connsiteX6" fmla="*/ 1747837 w 2590799"/>
                <a:gd name="connsiteY6" fmla="*/ 0 h 107156"/>
                <a:gd name="connsiteX7" fmla="*/ 1850231 w 2590799"/>
                <a:gd name="connsiteY7" fmla="*/ 4762 h 107156"/>
                <a:gd name="connsiteX8" fmla="*/ 2064543 w 2590799"/>
                <a:gd name="connsiteY8" fmla="*/ 2381 h 107156"/>
                <a:gd name="connsiteX9" fmla="*/ 2366962 w 2590799"/>
                <a:gd name="connsiteY9" fmla="*/ 2381 h 107156"/>
                <a:gd name="connsiteX10" fmla="*/ 2590799 w 2590799"/>
                <a:gd name="connsiteY10" fmla="*/ 0 h 107156"/>
                <a:gd name="connsiteX11" fmla="*/ 2507456 w 2590799"/>
                <a:gd name="connsiteY11" fmla="*/ 30956 h 107156"/>
                <a:gd name="connsiteX12" fmla="*/ 2390774 w 2590799"/>
                <a:gd name="connsiteY12" fmla="*/ 52387 h 107156"/>
                <a:gd name="connsiteX13" fmla="*/ 2238374 w 2590799"/>
                <a:gd name="connsiteY13" fmla="*/ 59531 h 107156"/>
                <a:gd name="connsiteX14" fmla="*/ 2081212 w 2590799"/>
                <a:gd name="connsiteY14" fmla="*/ 54768 h 107156"/>
                <a:gd name="connsiteX15" fmla="*/ 1978818 w 2590799"/>
                <a:gd name="connsiteY15" fmla="*/ 57150 h 107156"/>
                <a:gd name="connsiteX16" fmla="*/ 1883568 w 2590799"/>
                <a:gd name="connsiteY16" fmla="*/ 59531 h 107156"/>
                <a:gd name="connsiteX17" fmla="*/ 1821656 w 2590799"/>
                <a:gd name="connsiteY17" fmla="*/ 69056 h 107156"/>
                <a:gd name="connsiteX18" fmla="*/ 1819274 w 2590799"/>
                <a:gd name="connsiteY18" fmla="*/ 52387 h 107156"/>
                <a:gd name="connsiteX19" fmla="*/ 1819274 w 2590799"/>
                <a:gd name="connsiteY19" fmla="*/ 107156 h 107156"/>
                <a:gd name="connsiteX20" fmla="*/ 1595437 w 2590799"/>
                <a:gd name="connsiteY20" fmla="*/ 97631 h 107156"/>
                <a:gd name="connsiteX21" fmla="*/ 1416844 w 2590799"/>
                <a:gd name="connsiteY21" fmla="*/ 97630 h 107156"/>
                <a:gd name="connsiteX22" fmla="*/ 1138237 w 2590799"/>
                <a:gd name="connsiteY22" fmla="*/ 97631 h 107156"/>
                <a:gd name="connsiteX23" fmla="*/ 0 w 2590799"/>
                <a:gd name="connsiteY23" fmla="*/ 14287 h 107156"/>
                <a:gd name="connsiteX0" fmla="*/ 0 w 2590799"/>
                <a:gd name="connsiteY0" fmla="*/ 14287 h 107156"/>
                <a:gd name="connsiteX1" fmla="*/ 492919 w 2590799"/>
                <a:gd name="connsiteY1" fmla="*/ 11905 h 107156"/>
                <a:gd name="connsiteX2" fmla="*/ 1140618 w 2590799"/>
                <a:gd name="connsiteY2" fmla="*/ 9525 h 107156"/>
                <a:gd name="connsiteX3" fmla="*/ 1452562 w 2590799"/>
                <a:gd name="connsiteY3" fmla="*/ 9525 h 107156"/>
                <a:gd name="connsiteX4" fmla="*/ 1621631 w 2590799"/>
                <a:gd name="connsiteY4" fmla="*/ 11906 h 107156"/>
                <a:gd name="connsiteX5" fmla="*/ 1693068 w 2590799"/>
                <a:gd name="connsiteY5" fmla="*/ 7143 h 107156"/>
                <a:gd name="connsiteX6" fmla="*/ 1747837 w 2590799"/>
                <a:gd name="connsiteY6" fmla="*/ 0 h 107156"/>
                <a:gd name="connsiteX7" fmla="*/ 1850231 w 2590799"/>
                <a:gd name="connsiteY7" fmla="*/ 4762 h 107156"/>
                <a:gd name="connsiteX8" fmla="*/ 2064543 w 2590799"/>
                <a:gd name="connsiteY8" fmla="*/ 2381 h 107156"/>
                <a:gd name="connsiteX9" fmla="*/ 2366962 w 2590799"/>
                <a:gd name="connsiteY9" fmla="*/ 2381 h 107156"/>
                <a:gd name="connsiteX10" fmla="*/ 2590799 w 2590799"/>
                <a:gd name="connsiteY10" fmla="*/ 0 h 107156"/>
                <a:gd name="connsiteX11" fmla="*/ 2507456 w 2590799"/>
                <a:gd name="connsiteY11" fmla="*/ 30956 h 107156"/>
                <a:gd name="connsiteX12" fmla="*/ 2390774 w 2590799"/>
                <a:gd name="connsiteY12" fmla="*/ 52387 h 107156"/>
                <a:gd name="connsiteX13" fmla="*/ 2238374 w 2590799"/>
                <a:gd name="connsiteY13" fmla="*/ 59531 h 107156"/>
                <a:gd name="connsiteX14" fmla="*/ 2081212 w 2590799"/>
                <a:gd name="connsiteY14" fmla="*/ 54768 h 107156"/>
                <a:gd name="connsiteX15" fmla="*/ 1978818 w 2590799"/>
                <a:gd name="connsiteY15" fmla="*/ 57150 h 107156"/>
                <a:gd name="connsiteX16" fmla="*/ 1883568 w 2590799"/>
                <a:gd name="connsiteY16" fmla="*/ 59531 h 107156"/>
                <a:gd name="connsiteX17" fmla="*/ 1821656 w 2590799"/>
                <a:gd name="connsiteY17" fmla="*/ 69056 h 107156"/>
                <a:gd name="connsiteX18" fmla="*/ 1819274 w 2590799"/>
                <a:gd name="connsiteY18" fmla="*/ 52387 h 107156"/>
                <a:gd name="connsiteX19" fmla="*/ 1819274 w 2590799"/>
                <a:gd name="connsiteY19" fmla="*/ 107156 h 107156"/>
                <a:gd name="connsiteX20" fmla="*/ 1595437 w 2590799"/>
                <a:gd name="connsiteY20" fmla="*/ 97631 h 107156"/>
                <a:gd name="connsiteX21" fmla="*/ 1416844 w 2590799"/>
                <a:gd name="connsiteY21" fmla="*/ 97630 h 107156"/>
                <a:gd name="connsiteX22" fmla="*/ 1138237 w 2590799"/>
                <a:gd name="connsiteY22" fmla="*/ 97631 h 107156"/>
                <a:gd name="connsiteX23" fmla="*/ 707231 w 2590799"/>
                <a:gd name="connsiteY23" fmla="*/ 66674 h 107156"/>
                <a:gd name="connsiteX24" fmla="*/ 0 w 2590799"/>
                <a:gd name="connsiteY24" fmla="*/ 14287 h 107156"/>
                <a:gd name="connsiteX0" fmla="*/ 0 w 2590799"/>
                <a:gd name="connsiteY0" fmla="*/ 14287 h 107156"/>
                <a:gd name="connsiteX1" fmla="*/ 492919 w 2590799"/>
                <a:gd name="connsiteY1" fmla="*/ 11905 h 107156"/>
                <a:gd name="connsiteX2" fmla="*/ 1140618 w 2590799"/>
                <a:gd name="connsiteY2" fmla="*/ 9525 h 107156"/>
                <a:gd name="connsiteX3" fmla="*/ 1452562 w 2590799"/>
                <a:gd name="connsiteY3" fmla="*/ 9525 h 107156"/>
                <a:gd name="connsiteX4" fmla="*/ 1621631 w 2590799"/>
                <a:gd name="connsiteY4" fmla="*/ 11906 h 107156"/>
                <a:gd name="connsiteX5" fmla="*/ 1693068 w 2590799"/>
                <a:gd name="connsiteY5" fmla="*/ 7143 h 107156"/>
                <a:gd name="connsiteX6" fmla="*/ 1747837 w 2590799"/>
                <a:gd name="connsiteY6" fmla="*/ 0 h 107156"/>
                <a:gd name="connsiteX7" fmla="*/ 1850231 w 2590799"/>
                <a:gd name="connsiteY7" fmla="*/ 4762 h 107156"/>
                <a:gd name="connsiteX8" fmla="*/ 2064543 w 2590799"/>
                <a:gd name="connsiteY8" fmla="*/ 2381 h 107156"/>
                <a:gd name="connsiteX9" fmla="*/ 2366962 w 2590799"/>
                <a:gd name="connsiteY9" fmla="*/ 2381 h 107156"/>
                <a:gd name="connsiteX10" fmla="*/ 2590799 w 2590799"/>
                <a:gd name="connsiteY10" fmla="*/ 0 h 107156"/>
                <a:gd name="connsiteX11" fmla="*/ 2507456 w 2590799"/>
                <a:gd name="connsiteY11" fmla="*/ 30956 h 107156"/>
                <a:gd name="connsiteX12" fmla="*/ 2390774 w 2590799"/>
                <a:gd name="connsiteY12" fmla="*/ 52387 h 107156"/>
                <a:gd name="connsiteX13" fmla="*/ 2238374 w 2590799"/>
                <a:gd name="connsiteY13" fmla="*/ 59531 h 107156"/>
                <a:gd name="connsiteX14" fmla="*/ 2081212 w 2590799"/>
                <a:gd name="connsiteY14" fmla="*/ 54768 h 107156"/>
                <a:gd name="connsiteX15" fmla="*/ 1978818 w 2590799"/>
                <a:gd name="connsiteY15" fmla="*/ 57150 h 107156"/>
                <a:gd name="connsiteX16" fmla="*/ 1883568 w 2590799"/>
                <a:gd name="connsiteY16" fmla="*/ 59531 h 107156"/>
                <a:gd name="connsiteX17" fmla="*/ 1821656 w 2590799"/>
                <a:gd name="connsiteY17" fmla="*/ 69056 h 107156"/>
                <a:gd name="connsiteX18" fmla="*/ 1819274 w 2590799"/>
                <a:gd name="connsiteY18" fmla="*/ 52387 h 107156"/>
                <a:gd name="connsiteX19" fmla="*/ 1819274 w 2590799"/>
                <a:gd name="connsiteY19" fmla="*/ 107156 h 107156"/>
                <a:gd name="connsiteX20" fmla="*/ 1595437 w 2590799"/>
                <a:gd name="connsiteY20" fmla="*/ 97631 h 107156"/>
                <a:gd name="connsiteX21" fmla="*/ 1416844 w 2590799"/>
                <a:gd name="connsiteY21" fmla="*/ 97630 h 107156"/>
                <a:gd name="connsiteX22" fmla="*/ 1138237 w 2590799"/>
                <a:gd name="connsiteY22" fmla="*/ 97631 h 107156"/>
                <a:gd name="connsiteX23" fmla="*/ 707231 w 2590799"/>
                <a:gd name="connsiteY23" fmla="*/ 66674 h 107156"/>
                <a:gd name="connsiteX24" fmla="*/ 707231 w 2590799"/>
                <a:gd name="connsiteY24" fmla="*/ 95249 h 107156"/>
                <a:gd name="connsiteX25" fmla="*/ 0 w 2590799"/>
                <a:gd name="connsiteY25" fmla="*/ 14287 h 107156"/>
                <a:gd name="connsiteX0" fmla="*/ 0 w 2590799"/>
                <a:gd name="connsiteY0" fmla="*/ 14287 h 107156"/>
                <a:gd name="connsiteX1" fmla="*/ 492919 w 2590799"/>
                <a:gd name="connsiteY1" fmla="*/ 11905 h 107156"/>
                <a:gd name="connsiteX2" fmla="*/ 1140618 w 2590799"/>
                <a:gd name="connsiteY2" fmla="*/ 9525 h 107156"/>
                <a:gd name="connsiteX3" fmla="*/ 1452562 w 2590799"/>
                <a:gd name="connsiteY3" fmla="*/ 9525 h 107156"/>
                <a:gd name="connsiteX4" fmla="*/ 1621631 w 2590799"/>
                <a:gd name="connsiteY4" fmla="*/ 11906 h 107156"/>
                <a:gd name="connsiteX5" fmla="*/ 1693068 w 2590799"/>
                <a:gd name="connsiteY5" fmla="*/ 7143 h 107156"/>
                <a:gd name="connsiteX6" fmla="*/ 1747837 w 2590799"/>
                <a:gd name="connsiteY6" fmla="*/ 0 h 107156"/>
                <a:gd name="connsiteX7" fmla="*/ 1850231 w 2590799"/>
                <a:gd name="connsiteY7" fmla="*/ 4762 h 107156"/>
                <a:gd name="connsiteX8" fmla="*/ 2064543 w 2590799"/>
                <a:gd name="connsiteY8" fmla="*/ 2381 h 107156"/>
                <a:gd name="connsiteX9" fmla="*/ 2366962 w 2590799"/>
                <a:gd name="connsiteY9" fmla="*/ 2381 h 107156"/>
                <a:gd name="connsiteX10" fmla="*/ 2590799 w 2590799"/>
                <a:gd name="connsiteY10" fmla="*/ 0 h 107156"/>
                <a:gd name="connsiteX11" fmla="*/ 2507456 w 2590799"/>
                <a:gd name="connsiteY11" fmla="*/ 30956 h 107156"/>
                <a:gd name="connsiteX12" fmla="*/ 2390774 w 2590799"/>
                <a:gd name="connsiteY12" fmla="*/ 52387 h 107156"/>
                <a:gd name="connsiteX13" fmla="*/ 2238374 w 2590799"/>
                <a:gd name="connsiteY13" fmla="*/ 59531 h 107156"/>
                <a:gd name="connsiteX14" fmla="*/ 2081212 w 2590799"/>
                <a:gd name="connsiteY14" fmla="*/ 54768 h 107156"/>
                <a:gd name="connsiteX15" fmla="*/ 1978818 w 2590799"/>
                <a:gd name="connsiteY15" fmla="*/ 57150 h 107156"/>
                <a:gd name="connsiteX16" fmla="*/ 1883568 w 2590799"/>
                <a:gd name="connsiteY16" fmla="*/ 59531 h 107156"/>
                <a:gd name="connsiteX17" fmla="*/ 1821656 w 2590799"/>
                <a:gd name="connsiteY17" fmla="*/ 69056 h 107156"/>
                <a:gd name="connsiteX18" fmla="*/ 1819274 w 2590799"/>
                <a:gd name="connsiteY18" fmla="*/ 52387 h 107156"/>
                <a:gd name="connsiteX19" fmla="*/ 1819274 w 2590799"/>
                <a:gd name="connsiteY19" fmla="*/ 107156 h 107156"/>
                <a:gd name="connsiteX20" fmla="*/ 1595437 w 2590799"/>
                <a:gd name="connsiteY20" fmla="*/ 97631 h 107156"/>
                <a:gd name="connsiteX21" fmla="*/ 1416844 w 2590799"/>
                <a:gd name="connsiteY21" fmla="*/ 97630 h 107156"/>
                <a:gd name="connsiteX22" fmla="*/ 1138237 w 2590799"/>
                <a:gd name="connsiteY22" fmla="*/ 97631 h 107156"/>
                <a:gd name="connsiteX23" fmla="*/ 707231 w 2590799"/>
                <a:gd name="connsiteY23" fmla="*/ 66674 h 107156"/>
                <a:gd name="connsiteX24" fmla="*/ 707231 w 2590799"/>
                <a:gd name="connsiteY24" fmla="*/ 95249 h 107156"/>
                <a:gd name="connsiteX25" fmla="*/ 528637 w 2590799"/>
                <a:gd name="connsiteY25" fmla="*/ 95249 h 107156"/>
                <a:gd name="connsiteX26" fmla="*/ 0 w 2590799"/>
                <a:gd name="connsiteY26" fmla="*/ 14287 h 107156"/>
                <a:gd name="connsiteX0" fmla="*/ 0 w 2590799"/>
                <a:gd name="connsiteY0" fmla="*/ 14287 h 107156"/>
                <a:gd name="connsiteX1" fmla="*/ 492919 w 2590799"/>
                <a:gd name="connsiteY1" fmla="*/ 11905 h 107156"/>
                <a:gd name="connsiteX2" fmla="*/ 1140618 w 2590799"/>
                <a:gd name="connsiteY2" fmla="*/ 9525 h 107156"/>
                <a:gd name="connsiteX3" fmla="*/ 1452562 w 2590799"/>
                <a:gd name="connsiteY3" fmla="*/ 9525 h 107156"/>
                <a:gd name="connsiteX4" fmla="*/ 1621631 w 2590799"/>
                <a:gd name="connsiteY4" fmla="*/ 11906 h 107156"/>
                <a:gd name="connsiteX5" fmla="*/ 1693068 w 2590799"/>
                <a:gd name="connsiteY5" fmla="*/ 7143 h 107156"/>
                <a:gd name="connsiteX6" fmla="*/ 1747837 w 2590799"/>
                <a:gd name="connsiteY6" fmla="*/ 0 h 107156"/>
                <a:gd name="connsiteX7" fmla="*/ 1850231 w 2590799"/>
                <a:gd name="connsiteY7" fmla="*/ 4762 h 107156"/>
                <a:gd name="connsiteX8" fmla="*/ 2064543 w 2590799"/>
                <a:gd name="connsiteY8" fmla="*/ 2381 h 107156"/>
                <a:gd name="connsiteX9" fmla="*/ 2366962 w 2590799"/>
                <a:gd name="connsiteY9" fmla="*/ 2381 h 107156"/>
                <a:gd name="connsiteX10" fmla="*/ 2590799 w 2590799"/>
                <a:gd name="connsiteY10" fmla="*/ 0 h 107156"/>
                <a:gd name="connsiteX11" fmla="*/ 2507456 w 2590799"/>
                <a:gd name="connsiteY11" fmla="*/ 30956 h 107156"/>
                <a:gd name="connsiteX12" fmla="*/ 2390774 w 2590799"/>
                <a:gd name="connsiteY12" fmla="*/ 52387 h 107156"/>
                <a:gd name="connsiteX13" fmla="*/ 2238374 w 2590799"/>
                <a:gd name="connsiteY13" fmla="*/ 59531 h 107156"/>
                <a:gd name="connsiteX14" fmla="*/ 2081212 w 2590799"/>
                <a:gd name="connsiteY14" fmla="*/ 54768 h 107156"/>
                <a:gd name="connsiteX15" fmla="*/ 1978818 w 2590799"/>
                <a:gd name="connsiteY15" fmla="*/ 57150 h 107156"/>
                <a:gd name="connsiteX16" fmla="*/ 1883568 w 2590799"/>
                <a:gd name="connsiteY16" fmla="*/ 59531 h 107156"/>
                <a:gd name="connsiteX17" fmla="*/ 2085974 w 2590799"/>
                <a:gd name="connsiteY17" fmla="*/ 100013 h 107156"/>
                <a:gd name="connsiteX18" fmla="*/ 1819274 w 2590799"/>
                <a:gd name="connsiteY18" fmla="*/ 52387 h 107156"/>
                <a:gd name="connsiteX19" fmla="*/ 1819274 w 2590799"/>
                <a:gd name="connsiteY19" fmla="*/ 107156 h 107156"/>
                <a:gd name="connsiteX20" fmla="*/ 1595437 w 2590799"/>
                <a:gd name="connsiteY20" fmla="*/ 97631 h 107156"/>
                <a:gd name="connsiteX21" fmla="*/ 1416844 w 2590799"/>
                <a:gd name="connsiteY21" fmla="*/ 97630 h 107156"/>
                <a:gd name="connsiteX22" fmla="*/ 1138237 w 2590799"/>
                <a:gd name="connsiteY22" fmla="*/ 97631 h 107156"/>
                <a:gd name="connsiteX23" fmla="*/ 707231 w 2590799"/>
                <a:gd name="connsiteY23" fmla="*/ 66674 h 107156"/>
                <a:gd name="connsiteX24" fmla="*/ 707231 w 2590799"/>
                <a:gd name="connsiteY24" fmla="*/ 95249 h 107156"/>
                <a:gd name="connsiteX25" fmla="*/ 528637 w 2590799"/>
                <a:gd name="connsiteY25" fmla="*/ 95249 h 107156"/>
                <a:gd name="connsiteX26" fmla="*/ 0 w 2590799"/>
                <a:gd name="connsiteY26" fmla="*/ 14287 h 107156"/>
                <a:gd name="connsiteX0" fmla="*/ 0 w 2590799"/>
                <a:gd name="connsiteY0" fmla="*/ 14287 h 107156"/>
                <a:gd name="connsiteX1" fmla="*/ 492919 w 2590799"/>
                <a:gd name="connsiteY1" fmla="*/ 11905 h 107156"/>
                <a:gd name="connsiteX2" fmla="*/ 1140618 w 2590799"/>
                <a:gd name="connsiteY2" fmla="*/ 9525 h 107156"/>
                <a:gd name="connsiteX3" fmla="*/ 1452562 w 2590799"/>
                <a:gd name="connsiteY3" fmla="*/ 9525 h 107156"/>
                <a:gd name="connsiteX4" fmla="*/ 1621631 w 2590799"/>
                <a:gd name="connsiteY4" fmla="*/ 11906 h 107156"/>
                <a:gd name="connsiteX5" fmla="*/ 1693068 w 2590799"/>
                <a:gd name="connsiteY5" fmla="*/ 7143 h 107156"/>
                <a:gd name="connsiteX6" fmla="*/ 1747837 w 2590799"/>
                <a:gd name="connsiteY6" fmla="*/ 0 h 107156"/>
                <a:gd name="connsiteX7" fmla="*/ 1850231 w 2590799"/>
                <a:gd name="connsiteY7" fmla="*/ 4762 h 107156"/>
                <a:gd name="connsiteX8" fmla="*/ 2064543 w 2590799"/>
                <a:gd name="connsiteY8" fmla="*/ 2381 h 107156"/>
                <a:gd name="connsiteX9" fmla="*/ 2366962 w 2590799"/>
                <a:gd name="connsiteY9" fmla="*/ 2381 h 107156"/>
                <a:gd name="connsiteX10" fmla="*/ 2590799 w 2590799"/>
                <a:gd name="connsiteY10" fmla="*/ 0 h 107156"/>
                <a:gd name="connsiteX11" fmla="*/ 2507456 w 2590799"/>
                <a:gd name="connsiteY11" fmla="*/ 30956 h 107156"/>
                <a:gd name="connsiteX12" fmla="*/ 2390774 w 2590799"/>
                <a:gd name="connsiteY12" fmla="*/ 52387 h 107156"/>
                <a:gd name="connsiteX13" fmla="*/ 2238374 w 2590799"/>
                <a:gd name="connsiteY13" fmla="*/ 59531 h 107156"/>
                <a:gd name="connsiteX14" fmla="*/ 2081212 w 2590799"/>
                <a:gd name="connsiteY14" fmla="*/ 54768 h 107156"/>
                <a:gd name="connsiteX15" fmla="*/ 1978818 w 2590799"/>
                <a:gd name="connsiteY15" fmla="*/ 57150 h 107156"/>
                <a:gd name="connsiteX16" fmla="*/ 1883568 w 2590799"/>
                <a:gd name="connsiteY16" fmla="*/ 59531 h 107156"/>
                <a:gd name="connsiteX17" fmla="*/ 2085974 w 2590799"/>
                <a:gd name="connsiteY17" fmla="*/ 100013 h 107156"/>
                <a:gd name="connsiteX18" fmla="*/ 1883568 w 2590799"/>
                <a:gd name="connsiteY18" fmla="*/ 104774 h 107156"/>
                <a:gd name="connsiteX19" fmla="*/ 1819274 w 2590799"/>
                <a:gd name="connsiteY19" fmla="*/ 107156 h 107156"/>
                <a:gd name="connsiteX20" fmla="*/ 1595437 w 2590799"/>
                <a:gd name="connsiteY20" fmla="*/ 97631 h 107156"/>
                <a:gd name="connsiteX21" fmla="*/ 1416844 w 2590799"/>
                <a:gd name="connsiteY21" fmla="*/ 97630 h 107156"/>
                <a:gd name="connsiteX22" fmla="*/ 1138237 w 2590799"/>
                <a:gd name="connsiteY22" fmla="*/ 97631 h 107156"/>
                <a:gd name="connsiteX23" fmla="*/ 707231 w 2590799"/>
                <a:gd name="connsiteY23" fmla="*/ 66674 h 107156"/>
                <a:gd name="connsiteX24" fmla="*/ 707231 w 2590799"/>
                <a:gd name="connsiteY24" fmla="*/ 95249 h 107156"/>
                <a:gd name="connsiteX25" fmla="*/ 528637 w 2590799"/>
                <a:gd name="connsiteY25" fmla="*/ 95249 h 107156"/>
                <a:gd name="connsiteX26" fmla="*/ 0 w 2590799"/>
                <a:gd name="connsiteY26" fmla="*/ 14287 h 107156"/>
                <a:gd name="connsiteX0" fmla="*/ 0 w 3633787"/>
                <a:gd name="connsiteY0" fmla="*/ 28574 h 121443"/>
                <a:gd name="connsiteX1" fmla="*/ 492919 w 3633787"/>
                <a:gd name="connsiteY1" fmla="*/ 26192 h 121443"/>
                <a:gd name="connsiteX2" fmla="*/ 1140618 w 3633787"/>
                <a:gd name="connsiteY2" fmla="*/ 23812 h 121443"/>
                <a:gd name="connsiteX3" fmla="*/ 1452562 w 3633787"/>
                <a:gd name="connsiteY3" fmla="*/ 23812 h 121443"/>
                <a:gd name="connsiteX4" fmla="*/ 1621631 w 3633787"/>
                <a:gd name="connsiteY4" fmla="*/ 26193 h 121443"/>
                <a:gd name="connsiteX5" fmla="*/ 1693068 w 3633787"/>
                <a:gd name="connsiteY5" fmla="*/ 21430 h 121443"/>
                <a:gd name="connsiteX6" fmla="*/ 1747837 w 3633787"/>
                <a:gd name="connsiteY6" fmla="*/ 14287 h 121443"/>
                <a:gd name="connsiteX7" fmla="*/ 1850231 w 3633787"/>
                <a:gd name="connsiteY7" fmla="*/ 19049 h 121443"/>
                <a:gd name="connsiteX8" fmla="*/ 2064543 w 3633787"/>
                <a:gd name="connsiteY8" fmla="*/ 16668 h 121443"/>
                <a:gd name="connsiteX9" fmla="*/ 2366962 w 3633787"/>
                <a:gd name="connsiteY9" fmla="*/ 16668 h 121443"/>
                <a:gd name="connsiteX10" fmla="*/ 3633787 w 3633787"/>
                <a:gd name="connsiteY10" fmla="*/ 0 h 121443"/>
                <a:gd name="connsiteX11" fmla="*/ 2507456 w 3633787"/>
                <a:gd name="connsiteY11" fmla="*/ 45243 h 121443"/>
                <a:gd name="connsiteX12" fmla="*/ 2390774 w 3633787"/>
                <a:gd name="connsiteY12" fmla="*/ 66674 h 121443"/>
                <a:gd name="connsiteX13" fmla="*/ 2238374 w 3633787"/>
                <a:gd name="connsiteY13" fmla="*/ 73818 h 121443"/>
                <a:gd name="connsiteX14" fmla="*/ 2081212 w 3633787"/>
                <a:gd name="connsiteY14" fmla="*/ 69055 h 121443"/>
                <a:gd name="connsiteX15" fmla="*/ 1978818 w 3633787"/>
                <a:gd name="connsiteY15" fmla="*/ 71437 h 121443"/>
                <a:gd name="connsiteX16" fmla="*/ 1883568 w 3633787"/>
                <a:gd name="connsiteY16" fmla="*/ 73818 h 121443"/>
                <a:gd name="connsiteX17" fmla="*/ 2085974 w 3633787"/>
                <a:gd name="connsiteY17" fmla="*/ 114300 h 121443"/>
                <a:gd name="connsiteX18" fmla="*/ 1883568 w 3633787"/>
                <a:gd name="connsiteY18" fmla="*/ 119061 h 121443"/>
                <a:gd name="connsiteX19" fmla="*/ 1819274 w 3633787"/>
                <a:gd name="connsiteY19" fmla="*/ 121443 h 121443"/>
                <a:gd name="connsiteX20" fmla="*/ 1595437 w 3633787"/>
                <a:gd name="connsiteY20" fmla="*/ 111918 h 121443"/>
                <a:gd name="connsiteX21" fmla="*/ 1416844 w 3633787"/>
                <a:gd name="connsiteY21" fmla="*/ 111917 h 121443"/>
                <a:gd name="connsiteX22" fmla="*/ 1138237 w 3633787"/>
                <a:gd name="connsiteY22" fmla="*/ 111918 h 121443"/>
                <a:gd name="connsiteX23" fmla="*/ 707231 w 3633787"/>
                <a:gd name="connsiteY23" fmla="*/ 80961 h 121443"/>
                <a:gd name="connsiteX24" fmla="*/ 707231 w 3633787"/>
                <a:gd name="connsiteY24" fmla="*/ 109536 h 121443"/>
                <a:gd name="connsiteX25" fmla="*/ 528637 w 3633787"/>
                <a:gd name="connsiteY25" fmla="*/ 109536 h 121443"/>
                <a:gd name="connsiteX26" fmla="*/ 0 w 3633787"/>
                <a:gd name="connsiteY26" fmla="*/ 28574 h 121443"/>
                <a:gd name="connsiteX0" fmla="*/ 0 w 3633787"/>
                <a:gd name="connsiteY0" fmla="*/ 28574 h 121443"/>
                <a:gd name="connsiteX1" fmla="*/ 492919 w 3633787"/>
                <a:gd name="connsiteY1" fmla="*/ 26192 h 121443"/>
                <a:gd name="connsiteX2" fmla="*/ 1140618 w 3633787"/>
                <a:gd name="connsiteY2" fmla="*/ 23812 h 121443"/>
                <a:gd name="connsiteX3" fmla="*/ 1452562 w 3633787"/>
                <a:gd name="connsiteY3" fmla="*/ 23812 h 121443"/>
                <a:gd name="connsiteX4" fmla="*/ 1621631 w 3633787"/>
                <a:gd name="connsiteY4" fmla="*/ 26193 h 121443"/>
                <a:gd name="connsiteX5" fmla="*/ 1693068 w 3633787"/>
                <a:gd name="connsiteY5" fmla="*/ 21430 h 121443"/>
                <a:gd name="connsiteX6" fmla="*/ 1747837 w 3633787"/>
                <a:gd name="connsiteY6" fmla="*/ 14287 h 121443"/>
                <a:gd name="connsiteX7" fmla="*/ 1850231 w 3633787"/>
                <a:gd name="connsiteY7" fmla="*/ 19049 h 121443"/>
                <a:gd name="connsiteX8" fmla="*/ 2064543 w 3633787"/>
                <a:gd name="connsiteY8" fmla="*/ 16668 h 121443"/>
                <a:gd name="connsiteX9" fmla="*/ 2366962 w 3633787"/>
                <a:gd name="connsiteY9" fmla="*/ 16668 h 121443"/>
                <a:gd name="connsiteX10" fmla="*/ 3633787 w 3633787"/>
                <a:gd name="connsiteY10" fmla="*/ 0 h 121443"/>
                <a:gd name="connsiteX11" fmla="*/ 2507456 w 3633787"/>
                <a:gd name="connsiteY11" fmla="*/ 45243 h 121443"/>
                <a:gd name="connsiteX12" fmla="*/ 2390774 w 3633787"/>
                <a:gd name="connsiteY12" fmla="*/ 66674 h 121443"/>
                <a:gd name="connsiteX13" fmla="*/ 2238374 w 3633787"/>
                <a:gd name="connsiteY13" fmla="*/ 73818 h 121443"/>
                <a:gd name="connsiteX14" fmla="*/ 2081212 w 3633787"/>
                <a:gd name="connsiteY14" fmla="*/ 69055 h 121443"/>
                <a:gd name="connsiteX15" fmla="*/ 1978818 w 3633787"/>
                <a:gd name="connsiteY15" fmla="*/ 71437 h 121443"/>
                <a:gd name="connsiteX16" fmla="*/ 2352674 w 3633787"/>
                <a:gd name="connsiteY16" fmla="*/ 116680 h 121443"/>
                <a:gd name="connsiteX17" fmla="*/ 2085974 w 3633787"/>
                <a:gd name="connsiteY17" fmla="*/ 114300 h 121443"/>
                <a:gd name="connsiteX18" fmla="*/ 1883568 w 3633787"/>
                <a:gd name="connsiteY18" fmla="*/ 119061 h 121443"/>
                <a:gd name="connsiteX19" fmla="*/ 1819274 w 3633787"/>
                <a:gd name="connsiteY19" fmla="*/ 121443 h 121443"/>
                <a:gd name="connsiteX20" fmla="*/ 1595437 w 3633787"/>
                <a:gd name="connsiteY20" fmla="*/ 111918 h 121443"/>
                <a:gd name="connsiteX21" fmla="*/ 1416844 w 3633787"/>
                <a:gd name="connsiteY21" fmla="*/ 111917 h 121443"/>
                <a:gd name="connsiteX22" fmla="*/ 1138237 w 3633787"/>
                <a:gd name="connsiteY22" fmla="*/ 111918 h 121443"/>
                <a:gd name="connsiteX23" fmla="*/ 707231 w 3633787"/>
                <a:gd name="connsiteY23" fmla="*/ 80961 h 121443"/>
                <a:gd name="connsiteX24" fmla="*/ 707231 w 3633787"/>
                <a:gd name="connsiteY24" fmla="*/ 109536 h 121443"/>
                <a:gd name="connsiteX25" fmla="*/ 528637 w 3633787"/>
                <a:gd name="connsiteY25" fmla="*/ 109536 h 121443"/>
                <a:gd name="connsiteX26" fmla="*/ 0 w 3633787"/>
                <a:gd name="connsiteY26" fmla="*/ 28574 h 121443"/>
                <a:gd name="connsiteX0" fmla="*/ 0 w 3633787"/>
                <a:gd name="connsiteY0" fmla="*/ 28574 h 127473"/>
                <a:gd name="connsiteX1" fmla="*/ 492919 w 3633787"/>
                <a:gd name="connsiteY1" fmla="*/ 26192 h 127473"/>
                <a:gd name="connsiteX2" fmla="*/ 1140618 w 3633787"/>
                <a:gd name="connsiteY2" fmla="*/ 23812 h 127473"/>
                <a:gd name="connsiteX3" fmla="*/ 1452562 w 3633787"/>
                <a:gd name="connsiteY3" fmla="*/ 23812 h 127473"/>
                <a:gd name="connsiteX4" fmla="*/ 1621631 w 3633787"/>
                <a:gd name="connsiteY4" fmla="*/ 26193 h 127473"/>
                <a:gd name="connsiteX5" fmla="*/ 1693068 w 3633787"/>
                <a:gd name="connsiteY5" fmla="*/ 21430 h 127473"/>
                <a:gd name="connsiteX6" fmla="*/ 1747837 w 3633787"/>
                <a:gd name="connsiteY6" fmla="*/ 14287 h 127473"/>
                <a:gd name="connsiteX7" fmla="*/ 1850231 w 3633787"/>
                <a:gd name="connsiteY7" fmla="*/ 19049 h 127473"/>
                <a:gd name="connsiteX8" fmla="*/ 2064543 w 3633787"/>
                <a:gd name="connsiteY8" fmla="*/ 16668 h 127473"/>
                <a:gd name="connsiteX9" fmla="*/ 2366962 w 3633787"/>
                <a:gd name="connsiteY9" fmla="*/ 16668 h 127473"/>
                <a:gd name="connsiteX10" fmla="*/ 3633787 w 3633787"/>
                <a:gd name="connsiteY10" fmla="*/ 0 h 127473"/>
                <a:gd name="connsiteX11" fmla="*/ 2507456 w 3633787"/>
                <a:gd name="connsiteY11" fmla="*/ 45243 h 127473"/>
                <a:gd name="connsiteX12" fmla="*/ 2390774 w 3633787"/>
                <a:gd name="connsiteY12" fmla="*/ 66674 h 127473"/>
                <a:gd name="connsiteX13" fmla="*/ 2238374 w 3633787"/>
                <a:gd name="connsiteY13" fmla="*/ 73818 h 127473"/>
                <a:gd name="connsiteX14" fmla="*/ 2081212 w 3633787"/>
                <a:gd name="connsiteY14" fmla="*/ 69055 h 127473"/>
                <a:gd name="connsiteX15" fmla="*/ 2497931 w 3633787"/>
                <a:gd name="connsiteY15" fmla="*/ 126206 h 127473"/>
                <a:gd name="connsiteX16" fmla="*/ 2352674 w 3633787"/>
                <a:gd name="connsiteY16" fmla="*/ 116680 h 127473"/>
                <a:gd name="connsiteX17" fmla="*/ 2085974 w 3633787"/>
                <a:gd name="connsiteY17" fmla="*/ 114300 h 127473"/>
                <a:gd name="connsiteX18" fmla="*/ 1883568 w 3633787"/>
                <a:gd name="connsiteY18" fmla="*/ 119061 h 127473"/>
                <a:gd name="connsiteX19" fmla="*/ 1819274 w 3633787"/>
                <a:gd name="connsiteY19" fmla="*/ 121443 h 127473"/>
                <a:gd name="connsiteX20" fmla="*/ 1595437 w 3633787"/>
                <a:gd name="connsiteY20" fmla="*/ 111918 h 127473"/>
                <a:gd name="connsiteX21" fmla="*/ 1416844 w 3633787"/>
                <a:gd name="connsiteY21" fmla="*/ 111917 h 127473"/>
                <a:gd name="connsiteX22" fmla="*/ 1138237 w 3633787"/>
                <a:gd name="connsiteY22" fmla="*/ 111918 h 127473"/>
                <a:gd name="connsiteX23" fmla="*/ 707231 w 3633787"/>
                <a:gd name="connsiteY23" fmla="*/ 80961 h 127473"/>
                <a:gd name="connsiteX24" fmla="*/ 707231 w 3633787"/>
                <a:gd name="connsiteY24" fmla="*/ 109536 h 127473"/>
                <a:gd name="connsiteX25" fmla="*/ 528637 w 3633787"/>
                <a:gd name="connsiteY25" fmla="*/ 109536 h 127473"/>
                <a:gd name="connsiteX26" fmla="*/ 0 w 3633787"/>
                <a:gd name="connsiteY26" fmla="*/ 28574 h 127473"/>
                <a:gd name="connsiteX0" fmla="*/ 0 w 3633787"/>
                <a:gd name="connsiteY0" fmla="*/ 28574 h 166700"/>
                <a:gd name="connsiteX1" fmla="*/ 492919 w 3633787"/>
                <a:gd name="connsiteY1" fmla="*/ 26192 h 166700"/>
                <a:gd name="connsiteX2" fmla="*/ 1140618 w 3633787"/>
                <a:gd name="connsiteY2" fmla="*/ 23812 h 166700"/>
                <a:gd name="connsiteX3" fmla="*/ 1452562 w 3633787"/>
                <a:gd name="connsiteY3" fmla="*/ 23812 h 166700"/>
                <a:gd name="connsiteX4" fmla="*/ 1621631 w 3633787"/>
                <a:gd name="connsiteY4" fmla="*/ 26193 h 166700"/>
                <a:gd name="connsiteX5" fmla="*/ 1693068 w 3633787"/>
                <a:gd name="connsiteY5" fmla="*/ 21430 h 166700"/>
                <a:gd name="connsiteX6" fmla="*/ 1747837 w 3633787"/>
                <a:gd name="connsiteY6" fmla="*/ 14287 h 166700"/>
                <a:gd name="connsiteX7" fmla="*/ 1850231 w 3633787"/>
                <a:gd name="connsiteY7" fmla="*/ 19049 h 166700"/>
                <a:gd name="connsiteX8" fmla="*/ 2064543 w 3633787"/>
                <a:gd name="connsiteY8" fmla="*/ 16668 h 166700"/>
                <a:gd name="connsiteX9" fmla="*/ 2366962 w 3633787"/>
                <a:gd name="connsiteY9" fmla="*/ 16668 h 166700"/>
                <a:gd name="connsiteX10" fmla="*/ 3633787 w 3633787"/>
                <a:gd name="connsiteY10" fmla="*/ 0 h 166700"/>
                <a:gd name="connsiteX11" fmla="*/ 2507456 w 3633787"/>
                <a:gd name="connsiteY11" fmla="*/ 45243 h 166700"/>
                <a:gd name="connsiteX12" fmla="*/ 2390774 w 3633787"/>
                <a:gd name="connsiteY12" fmla="*/ 66674 h 166700"/>
                <a:gd name="connsiteX13" fmla="*/ 2238374 w 3633787"/>
                <a:gd name="connsiteY13" fmla="*/ 73818 h 166700"/>
                <a:gd name="connsiteX14" fmla="*/ 2638425 w 3633787"/>
                <a:gd name="connsiteY14" fmla="*/ 166686 h 166700"/>
                <a:gd name="connsiteX15" fmla="*/ 2497931 w 3633787"/>
                <a:gd name="connsiteY15" fmla="*/ 126206 h 166700"/>
                <a:gd name="connsiteX16" fmla="*/ 2352674 w 3633787"/>
                <a:gd name="connsiteY16" fmla="*/ 116680 h 166700"/>
                <a:gd name="connsiteX17" fmla="*/ 2085974 w 3633787"/>
                <a:gd name="connsiteY17" fmla="*/ 114300 h 166700"/>
                <a:gd name="connsiteX18" fmla="*/ 1883568 w 3633787"/>
                <a:gd name="connsiteY18" fmla="*/ 119061 h 166700"/>
                <a:gd name="connsiteX19" fmla="*/ 1819274 w 3633787"/>
                <a:gd name="connsiteY19" fmla="*/ 121443 h 166700"/>
                <a:gd name="connsiteX20" fmla="*/ 1595437 w 3633787"/>
                <a:gd name="connsiteY20" fmla="*/ 111918 h 166700"/>
                <a:gd name="connsiteX21" fmla="*/ 1416844 w 3633787"/>
                <a:gd name="connsiteY21" fmla="*/ 111917 h 166700"/>
                <a:gd name="connsiteX22" fmla="*/ 1138237 w 3633787"/>
                <a:gd name="connsiteY22" fmla="*/ 111918 h 166700"/>
                <a:gd name="connsiteX23" fmla="*/ 707231 w 3633787"/>
                <a:gd name="connsiteY23" fmla="*/ 80961 h 166700"/>
                <a:gd name="connsiteX24" fmla="*/ 707231 w 3633787"/>
                <a:gd name="connsiteY24" fmla="*/ 109536 h 166700"/>
                <a:gd name="connsiteX25" fmla="*/ 528637 w 3633787"/>
                <a:gd name="connsiteY25" fmla="*/ 109536 h 166700"/>
                <a:gd name="connsiteX26" fmla="*/ 0 w 3633787"/>
                <a:gd name="connsiteY26" fmla="*/ 28574 h 166700"/>
                <a:gd name="connsiteX0" fmla="*/ 0 w 3633787"/>
                <a:gd name="connsiteY0" fmla="*/ 28574 h 230980"/>
                <a:gd name="connsiteX1" fmla="*/ 492919 w 3633787"/>
                <a:gd name="connsiteY1" fmla="*/ 26192 h 230980"/>
                <a:gd name="connsiteX2" fmla="*/ 1140618 w 3633787"/>
                <a:gd name="connsiteY2" fmla="*/ 23812 h 230980"/>
                <a:gd name="connsiteX3" fmla="*/ 1452562 w 3633787"/>
                <a:gd name="connsiteY3" fmla="*/ 23812 h 230980"/>
                <a:gd name="connsiteX4" fmla="*/ 1621631 w 3633787"/>
                <a:gd name="connsiteY4" fmla="*/ 26193 h 230980"/>
                <a:gd name="connsiteX5" fmla="*/ 1693068 w 3633787"/>
                <a:gd name="connsiteY5" fmla="*/ 21430 h 230980"/>
                <a:gd name="connsiteX6" fmla="*/ 1747837 w 3633787"/>
                <a:gd name="connsiteY6" fmla="*/ 14287 h 230980"/>
                <a:gd name="connsiteX7" fmla="*/ 1850231 w 3633787"/>
                <a:gd name="connsiteY7" fmla="*/ 19049 h 230980"/>
                <a:gd name="connsiteX8" fmla="*/ 2064543 w 3633787"/>
                <a:gd name="connsiteY8" fmla="*/ 16668 h 230980"/>
                <a:gd name="connsiteX9" fmla="*/ 2366962 w 3633787"/>
                <a:gd name="connsiteY9" fmla="*/ 16668 h 230980"/>
                <a:gd name="connsiteX10" fmla="*/ 3633787 w 3633787"/>
                <a:gd name="connsiteY10" fmla="*/ 0 h 230980"/>
                <a:gd name="connsiteX11" fmla="*/ 2507456 w 3633787"/>
                <a:gd name="connsiteY11" fmla="*/ 45243 h 230980"/>
                <a:gd name="connsiteX12" fmla="*/ 2390774 w 3633787"/>
                <a:gd name="connsiteY12" fmla="*/ 66674 h 230980"/>
                <a:gd name="connsiteX13" fmla="*/ 2745580 w 3633787"/>
                <a:gd name="connsiteY13" fmla="*/ 230980 h 230980"/>
                <a:gd name="connsiteX14" fmla="*/ 2638425 w 3633787"/>
                <a:gd name="connsiteY14" fmla="*/ 166686 h 230980"/>
                <a:gd name="connsiteX15" fmla="*/ 2497931 w 3633787"/>
                <a:gd name="connsiteY15" fmla="*/ 126206 h 230980"/>
                <a:gd name="connsiteX16" fmla="*/ 2352674 w 3633787"/>
                <a:gd name="connsiteY16" fmla="*/ 116680 h 230980"/>
                <a:gd name="connsiteX17" fmla="*/ 2085974 w 3633787"/>
                <a:gd name="connsiteY17" fmla="*/ 114300 h 230980"/>
                <a:gd name="connsiteX18" fmla="*/ 1883568 w 3633787"/>
                <a:gd name="connsiteY18" fmla="*/ 119061 h 230980"/>
                <a:gd name="connsiteX19" fmla="*/ 1819274 w 3633787"/>
                <a:gd name="connsiteY19" fmla="*/ 121443 h 230980"/>
                <a:gd name="connsiteX20" fmla="*/ 1595437 w 3633787"/>
                <a:gd name="connsiteY20" fmla="*/ 111918 h 230980"/>
                <a:gd name="connsiteX21" fmla="*/ 1416844 w 3633787"/>
                <a:gd name="connsiteY21" fmla="*/ 111917 h 230980"/>
                <a:gd name="connsiteX22" fmla="*/ 1138237 w 3633787"/>
                <a:gd name="connsiteY22" fmla="*/ 111918 h 230980"/>
                <a:gd name="connsiteX23" fmla="*/ 707231 w 3633787"/>
                <a:gd name="connsiteY23" fmla="*/ 80961 h 230980"/>
                <a:gd name="connsiteX24" fmla="*/ 707231 w 3633787"/>
                <a:gd name="connsiteY24" fmla="*/ 109536 h 230980"/>
                <a:gd name="connsiteX25" fmla="*/ 528637 w 3633787"/>
                <a:gd name="connsiteY25" fmla="*/ 109536 h 230980"/>
                <a:gd name="connsiteX26" fmla="*/ 0 w 3633787"/>
                <a:gd name="connsiteY26" fmla="*/ 28574 h 230980"/>
                <a:gd name="connsiteX0" fmla="*/ 0 w 3633787"/>
                <a:gd name="connsiteY0" fmla="*/ 28574 h 326230"/>
                <a:gd name="connsiteX1" fmla="*/ 492919 w 3633787"/>
                <a:gd name="connsiteY1" fmla="*/ 26192 h 326230"/>
                <a:gd name="connsiteX2" fmla="*/ 1140618 w 3633787"/>
                <a:gd name="connsiteY2" fmla="*/ 23812 h 326230"/>
                <a:gd name="connsiteX3" fmla="*/ 1452562 w 3633787"/>
                <a:gd name="connsiteY3" fmla="*/ 23812 h 326230"/>
                <a:gd name="connsiteX4" fmla="*/ 1621631 w 3633787"/>
                <a:gd name="connsiteY4" fmla="*/ 26193 h 326230"/>
                <a:gd name="connsiteX5" fmla="*/ 1693068 w 3633787"/>
                <a:gd name="connsiteY5" fmla="*/ 21430 h 326230"/>
                <a:gd name="connsiteX6" fmla="*/ 1747837 w 3633787"/>
                <a:gd name="connsiteY6" fmla="*/ 14287 h 326230"/>
                <a:gd name="connsiteX7" fmla="*/ 1850231 w 3633787"/>
                <a:gd name="connsiteY7" fmla="*/ 19049 h 326230"/>
                <a:gd name="connsiteX8" fmla="*/ 2064543 w 3633787"/>
                <a:gd name="connsiteY8" fmla="*/ 16668 h 326230"/>
                <a:gd name="connsiteX9" fmla="*/ 2366962 w 3633787"/>
                <a:gd name="connsiteY9" fmla="*/ 16668 h 326230"/>
                <a:gd name="connsiteX10" fmla="*/ 3633787 w 3633787"/>
                <a:gd name="connsiteY10" fmla="*/ 0 h 326230"/>
                <a:gd name="connsiteX11" fmla="*/ 2507456 w 3633787"/>
                <a:gd name="connsiteY11" fmla="*/ 45243 h 326230"/>
                <a:gd name="connsiteX12" fmla="*/ 2821780 w 3633787"/>
                <a:gd name="connsiteY12" fmla="*/ 326230 h 326230"/>
                <a:gd name="connsiteX13" fmla="*/ 2745580 w 3633787"/>
                <a:gd name="connsiteY13" fmla="*/ 230980 h 326230"/>
                <a:gd name="connsiteX14" fmla="*/ 2638425 w 3633787"/>
                <a:gd name="connsiteY14" fmla="*/ 166686 h 326230"/>
                <a:gd name="connsiteX15" fmla="*/ 2497931 w 3633787"/>
                <a:gd name="connsiteY15" fmla="*/ 126206 h 326230"/>
                <a:gd name="connsiteX16" fmla="*/ 2352674 w 3633787"/>
                <a:gd name="connsiteY16" fmla="*/ 116680 h 326230"/>
                <a:gd name="connsiteX17" fmla="*/ 2085974 w 3633787"/>
                <a:gd name="connsiteY17" fmla="*/ 114300 h 326230"/>
                <a:gd name="connsiteX18" fmla="*/ 1883568 w 3633787"/>
                <a:gd name="connsiteY18" fmla="*/ 119061 h 326230"/>
                <a:gd name="connsiteX19" fmla="*/ 1819274 w 3633787"/>
                <a:gd name="connsiteY19" fmla="*/ 121443 h 326230"/>
                <a:gd name="connsiteX20" fmla="*/ 1595437 w 3633787"/>
                <a:gd name="connsiteY20" fmla="*/ 111918 h 326230"/>
                <a:gd name="connsiteX21" fmla="*/ 1416844 w 3633787"/>
                <a:gd name="connsiteY21" fmla="*/ 111917 h 326230"/>
                <a:gd name="connsiteX22" fmla="*/ 1138237 w 3633787"/>
                <a:gd name="connsiteY22" fmla="*/ 111918 h 326230"/>
                <a:gd name="connsiteX23" fmla="*/ 707231 w 3633787"/>
                <a:gd name="connsiteY23" fmla="*/ 80961 h 326230"/>
                <a:gd name="connsiteX24" fmla="*/ 707231 w 3633787"/>
                <a:gd name="connsiteY24" fmla="*/ 109536 h 326230"/>
                <a:gd name="connsiteX25" fmla="*/ 528637 w 3633787"/>
                <a:gd name="connsiteY25" fmla="*/ 109536 h 326230"/>
                <a:gd name="connsiteX26" fmla="*/ 0 w 3633787"/>
                <a:gd name="connsiteY26" fmla="*/ 28574 h 326230"/>
                <a:gd name="connsiteX0" fmla="*/ 0 w 3633787"/>
                <a:gd name="connsiteY0" fmla="*/ 28574 h 466724"/>
                <a:gd name="connsiteX1" fmla="*/ 492919 w 3633787"/>
                <a:gd name="connsiteY1" fmla="*/ 26192 h 466724"/>
                <a:gd name="connsiteX2" fmla="*/ 1140618 w 3633787"/>
                <a:gd name="connsiteY2" fmla="*/ 23812 h 466724"/>
                <a:gd name="connsiteX3" fmla="*/ 1452562 w 3633787"/>
                <a:gd name="connsiteY3" fmla="*/ 23812 h 466724"/>
                <a:gd name="connsiteX4" fmla="*/ 1621631 w 3633787"/>
                <a:gd name="connsiteY4" fmla="*/ 26193 h 466724"/>
                <a:gd name="connsiteX5" fmla="*/ 1693068 w 3633787"/>
                <a:gd name="connsiteY5" fmla="*/ 21430 h 466724"/>
                <a:gd name="connsiteX6" fmla="*/ 1747837 w 3633787"/>
                <a:gd name="connsiteY6" fmla="*/ 14287 h 466724"/>
                <a:gd name="connsiteX7" fmla="*/ 1850231 w 3633787"/>
                <a:gd name="connsiteY7" fmla="*/ 19049 h 466724"/>
                <a:gd name="connsiteX8" fmla="*/ 2064543 w 3633787"/>
                <a:gd name="connsiteY8" fmla="*/ 16668 h 466724"/>
                <a:gd name="connsiteX9" fmla="*/ 2366962 w 3633787"/>
                <a:gd name="connsiteY9" fmla="*/ 16668 h 466724"/>
                <a:gd name="connsiteX10" fmla="*/ 3633787 w 3633787"/>
                <a:gd name="connsiteY10" fmla="*/ 0 h 466724"/>
                <a:gd name="connsiteX11" fmla="*/ 2895600 w 3633787"/>
                <a:gd name="connsiteY11" fmla="*/ 466724 h 466724"/>
                <a:gd name="connsiteX12" fmla="*/ 2821780 w 3633787"/>
                <a:gd name="connsiteY12" fmla="*/ 326230 h 466724"/>
                <a:gd name="connsiteX13" fmla="*/ 2745580 w 3633787"/>
                <a:gd name="connsiteY13" fmla="*/ 230980 h 466724"/>
                <a:gd name="connsiteX14" fmla="*/ 2638425 w 3633787"/>
                <a:gd name="connsiteY14" fmla="*/ 166686 h 466724"/>
                <a:gd name="connsiteX15" fmla="*/ 2497931 w 3633787"/>
                <a:gd name="connsiteY15" fmla="*/ 126206 h 466724"/>
                <a:gd name="connsiteX16" fmla="*/ 2352674 w 3633787"/>
                <a:gd name="connsiteY16" fmla="*/ 116680 h 466724"/>
                <a:gd name="connsiteX17" fmla="*/ 2085974 w 3633787"/>
                <a:gd name="connsiteY17" fmla="*/ 114300 h 466724"/>
                <a:gd name="connsiteX18" fmla="*/ 1883568 w 3633787"/>
                <a:gd name="connsiteY18" fmla="*/ 119061 h 466724"/>
                <a:gd name="connsiteX19" fmla="*/ 1819274 w 3633787"/>
                <a:gd name="connsiteY19" fmla="*/ 121443 h 466724"/>
                <a:gd name="connsiteX20" fmla="*/ 1595437 w 3633787"/>
                <a:gd name="connsiteY20" fmla="*/ 111918 h 466724"/>
                <a:gd name="connsiteX21" fmla="*/ 1416844 w 3633787"/>
                <a:gd name="connsiteY21" fmla="*/ 111917 h 466724"/>
                <a:gd name="connsiteX22" fmla="*/ 1138237 w 3633787"/>
                <a:gd name="connsiteY22" fmla="*/ 111918 h 466724"/>
                <a:gd name="connsiteX23" fmla="*/ 707231 w 3633787"/>
                <a:gd name="connsiteY23" fmla="*/ 80961 h 466724"/>
                <a:gd name="connsiteX24" fmla="*/ 707231 w 3633787"/>
                <a:gd name="connsiteY24" fmla="*/ 109536 h 466724"/>
                <a:gd name="connsiteX25" fmla="*/ 528637 w 3633787"/>
                <a:gd name="connsiteY25" fmla="*/ 109536 h 466724"/>
                <a:gd name="connsiteX26" fmla="*/ 0 w 3633787"/>
                <a:gd name="connsiteY26" fmla="*/ 28574 h 466724"/>
                <a:gd name="connsiteX0" fmla="*/ 0 w 3633787"/>
                <a:gd name="connsiteY0" fmla="*/ 28576 h 466726"/>
                <a:gd name="connsiteX1" fmla="*/ 492919 w 3633787"/>
                <a:gd name="connsiteY1" fmla="*/ 26194 h 466726"/>
                <a:gd name="connsiteX2" fmla="*/ 1140618 w 3633787"/>
                <a:gd name="connsiteY2" fmla="*/ 23814 h 466726"/>
                <a:gd name="connsiteX3" fmla="*/ 1452562 w 3633787"/>
                <a:gd name="connsiteY3" fmla="*/ 23814 h 466726"/>
                <a:gd name="connsiteX4" fmla="*/ 1621631 w 3633787"/>
                <a:gd name="connsiteY4" fmla="*/ 26195 h 466726"/>
                <a:gd name="connsiteX5" fmla="*/ 1693068 w 3633787"/>
                <a:gd name="connsiteY5" fmla="*/ 21432 h 466726"/>
                <a:gd name="connsiteX6" fmla="*/ 1747837 w 3633787"/>
                <a:gd name="connsiteY6" fmla="*/ 14289 h 466726"/>
                <a:gd name="connsiteX7" fmla="*/ 1850231 w 3633787"/>
                <a:gd name="connsiteY7" fmla="*/ 19051 h 466726"/>
                <a:gd name="connsiteX8" fmla="*/ 2064543 w 3633787"/>
                <a:gd name="connsiteY8" fmla="*/ 16670 h 466726"/>
                <a:gd name="connsiteX9" fmla="*/ 2366962 w 3633787"/>
                <a:gd name="connsiteY9" fmla="*/ 16670 h 466726"/>
                <a:gd name="connsiteX10" fmla="*/ 3359943 w 3633787"/>
                <a:gd name="connsiteY10" fmla="*/ 0 h 466726"/>
                <a:gd name="connsiteX11" fmla="*/ 3633787 w 3633787"/>
                <a:gd name="connsiteY11" fmla="*/ 2 h 466726"/>
                <a:gd name="connsiteX12" fmla="*/ 2895600 w 3633787"/>
                <a:gd name="connsiteY12" fmla="*/ 466726 h 466726"/>
                <a:gd name="connsiteX13" fmla="*/ 2821780 w 3633787"/>
                <a:gd name="connsiteY13" fmla="*/ 326232 h 466726"/>
                <a:gd name="connsiteX14" fmla="*/ 2745580 w 3633787"/>
                <a:gd name="connsiteY14" fmla="*/ 230982 h 466726"/>
                <a:gd name="connsiteX15" fmla="*/ 2638425 w 3633787"/>
                <a:gd name="connsiteY15" fmla="*/ 166688 h 466726"/>
                <a:gd name="connsiteX16" fmla="*/ 2497931 w 3633787"/>
                <a:gd name="connsiteY16" fmla="*/ 126208 h 466726"/>
                <a:gd name="connsiteX17" fmla="*/ 2352674 w 3633787"/>
                <a:gd name="connsiteY17" fmla="*/ 116682 h 466726"/>
                <a:gd name="connsiteX18" fmla="*/ 2085974 w 3633787"/>
                <a:gd name="connsiteY18" fmla="*/ 114302 h 466726"/>
                <a:gd name="connsiteX19" fmla="*/ 1883568 w 3633787"/>
                <a:gd name="connsiteY19" fmla="*/ 119063 h 466726"/>
                <a:gd name="connsiteX20" fmla="*/ 1819274 w 3633787"/>
                <a:gd name="connsiteY20" fmla="*/ 121445 h 466726"/>
                <a:gd name="connsiteX21" fmla="*/ 1595437 w 3633787"/>
                <a:gd name="connsiteY21" fmla="*/ 111920 h 466726"/>
                <a:gd name="connsiteX22" fmla="*/ 1416844 w 3633787"/>
                <a:gd name="connsiteY22" fmla="*/ 111919 h 466726"/>
                <a:gd name="connsiteX23" fmla="*/ 1138237 w 3633787"/>
                <a:gd name="connsiteY23" fmla="*/ 111920 h 466726"/>
                <a:gd name="connsiteX24" fmla="*/ 707231 w 3633787"/>
                <a:gd name="connsiteY24" fmla="*/ 80963 h 466726"/>
                <a:gd name="connsiteX25" fmla="*/ 707231 w 3633787"/>
                <a:gd name="connsiteY25" fmla="*/ 109538 h 466726"/>
                <a:gd name="connsiteX26" fmla="*/ 528637 w 3633787"/>
                <a:gd name="connsiteY26" fmla="*/ 109538 h 466726"/>
                <a:gd name="connsiteX27" fmla="*/ 0 w 3633787"/>
                <a:gd name="connsiteY27" fmla="*/ 28576 h 466726"/>
                <a:gd name="connsiteX0" fmla="*/ 0 w 3633787"/>
                <a:gd name="connsiteY0" fmla="*/ 28576 h 561975"/>
                <a:gd name="connsiteX1" fmla="*/ 492919 w 3633787"/>
                <a:gd name="connsiteY1" fmla="*/ 26194 h 561975"/>
                <a:gd name="connsiteX2" fmla="*/ 1140618 w 3633787"/>
                <a:gd name="connsiteY2" fmla="*/ 23814 h 561975"/>
                <a:gd name="connsiteX3" fmla="*/ 1452562 w 3633787"/>
                <a:gd name="connsiteY3" fmla="*/ 23814 h 561975"/>
                <a:gd name="connsiteX4" fmla="*/ 1621631 w 3633787"/>
                <a:gd name="connsiteY4" fmla="*/ 26195 h 561975"/>
                <a:gd name="connsiteX5" fmla="*/ 1693068 w 3633787"/>
                <a:gd name="connsiteY5" fmla="*/ 21432 h 561975"/>
                <a:gd name="connsiteX6" fmla="*/ 1747837 w 3633787"/>
                <a:gd name="connsiteY6" fmla="*/ 14289 h 561975"/>
                <a:gd name="connsiteX7" fmla="*/ 1850231 w 3633787"/>
                <a:gd name="connsiteY7" fmla="*/ 19051 h 561975"/>
                <a:gd name="connsiteX8" fmla="*/ 2064543 w 3633787"/>
                <a:gd name="connsiteY8" fmla="*/ 16670 h 561975"/>
                <a:gd name="connsiteX9" fmla="*/ 2366962 w 3633787"/>
                <a:gd name="connsiteY9" fmla="*/ 16670 h 561975"/>
                <a:gd name="connsiteX10" fmla="*/ 3359943 w 3633787"/>
                <a:gd name="connsiteY10" fmla="*/ 0 h 561975"/>
                <a:gd name="connsiteX11" fmla="*/ 3633787 w 3633787"/>
                <a:gd name="connsiteY11" fmla="*/ 2 h 561975"/>
                <a:gd name="connsiteX12" fmla="*/ 2945606 w 3633787"/>
                <a:gd name="connsiteY12" fmla="*/ 561975 h 561975"/>
                <a:gd name="connsiteX13" fmla="*/ 2895600 w 3633787"/>
                <a:gd name="connsiteY13" fmla="*/ 466726 h 561975"/>
                <a:gd name="connsiteX14" fmla="*/ 2821780 w 3633787"/>
                <a:gd name="connsiteY14" fmla="*/ 326232 h 561975"/>
                <a:gd name="connsiteX15" fmla="*/ 2745580 w 3633787"/>
                <a:gd name="connsiteY15" fmla="*/ 230982 h 561975"/>
                <a:gd name="connsiteX16" fmla="*/ 2638425 w 3633787"/>
                <a:gd name="connsiteY16" fmla="*/ 166688 h 561975"/>
                <a:gd name="connsiteX17" fmla="*/ 2497931 w 3633787"/>
                <a:gd name="connsiteY17" fmla="*/ 126208 h 561975"/>
                <a:gd name="connsiteX18" fmla="*/ 2352674 w 3633787"/>
                <a:gd name="connsiteY18" fmla="*/ 116682 h 561975"/>
                <a:gd name="connsiteX19" fmla="*/ 2085974 w 3633787"/>
                <a:gd name="connsiteY19" fmla="*/ 114302 h 561975"/>
                <a:gd name="connsiteX20" fmla="*/ 1883568 w 3633787"/>
                <a:gd name="connsiteY20" fmla="*/ 119063 h 561975"/>
                <a:gd name="connsiteX21" fmla="*/ 1819274 w 3633787"/>
                <a:gd name="connsiteY21" fmla="*/ 121445 h 561975"/>
                <a:gd name="connsiteX22" fmla="*/ 1595437 w 3633787"/>
                <a:gd name="connsiteY22" fmla="*/ 111920 h 561975"/>
                <a:gd name="connsiteX23" fmla="*/ 1416844 w 3633787"/>
                <a:gd name="connsiteY23" fmla="*/ 111919 h 561975"/>
                <a:gd name="connsiteX24" fmla="*/ 1138237 w 3633787"/>
                <a:gd name="connsiteY24" fmla="*/ 111920 h 561975"/>
                <a:gd name="connsiteX25" fmla="*/ 707231 w 3633787"/>
                <a:gd name="connsiteY25" fmla="*/ 80963 h 561975"/>
                <a:gd name="connsiteX26" fmla="*/ 707231 w 3633787"/>
                <a:gd name="connsiteY26" fmla="*/ 109538 h 561975"/>
                <a:gd name="connsiteX27" fmla="*/ 528637 w 3633787"/>
                <a:gd name="connsiteY27" fmla="*/ 109538 h 561975"/>
                <a:gd name="connsiteX28" fmla="*/ 0 w 3633787"/>
                <a:gd name="connsiteY28" fmla="*/ 28576 h 561975"/>
                <a:gd name="connsiteX0" fmla="*/ 0 w 3633787"/>
                <a:gd name="connsiteY0" fmla="*/ 28576 h 618765"/>
                <a:gd name="connsiteX1" fmla="*/ 492919 w 3633787"/>
                <a:gd name="connsiteY1" fmla="*/ 26194 h 618765"/>
                <a:gd name="connsiteX2" fmla="*/ 1140618 w 3633787"/>
                <a:gd name="connsiteY2" fmla="*/ 23814 h 618765"/>
                <a:gd name="connsiteX3" fmla="*/ 1452562 w 3633787"/>
                <a:gd name="connsiteY3" fmla="*/ 23814 h 618765"/>
                <a:gd name="connsiteX4" fmla="*/ 1621631 w 3633787"/>
                <a:gd name="connsiteY4" fmla="*/ 26195 h 618765"/>
                <a:gd name="connsiteX5" fmla="*/ 1693068 w 3633787"/>
                <a:gd name="connsiteY5" fmla="*/ 21432 h 618765"/>
                <a:gd name="connsiteX6" fmla="*/ 1747837 w 3633787"/>
                <a:gd name="connsiteY6" fmla="*/ 14289 h 618765"/>
                <a:gd name="connsiteX7" fmla="*/ 1850231 w 3633787"/>
                <a:gd name="connsiteY7" fmla="*/ 19051 h 618765"/>
                <a:gd name="connsiteX8" fmla="*/ 2064543 w 3633787"/>
                <a:gd name="connsiteY8" fmla="*/ 16670 h 618765"/>
                <a:gd name="connsiteX9" fmla="*/ 2366962 w 3633787"/>
                <a:gd name="connsiteY9" fmla="*/ 16670 h 618765"/>
                <a:gd name="connsiteX10" fmla="*/ 3359943 w 3633787"/>
                <a:gd name="connsiteY10" fmla="*/ 0 h 618765"/>
                <a:gd name="connsiteX11" fmla="*/ 3633787 w 3633787"/>
                <a:gd name="connsiteY11" fmla="*/ 2 h 618765"/>
                <a:gd name="connsiteX12" fmla="*/ 2986087 w 3633787"/>
                <a:gd name="connsiteY12" fmla="*/ 578644 h 618765"/>
                <a:gd name="connsiteX13" fmla="*/ 2945606 w 3633787"/>
                <a:gd name="connsiteY13" fmla="*/ 561975 h 618765"/>
                <a:gd name="connsiteX14" fmla="*/ 2895600 w 3633787"/>
                <a:gd name="connsiteY14" fmla="*/ 466726 h 618765"/>
                <a:gd name="connsiteX15" fmla="*/ 2821780 w 3633787"/>
                <a:gd name="connsiteY15" fmla="*/ 326232 h 618765"/>
                <a:gd name="connsiteX16" fmla="*/ 2745580 w 3633787"/>
                <a:gd name="connsiteY16" fmla="*/ 230982 h 618765"/>
                <a:gd name="connsiteX17" fmla="*/ 2638425 w 3633787"/>
                <a:gd name="connsiteY17" fmla="*/ 166688 h 618765"/>
                <a:gd name="connsiteX18" fmla="*/ 2497931 w 3633787"/>
                <a:gd name="connsiteY18" fmla="*/ 126208 h 618765"/>
                <a:gd name="connsiteX19" fmla="*/ 2352674 w 3633787"/>
                <a:gd name="connsiteY19" fmla="*/ 116682 h 618765"/>
                <a:gd name="connsiteX20" fmla="*/ 2085974 w 3633787"/>
                <a:gd name="connsiteY20" fmla="*/ 114302 h 618765"/>
                <a:gd name="connsiteX21" fmla="*/ 1883568 w 3633787"/>
                <a:gd name="connsiteY21" fmla="*/ 119063 h 618765"/>
                <a:gd name="connsiteX22" fmla="*/ 1819274 w 3633787"/>
                <a:gd name="connsiteY22" fmla="*/ 121445 h 618765"/>
                <a:gd name="connsiteX23" fmla="*/ 1595437 w 3633787"/>
                <a:gd name="connsiteY23" fmla="*/ 111920 h 618765"/>
                <a:gd name="connsiteX24" fmla="*/ 1416844 w 3633787"/>
                <a:gd name="connsiteY24" fmla="*/ 111919 h 618765"/>
                <a:gd name="connsiteX25" fmla="*/ 1138237 w 3633787"/>
                <a:gd name="connsiteY25" fmla="*/ 111920 h 618765"/>
                <a:gd name="connsiteX26" fmla="*/ 707231 w 3633787"/>
                <a:gd name="connsiteY26" fmla="*/ 80963 h 618765"/>
                <a:gd name="connsiteX27" fmla="*/ 707231 w 3633787"/>
                <a:gd name="connsiteY27" fmla="*/ 109538 h 618765"/>
                <a:gd name="connsiteX28" fmla="*/ 528637 w 3633787"/>
                <a:gd name="connsiteY28" fmla="*/ 109538 h 618765"/>
                <a:gd name="connsiteX29" fmla="*/ 0 w 3633787"/>
                <a:gd name="connsiteY29" fmla="*/ 28576 h 618765"/>
                <a:gd name="connsiteX0" fmla="*/ 0 w 3633787"/>
                <a:gd name="connsiteY0" fmla="*/ 28576 h 593436"/>
                <a:gd name="connsiteX1" fmla="*/ 492919 w 3633787"/>
                <a:gd name="connsiteY1" fmla="*/ 26194 h 593436"/>
                <a:gd name="connsiteX2" fmla="*/ 1140618 w 3633787"/>
                <a:gd name="connsiteY2" fmla="*/ 23814 h 593436"/>
                <a:gd name="connsiteX3" fmla="*/ 1452562 w 3633787"/>
                <a:gd name="connsiteY3" fmla="*/ 23814 h 593436"/>
                <a:gd name="connsiteX4" fmla="*/ 1621631 w 3633787"/>
                <a:gd name="connsiteY4" fmla="*/ 26195 h 593436"/>
                <a:gd name="connsiteX5" fmla="*/ 1693068 w 3633787"/>
                <a:gd name="connsiteY5" fmla="*/ 21432 h 593436"/>
                <a:gd name="connsiteX6" fmla="*/ 1747837 w 3633787"/>
                <a:gd name="connsiteY6" fmla="*/ 14289 h 593436"/>
                <a:gd name="connsiteX7" fmla="*/ 1850231 w 3633787"/>
                <a:gd name="connsiteY7" fmla="*/ 19051 h 593436"/>
                <a:gd name="connsiteX8" fmla="*/ 2064543 w 3633787"/>
                <a:gd name="connsiteY8" fmla="*/ 16670 h 593436"/>
                <a:gd name="connsiteX9" fmla="*/ 2366962 w 3633787"/>
                <a:gd name="connsiteY9" fmla="*/ 16670 h 593436"/>
                <a:gd name="connsiteX10" fmla="*/ 3359943 w 3633787"/>
                <a:gd name="connsiteY10" fmla="*/ 0 h 593436"/>
                <a:gd name="connsiteX11" fmla="*/ 3633787 w 3633787"/>
                <a:gd name="connsiteY11" fmla="*/ 2 h 593436"/>
                <a:gd name="connsiteX12" fmla="*/ 3055143 w 3633787"/>
                <a:gd name="connsiteY12" fmla="*/ 538163 h 593436"/>
                <a:gd name="connsiteX13" fmla="*/ 2986087 w 3633787"/>
                <a:gd name="connsiteY13" fmla="*/ 578644 h 593436"/>
                <a:gd name="connsiteX14" fmla="*/ 2945606 w 3633787"/>
                <a:gd name="connsiteY14" fmla="*/ 561975 h 593436"/>
                <a:gd name="connsiteX15" fmla="*/ 2895600 w 3633787"/>
                <a:gd name="connsiteY15" fmla="*/ 466726 h 593436"/>
                <a:gd name="connsiteX16" fmla="*/ 2821780 w 3633787"/>
                <a:gd name="connsiteY16" fmla="*/ 326232 h 593436"/>
                <a:gd name="connsiteX17" fmla="*/ 2745580 w 3633787"/>
                <a:gd name="connsiteY17" fmla="*/ 230982 h 593436"/>
                <a:gd name="connsiteX18" fmla="*/ 2638425 w 3633787"/>
                <a:gd name="connsiteY18" fmla="*/ 166688 h 593436"/>
                <a:gd name="connsiteX19" fmla="*/ 2497931 w 3633787"/>
                <a:gd name="connsiteY19" fmla="*/ 126208 h 593436"/>
                <a:gd name="connsiteX20" fmla="*/ 2352674 w 3633787"/>
                <a:gd name="connsiteY20" fmla="*/ 116682 h 593436"/>
                <a:gd name="connsiteX21" fmla="*/ 2085974 w 3633787"/>
                <a:gd name="connsiteY21" fmla="*/ 114302 h 593436"/>
                <a:gd name="connsiteX22" fmla="*/ 1883568 w 3633787"/>
                <a:gd name="connsiteY22" fmla="*/ 119063 h 593436"/>
                <a:gd name="connsiteX23" fmla="*/ 1819274 w 3633787"/>
                <a:gd name="connsiteY23" fmla="*/ 121445 h 593436"/>
                <a:gd name="connsiteX24" fmla="*/ 1595437 w 3633787"/>
                <a:gd name="connsiteY24" fmla="*/ 111920 h 593436"/>
                <a:gd name="connsiteX25" fmla="*/ 1416844 w 3633787"/>
                <a:gd name="connsiteY25" fmla="*/ 111919 h 593436"/>
                <a:gd name="connsiteX26" fmla="*/ 1138237 w 3633787"/>
                <a:gd name="connsiteY26" fmla="*/ 111920 h 593436"/>
                <a:gd name="connsiteX27" fmla="*/ 707231 w 3633787"/>
                <a:gd name="connsiteY27" fmla="*/ 80963 h 593436"/>
                <a:gd name="connsiteX28" fmla="*/ 707231 w 3633787"/>
                <a:gd name="connsiteY28" fmla="*/ 109538 h 593436"/>
                <a:gd name="connsiteX29" fmla="*/ 528637 w 3633787"/>
                <a:gd name="connsiteY29" fmla="*/ 109538 h 593436"/>
                <a:gd name="connsiteX30" fmla="*/ 0 w 3633787"/>
                <a:gd name="connsiteY30" fmla="*/ 28576 h 593436"/>
                <a:gd name="connsiteX0" fmla="*/ 0 w 4089013"/>
                <a:gd name="connsiteY0" fmla="*/ 72157 h 633667"/>
                <a:gd name="connsiteX1" fmla="*/ 492919 w 4089013"/>
                <a:gd name="connsiteY1" fmla="*/ 69775 h 633667"/>
                <a:gd name="connsiteX2" fmla="*/ 1140618 w 4089013"/>
                <a:gd name="connsiteY2" fmla="*/ 67395 h 633667"/>
                <a:gd name="connsiteX3" fmla="*/ 1452562 w 4089013"/>
                <a:gd name="connsiteY3" fmla="*/ 67395 h 633667"/>
                <a:gd name="connsiteX4" fmla="*/ 1621631 w 4089013"/>
                <a:gd name="connsiteY4" fmla="*/ 69776 h 633667"/>
                <a:gd name="connsiteX5" fmla="*/ 1693068 w 4089013"/>
                <a:gd name="connsiteY5" fmla="*/ 65013 h 633667"/>
                <a:gd name="connsiteX6" fmla="*/ 1747837 w 4089013"/>
                <a:gd name="connsiteY6" fmla="*/ 57870 h 633667"/>
                <a:gd name="connsiteX7" fmla="*/ 1850231 w 4089013"/>
                <a:gd name="connsiteY7" fmla="*/ 62632 h 633667"/>
                <a:gd name="connsiteX8" fmla="*/ 2064543 w 4089013"/>
                <a:gd name="connsiteY8" fmla="*/ 60251 h 633667"/>
                <a:gd name="connsiteX9" fmla="*/ 2366962 w 4089013"/>
                <a:gd name="connsiteY9" fmla="*/ 60251 h 633667"/>
                <a:gd name="connsiteX10" fmla="*/ 3359943 w 4089013"/>
                <a:gd name="connsiteY10" fmla="*/ 43581 h 633667"/>
                <a:gd name="connsiteX11" fmla="*/ 3633787 w 4089013"/>
                <a:gd name="connsiteY11" fmla="*/ 43583 h 633667"/>
                <a:gd name="connsiteX12" fmla="*/ 4076699 w 4089013"/>
                <a:gd name="connsiteY12" fmla="*/ 36437 h 633667"/>
                <a:gd name="connsiteX13" fmla="*/ 3055143 w 4089013"/>
                <a:gd name="connsiteY13" fmla="*/ 581744 h 633667"/>
                <a:gd name="connsiteX14" fmla="*/ 2986087 w 4089013"/>
                <a:gd name="connsiteY14" fmla="*/ 622225 h 633667"/>
                <a:gd name="connsiteX15" fmla="*/ 2945606 w 4089013"/>
                <a:gd name="connsiteY15" fmla="*/ 605556 h 633667"/>
                <a:gd name="connsiteX16" fmla="*/ 2895600 w 4089013"/>
                <a:gd name="connsiteY16" fmla="*/ 510307 h 633667"/>
                <a:gd name="connsiteX17" fmla="*/ 2821780 w 4089013"/>
                <a:gd name="connsiteY17" fmla="*/ 369813 h 633667"/>
                <a:gd name="connsiteX18" fmla="*/ 2745580 w 4089013"/>
                <a:gd name="connsiteY18" fmla="*/ 274563 h 633667"/>
                <a:gd name="connsiteX19" fmla="*/ 2638425 w 4089013"/>
                <a:gd name="connsiteY19" fmla="*/ 210269 h 633667"/>
                <a:gd name="connsiteX20" fmla="*/ 2497931 w 4089013"/>
                <a:gd name="connsiteY20" fmla="*/ 169789 h 633667"/>
                <a:gd name="connsiteX21" fmla="*/ 2352674 w 4089013"/>
                <a:gd name="connsiteY21" fmla="*/ 160263 h 633667"/>
                <a:gd name="connsiteX22" fmla="*/ 2085974 w 4089013"/>
                <a:gd name="connsiteY22" fmla="*/ 157883 h 633667"/>
                <a:gd name="connsiteX23" fmla="*/ 1883568 w 4089013"/>
                <a:gd name="connsiteY23" fmla="*/ 162644 h 633667"/>
                <a:gd name="connsiteX24" fmla="*/ 1819274 w 4089013"/>
                <a:gd name="connsiteY24" fmla="*/ 165026 h 633667"/>
                <a:gd name="connsiteX25" fmla="*/ 1595437 w 4089013"/>
                <a:gd name="connsiteY25" fmla="*/ 155501 h 633667"/>
                <a:gd name="connsiteX26" fmla="*/ 1416844 w 4089013"/>
                <a:gd name="connsiteY26" fmla="*/ 155500 h 633667"/>
                <a:gd name="connsiteX27" fmla="*/ 1138237 w 4089013"/>
                <a:gd name="connsiteY27" fmla="*/ 155501 h 633667"/>
                <a:gd name="connsiteX28" fmla="*/ 707231 w 4089013"/>
                <a:gd name="connsiteY28" fmla="*/ 124544 h 633667"/>
                <a:gd name="connsiteX29" fmla="*/ 707231 w 4089013"/>
                <a:gd name="connsiteY29" fmla="*/ 153119 h 633667"/>
                <a:gd name="connsiteX30" fmla="*/ 528637 w 4089013"/>
                <a:gd name="connsiteY30" fmla="*/ 153119 h 633667"/>
                <a:gd name="connsiteX31" fmla="*/ 0 w 4089013"/>
                <a:gd name="connsiteY31" fmla="*/ 72157 h 633667"/>
                <a:gd name="connsiteX0" fmla="*/ 0 w 4076699"/>
                <a:gd name="connsiteY0" fmla="*/ 35720 h 597230"/>
                <a:gd name="connsiteX1" fmla="*/ 492919 w 4076699"/>
                <a:gd name="connsiteY1" fmla="*/ 33338 h 597230"/>
                <a:gd name="connsiteX2" fmla="*/ 1140618 w 4076699"/>
                <a:gd name="connsiteY2" fmla="*/ 30958 h 597230"/>
                <a:gd name="connsiteX3" fmla="*/ 1452562 w 4076699"/>
                <a:gd name="connsiteY3" fmla="*/ 30958 h 597230"/>
                <a:gd name="connsiteX4" fmla="*/ 1621631 w 4076699"/>
                <a:gd name="connsiteY4" fmla="*/ 33339 h 597230"/>
                <a:gd name="connsiteX5" fmla="*/ 1693068 w 4076699"/>
                <a:gd name="connsiteY5" fmla="*/ 28576 h 597230"/>
                <a:gd name="connsiteX6" fmla="*/ 1747837 w 4076699"/>
                <a:gd name="connsiteY6" fmla="*/ 21433 h 597230"/>
                <a:gd name="connsiteX7" fmla="*/ 1850231 w 4076699"/>
                <a:gd name="connsiteY7" fmla="*/ 26195 h 597230"/>
                <a:gd name="connsiteX8" fmla="*/ 2064543 w 4076699"/>
                <a:gd name="connsiteY8" fmla="*/ 23814 h 597230"/>
                <a:gd name="connsiteX9" fmla="*/ 2366962 w 4076699"/>
                <a:gd name="connsiteY9" fmla="*/ 23814 h 597230"/>
                <a:gd name="connsiteX10" fmla="*/ 3359943 w 4076699"/>
                <a:gd name="connsiteY10" fmla="*/ 7144 h 597230"/>
                <a:gd name="connsiteX11" fmla="*/ 3633787 w 4076699"/>
                <a:gd name="connsiteY11" fmla="*/ 7146 h 597230"/>
                <a:gd name="connsiteX12" fmla="*/ 4076699 w 4076699"/>
                <a:gd name="connsiteY12" fmla="*/ 0 h 597230"/>
                <a:gd name="connsiteX13" fmla="*/ 3055143 w 4076699"/>
                <a:gd name="connsiteY13" fmla="*/ 545307 h 597230"/>
                <a:gd name="connsiteX14" fmla="*/ 2986087 w 4076699"/>
                <a:gd name="connsiteY14" fmla="*/ 585788 h 597230"/>
                <a:gd name="connsiteX15" fmla="*/ 2945606 w 4076699"/>
                <a:gd name="connsiteY15" fmla="*/ 569119 h 597230"/>
                <a:gd name="connsiteX16" fmla="*/ 2895600 w 4076699"/>
                <a:gd name="connsiteY16" fmla="*/ 473870 h 597230"/>
                <a:gd name="connsiteX17" fmla="*/ 2821780 w 4076699"/>
                <a:gd name="connsiteY17" fmla="*/ 333376 h 597230"/>
                <a:gd name="connsiteX18" fmla="*/ 2745580 w 4076699"/>
                <a:gd name="connsiteY18" fmla="*/ 238126 h 597230"/>
                <a:gd name="connsiteX19" fmla="*/ 2638425 w 4076699"/>
                <a:gd name="connsiteY19" fmla="*/ 173832 h 597230"/>
                <a:gd name="connsiteX20" fmla="*/ 2497931 w 4076699"/>
                <a:gd name="connsiteY20" fmla="*/ 133352 h 597230"/>
                <a:gd name="connsiteX21" fmla="*/ 2352674 w 4076699"/>
                <a:gd name="connsiteY21" fmla="*/ 123826 h 597230"/>
                <a:gd name="connsiteX22" fmla="*/ 2085974 w 4076699"/>
                <a:gd name="connsiteY22" fmla="*/ 121446 h 597230"/>
                <a:gd name="connsiteX23" fmla="*/ 1883568 w 4076699"/>
                <a:gd name="connsiteY23" fmla="*/ 126207 h 597230"/>
                <a:gd name="connsiteX24" fmla="*/ 1819274 w 4076699"/>
                <a:gd name="connsiteY24" fmla="*/ 128589 h 597230"/>
                <a:gd name="connsiteX25" fmla="*/ 1595437 w 4076699"/>
                <a:gd name="connsiteY25" fmla="*/ 119064 h 597230"/>
                <a:gd name="connsiteX26" fmla="*/ 1416844 w 4076699"/>
                <a:gd name="connsiteY26" fmla="*/ 119063 h 597230"/>
                <a:gd name="connsiteX27" fmla="*/ 1138237 w 4076699"/>
                <a:gd name="connsiteY27" fmla="*/ 119064 h 597230"/>
                <a:gd name="connsiteX28" fmla="*/ 707231 w 4076699"/>
                <a:gd name="connsiteY28" fmla="*/ 88107 h 597230"/>
                <a:gd name="connsiteX29" fmla="*/ 707231 w 4076699"/>
                <a:gd name="connsiteY29" fmla="*/ 116682 h 597230"/>
                <a:gd name="connsiteX30" fmla="*/ 528637 w 4076699"/>
                <a:gd name="connsiteY30" fmla="*/ 116682 h 597230"/>
                <a:gd name="connsiteX31" fmla="*/ 0 w 4076699"/>
                <a:gd name="connsiteY31" fmla="*/ 35720 h 597230"/>
                <a:gd name="connsiteX0" fmla="*/ 0 w 4076699"/>
                <a:gd name="connsiteY0" fmla="*/ 35720 h 586786"/>
                <a:gd name="connsiteX1" fmla="*/ 492919 w 4076699"/>
                <a:gd name="connsiteY1" fmla="*/ 33338 h 586786"/>
                <a:gd name="connsiteX2" fmla="*/ 1140618 w 4076699"/>
                <a:gd name="connsiteY2" fmla="*/ 30958 h 586786"/>
                <a:gd name="connsiteX3" fmla="*/ 1452562 w 4076699"/>
                <a:gd name="connsiteY3" fmla="*/ 30958 h 586786"/>
                <a:gd name="connsiteX4" fmla="*/ 1621631 w 4076699"/>
                <a:gd name="connsiteY4" fmla="*/ 33339 h 586786"/>
                <a:gd name="connsiteX5" fmla="*/ 1693068 w 4076699"/>
                <a:gd name="connsiteY5" fmla="*/ 28576 h 586786"/>
                <a:gd name="connsiteX6" fmla="*/ 1747837 w 4076699"/>
                <a:gd name="connsiteY6" fmla="*/ 21433 h 586786"/>
                <a:gd name="connsiteX7" fmla="*/ 1850231 w 4076699"/>
                <a:gd name="connsiteY7" fmla="*/ 26195 h 586786"/>
                <a:gd name="connsiteX8" fmla="*/ 2064543 w 4076699"/>
                <a:gd name="connsiteY8" fmla="*/ 23814 h 586786"/>
                <a:gd name="connsiteX9" fmla="*/ 2366962 w 4076699"/>
                <a:gd name="connsiteY9" fmla="*/ 23814 h 586786"/>
                <a:gd name="connsiteX10" fmla="*/ 3359943 w 4076699"/>
                <a:gd name="connsiteY10" fmla="*/ 7144 h 586786"/>
                <a:gd name="connsiteX11" fmla="*/ 3633787 w 4076699"/>
                <a:gd name="connsiteY11" fmla="*/ 7146 h 586786"/>
                <a:gd name="connsiteX12" fmla="*/ 4076699 w 4076699"/>
                <a:gd name="connsiteY12" fmla="*/ 0 h 586786"/>
                <a:gd name="connsiteX13" fmla="*/ 3138487 w 4076699"/>
                <a:gd name="connsiteY13" fmla="*/ 473869 h 586786"/>
                <a:gd name="connsiteX14" fmla="*/ 3055143 w 4076699"/>
                <a:gd name="connsiteY14" fmla="*/ 545307 h 586786"/>
                <a:gd name="connsiteX15" fmla="*/ 2986087 w 4076699"/>
                <a:gd name="connsiteY15" fmla="*/ 585788 h 586786"/>
                <a:gd name="connsiteX16" fmla="*/ 2945606 w 4076699"/>
                <a:gd name="connsiteY16" fmla="*/ 569119 h 586786"/>
                <a:gd name="connsiteX17" fmla="*/ 2895600 w 4076699"/>
                <a:gd name="connsiteY17" fmla="*/ 473870 h 586786"/>
                <a:gd name="connsiteX18" fmla="*/ 2821780 w 4076699"/>
                <a:gd name="connsiteY18" fmla="*/ 333376 h 586786"/>
                <a:gd name="connsiteX19" fmla="*/ 2745580 w 4076699"/>
                <a:gd name="connsiteY19" fmla="*/ 238126 h 586786"/>
                <a:gd name="connsiteX20" fmla="*/ 2638425 w 4076699"/>
                <a:gd name="connsiteY20" fmla="*/ 173832 h 586786"/>
                <a:gd name="connsiteX21" fmla="*/ 2497931 w 4076699"/>
                <a:gd name="connsiteY21" fmla="*/ 133352 h 586786"/>
                <a:gd name="connsiteX22" fmla="*/ 2352674 w 4076699"/>
                <a:gd name="connsiteY22" fmla="*/ 123826 h 586786"/>
                <a:gd name="connsiteX23" fmla="*/ 2085974 w 4076699"/>
                <a:gd name="connsiteY23" fmla="*/ 121446 h 586786"/>
                <a:gd name="connsiteX24" fmla="*/ 1883568 w 4076699"/>
                <a:gd name="connsiteY24" fmla="*/ 126207 h 586786"/>
                <a:gd name="connsiteX25" fmla="*/ 1819274 w 4076699"/>
                <a:gd name="connsiteY25" fmla="*/ 128589 h 586786"/>
                <a:gd name="connsiteX26" fmla="*/ 1595437 w 4076699"/>
                <a:gd name="connsiteY26" fmla="*/ 119064 h 586786"/>
                <a:gd name="connsiteX27" fmla="*/ 1416844 w 4076699"/>
                <a:gd name="connsiteY27" fmla="*/ 119063 h 586786"/>
                <a:gd name="connsiteX28" fmla="*/ 1138237 w 4076699"/>
                <a:gd name="connsiteY28" fmla="*/ 119064 h 586786"/>
                <a:gd name="connsiteX29" fmla="*/ 707231 w 4076699"/>
                <a:gd name="connsiteY29" fmla="*/ 88107 h 586786"/>
                <a:gd name="connsiteX30" fmla="*/ 707231 w 4076699"/>
                <a:gd name="connsiteY30" fmla="*/ 116682 h 586786"/>
                <a:gd name="connsiteX31" fmla="*/ 528637 w 4076699"/>
                <a:gd name="connsiteY31" fmla="*/ 116682 h 586786"/>
                <a:gd name="connsiteX32" fmla="*/ 0 w 4076699"/>
                <a:gd name="connsiteY32" fmla="*/ 35720 h 586786"/>
                <a:gd name="connsiteX0" fmla="*/ 0 w 4076699"/>
                <a:gd name="connsiteY0" fmla="*/ 35720 h 586786"/>
                <a:gd name="connsiteX1" fmla="*/ 492919 w 4076699"/>
                <a:gd name="connsiteY1" fmla="*/ 33338 h 586786"/>
                <a:gd name="connsiteX2" fmla="*/ 1140618 w 4076699"/>
                <a:gd name="connsiteY2" fmla="*/ 30958 h 586786"/>
                <a:gd name="connsiteX3" fmla="*/ 1452562 w 4076699"/>
                <a:gd name="connsiteY3" fmla="*/ 30958 h 586786"/>
                <a:gd name="connsiteX4" fmla="*/ 1621631 w 4076699"/>
                <a:gd name="connsiteY4" fmla="*/ 33339 h 586786"/>
                <a:gd name="connsiteX5" fmla="*/ 1693068 w 4076699"/>
                <a:gd name="connsiteY5" fmla="*/ 28576 h 586786"/>
                <a:gd name="connsiteX6" fmla="*/ 1747837 w 4076699"/>
                <a:gd name="connsiteY6" fmla="*/ 21433 h 586786"/>
                <a:gd name="connsiteX7" fmla="*/ 1850231 w 4076699"/>
                <a:gd name="connsiteY7" fmla="*/ 26195 h 586786"/>
                <a:gd name="connsiteX8" fmla="*/ 2064543 w 4076699"/>
                <a:gd name="connsiteY8" fmla="*/ 23814 h 586786"/>
                <a:gd name="connsiteX9" fmla="*/ 2366962 w 4076699"/>
                <a:gd name="connsiteY9" fmla="*/ 23814 h 586786"/>
                <a:gd name="connsiteX10" fmla="*/ 3359943 w 4076699"/>
                <a:gd name="connsiteY10" fmla="*/ 7144 h 586786"/>
                <a:gd name="connsiteX11" fmla="*/ 3633787 w 4076699"/>
                <a:gd name="connsiteY11" fmla="*/ 7146 h 586786"/>
                <a:gd name="connsiteX12" fmla="*/ 4076699 w 4076699"/>
                <a:gd name="connsiteY12" fmla="*/ 0 h 586786"/>
                <a:gd name="connsiteX13" fmla="*/ 3178968 w 4076699"/>
                <a:gd name="connsiteY13" fmla="*/ 395288 h 586786"/>
                <a:gd name="connsiteX14" fmla="*/ 3138487 w 4076699"/>
                <a:gd name="connsiteY14" fmla="*/ 473869 h 586786"/>
                <a:gd name="connsiteX15" fmla="*/ 3055143 w 4076699"/>
                <a:gd name="connsiteY15" fmla="*/ 545307 h 586786"/>
                <a:gd name="connsiteX16" fmla="*/ 2986087 w 4076699"/>
                <a:gd name="connsiteY16" fmla="*/ 585788 h 586786"/>
                <a:gd name="connsiteX17" fmla="*/ 2945606 w 4076699"/>
                <a:gd name="connsiteY17" fmla="*/ 569119 h 586786"/>
                <a:gd name="connsiteX18" fmla="*/ 2895600 w 4076699"/>
                <a:gd name="connsiteY18" fmla="*/ 473870 h 586786"/>
                <a:gd name="connsiteX19" fmla="*/ 2821780 w 4076699"/>
                <a:gd name="connsiteY19" fmla="*/ 333376 h 586786"/>
                <a:gd name="connsiteX20" fmla="*/ 2745580 w 4076699"/>
                <a:gd name="connsiteY20" fmla="*/ 238126 h 586786"/>
                <a:gd name="connsiteX21" fmla="*/ 2638425 w 4076699"/>
                <a:gd name="connsiteY21" fmla="*/ 173832 h 586786"/>
                <a:gd name="connsiteX22" fmla="*/ 2497931 w 4076699"/>
                <a:gd name="connsiteY22" fmla="*/ 133352 h 586786"/>
                <a:gd name="connsiteX23" fmla="*/ 2352674 w 4076699"/>
                <a:gd name="connsiteY23" fmla="*/ 123826 h 586786"/>
                <a:gd name="connsiteX24" fmla="*/ 2085974 w 4076699"/>
                <a:gd name="connsiteY24" fmla="*/ 121446 h 586786"/>
                <a:gd name="connsiteX25" fmla="*/ 1883568 w 4076699"/>
                <a:gd name="connsiteY25" fmla="*/ 126207 h 586786"/>
                <a:gd name="connsiteX26" fmla="*/ 1819274 w 4076699"/>
                <a:gd name="connsiteY26" fmla="*/ 128589 h 586786"/>
                <a:gd name="connsiteX27" fmla="*/ 1595437 w 4076699"/>
                <a:gd name="connsiteY27" fmla="*/ 119064 h 586786"/>
                <a:gd name="connsiteX28" fmla="*/ 1416844 w 4076699"/>
                <a:gd name="connsiteY28" fmla="*/ 119063 h 586786"/>
                <a:gd name="connsiteX29" fmla="*/ 1138237 w 4076699"/>
                <a:gd name="connsiteY29" fmla="*/ 119064 h 586786"/>
                <a:gd name="connsiteX30" fmla="*/ 707231 w 4076699"/>
                <a:gd name="connsiteY30" fmla="*/ 88107 h 586786"/>
                <a:gd name="connsiteX31" fmla="*/ 707231 w 4076699"/>
                <a:gd name="connsiteY31" fmla="*/ 116682 h 586786"/>
                <a:gd name="connsiteX32" fmla="*/ 528637 w 4076699"/>
                <a:gd name="connsiteY32" fmla="*/ 116682 h 586786"/>
                <a:gd name="connsiteX33" fmla="*/ 0 w 4076699"/>
                <a:gd name="connsiteY33" fmla="*/ 35720 h 586786"/>
                <a:gd name="connsiteX0" fmla="*/ 0 w 4076699"/>
                <a:gd name="connsiteY0" fmla="*/ 35720 h 586786"/>
                <a:gd name="connsiteX1" fmla="*/ 492919 w 4076699"/>
                <a:gd name="connsiteY1" fmla="*/ 33338 h 586786"/>
                <a:gd name="connsiteX2" fmla="*/ 1140618 w 4076699"/>
                <a:gd name="connsiteY2" fmla="*/ 30958 h 586786"/>
                <a:gd name="connsiteX3" fmla="*/ 1452562 w 4076699"/>
                <a:gd name="connsiteY3" fmla="*/ 30958 h 586786"/>
                <a:gd name="connsiteX4" fmla="*/ 1621631 w 4076699"/>
                <a:gd name="connsiteY4" fmla="*/ 33339 h 586786"/>
                <a:gd name="connsiteX5" fmla="*/ 1693068 w 4076699"/>
                <a:gd name="connsiteY5" fmla="*/ 28576 h 586786"/>
                <a:gd name="connsiteX6" fmla="*/ 1747837 w 4076699"/>
                <a:gd name="connsiteY6" fmla="*/ 21433 h 586786"/>
                <a:gd name="connsiteX7" fmla="*/ 1850231 w 4076699"/>
                <a:gd name="connsiteY7" fmla="*/ 26195 h 586786"/>
                <a:gd name="connsiteX8" fmla="*/ 2064543 w 4076699"/>
                <a:gd name="connsiteY8" fmla="*/ 23814 h 586786"/>
                <a:gd name="connsiteX9" fmla="*/ 2366962 w 4076699"/>
                <a:gd name="connsiteY9" fmla="*/ 23814 h 586786"/>
                <a:gd name="connsiteX10" fmla="*/ 3359943 w 4076699"/>
                <a:gd name="connsiteY10" fmla="*/ 7144 h 586786"/>
                <a:gd name="connsiteX11" fmla="*/ 3633787 w 4076699"/>
                <a:gd name="connsiteY11" fmla="*/ 7146 h 586786"/>
                <a:gd name="connsiteX12" fmla="*/ 4076699 w 4076699"/>
                <a:gd name="connsiteY12" fmla="*/ 0 h 586786"/>
                <a:gd name="connsiteX13" fmla="*/ 3171824 w 4076699"/>
                <a:gd name="connsiteY13" fmla="*/ 328613 h 586786"/>
                <a:gd name="connsiteX14" fmla="*/ 3178968 w 4076699"/>
                <a:gd name="connsiteY14" fmla="*/ 395288 h 586786"/>
                <a:gd name="connsiteX15" fmla="*/ 3138487 w 4076699"/>
                <a:gd name="connsiteY15" fmla="*/ 473869 h 586786"/>
                <a:gd name="connsiteX16" fmla="*/ 3055143 w 4076699"/>
                <a:gd name="connsiteY16" fmla="*/ 545307 h 586786"/>
                <a:gd name="connsiteX17" fmla="*/ 2986087 w 4076699"/>
                <a:gd name="connsiteY17" fmla="*/ 585788 h 586786"/>
                <a:gd name="connsiteX18" fmla="*/ 2945606 w 4076699"/>
                <a:gd name="connsiteY18" fmla="*/ 569119 h 586786"/>
                <a:gd name="connsiteX19" fmla="*/ 2895600 w 4076699"/>
                <a:gd name="connsiteY19" fmla="*/ 473870 h 586786"/>
                <a:gd name="connsiteX20" fmla="*/ 2821780 w 4076699"/>
                <a:gd name="connsiteY20" fmla="*/ 333376 h 586786"/>
                <a:gd name="connsiteX21" fmla="*/ 2745580 w 4076699"/>
                <a:gd name="connsiteY21" fmla="*/ 238126 h 586786"/>
                <a:gd name="connsiteX22" fmla="*/ 2638425 w 4076699"/>
                <a:gd name="connsiteY22" fmla="*/ 173832 h 586786"/>
                <a:gd name="connsiteX23" fmla="*/ 2497931 w 4076699"/>
                <a:gd name="connsiteY23" fmla="*/ 133352 h 586786"/>
                <a:gd name="connsiteX24" fmla="*/ 2352674 w 4076699"/>
                <a:gd name="connsiteY24" fmla="*/ 123826 h 586786"/>
                <a:gd name="connsiteX25" fmla="*/ 2085974 w 4076699"/>
                <a:gd name="connsiteY25" fmla="*/ 121446 h 586786"/>
                <a:gd name="connsiteX26" fmla="*/ 1883568 w 4076699"/>
                <a:gd name="connsiteY26" fmla="*/ 126207 h 586786"/>
                <a:gd name="connsiteX27" fmla="*/ 1819274 w 4076699"/>
                <a:gd name="connsiteY27" fmla="*/ 128589 h 586786"/>
                <a:gd name="connsiteX28" fmla="*/ 1595437 w 4076699"/>
                <a:gd name="connsiteY28" fmla="*/ 119064 h 586786"/>
                <a:gd name="connsiteX29" fmla="*/ 1416844 w 4076699"/>
                <a:gd name="connsiteY29" fmla="*/ 119063 h 586786"/>
                <a:gd name="connsiteX30" fmla="*/ 1138237 w 4076699"/>
                <a:gd name="connsiteY30" fmla="*/ 119064 h 586786"/>
                <a:gd name="connsiteX31" fmla="*/ 707231 w 4076699"/>
                <a:gd name="connsiteY31" fmla="*/ 88107 h 586786"/>
                <a:gd name="connsiteX32" fmla="*/ 707231 w 4076699"/>
                <a:gd name="connsiteY32" fmla="*/ 116682 h 586786"/>
                <a:gd name="connsiteX33" fmla="*/ 528637 w 4076699"/>
                <a:gd name="connsiteY33" fmla="*/ 116682 h 586786"/>
                <a:gd name="connsiteX34" fmla="*/ 0 w 4076699"/>
                <a:gd name="connsiteY34" fmla="*/ 35720 h 586786"/>
                <a:gd name="connsiteX0" fmla="*/ 0 w 4076699"/>
                <a:gd name="connsiteY0" fmla="*/ 35720 h 586786"/>
                <a:gd name="connsiteX1" fmla="*/ 492919 w 4076699"/>
                <a:gd name="connsiteY1" fmla="*/ 33338 h 586786"/>
                <a:gd name="connsiteX2" fmla="*/ 1140618 w 4076699"/>
                <a:gd name="connsiteY2" fmla="*/ 30958 h 586786"/>
                <a:gd name="connsiteX3" fmla="*/ 1452562 w 4076699"/>
                <a:gd name="connsiteY3" fmla="*/ 30958 h 586786"/>
                <a:gd name="connsiteX4" fmla="*/ 1621631 w 4076699"/>
                <a:gd name="connsiteY4" fmla="*/ 33339 h 586786"/>
                <a:gd name="connsiteX5" fmla="*/ 1693068 w 4076699"/>
                <a:gd name="connsiteY5" fmla="*/ 28576 h 586786"/>
                <a:gd name="connsiteX6" fmla="*/ 1747837 w 4076699"/>
                <a:gd name="connsiteY6" fmla="*/ 21433 h 586786"/>
                <a:gd name="connsiteX7" fmla="*/ 1850231 w 4076699"/>
                <a:gd name="connsiteY7" fmla="*/ 26195 h 586786"/>
                <a:gd name="connsiteX8" fmla="*/ 2064543 w 4076699"/>
                <a:gd name="connsiteY8" fmla="*/ 23814 h 586786"/>
                <a:gd name="connsiteX9" fmla="*/ 2366962 w 4076699"/>
                <a:gd name="connsiteY9" fmla="*/ 23814 h 586786"/>
                <a:gd name="connsiteX10" fmla="*/ 3359943 w 4076699"/>
                <a:gd name="connsiteY10" fmla="*/ 7144 h 586786"/>
                <a:gd name="connsiteX11" fmla="*/ 3633787 w 4076699"/>
                <a:gd name="connsiteY11" fmla="*/ 7146 h 586786"/>
                <a:gd name="connsiteX12" fmla="*/ 4076699 w 4076699"/>
                <a:gd name="connsiteY12" fmla="*/ 0 h 586786"/>
                <a:gd name="connsiteX13" fmla="*/ 3183731 w 4076699"/>
                <a:gd name="connsiteY13" fmla="*/ 278607 h 586786"/>
                <a:gd name="connsiteX14" fmla="*/ 3171824 w 4076699"/>
                <a:gd name="connsiteY14" fmla="*/ 328613 h 586786"/>
                <a:gd name="connsiteX15" fmla="*/ 3178968 w 4076699"/>
                <a:gd name="connsiteY15" fmla="*/ 395288 h 586786"/>
                <a:gd name="connsiteX16" fmla="*/ 3138487 w 4076699"/>
                <a:gd name="connsiteY16" fmla="*/ 473869 h 586786"/>
                <a:gd name="connsiteX17" fmla="*/ 3055143 w 4076699"/>
                <a:gd name="connsiteY17" fmla="*/ 545307 h 586786"/>
                <a:gd name="connsiteX18" fmla="*/ 2986087 w 4076699"/>
                <a:gd name="connsiteY18" fmla="*/ 585788 h 586786"/>
                <a:gd name="connsiteX19" fmla="*/ 2945606 w 4076699"/>
                <a:gd name="connsiteY19" fmla="*/ 569119 h 586786"/>
                <a:gd name="connsiteX20" fmla="*/ 2895600 w 4076699"/>
                <a:gd name="connsiteY20" fmla="*/ 473870 h 586786"/>
                <a:gd name="connsiteX21" fmla="*/ 2821780 w 4076699"/>
                <a:gd name="connsiteY21" fmla="*/ 333376 h 586786"/>
                <a:gd name="connsiteX22" fmla="*/ 2745580 w 4076699"/>
                <a:gd name="connsiteY22" fmla="*/ 238126 h 586786"/>
                <a:gd name="connsiteX23" fmla="*/ 2638425 w 4076699"/>
                <a:gd name="connsiteY23" fmla="*/ 173832 h 586786"/>
                <a:gd name="connsiteX24" fmla="*/ 2497931 w 4076699"/>
                <a:gd name="connsiteY24" fmla="*/ 133352 h 586786"/>
                <a:gd name="connsiteX25" fmla="*/ 2352674 w 4076699"/>
                <a:gd name="connsiteY25" fmla="*/ 123826 h 586786"/>
                <a:gd name="connsiteX26" fmla="*/ 2085974 w 4076699"/>
                <a:gd name="connsiteY26" fmla="*/ 121446 h 586786"/>
                <a:gd name="connsiteX27" fmla="*/ 1883568 w 4076699"/>
                <a:gd name="connsiteY27" fmla="*/ 126207 h 586786"/>
                <a:gd name="connsiteX28" fmla="*/ 1819274 w 4076699"/>
                <a:gd name="connsiteY28" fmla="*/ 128589 h 586786"/>
                <a:gd name="connsiteX29" fmla="*/ 1595437 w 4076699"/>
                <a:gd name="connsiteY29" fmla="*/ 119064 h 586786"/>
                <a:gd name="connsiteX30" fmla="*/ 1416844 w 4076699"/>
                <a:gd name="connsiteY30" fmla="*/ 119063 h 586786"/>
                <a:gd name="connsiteX31" fmla="*/ 1138237 w 4076699"/>
                <a:gd name="connsiteY31" fmla="*/ 119064 h 586786"/>
                <a:gd name="connsiteX32" fmla="*/ 707231 w 4076699"/>
                <a:gd name="connsiteY32" fmla="*/ 88107 h 586786"/>
                <a:gd name="connsiteX33" fmla="*/ 707231 w 4076699"/>
                <a:gd name="connsiteY33" fmla="*/ 116682 h 586786"/>
                <a:gd name="connsiteX34" fmla="*/ 528637 w 4076699"/>
                <a:gd name="connsiteY34" fmla="*/ 116682 h 586786"/>
                <a:gd name="connsiteX35" fmla="*/ 0 w 4076699"/>
                <a:gd name="connsiteY35" fmla="*/ 35720 h 586786"/>
                <a:gd name="connsiteX0" fmla="*/ 0 w 4076699"/>
                <a:gd name="connsiteY0" fmla="*/ 35720 h 586786"/>
                <a:gd name="connsiteX1" fmla="*/ 492919 w 4076699"/>
                <a:gd name="connsiteY1" fmla="*/ 33338 h 586786"/>
                <a:gd name="connsiteX2" fmla="*/ 1140618 w 4076699"/>
                <a:gd name="connsiteY2" fmla="*/ 30958 h 586786"/>
                <a:gd name="connsiteX3" fmla="*/ 1452562 w 4076699"/>
                <a:gd name="connsiteY3" fmla="*/ 30958 h 586786"/>
                <a:gd name="connsiteX4" fmla="*/ 1621631 w 4076699"/>
                <a:gd name="connsiteY4" fmla="*/ 33339 h 586786"/>
                <a:gd name="connsiteX5" fmla="*/ 1693068 w 4076699"/>
                <a:gd name="connsiteY5" fmla="*/ 28576 h 586786"/>
                <a:gd name="connsiteX6" fmla="*/ 1747837 w 4076699"/>
                <a:gd name="connsiteY6" fmla="*/ 21433 h 586786"/>
                <a:gd name="connsiteX7" fmla="*/ 1850231 w 4076699"/>
                <a:gd name="connsiteY7" fmla="*/ 26195 h 586786"/>
                <a:gd name="connsiteX8" fmla="*/ 2064543 w 4076699"/>
                <a:gd name="connsiteY8" fmla="*/ 23814 h 586786"/>
                <a:gd name="connsiteX9" fmla="*/ 2366962 w 4076699"/>
                <a:gd name="connsiteY9" fmla="*/ 23814 h 586786"/>
                <a:gd name="connsiteX10" fmla="*/ 3359943 w 4076699"/>
                <a:gd name="connsiteY10" fmla="*/ 7144 h 586786"/>
                <a:gd name="connsiteX11" fmla="*/ 3633787 w 4076699"/>
                <a:gd name="connsiteY11" fmla="*/ 7146 h 586786"/>
                <a:gd name="connsiteX12" fmla="*/ 4076699 w 4076699"/>
                <a:gd name="connsiteY12" fmla="*/ 0 h 586786"/>
                <a:gd name="connsiteX13" fmla="*/ 3257549 w 4076699"/>
                <a:gd name="connsiteY13" fmla="*/ 297657 h 586786"/>
                <a:gd name="connsiteX14" fmla="*/ 3183731 w 4076699"/>
                <a:gd name="connsiteY14" fmla="*/ 278607 h 586786"/>
                <a:gd name="connsiteX15" fmla="*/ 3171824 w 4076699"/>
                <a:gd name="connsiteY15" fmla="*/ 328613 h 586786"/>
                <a:gd name="connsiteX16" fmla="*/ 3178968 w 4076699"/>
                <a:gd name="connsiteY16" fmla="*/ 395288 h 586786"/>
                <a:gd name="connsiteX17" fmla="*/ 3138487 w 4076699"/>
                <a:gd name="connsiteY17" fmla="*/ 473869 h 586786"/>
                <a:gd name="connsiteX18" fmla="*/ 3055143 w 4076699"/>
                <a:gd name="connsiteY18" fmla="*/ 545307 h 586786"/>
                <a:gd name="connsiteX19" fmla="*/ 2986087 w 4076699"/>
                <a:gd name="connsiteY19" fmla="*/ 585788 h 586786"/>
                <a:gd name="connsiteX20" fmla="*/ 2945606 w 4076699"/>
                <a:gd name="connsiteY20" fmla="*/ 569119 h 586786"/>
                <a:gd name="connsiteX21" fmla="*/ 2895600 w 4076699"/>
                <a:gd name="connsiteY21" fmla="*/ 473870 h 586786"/>
                <a:gd name="connsiteX22" fmla="*/ 2821780 w 4076699"/>
                <a:gd name="connsiteY22" fmla="*/ 333376 h 586786"/>
                <a:gd name="connsiteX23" fmla="*/ 2745580 w 4076699"/>
                <a:gd name="connsiteY23" fmla="*/ 238126 h 586786"/>
                <a:gd name="connsiteX24" fmla="*/ 2638425 w 4076699"/>
                <a:gd name="connsiteY24" fmla="*/ 173832 h 586786"/>
                <a:gd name="connsiteX25" fmla="*/ 2497931 w 4076699"/>
                <a:gd name="connsiteY25" fmla="*/ 133352 h 586786"/>
                <a:gd name="connsiteX26" fmla="*/ 2352674 w 4076699"/>
                <a:gd name="connsiteY26" fmla="*/ 123826 h 586786"/>
                <a:gd name="connsiteX27" fmla="*/ 2085974 w 4076699"/>
                <a:gd name="connsiteY27" fmla="*/ 121446 h 586786"/>
                <a:gd name="connsiteX28" fmla="*/ 1883568 w 4076699"/>
                <a:gd name="connsiteY28" fmla="*/ 126207 h 586786"/>
                <a:gd name="connsiteX29" fmla="*/ 1819274 w 4076699"/>
                <a:gd name="connsiteY29" fmla="*/ 128589 h 586786"/>
                <a:gd name="connsiteX30" fmla="*/ 1595437 w 4076699"/>
                <a:gd name="connsiteY30" fmla="*/ 119064 h 586786"/>
                <a:gd name="connsiteX31" fmla="*/ 1416844 w 4076699"/>
                <a:gd name="connsiteY31" fmla="*/ 119063 h 586786"/>
                <a:gd name="connsiteX32" fmla="*/ 1138237 w 4076699"/>
                <a:gd name="connsiteY32" fmla="*/ 119064 h 586786"/>
                <a:gd name="connsiteX33" fmla="*/ 707231 w 4076699"/>
                <a:gd name="connsiteY33" fmla="*/ 88107 h 586786"/>
                <a:gd name="connsiteX34" fmla="*/ 707231 w 4076699"/>
                <a:gd name="connsiteY34" fmla="*/ 116682 h 586786"/>
                <a:gd name="connsiteX35" fmla="*/ 528637 w 4076699"/>
                <a:gd name="connsiteY35" fmla="*/ 116682 h 586786"/>
                <a:gd name="connsiteX36" fmla="*/ 0 w 4076699"/>
                <a:gd name="connsiteY36" fmla="*/ 35720 h 586786"/>
                <a:gd name="connsiteX0" fmla="*/ 0 w 4076699"/>
                <a:gd name="connsiteY0" fmla="*/ 35720 h 586786"/>
                <a:gd name="connsiteX1" fmla="*/ 492919 w 4076699"/>
                <a:gd name="connsiteY1" fmla="*/ 33338 h 586786"/>
                <a:gd name="connsiteX2" fmla="*/ 1140618 w 4076699"/>
                <a:gd name="connsiteY2" fmla="*/ 30958 h 586786"/>
                <a:gd name="connsiteX3" fmla="*/ 1452562 w 4076699"/>
                <a:gd name="connsiteY3" fmla="*/ 30958 h 586786"/>
                <a:gd name="connsiteX4" fmla="*/ 1621631 w 4076699"/>
                <a:gd name="connsiteY4" fmla="*/ 33339 h 586786"/>
                <a:gd name="connsiteX5" fmla="*/ 1693068 w 4076699"/>
                <a:gd name="connsiteY5" fmla="*/ 28576 h 586786"/>
                <a:gd name="connsiteX6" fmla="*/ 1747837 w 4076699"/>
                <a:gd name="connsiteY6" fmla="*/ 21433 h 586786"/>
                <a:gd name="connsiteX7" fmla="*/ 1850231 w 4076699"/>
                <a:gd name="connsiteY7" fmla="*/ 26195 h 586786"/>
                <a:gd name="connsiteX8" fmla="*/ 2064543 w 4076699"/>
                <a:gd name="connsiteY8" fmla="*/ 23814 h 586786"/>
                <a:gd name="connsiteX9" fmla="*/ 2366962 w 4076699"/>
                <a:gd name="connsiteY9" fmla="*/ 23814 h 586786"/>
                <a:gd name="connsiteX10" fmla="*/ 3359943 w 4076699"/>
                <a:gd name="connsiteY10" fmla="*/ 7144 h 586786"/>
                <a:gd name="connsiteX11" fmla="*/ 3633787 w 4076699"/>
                <a:gd name="connsiteY11" fmla="*/ 7146 h 586786"/>
                <a:gd name="connsiteX12" fmla="*/ 4076699 w 4076699"/>
                <a:gd name="connsiteY12" fmla="*/ 0 h 586786"/>
                <a:gd name="connsiteX13" fmla="*/ 3345656 w 4076699"/>
                <a:gd name="connsiteY13" fmla="*/ 316707 h 586786"/>
                <a:gd name="connsiteX14" fmla="*/ 3257549 w 4076699"/>
                <a:gd name="connsiteY14" fmla="*/ 297657 h 586786"/>
                <a:gd name="connsiteX15" fmla="*/ 3183731 w 4076699"/>
                <a:gd name="connsiteY15" fmla="*/ 278607 h 586786"/>
                <a:gd name="connsiteX16" fmla="*/ 3171824 w 4076699"/>
                <a:gd name="connsiteY16" fmla="*/ 328613 h 586786"/>
                <a:gd name="connsiteX17" fmla="*/ 3178968 w 4076699"/>
                <a:gd name="connsiteY17" fmla="*/ 395288 h 586786"/>
                <a:gd name="connsiteX18" fmla="*/ 3138487 w 4076699"/>
                <a:gd name="connsiteY18" fmla="*/ 473869 h 586786"/>
                <a:gd name="connsiteX19" fmla="*/ 3055143 w 4076699"/>
                <a:gd name="connsiteY19" fmla="*/ 545307 h 586786"/>
                <a:gd name="connsiteX20" fmla="*/ 2986087 w 4076699"/>
                <a:gd name="connsiteY20" fmla="*/ 585788 h 586786"/>
                <a:gd name="connsiteX21" fmla="*/ 2945606 w 4076699"/>
                <a:gd name="connsiteY21" fmla="*/ 569119 h 586786"/>
                <a:gd name="connsiteX22" fmla="*/ 2895600 w 4076699"/>
                <a:gd name="connsiteY22" fmla="*/ 473870 h 586786"/>
                <a:gd name="connsiteX23" fmla="*/ 2821780 w 4076699"/>
                <a:gd name="connsiteY23" fmla="*/ 333376 h 586786"/>
                <a:gd name="connsiteX24" fmla="*/ 2745580 w 4076699"/>
                <a:gd name="connsiteY24" fmla="*/ 238126 h 586786"/>
                <a:gd name="connsiteX25" fmla="*/ 2638425 w 4076699"/>
                <a:gd name="connsiteY25" fmla="*/ 173832 h 586786"/>
                <a:gd name="connsiteX26" fmla="*/ 2497931 w 4076699"/>
                <a:gd name="connsiteY26" fmla="*/ 133352 h 586786"/>
                <a:gd name="connsiteX27" fmla="*/ 2352674 w 4076699"/>
                <a:gd name="connsiteY27" fmla="*/ 123826 h 586786"/>
                <a:gd name="connsiteX28" fmla="*/ 2085974 w 4076699"/>
                <a:gd name="connsiteY28" fmla="*/ 121446 h 586786"/>
                <a:gd name="connsiteX29" fmla="*/ 1883568 w 4076699"/>
                <a:gd name="connsiteY29" fmla="*/ 126207 h 586786"/>
                <a:gd name="connsiteX30" fmla="*/ 1819274 w 4076699"/>
                <a:gd name="connsiteY30" fmla="*/ 128589 h 586786"/>
                <a:gd name="connsiteX31" fmla="*/ 1595437 w 4076699"/>
                <a:gd name="connsiteY31" fmla="*/ 119064 h 586786"/>
                <a:gd name="connsiteX32" fmla="*/ 1416844 w 4076699"/>
                <a:gd name="connsiteY32" fmla="*/ 119063 h 586786"/>
                <a:gd name="connsiteX33" fmla="*/ 1138237 w 4076699"/>
                <a:gd name="connsiteY33" fmla="*/ 119064 h 586786"/>
                <a:gd name="connsiteX34" fmla="*/ 707231 w 4076699"/>
                <a:gd name="connsiteY34" fmla="*/ 88107 h 586786"/>
                <a:gd name="connsiteX35" fmla="*/ 707231 w 4076699"/>
                <a:gd name="connsiteY35" fmla="*/ 116682 h 586786"/>
                <a:gd name="connsiteX36" fmla="*/ 528637 w 4076699"/>
                <a:gd name="connsiteY36" fmla="*/ 116682 h 586786"/>
                <a:gd name="connsiteX37" fmla="*/ 0 w 4076699"/>
                <a:gd name="connsiteY37" fmla="*/ 35720 h 586786"/>
                <a:gd name="connsiteX0" fmla="*/ 0 w 4076699"/>
                <a:gd name="connsiteY0" fmla="*/ 35720 h 586786"/>
                <a:gd name="connsiteX1" fmla="*/ 492919 w 4076699"/>
                <a:gd name="connsiteY1" fmla="*/ 33338 h 586786"/>
                <a:gd name="connsiteX2" fmla="*/ 1140618 w 4076699"/>
                <a:gd name="connsiteY2" fmla="*/ 30958 h 586786"/>
                <a:gd name="connsiteX3" fmla="*/ 1452562 w 4076699"/>
                <a:gd name="connsiteY3" fmla="*/ 30958 h 586786"/>
                <a:gd name="connsiteX4" fmla="*/ 1621631 w 4076699"/>
                <a:gd name="connsiteY4" fmla="*/ 33339 h 586786"/>
                <a:gd name="connsiteX5" fmla="*/ 1693068 w 4076699"/>
                <a:gd name="connsiteY5" fmla="*/ 28576 h 586786"/>
                <a:gd name="connsiteX6" fmla="*/ 1747837 w 4076699"/>
                <a:gd name="connsiteY6" fmla="*/ 21433 h 586786"/>
                <a:gd name="connsiteX7" fmla="*/ 1850231 w 4076699"/>
                <a:gd name="connsiteY7" fmla="*/ 26195 h 586786"/>
                <a:gd name="connsiteX8" fmla="*/ 2064543 w 4076699"/>
                <a:gd name="connsiteY8" fmla="*/ 23814 h 586786"/>
                <a:gd name="connsiteX9" fmla="*/ 2366962 w 4076699"/>
                <a:gd name="connsiteY9" fmla="*/ 23814 h 586786"/>
                <a:gd name="connsiteX10" fmla="*/ 3359943 w 4076699"/>
                <a:gd name="connsiteY10" fmla="*/ 7144 h 586786"/>
                <a:gd name="connsiteX11" fmla="*/ 3633787 w 4076699"/>
                <a:gd name="connsiteY11" fmla="*/ 7146 h 586786"/>
                <a:gd name="connsiteX12" fmla="*/ 4076699 w 4076699"/>
                <a:gd name="connsiteY12" fmla="*/ 0 h 586786"/>
                <a:gd name="connsiteX13" fmla="*/ 3481387 w 4076699"/>
                <a:gd name="connsiteY13" fmla="*/ 295275 h 586786"/>
                <a:gd name="connsiteX14" fmla="*/ 3345656 w 4076699"/>
                <a:gd name="connsiteY14" fmla="*/ 316707 h 586786"/>
                <a:gd name="connsiteX15" fmla="*/ 3257549 w 4076699"/>
                <a:gd name="connsiteY15" fmla="*/ 297657 h 586786"/>
                <a:gd name="connsiteX16" fmla="*/ 3183731 w 4076699"/>
                <a:gd name="connsiteY16" fmla="*/ 278607 h 586786"/>
                <a:gd name="connsiteX17" fmla="*/ 3171824 w 4076699"/>
                <a:gd name="connsiteY17" fmla="*/ 328613 h 586786"/>
                <a:gd name="connsiteX18" fmla="*/ 3178968 w 4076699"/>
                <a:gd name="connsiteY18" fmla="*/ 395288 h 586786"/>
                <a:gd name="connsiteX19" fmla="*/ 3138487 w 4076699"/>
                <a:gd name="connsiteY19" fmla="*/ 473869 h 586786"/>
                <a:gd name="connsiteX20" fmla="*/ 3055143 w 4076699"/>
                <a:gd name="connsiteY20" fmla="*/ 545307 h 586786"/>
                <a:gd name="connsiteX21" fmla="*/ 2986087 w 4076699"/>
                <a:gd name="connsiteY21" fmla="*/ 585788 h 586786"/>
                <a:gd name="connsiteX22" fmla="*/ 2945606 w 4076699"/>
                <a:gd name="connsiteY22" fmla="*/ 569119 h 586786"/>
                <a:gd name="connsiteX23" fmla="*/ 2895600 w 4076699"/>
                <a:gd name="connsiteY23" fmla="*/ 473870 h 586786"/>
                <a:gd name="connsiteX24" fmla="*/ 2821780 w 4076699"/>
                <a:gd name="connsiteY24" fmla="*/ 333376 h 586786"/>
                <a:gd name="connsiteX25" fmla="*/ 2745580 w 4076699"/>
                <a:gd name="connsiteY25" fmla="*/ 238126 h 586786"/>
                <a:gd name="connsiteX26" fmla="*/ 2638425 w 4076699"/>
                <a:gd name="connsiteY26" fmla="*/ 173832 h 586786"/>
                <a:gd name="connsiteX27" fmla="*/ 2497931 w 4076699"/>
                <a:gd name="connsiteY27" fmla="*/ 133352 h 586786"/>
                <a:gd name="connsiteX28" fmla="*/ 2352674 w 4076699"/>
                <a:gd name="connsiteY28" fmla="*/ 123826 h 586786"/>
                <a:gd name="connsiteX29" fmla="*/ 2085974 w 4076699"/>
                <a:gd name="connsiteY29" fmla="*/ 121446 h 586786"/>
                <a:gd name="connsiteX30" fmla="*/ 1883568 w 4076699"/>
                <a:gd name="connsiteY30" fmla="*/ 126207 h 586786"/>
                <a:gd name="connsiteX31" fmla="*/ 1819274 w 4076699"/>
                <a:gd name="connsiteY31" fmla="*/ 128589 h 586786"/>
                <a:gd name="connsiteX32" fmla="*/ 1595437 w 4076699"/>
                <a:gd name="connsiteY32" fmla="*/ 119064 h 586786"/>
                <a:gd name="connsiteX33" fmla="*/ 1416844 w 4076699"/>
                <a:gd name="connsiteY33" fmla="*/ 119063 h 586786"/>
                <a:gd name="connsiteX34" fmla="*/ 1138237 w 4076699"/>
                <a:gd name="connsiteY34" fmla="*/ 119064 h 586786"/>
                <a:gd name="connsiteX35" fmla="*/ 707231 w 4076699"/>
                <a:gd name="connsiteY35" fmla="*/ 88107 h 586786"/>
                <a:gd name="connsiteX36" fmla="*/ 707231 w 4076699"/>
                <a:gd name="connsiteY36" fmla="*/ 116682 h 586786"/>
                <a:gd name="connsiteX37" fmla="*/ 528637 w 4076699"/>
                <a:gd name="connsiteY37" fmla="*/ 116682 h 586786"/>
                <a:gd name="connsiteX38" fmla="*/ 0 w 4076699"/>
                <a:gd name="connsiteY38" fmla="*/ 35720 h 586786"/>
                <a:gd name="connsiteX0" fmla="*/ 0 w 4076702"/>
                <a:gd name="connsiteY0" fmla="*/ 35720 h 586786"/>
                <a:gd name="connsiteX1" fmla="*/ 492919 w 4076702"/>
                <a:gd name="connsiteY1" fmla="*/ 33338 h 586786"/>
                <a:gd name="connsiteX2" fmla="*/ 1140618 w 4076702"/>
                <a:gd name="connsiteY2" fmla="*/ 30958 h 586786"/>
                <a:gd name="connsiteX3" fmla="*/ 1452562 w 4076702"/>
                <a:gd name="connsiteY3" fmla="*/ 30958 h 586786"/>
                <a:gd name="connsiteX4" fmla="*/ 1621631 w 4076702"/>
                <a:gd name="connsiteY4" fmla="*/ 33339 h 586786"/>
                <a:gd name="connsiteX5" fmla="*/ 1693068 w 4076702"/>
                <a:gd name="connsiteY5" fmla="*/ 28576 h 586786"/>
                <a:gd name="connsiteX6" fmla="*/ 1747837 w 4076702"/>
                <a:gd name="connsiteY6" fmla="*/ 21433 h 586786"/>
                <a:gd name="connsiteX7" fmla="*/ 1850231 w 4076702"/>
                <a:gd name="connsiteY7" fmla="*/ 26195 h 586786"/>
                <a:gd name="connsiteX8" fmla="*/ 2064543 w 4076702"/>
                <a:gd name="connsiteY8" fmla="*/ 23814 h 586786"/>
                <a:gd name="connsiteX9" fmla="*/ 2366962 w 4076702"/>
                <a:gd name="connsiteY9" fmla="*/ 23814 h 586786"/>
                <a:gd name="connsiteX10" fmla="*/ 3359943 w 4076702"/>
                <a:gd name="connsiteY10" fmla="*/ 7144 h 586786"/>
                <a:gd name="connsiteX11" fmla="*/ 3633787 w 4076702"/>
                <a:gd name="connsiteY11" fmla="*/ 7146 h 586786"/>
                <a:gd name="connsiteX12" fmla="*/ 4076699 w 4076702"/>
                <a:gd name="connsiteY12" fmla="*/ 0 h 586786"/>
                <a:gd name="connsiteX13" fmla="*/ 3676649 w 4076702"/>
                <a:gd name="connsiteY13" fmla="*/ 226219 h 586786"/>
                <a:gd name="connsiteX14" fmla="*/ 3481387 w 4076702"/>
                <a:gd name="connsiteY14" fmla="*/ 295275 h 586786"/>
                <a:gd name="connsiteX15" fmla="*/ 3345656 w 4076702"/>
                <a:gd name="connsiteY15" fmla="*/ 316707 h 586786"/>
                <a:gd name="connsiteX16" fmla="*/ 3257549 w 4076702"/>
                <a:gd name="connsiteY16" fmla="*/ 297657 h 586786"/>
                <a:gd name="connsiteX17" fmla="*/ 3183731 w 4076702"/>
                <a:gd name="connsiteY17" fmla="*/ 278607 h 586786"/>
                <a:gd name="connsiteX18" fmla="*/ 3171824 w 4076702"/>
                <a:gd name="connsiteY18" fmla="*/ 328613 h 586786"/>
                <a:gd name="connsiteX19" fmla="*/ 3178968 w 4076702"/>
                <a:gd name="connsiteY19" fmla="*/ 395288 h 586786"/>
                <a:gd name="connsiteX20" fmla="*/ 3138487 w 4076702"/>
                <a:gd name="connsiteY20" fmla="*/ 473869 h 586786"/>
                <a:gd name="connsiteX21" fmla="*/ 3055143 w 4076702"/>
                <a:gd name="connsiteY21" fmla="*/ 545307 h 586786"/>
                <a:gd name="connsiteX22" fmla="*/ 2986087 w 4076702"/>
                <a:gd name="connsiteY22" fmla="*/ 585788 h 586786"/>
                <a:gd name="connsiteX23" fmla="*/ 2945606 w 4076702"/>
                <a:gd name="connsiteY23" fmla="*/ 569119 h 586786"/>
                <a:gd name="connsiteX24" fmla="*/ 2895600 w 4076702"/>
                <a:gd name="connsiteY24" fmla="*/ 473870 h 586786"/>
                <a:gd name="connsiteX25" fmla="*/ 2821780 w 4076702"/>
                <a:gd name="connsiteY25" fmla="*/ 333376 h 586786"/>
                <a:gd name="connsiteX26" fmla="*/ 2745580 w 4076702"/>
                <a:gd name="connsiteY26" fmla="*/ 238126 h 586786"/>
                <a:gd name="connsiteX27" fmla="*/ 2638425 w 4076702"/>
                <a:gd name="connsiteY27" fmla="*/ 173832 h 586786"/>
                <a:gd name="connsiteX28" fmla="*/ 2497931 w 4076702"/>
                <a:gd name="connsiteY28" fmla="*/ 133352 h 586786"/>
                <a:gd name="connsiteX29" fmla="*/ 2352674 w 4076702"/>
                <a:gd name="connsiteY29" fmla="*/ 123826 h 586786"/>
                <a:gd name="connsiteX30" fmla="*/ 2085974 w 4076702"/>
                <a:gd name="connsiteY30" fmla="*/ 121446 h 586786"/>
                <a:gd name="connsiteX31" fmla="*/ 1883568 w 4076702"/>
                <a:gd name="connsiteY31" fmla="*/ 126207 h 586786"/>
                <a:gd name="connsiteX32" fmla="*/ 1819274 w 4076702"/>
                <a:gd name="connsiteY32" fmla="*/ 128589 h 586786"/>
                <a:gd name="connsiteX33" fmla="*/ 1595437 w 4076702"/>
                <a:gd name="connsiteY33" fmla="*/ 119064 h 586786"/>
                <a:gd name="connsiteX34" fmla="*/ 1416844 w 4076702"/>
                <a:gd name="connsiteY34" fmla="*/ 119063 h 586786"/>
                <a:gd name="connsiteX35" fmla="*/ 1138237 w 4076702"/>
                <a:gd name="connsiteY35" fmla="*/ 119064 h 586786"/>
                <a:gd name="connsiteX36" fmla="*/ 707231 w 4076702"/>
                <a:gd name="connsiteY36" fmla="*/ 88107 h 586786"/>
                <a:gd name="connsiteX37" fmla="*/ 707231 w 4076702"/>
                <a:gd name="connsiteY37" fmla="*/ 116682 h 586786"/>
                <a:gd name="connsiteX38" fmla="*/ 528637 w 4076702"/>
                <a:gd name="connsiteY38" fmla="*/ 116682 h 586786"/>
                <a:gd name="connsiteX39" fmla="*/ 0 w 4076702"/>
                <a:gd name="connsiteY39" fmla="*/ 35720 h 58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76702" h="586786">
                  <a:moveTo>
                    <a:pt x="0" y="35720"/>
                  </a:moveTo>
                  <a:lnTo>
                    <a:pt x="492919" y="33338"/>
                  </a:lnTo>
                  <a:lnTo>
                    <a:pt x="1140618" y="30958"/>
                  </a:lnTo>
                  <a:lnTo>
                    <a:pt x="1452562" y="30958"/>
                  </a:lnTo>
                  <a:lnTo>
                    <a:pt x="1621631" y="33339"/>
                  </a:lnTo>
                  <a:lnTo>
                    <a:pt x="1693068" y="28576"/>
                  </a:lnTo>
                  <a:lnTo>
                    <a:pt x="1747837" y="21433"/>
                  </a:lnTo>
                  <a:lnTo>
                    <a:pt x="1850231" y="26195"/>
                  </a:lnTo>
                  <a:lnTo>
                    <a:pt x="2064543" y="23814"/>
                  </a:lnTo>
                  <a:cubicBezTo>
                    <a:pt x="2165349" y="23814"/>
                    <a:pt x="2105421" y="26592"/>
                    <a:pt x="2366962" y="23814"/>
                  </a:cubicBezTo>
                  <a:lnTo>
                    <a:pt x="3359943" y="7144"/>
                  </a:lnTo>
                  <a:lnTo>
                    <a:pt x="3633787" y="7146"/>
                  </a:lnTo>
                  <a:lnTo>
                    <a:pt x="4076699" y="0"/>
                  </a:lnTo>
                  <a:cubicBezTo>
                    <a:pt x="4077890" y="35718"/>
                    <a:pt x="3775868" y="177007"/>
                    <a:pt x="3676649" y="226219"/>
                  </a:cubicBezTo>
                  <a:cubicBezTo>
                    <a:pt x="3577430" y="275431"/>
                    <a:pt x="3530599" y="279400"/>
                    <a:pt x="3481387" y="295275"/>
                  </a:cubicBezTo>
                  <a:cubicBezTo>
                    <a:pt x="3432175" y="311150"/>
                    <a:pt x="3377009" y="313929"/>
                    <a:pt x="3345656" y="316707"/>
                  </a:cubicBezTo>
                  <a:cubicBezTo>
                    <a:pt x="3314303" y="319485"/>
                    <a:pt x="3282949" y="297260"/>
                    <a:pt x="3257549" y="297657"/>
                  </a:cubicBezTo>
                  <a:cubicBezTo>
                    <a:pt x="3232149" y="298054"/>
                    <a:pt x="3196431" y="267495"/>
                    <a:pt x="3183731" y="278607"/>
                  </a:cubicBezTo>
                  <a:cubicBezTo>
                    <a:pt x="3171031" y="289719"/>
                    <a:pt x="3178571" y="314326"/>
                    <a:pt x="3171824" y="328613"/>
                  </a:cubicBezTo>
                  <a:cubicBezTo>
                    <a:pt x="3165077" y="342900"/>
                    <a:pt x="3196827" y="377826"/>
                    <a:pt x="3178968" y="395288"/>
                  </a:cubicBezTo>
                  <a:cubicBezTo>
                    <a:pt x="3161109" y="412750"/>
                    <a:pt x="3169840" y="453232"/>
                    <a:pt x="3138487" y="473869"/>
                  </a:cubicBezTo>
                  <a:cubicBezTo>
                    <a:pt x="3107134" y="494507"/>
                    <a:pt x="3083321" y="527845"/>
                    <a:pt x="3055143" y="545307"/>
                  </a:cubicBezTo>
                  <a:cubicBezTo>
                    <a:pt x="3026965" y="562769"/>
                    <a:pt x="3001962" y="581819"/>
                    <a:pt x="2986087" y="585788"/>
                  </a:cubicBezTo>
                  <a:cubicBezTo>
                    <a:pt x="2970212" y="589757"/>
                    <a:pt x="2959497" y="581422"/>
                    <a:pt x="2945606" y="569119"/>
                  </a:cubicBezTo>
                  <a:lnTo>
                    <a:pt x="2895600" y="473870"/>
                  </a:lnTo>
                  <a:lnTo>
                    <a:pt x="2821780" y="333376"/>
                  </a:lnTo>
                  <a:lnTo>
                    <a:pt x="2745580" y="238126"/>
                  </a:lnTo>
                  <a:lnTo>
                    <a:pt x="2638425" y="173832"/>
                  </a:lnTo>
                  <a:cubicBezTo>
                    <a:pt x="2604294" y="174626"/>
                    <a:pt x="2545556" y="141686"/>
                    <a:pt x="2497931" y="133352"/>
                  </a:cubicBezTo>
                  <a:cubicBezTo>
                    <a:pt x="2450306" y="125018"/>
                    <a:pt x="2228055" y="108745"/>
                    <a:pt x="2352674" y="123826"/>
                  </a:cubicBezTo>
                  <a:lnTo>
                    <a:pt x="2085974" y="121446"/>
                  </a:lnTo>
                  <a:lnTo>
                    <a:pt x="1883568" y="126207"/>
                  </a:lnTo>
                  <a:lnTo>
                    <a:pt x="1819274" y="128589"/>
                  </a:lnTo>
                  <a:lnTo>
                    <a:pt x="1595437" y="119064"/>
                  </a:lnTo>
                  <a:lnTo>
                    <a:pt x="1416844" y="119063"/>
                  </a:lnTo>
                  <a:lnTo>
                    <a:pt x="1138237" y="119064"/>
                  </a:lnTo>
                  <a:lnTo>
                    <a:pt x="707231" y="88107"/>
                  </a:lnTo>
                  <a:cubicBezTo>
                    <a:pt x="681037" y="86519"/>
                    <a:pt x="733425" y="118270"/>
                    <a:pt x="707231" y="116682"/>
                  </a:cubicBezTo>
                  <a:cubicBezTo>
                    <a:pt x="651668" y="109538"/>
                    <a:pt x="584200" y="123826"/>
                    <a:pt x="528637" y="116682"/>
                  </a:cubicBezTo>
                  <a:lnTo>
                    <a:pt x="0" y="35720"/>
                  </a:lnTo>
                  <a:close/>
                </a:path>
              </a:pathLst>
            </a:custGeom>
            <a:pattFill prst="pct50">
              <a:fgClr>
                <a:srgbClr val="CCFFCC"/>
              </a:fgClr>
              <a:bgClr>
                <a:srgbClr val="FFFFFF"/>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reeform: Shape 4">
              <a:extLst>
                <a:ext uri="{FF2B5EF4-FFF2-40B4-BE49-F238E27FC236}">
                  <a16:creationId xmlns:a16="http://schemas.microsoft.com/office/drawing/2014/main" id="{8691CF99-0895-497B-897D-ADD15540491C}"/>
                </a:ext>
              </a:extLst>
            </p:cNvPr>
            <p:cNvSpPr/>
            <p:nvPr/>
          </p:nvSpPr>
          <p:spPr>
            <a:xfrm>
              <a:off x="6841331" y="1540669"/>
              <a:ext cx="1109663" cy="121444"/>
            </a:xfrm>
            <a:custGeom>
              <a:avLst/>
              <a:gdLst>
                <a:gd name="connsiteX0" fmla="*/ 0 w 1109663"/>
                <a:gd name="connsiteY0" fmla="*/ 2381 h 121444"/>
                <a:gd name="connsiteX1" fmla="*/ 202407 w 1109663"/>
                <a:gd name="connsiteY1" fmla="*/ 2381 h 121444"/>
                <a:gd name="connsiteX2" fmla="*/ 328613 w 1109663"/>
                <a:gd name="connsiteY2" fmla="*/ 0 h 121444"/>
                <a:gd name="connsiteX3" fmla="*/ 421482 w 1109663"/>
                <a:gd name="connsiteY3" fmla="*/ 16669 h 121444"/>
                <a:gd name="connsiteX4" fmla="*/ 650082 w 1109663"/>
                <a:gd name="connsiteY4" fmla="*/ 54769 h 121444"/>
                <a:gd name="connsiteX5" fmla="*/ 771525 w 1109663"/>
                <a:gd name="connsiteY5" fmla="*/ 76200 h 121444"/>
                <a:gd name="connsiteX6" fmla="*/ 923925 w 1109663"/>
                <a:gd name="connsiteY6" fmla="*/ 85725 h 121444"/>
                <a:gd name="connsiteX7" fmla="*/ 1047750 w 1109663"/>
                <a:gd name="connsiteY7" fmla="*/ 85725 h 121444"/>
                <a:gd name="connsiteX8" fmla="*/ 1109663 w 1109663"/>
                <a:gd name="connsiteY8" fmla="*/ 85725 h 121444"/>
                <a:gd name="connsiteX9" fmla="*/ 1107282 w 1109663"/>
                <a:gd name="connsiteY9" fmla="*/ 119062 h 121444"/>
                <a:gd name="connsiteX10" fmla="*/ 940594 w 1109663"/>
                <a:gd name="connsiteY10" fmla="*/ 121444 h 121444"/>
                <a:gd name="connsiteX11" fmla="*/ 797719 w 1109663"/>
                <a:gd name="connsiteY11" fmla="*/ 100012 h 121444"/>
                <a:gd name="connsiteX12" fmla="*/ 633413 w 1109663"/>
                <a:gd name="connsiteY12" fmla="*/ 80962 h 121444"/>
                <a:gd name="connsiteX13" fmla="*/ 469107 w 1109663"/>
                <a:gd name="connsiteY13" fmla="*/ 45244 h 121444"/>
                <a:gd name="connsiteX14" fmla="*/ 347663 w 1109663"/>
                <a:gd name="connsiteY14" fmla="*/ 26194 h 121444"/>
                <a:gd name="connsiteX15" fmla="*/ 309563 w 1109663"/>
                <a:gd name="connsiteY15" fmla="*/ 21431 h 121444"/>
                <a:gd name="connsiteX16" fmla="*/ 0 w 1109663"/>
                <a:gd name="connsiteY16" fmla="*/ 2381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9663" h="121444">
                  <a:moveTo>
                    <a:pt x="0" y="2381"/>
                  </a:moveTo>
                  <a:lnTo>
                    <a:pt x="202407" y="2381"/>
                  </a:lnTo>
                  <a:lnTo>
                    <a:pt x="328613" y="0"/>
                  </a:lnTo>
                  <a:lnTo>
                    <a:pt x="421482" y="16669"/>
                  </a:lnTo>
                  <a:lnTo>
                    <a:pt x="650082" y="54769"/>
                  </a:lnTo>
                  <a:lnTo>
                    <a:pt x="771525" y="76200"/>
                  </a:lnTo>
                  <a:lnTo>
                    <a:pt x="923925" y="85725"/>
                  </a:lnTo>
                  <a:lnTo>
                    <a:pt x="1047750" y="85725"/>
                  </a:lnTo>
                  <a:lnTo>
                    <a:pt x="1109663" y="85725"/>
                  </a:lnTo>
                  <a:lnTo>
                    <a:pt x="1107282" y="119062"/>
                  </a:lnTo>
                  <a:lnTo>
                    <a:pt x="940594" y="121444"/>
                  </a:lnTo>
                  <a:lnTo>
                    <a:pt x="797719" y="100012"/>
                  </a:lnTo>
                  <a:lnTo>
                    <a:pt x="633413" y="80962"/>
                  </a:lnTo>
                  <a:lnTo>
                    <a:pt x="469107" y="45244"/>
                  </a:lnTo>
                  <a:lnTo>
                    <a:pt x="347663" y="26194"/>
                  </a:lnTo>
                  <a:lnTo>
                    <a:pt x="309563" y="21431"/>
                  </a:lnTo>
                  <a:lnTo>
                    <a:pt x="0" y="2381"/>
                  </a:ln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Freeform: Shape 9">
              <a:extLst>
                <a:ext uri="{FF2B5EF4-FFF2-40B4-BE49-F238E27FC236}">
                  <a16:creationId xmlns:a16="http://schemas.microsoft.com/office/drawing/2014/main" id="{50EB639B-14D1-483A-B521-0E84F200BBC7}"/>
                </a:ext>
              </a:extLst>
            </p:cNvPr>
            <p:cNvSpPr/>
            <p:nvPr/>
          </p:nvSpPr>
          <p:spPr>
            <a:xfrm>
              <a:off x="7627144" y="1583531"/>
              <a:ext cx="326231" cy="28575"/>
            </a:xfrm>
            <a:custGeom>
              <a:avLst/>
              <a:gdLst>
                <a:gd name="connsiteX0" fmla="*/ 0 w 326231"/>
                <a:gd name="connsiteY0" fmla="*/ 0 h 28575"/>
                <a:gd name="connsiteX1" fmla="*/ 140494 w 326231"/>
                <a:gd name="connsiteY1" fmla="*/ 4763 h 28575"/>
                <a:gd name="connsiteX2" fmla="*/ 247650 w 326231"/>
                <a:gd name="connsiteY2" fmla="*/ 7144 h 28575"/>
                <a:gd name="connsiteX3" fmla="*/ 326231 w 326231"/>
                <a:gd name="connsiteY3" fmla="*/ 0 h 28575"/>
                <a:gd name="connsiteX4" fmla="*/ 326231 w 326231"/>
                <a:gd name="connsiteY4" fmla="*/ 21432 h 28575"/>
                <a:gd name="connsiteX5" fmla="*/ 169069 w 326231"/>
                <a:gd name="connsiteY5" fmla="*/ 28575 h 28575"/>
                <a:gd name="connsiteX6" fmla="*/ 73819 w 326231"/>
                <a:gd name="connsiteY6" fmla="*/ 16669 h 28575"/>
                <a:gd name="connsiteX7" fmla="*/ 0 w 326231"/>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31" h="28575">
                  <a:moveTo>
                    <a:pt x="0" y="0"/>
                  </a:moveTo>
                  <a:lnTo>
                    <a:pt x="140494" y="4763"/>
                  </a:lnTo>
                  <a:lnTo>
                    <a:pt x="247650" y="7144"/>
                  </a:lnTo>
                  <a:lnTo>
                    <a:pt x="326231" y="0"/>
                  </a:lnTo>
                  <a:lnTo>
                    <a:pt x="326231" y="21432"/>
                  </a:lnTo>
                  <a:lnTo>
                    <a:pt x="169069" y="28575"/>
                  </a:lnTo>
                  <a:lnTo>
                    <a:pt x="73819" y="16669"/>
                  </a:lnTo>
                  <a:lnTo>
                    <a:pt x="0" y="0"/>
                  </a:ln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Shape 11">
              <a:extLst>
                <a:ext uri="{FF2B5EF4-FFF2-40B4-BE49-F238E27FC236}">
                  <a16:creationId xmlns:a16="http://schemas.microsoft.com/office/drawing/2014/main" id="{7FE34B62-B1ED-4063-ACF0-FD3ED22465A1}"/>
                </a:ext>
              </a:extLst>
            </p:cNvPr>
            <p:cNvSpPr/>
            <p:nvPr/>
          </p:nvSpPr>
          <p:spPr>
            <a:xfrm>
              <a:off x="8036719" y="1576388"/>
              <a:ext cx="1047750" cy="102393"/>
            </a:xfrm>
            <a:custGeom>
              <a:avLst/>
              <a:gdLst>
                <a:gd name="connsiteX0" fmla="*/ 0 w 1047750"/>
                <a:gd name="connsiteY0" fmla="*/ 52387 h 102393"/>
                <a:gd name="connsiteX1" fmla="*/ 188119 w 1047750"/>
                <a:gd name="connsiteY1" fmla="*/ 45243 h 102393"/>
                <a:gd name="connsiteX2" fmla="*/ 316706 w 1047750"/>
                <a:gd name="connsiteY2" fmla="*/ 30956 h 102393"/>
                <a:gd name="connsiteX3" fmla="*/ 378619 w 1047750"/>
                <a:gd name="connsiteY3" fmla="*/ 35718 h 102393"/>
                <a:gd name="connsiteX4" fmla="*/ 481012 w 1047750"/>
                <a:gd name="connsiteY4" fmla="*/ 59531 h 102393"/>
                <a:gd name="connsiteX5" fmla="*/ 602456 w 1047750"/>
                <a:gd name="connsiteY5" fmla="*/ 76200 h 102393"/>
                <a:gd name="connsiteX6" fmla="*/ 742950 w 1047750"/>
                <a:gd name="connsiteY6" fmla="*/ 92868 h 102393"/>
                <a:gd name="connsiteX7" fmla="*/ 904875 w 1047750"/>
                <a:gd name="connsiteY7" fmla="*/ 95250 h 102393"/>
                <a:gd name="connsiteX8" fmla="*/ 1014412 w 1047750"/>
                <a:gd name="connsiteY8" fmla="*/ 102393 h 102393"/>
                <a:gd name="connsiteX9" fmla="*/ 1042987 w 1047750"/>
                <a:gd name="connsiteY9" fmla="*/ 102393 h 102393"/>
                <a:gd name="connsiteX10" fmla="*/ 1047750 w 1047750"/>
                <a:gd name="connsiteY10" fmla="*/ 66675 h 102393"/>
                <a:gd name="connsiteX11" fmla="*/ 945356 w 1047750"/>
                <a:gd name="connsiteY11" fmla="*/ 71437 h 102393"/>
                <a:gd name="connsiteX12" fmla="*/ 828675 w 1047750"/>
                <a:gd name="connsiteY12" fmla="*/ 76200 h 102393"/>
                <a:gd name="connsiteX13" fmla="*/ 707231 w 1047750"/>
                <a:gd name="connsiteY13" fmla="*/ 66675 h 102393"/>
                <a:gd name="connsiteX14" fmla="*/ 595312 w 1047750"/>
                <a:gd name="connsiteY14" fmla="*/ 57150 h 102393"/>
                <a:gd name="connsiteX15" fmla="*/ 502444 w 1047750"/>
                <a:gd name="connsiteY15" fmla="*/ 38100 h 102393"/>
                <a:gd name="connsiteX16" fmla="*/ 431006 w 1047750"/>
                <a:gd name="connsiteY16" fmla="*/ 11906 h 102393"/>
                <a:gd name="connsiteX17" fmla="*/ 390525 w 1047750"/>
                <a:gd name="connsiteY17" fmla="*/ 0 h 102393"/>
                <a:gd name="connsiteX18" fmla="*/ 307181 w 1047750"/>
                <a:gd name="connsiteY18" fmla="*/ 9525 h 102393"/>
                <a:gd name="connsiteX19" fmla="*/ 123825 w 1047750"/>
                <a:gd name="connsiteY19" fmla="*/ 35718 h 102393"/>
                <a:gd name="connsiteX20" fmla="*/ 0 w 1047750"/>
                <a:gd name="connsiteY20" fmla="*/ 52387 h 10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7750" h="102393">
                  <a:moveTo>
                    <a:pt x="0" y="52387"/>
                  </a:moveTo>
                  <a:lnTo>
                    <a:pt x="188119" y="45243"/>
                  </a:lnTo>
                  <a:lnTo>
                    <a:pt x="316706" y="30956"/>
                  </a:lnTo>
                  <a:lnTo>
                    <a:pt x="378619" y="35718"/>
                  </a:lnTo>
                  <a:lnTo>
                    <a:pt x="481012" y="59531"/>
                  </a:lnTo>
                  <a:lnTo>
                    <a:pt x="602456" y="76200"/>
                  </a:lnTo>
                  <a:lnTo>
                    <a:pt x="742950" y="92868"/>
                  </a:lnTo>
                  <a:lnTo>
                    <a:pt x="904875" y="95250"/>
                  </a:lnTo>
                  <a:lnTo>
                    <a:pt x="1014412" y="102393"/>
                  </a:lnTo>
                  <a:lnTo>
                    <a:pt x="1042987" y="102393"/>
                  </a:lnTo>
                  <a:lnTo>
                    <a:pt x="1047750" y="66675"/>
                  </a:lnTo>
                  <a:lnTo>
                    <a:pt x="945356" y="71437"/>
                  </a:lnTo>
                  <a:lnTo>
                    <a:pt x="828675" y="76200"/>
                  </a:lnTo>
                  <a:lnTo>
                    <a:pt x="707231" y="66675"/>
                  </a:lnTo>
                  <a:lnTo>
                    <a:pt x="595312" y="57150"/>
                  </a:lnTo>
                  <a:lnTo>
                    <a:pt x="502444" y="38100"/>
                  </a:lnTo>
                  <a:lnTo>
                    <a:pt x="431006" y="11906"/>
                  </a:lnTo>
                  <a:lnTo>
                    <a:pt x="390525" y="0"/>
                  </a:lnTo>
                  <a:lnTo>
                    <a:pt x="307181" y="9525"/>
                  </a:lnTo>
                  <a:lnTo>
                    <a:pt x="123825" y="35718"/>
                  </a:lnTo>
                  <a:lnTo>
                    <a:pt x="0" y="52387"/>
                  </a:ln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DA364627-3969-491B-918D-2729E53A38FE}"/>
                </a:ext>
              </a:extLst>
            </p:cNvPr>
            <p:cNvSpPr/>
            <p:nvPr/>
          </p:nvSpPr>
          <p:spPr>
            <a:xfrm>
              <a:off x="9086850" y="1335881"/>
              <a:ext cx="1688306" cy="378619"/>
            </a:xfrm>
            <a:custGeom>
              <a:avLst/>
              <a:gdLst>
                <a:gd name="connsiteX0" fmla="*/ 59531 w 1688306"/>
                <a:gd name="connsiteY0" fmla="*/ 295275 h 378619"/>
                <a:gd name="connsiteX1" fmla="*/ 178594 w 1688306"/>
                <a:gd name="connsiteY1" fmla="*/ 290513 h 378619"/>
                <a:gd name="connsiteX2" fmla="*/ 357188 w 1688306"/>
                <a:gd name="connsiteY2" fmla="*/ 300038 h 378619"/>
                <a:gd name="connsiteX3" fmla="*/ 542925 w 1688306"/>
                <a:gd name="connsiteY3" fmla="*/ 304800 h 378619"/>
                <a:gd name="connsiteX4" fmla="*/ 657225 w 1688306"/>
                <a:gd name="connsiteY4" fmla="*/ 295275 h 378619"/>
                <a:gd name="connsiteX5" fmla="*/ 828675 w 1688306"/>
                <a:gd name="connsiteY5" fmla="*/ 280988 h 378619"/>
                <a:gd name="connsiteX6" fmla="*/ 1035844 w 1688306"/>
                <a:gd name="connsiteY6" fmla="*/ 254794 h 378619"/>
                <a:gd name="connsiteX7" fmla="*/ 1159669 w 1688306"/>
                <a:gd name="connsiteY7" fmla="*/ 235744 h 378619"/>
                <a:gd name="connsiteX8" fmla="*/ 1266825 w 1688306"/>
                <a:gd name="connsiteY8" fmla="*/ 178594 h 378619"/>
                <a:gd name="connsiteX9" fmla="*/ 1312069 w 1688306"/>
                <a:gd name="connsiteY9" fmla="*/ 142875 h 378619"/>
                <a:gd name="connsiteX10" fmla="*/ 1381125 w 1688306"/>
                <a:gd name="connsiteY10" fmla="*/ 85725 h 378619"/>
                <a:gd name="connsiteX11" fmla="*/ 1404938 w 1688306"/>
                <a:gd name="connsiteY11" fmla="*/ 66675 h 378619"/>
                <a:gd name="connsiteX12" fmla="*/ 1454944 w 1688306"/>
                <a:gd name="connsiteY12" fmla="*/ 66675 h 378619"/>
                <a:gd name="connsiteX13" fmla="*/ 1543050 w 1688306"/>
                <a:gd name="connsiteY13" fmla="*/ 50007 h 378619"/>
                <a:gd name="connsiteX14" fmla="*/ 1688306 w 1688306"/>
                <a:gd name="connsiteY14" fmla="*/ 0 h 378619"/>
                <a:gd name="connsiteX15" fmla="*/ 1643063 w 1688306"/>
                <a:gd name="connsiteY15" fmla="*/ 50007 h 378619"/>
                <a:gd name="connsiteX16" fmla="*/ 1497806 w 1688306"/>
                <a:gd name="connsiteY16" fmla="*/ 121444 h 378619"/>
                <a:gd name="connsiteX17" fmla="*/ 1335881 w 1688306"/>
                <a:gd name="connsiteY17" fmla="*/ 230982 h 378619"/>
                <a:gd name="connsiteX18" fmla="*/ 1176338 w 1688306"/>
                <a:gd name="connsiteY18" fmla="*/ 345282 h 378619"/>
                <a:gd name="connsiteX19" fmla="*/ 1028700 w 1688306"/>
                <a:gd name="connsiteY19" fmla="*/ 333375 h 378619"/>
                <a:gd name="connsiteX20" fmla="*/ 835819 w 1688306"/>
                <a:gd name="connsiteY20" fmla="*/ 340519 h 378619"/>
                <a:gd name="connsiteX21" fmla="*/ 600075 w 1688306"/>
                <a:gd name="connsiteY21" fmla="*/ 354807 h 378619"/>
                <a:gd name="connsiteX22" fmla="*/ 295275 w 1688306"/>
                <a:gd name="connsiteY22" fmla="*/ 378619 h 378619"/>
                <a:gd name="connsiteX23" fmla="*/ 95250 w 1688306"/>
                <a:gd name="connsiteY23" fmla="*/ 378619 h 378619"/>
                <a:gd name="connsiteX24" fmla="*/ 0 w 1688306"/>
                <a:gd name="connsiteY24" fmla="*/ 366713 h 378619"/>
                <a:gd name="connsiteX25" fmla="*/ 104775 w 1688306"/>
                <a:gd name="connsiteY25" fmla="*/ 354807 h 378619"/>
                <a:gd name="connsiteX26" fmla="*/ 381000 w 1688306"/>
                <a:gd name="connsiteY26" fmla="*/ 347663 h 378619"/>
                <a:gd name="connsiteX27" fmla="*/ 521494 w 1688306"/>
                <a:gd name="connsiteY27" fmla="*/ 342900 h 378619"/>
                <a:gd name="connsiteX28" fmla="*/ 797719 w 1688306"/>
                <a:gd name="connsiteY28" fmla="*/ 321469 h 378619"/>
                <a:gd name="connsiteX29" fmla="*/ 476250 w 1688306"/>
                <a:gd name="connsiteY29" fmla="*/ 323850 h 378619"/>
                <a:gd name="connsiteX30" fmla="*/ 254794 w 1688306"/>
                <a:gd name="connsiteY30" fmla="*/ 304800 h 378619"/>
                <a:gd name="connsiteX31" fmla="*/ 59531 w 1688306"/>
                <a:gd name="connsiteY31" fmla="*/ 295275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88306" h="378619">
                  <a:moveTo>
                    <a:pt x="59531" y="295275"/>
                  </a:moveTo>
                  <a:lnTo>
                    <a:pt x="178594" y="290513"/>
                  </a:lnTo>
                  <a:lnTo>
                    <a:pt x="357188" y="300038"/>
                  </a:lnTo>
                  <a:lnTo>
                    <a:pt x="542925" y="304800"/>
                  </a:lnTo>
                  <a:lnTo>
                    <a:pt x="657225" y="295275"/>
                  </a:lnTo>
                  <a:lnTo>
                    <a:pt x="828675" y="280988"/>
                  </a:lnTo>
                  <a:lnTo>
                    <a:pt x="1035844" y="254794"/>
                  </a:lnTo>
                  <a:lnTo>
                    <a:pt x="1159669" y="235744"/>
                  </a:lnTo>
                  <a:lnTo>
                    <a:pt x="1266825" y="178594"/>
                  </a:lnTo>
                  <a:lnTo>
                    <a:pt x="1312069" y="142875"/>
                  </a:lnTo>
                  <a:lnTo>
                    <a:pt x="1381125" y="85725"/>
                  </a:lnTo>
                  <a:lnTo>
                    <a:pt x="1404938" y="66675"/>
                  </a:lnTo>
                  <a:lnTo>
                    <a:pt x="1454944" y="66675"/>
                  </a:lnTo>
                  <a:lnTo>
                    <a:pt x="1543050" y="50007"/>
                  </a:lnTo>
                  <a:lnTo>
                    <a:pt x="1688306" y="0"/>
                  </a:lnTo>
                  <a:lnTo>
                    <a:pt x="1643063" y="50007"/>
                  </a:lnTo>
                  <a:lnTo>
                    <a:pt x="1497806" y="121444"/>
                  </a:lnTo>
                  <a:lnTo>
                    <a:pt x="1335881" y="230982"/>
                  </a:lnTo>
                  <a:lnTo>
                    <a:pt x="1176338" y="345282"/>
                  </a:lnTo>
                  <a:lnTo>
                    <a:pt x="1028700" y="333375"/>
                  </a:lnTo>
                  <a:lnTo>
                    <a:pt x="835819" y="340519"/>
                  </a:lnTo>
                  <a:lnTo>
                    <a:pt x="600075" y="354807"/>
                  </a:lnTo>
                  <a:lnTo>
                    <a:pt x="295275" y="378619"/>
                  </a:lnTo>
                  <a:lnTo>
                    <a:pt x="95250" y="378619"/>
                  </a:lnTo>
                  <a:lnTo>
                    <a:pt x="0" y="366713"/>
                  </a:lnTo>
                  <a:lnTo>
                    <a:pt x="104775" y="354807"/>
                  </a:lnTo>
                  <a:lnTo>
                    <a:pt x="381000" y="347663"/>
                  </a:lnTo>
                  <a:lnTo>
                    <a:pt x="521494" y="342900"/>
                  </a:lnTo>
                  <a:lnTo>
                    <a:pt x="797719" y="321469"/>
                  </a:lnTo>
                  <a:lnTo>
                    <a:pt x="476250" y="323850"/>
                  </a:lnTo>
                  <a:lnTo>
                    <a:pt x="254794" y="304800"/>
                  </a:lnTo>
                  <a:lnTo>
                    <a:pt x="59531" y="295275"/>
                  </a:ln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Freeform: Shape 16">
              <a:extLst>
                <a:ext uri="{FF2B5EF4-FFF2-40B4-BE49-F238E27FC236}">
                  <a16:creationId xmlns:a16="http://schemas.microsoft.com/office/drawing/2014/main" id="{CEE83784-880F-42A7-90EC-4D1F99BA8CD2}"/>
                </a:ext>
              </a:extLst>
            </p:cNvPr>
            <p:cNvSpPr/>
            <p:nvPr/>
          </p:nvSpPr>
          <p:spPr>
            <a:xfrm>
              <a:off x="10327481" y="1574006"/>
              <a:ext cx="581025" cy="95250"/>
            </a:xfrm>
            <a:custGeom>
              <a:avLst/>
              <a:gdLst>
                <a:gd name="connsiteX0" fmla="*/ 0 w 581025"/>
                <a:gd name="connsiteY0" fmla="*/ 95250 h 95250"/>
                <a:gd name="connsiteX1" fmla="*/ 57150 w 581025"/>
                <a:gd name="connsiteY1" fmla="*/ 38100 h 95250"/>
                <a:gd name="connsiteX2" fmla="*/ 119063 w 581025"/>
                <a:gd name="connsiteY2" fmla="*/ 11907 h 95250"/>
                <a:gd name="connsiteX3" fmla="*/ 185738 w 581025"/>
                <a:gd name="connsiteY3" fmla="*/ 0 h 95250"/>
                <a:gd name="connsiteX4" fmla="*/ 271463 w 581025"/>
                <a:gd name="connsiteY4" fmla="*/ 16669 h 95250"/>
                <a:gd name="connsiteX5" fmla="*/ 373857 w 581025"/>
                <a:gd name="connsiteY5" fmla="*/ 9525 h 95250"/>
                <a:gd name="connsiteX6" fmla="*/ 392907 w 581025"/>
                <a:gd name="connsiteY6" fmla="*/ 16669 h 95250"/>
                <a:gd name="connsiteX7" fmla="*/ 452438 w 581025"/>
                <a:gd name="connsiteY7" fmla="*/ 21432 h 95250"/>
                <a:gd name="connsiteX8" fmla="*/ 581025 w 581025"/>
                <a:gd name="connsiteY8" fmla="*/ 14288 h 95250"/>
                <a:gd name="connsiteX9" fmla="*/ 469107 w 581025"/>
                <a:gd name="connsiteY9" fmla="*/ 42863 h 95250"/>
                <a:gd name="connsiteX10" fmla="*/ 350044 w 581025"/>
                <a:gd name="connsiteY10" fmla="*/ 47625 h 95250"/>
                <a:gd name="connsiteX11" fmla="*/ 214313 w 581025"/>
                <a:gd name="connsiteY11" fmla="*/ 35719 h 95250"/>
                <a:gd name="connsiteX12" fmla="*/ 180975 w 581025"/>
                <a:gd name="connsiteY12" fmla="*/ 45244 h 95250"/>
                <a:gd name="connsiteX13" fmla="*/ 100013 w 581025"/>
                <a:gd name="connsiteY13" fmla="*/ 76200 h 95250"/>
                <a:gd name="connsiteX14" fmla="*/ 0 w 581025"/>
                <a:gd name="connsiteY14"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025" h="95250">
                  <a:moveTo>
                    <a:pt x="0" y="95250"/>
                  </a:moveTo>
                  <a:lnTo>
                    <a:pt x="57150" y="38100"/>
                  </a:lnTo>
                  <a:lnTo>
                    <a:pt x="119063" y="11907"/>
                  </a:lnTo>
                  <a:lnTo>
                    <a:pt x="185738" y="0"/>
                  </a:lnTo>
                  <a:lnTo>
                    <a:pt x="271463" y="16669"/>
                  </a:lnTo>
                  <a:lnTo>
                    <a:pt x="373857" y="9525"/>
                  </a:lnTo>
                  <a:lnTo>
                    <a:pt x="392907" y="16669"/>
                  </a:lnTo>
                  <a:lnTo>
                    <a:pt x="452438" y="21432"/>
                  </a:lnTo>
                  <a:lnTo>
                    <a:pt x="581025" y="14288"/>
                  </a:lnTo>
                  <a:lnTo>
                    <a:pt x="469107" y="42863"/>
                  </a:lnTo>
                  <a:lnTo>
                    <a:pt x="350044" y="47625"/>
                  </a:lnTo>
                  <a:lnTo>
                    <a:pt x="214313" y="35719"/>
                  </a:lnTo>
                  <a:lnTo>
                    <a:pt x="180975" y="45244"/>
                  </a:lnTo>
                  <a:lnTo>
                    <a:pt x="100013" y="76200"/>
                  </a:lnTo>
                  <a:lnTo>
                    <a:pt x="0" y="95250"/>
                  </a:ln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9" name="TextBox 18">
            <a:extLst>
              <a:ext uri="{FF2B5EF4-FFF2-40B4-BE49-F238E27FC236}">
                <a16:creationId xmlns:a16="http://schemas.microsoft.com/office/drawing/2014/main" id="{85529F61-8E5B-4EF5-91C6-B9383298E965}"/>
              </a:ext>
            </a:extLst>
          </p:cNvPr>
          <p:cNvSpPr txBox="1"/>
          <p:nvPr/>
        </p:nvSpPr>
        <p:spPr>
          <a:xfrm>
            <a:off x="7716958" y="3429000"/>
            <a:ext cx="4228754" cy="923330"/>
          </a:xfrm>
          <a:prstGeom prst="rect">
            <a:avLst/>
          </a:prstGeom>
          <a:noFill/>
        </p:spPr>
        <p:txBody>
          <a:bodyPr wrap="square" rtlCol="0">
            <a:spAutoFit/>
          </a:bodyPr>
          <a:lstStyle/>
          <a:p>
            <a:r>
              <a:rPr lang="en-IE" dirty="0">
                <a:solidFill>
                  <a:schemeClr val="bg1"/>
                </a:solidFill>
              </a:rPr>
              <a:t>Section through </a:t>
            </a:r>
            <a:r>
              <a:rPr lang="en-IE" dirty="0" err="1">
                <a:solidFill>
                  <a:schemeClr val="bg1"/>
                </a:solidFill>
              </a:rPr>
              <a:t>Lisheen</a:t>
            </a:r>
            <a:r>
              <a:rPr lang="en-IE" dirty="0">
                <a:solidFill>
                  <a:schemeClr val="bg1"/>
                </a:solidFill>
              </a:rPr>
              <a:t> showing the </a:t>
            </a:r>
            <a:r>
              <a:rPr lang="en-IE" dirty="0" err="1">
                <a:solidFill>
                  <a:schemeClr val="bg1"/>
                </a:solidFill>
              </a:rPr>
              <a:t>Crosspatrick</a:t>
            </a:r>
            <a:r>
              <a:rPr lang="en-IE" dirty="0">
                <a:solidFill>
                  <a:schemeClr val="bg1"/>
                </a:solidFill>
              </a:rPr>
              <a:t> </a:t>
            </a:r>
            <a:r>
              <a:rPr lang="en-IE" dirty="0" err="1">
                <a:solidFill>
                  <a:schemeClr val="bg1"/>
                </a:solidFill>
              </a:rPr>
              <a:t>Fm</a:t>
            </a:r>
            <a:r>
              <a:rPr lang="en-IE" dirty="0">
                <a:solidFill>
                  <a:schemeClr val="bg1"/>
                </a:solidFill>
              </a:rPr>
              <a:t> infilling the hanging-wall sag on the fault.</a:t>
            </a:r>
          </a:p>
        </p:txBody>
      </p:sp>
      <p:sp>
        <p:nvSpPr>
          <p:cNvPr id="20" name="TextBox 19">
            <a:extLst>
              <a:ext uri="{FF2B5EF4-FFF2-40B4-BE49-F238E27FC236}">
                <a16:creationId xmlns:a16="http://schemas.microsoft.com/office/drawing/2014/main" id="{8F9D2DDE-352D-4ABF-8437-3599687C1BD8}"/>
              </a:ext>
            </a:extLst>
          </p:cNvPr>
          <p:cNvSpPr txBox="1"/>
          <p:nvPr/>
        </p:nvSpPr>
        <p:spPr>
          <a:xfrm>
            <a:off x="4685280" y="6190828"/>
            <a:ext cx="3265714" cy="307777"/>
          </a:xfrm>
          <a:prstGeom prst="rect">
            <a:avLst/>
          </a:prstGeom>
          <a:noFill/>
        </p:spPr>
        <p:txBody>
          <a:bodyPr wrap="square" rtlCol="0">
            <a:spAutoFit/>
          </a:bodyPr>
          <a:lstStyle/>
          <a:p>
            <a:r>
              <a:rPr lang="en-IE" sz="1400" i="1" dirty="0">
                <a:solidFill>
                  <a:schemeClr val="bg1"/>
                </a:solidFill>
              </a:rPr>
              <a:t>From GSI Open File Resource</a:t>
            </a:r>
          </a:p>
        </p:txBody>
      </p:sp>
      <p:pic>
        <p:nvPicPr>
          <p:cNvPr id="21" name="Picture 20">
            <a:extLst>
              <a:ext uri="{FF2B5EF4-FFF2-40B4-BE49-F238E27FC236}">
                <a16:creationId xmlns:a16="http://schemas.microsoft.com/office/drawing/2014/main" id="{13217426-5118-46DF-9D80-397A0F7CA4FD}"/>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8412479" y="4506596"/>
            <a:ext cx="3533233" cy="1492524"/>
          </a:xfrm>
          <a:prstGeom prst="rect">
            <a:avLst/>
          </a:prstGeom>
        </p:spPr>
      </p:pic>
      <p:sp>
        <p:nvSpPr>
          <p:cNvPr id="13" name="TextBox 12">
            <a:extLst>
              <a:ext uri="{FF2B5EF4-FFF2-40B4-BE49-F238E27FC236}">
                <a16:creationId xmlns:a16="http://schemas.microsoft.com/office/drawing/2014/main" id="{61C6619D-1F3C-4D25-A06A-3ECF8F857547}"/>
              </a:ext>
            </a:extLst>
          </p:cNvPr>
          <p:cNvSpPr txBox="1"/>
          <p:nvPr/>
        </p:nvSpPr>
        <p:spPr>
          <a:xfrm>
            <a:off x="9298784" y="6036562"/>
            <a:ext cx="2646928" cy="338554"/>
          </a:xfrm>
          <a:prstGeom prst="rect">
            <a:avLst/>
          </a:prstGeom>
          <a:noFill/>
        </p:spPr>
        <p:txBody>
          <a:bodyPr wrap="square" rtlCol="0">
            <a:spAutoFit/>
          </a:bodyPr>
          <a:lstStyle/>
          <a:p>
            <a:r>
              <a:rPr lang="en-IE" sz="1600" dirty="0" err="1">
                <a:solidFill>
                  <a:schemeClr val="bg1"/>
                </a:solidFill>
              </a:rPr>
              <a:t>Lisheen</a:t>
            </a:r>
            <a:r>
              <a:rPr lang="en-IE" sz="1600" dirty="0">
                <a:solidFill>
                  <a:schemeClr val="bg1"/>
                </a:solidFill>
              </a:rPr>
              <a:t> high grade ore</a:t>
            </a:r>
          </a:p>
        </p:txBody>
      </p:sp>
      <p:cxnSp>
        <p:nvCxnSpPr>
          <p:cNvPr id="23" name="Straight Arrow Connector 22">
            <a:extLst>
              <a:ext uri="{FF2B5EF4-FFF2-40B4-BE49-F238E27FC236}">
                <a16:creationId xmlns:a16="http://schemas.microsoft.com/office/drawing/2014/main" id="{F7A20FDF-0638-4085-A539-A2941D95352B}"/>
              </a:ext>
            </a:extLst>
          </p:cNvPr>
          <p:cNvCxnSpPr/>
          <p:nvPr/>
        </p:nvCxnSpPr>
        <p:spPr>
          <a:xfrm>
            <a:off x="1813560" y="1950720"/>
            <a:ext cx="0" cy="28346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Arrow: Right 23">
            <a:extLst>
              <a:ext uri="{FF2B5EF4-FFF2-40B4-BE49-F238E27FC236}">
                <a16:creationId xmlns:a16="http://schemas.microsoft.com/office/drawing/2014/main" id="{73A1E0D9-54E9-484C-8173-EF5703CA692E}"/>
              </a:ext>
            </a:extLst>
          </p:cNvPr>
          <p:cNvSpPr/>
          <p:nvPr/>
        </p:nvSpPr>
        <p:spPr>
          <a:xfrm>
            <a:off x="8595360" y="1066800"/>
            <a:ext cx="1417320" cy="22424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Arrow: Up-Down 21">
            <a:extLst>
              <a:ext uri="{FF2B5EF4-FFF2-40B4-BE49-F238E27FC236}">
                <a16:creationId xmlns:a16="http://schemas.microsoft.com/office/drawing/2014/main" id="{37B69B68-5D5C-45D5-AD1A-0EE067D8AA55}"/>
              </a:ext>
            </a:extLst>
          </p:cNvPr>
          <p:cNvSpPr/>
          <p:nvPr/>
        </p:nvSpPr>
        <p:spPr>
          <a:xfrm>
            <a:off x="7452360" y="838200"/>
            <a:ext cx="174784" cy="702469"/>
          </a:xfrm>
          <a:prstGeom prst="up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TextBox 24">
            <a:extLst>
              <a:ext uri="{FF2B5EF4-FFF2-40B4-BE49-F238E27FC236}">
                <a16:creationId xmlns:a16="http://schemas.microsoft.com/office/drawing/2014/main" id="{BD66BA59-9851-466F-8478-146C3430ABD3}"/>
              </a:ext>
            </a:extLst>
          </p:cNvPr>
          <p:cNvSpPr txBox="1"/>
          <p:nvPr/>
        </p:nvSpPr>
        <p:spPr>
          <a:xfrm>
            <a:off x="6693530" y="975117"/>
            <a:ext cx="835485" cy="369332"/>
          </a:xfrm>
          <a:prstGeom prst="rect">
            <a:avLst/>
          </a:prstGeom>
          <a:noFill/>
        </p:spPr>
        <p:txBody>
          <a:bodyPr wrap="none" rtlCol="0">
            <a:spAutoFit/>
          </a:bodyPr>
          <a:lstStyle/>
          <a:p>
            <a:r>
              <a:rPr lang="en-IE" dirty="0"/>
              <a:t>~100m</a:t>
            </a:r>
          </a:p>
        </p:txBody>
      </p:sp>
      <p:grpSp>
        <p:nvGrpSpPr>
          <p:cNvPr id="27" name="Group 26">
            <a:extLst>
              <a:ext uri="{FF2B5EF4-FFF2-40B4-BE49-F238E27FC236}">
                <a16:creationId xmlns:a16="http://schemas.microsoft.com/office/drawing/2014/main" id="{E1886502-DF81-B9E3-2B98-6D1758E7D119}"/>
              </a:ext>
            </a:extLst>
          </p:cNvPr>
          <p:cNvGrpSpPr/>
          <p:nvPr/>
        </p:nvGrpSpPr>
        <p:grpSpPr>
          <a:xfrm>
            <a:off x="133194" y="6313361"/>
            <a:ext cx="12910671" cy="466127"/>
            <a:chOff x="133194" y="6313361"/>
            <a:chExt cx="12910671" cy="466127"/>
          </a:xfrm>
        </p:grpSpPr>
        <p:sp>
          <p:nvSpPr>
            <p:cNvPr id="28" name="TextBox 27">
              <a:extLst>
                <a:ext uri="{FF2B5EF4-FFF2-40B4-BE49-F238E27FC236}">
                  <a16:creationId xmlns:a16="http://schemas.microsoft.com/office/drawing/2014/main" id="{4F7B4FA7-81D9-2C76-9A7D-663A8B8852AF}"/>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9" name="Picture 28">
              <a:extLst>
                <a:ext uri="{FF2B5EF4-FFF2-40B4-BE49-F238E27FC236}">
                  <a16:creationId xmlns:a16="http://schemas.microsoft.com/office/drawing/2014/main" id="{BA324855-C548-DFB9-FD50-9F937E9F3C0E}"/>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30" name="Title 1">
            <a:extLst>
              <a:ext uri="{FF2B5EF4-FFF2-40B4-BE49-F238E27FC236}">
                <a16:creationId xmlns:a16="http://schemas.microsoft.com/office/drawing/2014/main" id="{C539F1F5-33E0-0F32-9BFE-39E7C28BAAF7}"/>
              </a:ext>
            </a:extLst>
          </p:cNvPr>
          <p:cNvSpPr txBox="1">
            <a:spLocks/>
          </p:cNvSpPr>
          <p:nvPr/>
        </p:nvSpPr>
        <p:spPr>
          <a:xfrm>
            <a:off x="419360" y="-1198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Lisheen – geological constraints</a:t>
            </a:r>
          </a:p>
        </p:txBody>
      </p:sp>
    </p:spTree>
    <p:extLst>
      <p:ext uri="{BB962C8B-B14F-4D97-AF65-F5344CB8AC3E}">
        <p14:creationId xmlns:p14="http://schemas.microsoft.com/office/powerpoint/2010/main" val="11712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A45DD7-8317-D6F1-5A45-50E22614D564}"/>
              </a:ext>
            </a:extLst>
          </p:cNvPr>
          <p:cNvSpPr/>
          <p:nvPr/>
        </p:nvSpPr>
        <p:spPr>
          <a:xfrm>
            <a:off x="-17719"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38" name="Group 37">
            <a:extLst>
              <a:ext uri="{FF2B5EF4-FFF2-40B4-BE49-F238E27FC236}">
                <a16:creationId xmlns:a16="http://schemas.microsoft.com/office/drawing/2014/main" id="{AECF8E9E-72D1-B59D-6F59-D17C4BC8425E}"/>
              </a:ext>
            </a:extLst>
          </p:cNvPr>
          <p:cNvGrpSpPr/>
          <p:nvPr/>
        </p:nvGrpSpPr>
        <p:grpSpPr>
          <a:xfrm>
            <a:off x="85020" y="6330437"/>
            <a:ext cx="12910671" cy="466127"/>
            <a:chOff x="133194" y="6313361"/>
            <a:chExt cx="12910671" cy="466127"/>
          </a:xfrm>
        </p:grpSpPr>
        <p:sp>
          <p:nvSpPr>
            <p:cNvPr id="42" name="TextBox 41">
              <a:extLst>
                <a:ext uri="{FF2B5EF4-FFF2-40B4-BE49-F238E27FC236}">
                  <a16:creationId xmlns:a16="http://schemas.microsoft.com/office/drawing/2014/main" id="{407D2E13-BDA5-3229-3FB3-523C737C0A0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43" name="Picture 42">
              <a:extLst>
                <a:ext uri="{FF2B5EF4-FFF2-40B4-BE49-F238E27FC236}">
                  <a16:creationId xmlns:a16="http://schemas.microsoft.com/office/drawing/2014/main" id="{8FCBF01F-1F64-1712-B9D2-E7EBEC9E1F94}"/>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5" name="Picture 54" descr="A picture containing nature, mountain, grass, outdoor&#10;&#10;Description automatically generated">
            <a:extLst>
              <a:ext uri="{FF2B5EF4-FFF2-40B4-BE49-F238E27FC236}">
                <a16:creationId xmlns:a16="http://schemas.microsoft.com/office/drawing/2014/main" id="{60A86C10-0B20-4251-8983-ECFEC53E1F31}"/>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0800000" flipV="1">
            <a:off x="551795" y="1100062"/>
            <a:ext cx="7090877" cy="4929143"/>
          </a:xfrm>
          <a:prstGeom prst="rect">
            <a:avLst/>
          </a:prstGeom>
        </p:spPr>
      </p:pic>
      <p:sp>
        <p:nvSpPr>
          <p:cNvPr id="39" name="Title 1">
            <a:extLst>
              <a:ext uri="{FF2B5EF4-FFF2-40B4-BE49-F238E27FC236}">
                <a16:creationId xmlns:a16="http://schemas.microsoft.com/office/drawing/2014/main" id="{04CCD82E-4357-46B5-8E7D-4B3CE167AADC}"/>
              </a:ext>
            </a:extLst>
          </p:cNvPr>
          <p:cNvSpPr txBox="1">
            <a:spLocks/>
          </p:cNvSpPr>
          <p:nvPr/>
        </p:nvSpPr>
        <p:spPr>
          <a:xfrm>
            <a:off x="302421" y="-82802"/>
            <a:ext cx="9571153"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dirty="0">
                <a:solidFill>
                  <a:schemeClr val="accent4"/>
                </a:solidFill>
                <a:latin typeface="+mn-lt"/>
              </a:rPr>
              <a:t>Slumping in debris flows of HW breccias (</a:t>
            </a:r>
            <a:r>
              <a:rPr lang="en-IE" sz="3200" dirty="0" err="1">
                <a:solidFill>
                  <a:schemeClr val="accent4"/>
                </a:solidFill>
                <a:latin typeface="+mn-lt"/>
              </a:rPr>
              <a:t>Magcobar</a:t>
            </a:r>
            <a:r>
              <a:rPr lang="en-IE" sz="3200" dirty="0">
                <a:solidFill>
                  <a:schemeClr val="accent4"/>
                </a:solidFill>
                <a:latin typeface="+mn-lt"/>
              </a:rPr>
              <a:t>)</a:t>
            </a:r>
          </a:p>
        </p:txBody>
      </p:sp>
      <p:sp>
        <p:nvSpPr>
          <p:cNvPr id="40" name="TextBox 39">
            <a:extLst>
              <a:ext uri="{FF2B5EF4-FFF2-40B4-BE49-F238E27FC236}">
                <a16:creationId xmlns:a16="http://schemas.microsoft.com/office/drawing/2014/main" id="{DE44ACC6-7D12-4A69-B637-71AF6C1F0218}"/>
              </a:ext>
            </a:extLst>
          </p:cNvPr>
          <p:cNvSpPr txBox="1"/>
          <p:nvPr/>
        </p:nvSpPr>
        <p:spPr>
          <a:xfrm>
            <a:off x="5024090" y="6078517"/>
            <a:ext cx="3712195" cy="369332"/>
          </a:xfrm>
          <a:prstGeom prst="rect">
            <a:avLst/>
          </a:prstGeom>
          <a:noFill/>
        </p:spPr>
        <p:txBody>
          <a:bodyPr wrap="square" rtlCol="0">
            <a:spAutoFit/>
          </a:bodyPr>
          <a:lstStyle/>
          <a:p>
            <a:r>
              <a:rPr lang="en-GB" dirty="0"/>
              <a:t>North wall of Magcobar Pit.</a:t>
            </a:r>
            <a:endParaRPr lang="en-IE" dirty="0"/>
          </a:p>
        </p:txBody>
      </p:sp>
      <p:sp>
        <p:nvSpPr>
          <p:cNvPr id="41" name="TextBox 40">
            <a:extLst>
              <a:ext uri="{FF2B5EF4-FFF2-40B4-BE49-F238E27FC236}">
                <a16:creationId xmlns:a16="http://schemas.microsoft.com/office/drawing/2014/main" id="{3D4417E4-73E6-4974-B2DF-8EC1BB47AE55}"/>
              </a:ext>
            </a:extLst>
          </p:cNvPr>
          <p:cNvSpPr txBox="1"/>
          <p:nvPr/>
        </p:nvSpPr>
        <p:spPr>
          <a:xfrm>
            <a:off x="7928935" y="4655629"/>
            <a:ext cx="1580176" cy="369332"/>
          </a:xfrm>
          <a:prstGeom prst="rect">
            <a:avLst/>
          </a:prstGeom>
          <a:noFill/>
        </p:spPr>
        <p:txBody>
          <a:bodyPr wrap="none" rtlCol="0">
            <a:spAutoFit/>
          </a:bodyPr>
          <a:lstStyle/>
          <a:p>
            <a:r>
              <a:rPr lang="en-GB" dirty="0">
                <a:solidFill>
                  <a:srgbClr val="FF0000"/>
                </a:solidFill>
              </a:rPr>
              <a:t>Barite orebody</a:t>
            </a:r>
            <a:endParaRPr lang="en-IE" dirty="0">
              <a:solidFill>
                <a:srgbClr val="FF0000"/>
              </a:solidFill>
            </a:endParaRPr>
          </a:p>
        </p:txBody>
      </p:sp>
      <p:sp>
        <p:nvSpPr>
          <p:cNvPr id="45" name="TextBox 44">
            <a:extLst>
              <a:ext uri="{FF2B5EF4-FFF2-40B4-BE49-F238E27FC236}">
                <a16:creationId xmlns:a16="http://schemas.microsoft.com/office/drawing/2014/main" id="{3AC5C0DB-7F31-4C42-81E0-8A1AC31EF3D2}"/>
              </a:ext>
            </a:extLst>
          </p:cNvPr>
          <p:cNvSpPr txBox="1"/>
          <p:nvPr/>
        </p:nvSpPr>
        <p:spPr>
          <a:xfrm>
            <a:off x="7928935" y="5367073"/>
            <a:ext cx="1324722" cy="369332"/>
          </a:xfrm>
          <a:prstGeom prst="rect">
            <a:avLst/>
          </a:prstGeom>
          <a:noFill/>
        </p:spPr>
        <p:txBody>
          <a:bodyPr wrap="none" rtlCol="0">
            <a:spAutoFit/>
          </a:bodyPr>
          <a:lstStyle/>
          <a:p>
            <a:r>
              <a:rPr lang="en-GB" dirty="0">
                <a:solidFill>
                  <a:schemeClr val="accent1">
                    <a:lumMod val="60000"/>
                    <a:lumOff val="40000"/>
                  </a:schemeClr>
                </a:solidFill>
              </a:rPr>
              <a:t>Muddy Reef</a:t>
            </a:r>
            <a:endParaRPr lang="en-IE" dirty="0">
              <a:solidFill>
                <a:schemeClr val="accent1">
                  <a:lumMod val="60000"/>
                  <a:lumOff val="40000"/>
                </a:schemeClr>
              </a:solidFill>
            </a:endParaRPr>
          </a:p>
        </p:txBody>
      </p:sp>
      <p:sp>
        <p:nvSpPr>
          <p:cNvPr id="56" name="TextBox 55">
            <a:extLst>
              <a:ext uri="{FF2B5EF4-FFF2-40B4-BE49-F238E27FC236}">
                <a16:creationId xmlns:a16="http://schemas.microsoft.com/office/drawing/2014/main" id="{7AE37BE9-1BF3-4067-B623-10BF81DD207D}"/>
              </a:ext>
            </a:extLst>
          </p:cNvPr>
          <p:cNvSpPr txBox="1"/>
          <p:nvPr/>
        </p:nvSpPr>
        <p:spPr>
          <a:xfrm>
            <a:off x="7915889" y="2484218"/>
            <a:ext cx="3692770" cy="1200329"/>
          </a:xfrm>
          <a:prstGeom prst="rect">
            <a:avLst/>
          </a:prstGeom>
          <a:noFill/>
        </p:spPr>
        <p:txBody>
          <a:bodyPr wrap="square" rtlCol="0">
            <a:spAutoFit/>
          </a:bodyPr>
          <a:lstStyle/>
          <a:p>
            <a:r>
              <a:rPr lang="en-GB" dirty="0">
                <a:solidFill>
                  <a:schemeClr val="bg1"/>
                </a:solidFill>
              </a:rPr>
              <a:t>“DB2 Debris Flow” of polymictic  dolomitized clasts.  </a:t>
            </a:r>
          </a:p>
          <a:p>
            <a:r>
              <a:rPr lang="en-GB" dirty="0">
                <a:solidFill>
                  <a:schemeClr val="bg1"/>
                </a:solidFill>
              </a:rPr>
              <a:t>Note slump folds and detachment planes.</a:t>
            </a:r>
          </a:p>
        </p:txBody>
      </p:sp>
      <p:sp>
        <p:nvSpPr>
          <p:cNvPr id="57" name="TextBox 56">
            <a:extLst>
              <a:ext uri="{FF2B5EF4-FFF2-40B4-BE49-F238E27FC236}">
                <a16:creationId xmlns:a16="http://schemas.microsoft.com/office/drawing/2014/main" id="{C00BCBA5-B723-4944-86C8-BAAC1892E246}"/>
              </a:ext>
            </a:extLst>
          </p:cNvPr>
          <p:cNvSpPr txBox="1"/>
          <p:nvPr/>
        </p:nvSpPr>
        <p:spPr>
          <a:xfrm>
            <a:off x="7892045" y="1301841"/>
            <a:ext cx="2961836" cy="369332"/>
          </a:xfrm>
          <a:prstGeom prst="rect">
            <a:avLst/>
          </a:prstGeom>
          <a:noFill/>
        </p:spPr>
        <p:txBody>
          <a:bodyPr wrap="none" rtlCol="0">
            <a:spAutoFit/>
          </a:bodyPr>
          <a:lstStyle/>
          <a:p>
            <a:r>
              <a:rPr lang="en-GB" dirty="0">
                <a:solidFill>
                  <a:srgbClr val="00FF00"/>
                </a:solidFill>
              </a:rPr>
              <a:t>Supra-Waulsortian Equivalent</a:t>
            </a:r>
            <a:endParaRPr lang="en-IE" dirty="0">
              <a:solidFill>
                <a:srgbClr val="00FF00"/>
              </a:solidFill>
            </a:endParaRPr>
          </a:p>
        </p:txBody>
      </p:sp>
      <p:sp>
        <p:nvSpPr>
          <p:cNvPr id="58" name="Arrow: Up-Down 57">
            <a:extLst>
              <a:ext uri="{FF2B5EF4-FFF2-40B4-BE49-F238E27FC236}">
                <a16:creationId xmlns:a16="http://schemas.microsoft.com/office/drawing/2014/main" id="{8913729F-9A9B-4030-B3A2-EAB0735B8D84}"/>
              </a:ext>
            </a:extLst>
          </p:cNvPr>
          <p:cNvSpPr/>
          <p:nvPr/>
        </p:nvSpPr>
        <p:spPr>
          <a:xfrm>
            <a:off x="7779034" y="4509748"/>
            <a:ext cx="45719" cy="594324"/>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9" name="Arrow: Up-Down 58">
            <a:extLst>
              <a:ext uri="{FF2B5EF4-FFF2-40B4-BE49-F238E27FC236}">
                <a16:creationId xmlns:a16="http://schemas.microsoft.com/office/drawing/2014/main" id="{E3186F48-2613-479F-B174-92CB5F1ACB77}"/>
              </a:ext>
            </a:extLst>
          </p:cNvPr>
          <p:cNvSpPr/>
          <p:nvPr/>
        </p:nvSpPr>
        <p:spPr>
          <a:xfrm>
            <a:off x="7785261" y="1841201"/>
            <a:ext cx="45719" cy="2484000"/>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Arrow: Up-Down 59">
            <a:extLst>
              <a:ext uri="{FF2B5EF4-FFF2-40B4-BE49-F238E27FC236}">
                <a16:creationId xmlns:a16="http://schemas.microsoft.com/office/drawing/2014/main" id="{13BFDAA9-A583-4F57-8EF4-9C67F812CF0E}"/>
              </a:ext>
            </a:extLst>
          </p:cNvPr>
          <p:cNvSpPr/>
          <p:nvPr/>
        </p:nvSpPr>
        <p:spPr>
          <a:xfrm>
            <a:off x="7785261" y="1166616"/>
            <a:ext cx="45719" cy="594324"/>
          </a:xfrm>
          <a:prstGeom prst="up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1" name="Arrow: Up-Down 60">
            <a:extLst>
              <a:ext uri="{FF2B5EF4-FFF2-40B4-BE49-F238E27FC236}">
                <a16:creationId xmlns:a16="http://schemas.microsoft.com/office/drawing/2014/main" id="{A599373C-9B9A-4C7B-93E5-C7D44708270A}"/>
              </a:ext>
            </a:extLst>
          </p:cNvPr>
          <p:cNvSpPr/>
          <p:nvPr/>
        </p:nvSpPr>
        <p:spPr>
          <a:xfrm>
            <a:off x="7776886" y="5254577"/>
            <a:ext cx="45719" cy="594324"/>
          </a:xfrm>
          <a:prstGeom prst="upDown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C31EF413-1DB1-4EAB-9E10-C80D57AD9F12}"/>
              </a:ext>
            </a:extLst>
          </p:cNvPr>
          <p:cNvSpPr txBox="1"/>
          <p:nvPr/>
        </p:nvSpPr>
        <p:spPr>
          <a:xfrm>
            <a:off x="7892045" y="4040780"/>
            <a:ext cx="3189976" cy="276999"/>
          </a:xfrm>
          <a:prstGeom prst="rect">
            <a:avLst/>
          </a:prstGeom>
          <a:noFill/>
        </p:spPr>
        <p:txBody>
          <a:bodyPr wrap="none" rtlCol="0">
            <a:spAutoFit/>
          </a:bodyPr>
          <a:lstStyle/>
          <a:p>
            <a:r>
              <a:rPr lang="en-GB" sz="1200" dirty="0">
                <a:solidFill>
                  <a:srgbClr val="FF0000"/>
                </a:solidFill>
              </a:rPr>
              <a:t>Occasional rip-up clasts of barite within breccias</a:t>
            </a:r>
            <a:endParaRPr lang="en-IE" sz="1200" dirty="0">
              <a:solidFill>
                <a:srgbClr val="FF0000"/>
              </a:solidFill>
            </a:endParaRPr>
          </a:p>
        </p:txBody>
      </p:sp>
      <p:grpSp>
        <p:nvGrpSpPr>
          <p:cNvPr id="4" name="Group 3">
            <a:extLst>
              <a:ext uri="{FF2B5EF4-FFF2-40B4-BE49-F238E27FC236}">
                <a16:creationId xmlns:a16="http://schemas.microsoft.com/office/drawing/2014/main" id="{801C6A9A-29F2-E943-46DA-BFD38EDD31A4}"/>
              </a:ext>
            </a:extLst>
          </p:cNvPr>
          <p:cNvGrpSpPr/>
          <p:nvPr/>
        </p:nvGrpSpPr>
        <p:grpSpPr>
          <a:xfrm>
            <a:off x="551141" y="1684870"/>
            <a:ext cx="7101424" cy="3583095"/>
            <a:chOff x="551141" y="1684870"/>
            <a:chExt cx="7101424" cy="3583095"/>
          </a:xfrm>
        </p:grpSpPr>
        <p:sp>
          <p:nvSpPr>
            <p:cNvPr id="12" name="Freeform: Shape 11">
              <a:extLst>
                <a:ext uri="{FF2B5EF4-FFF2-40B4-BE49-F238E27FC236}">
                  <a16:creationId xmlns:a16="http://schemas.microsoft.com/office/drawing/2014/main" id="{789E7E91-5C54-4801-9FE2-A853C3AB2B5A}"/>
                </a:ext>
              </a:extLst>
            </p:cNvPr>
            <p:cNvSpPr/>
            <p:nvPr/>
          </p:nvSpPr>
          <p:spPr>
            <a:xfrm>
              <a:off x="2208069" y="3178210"/>
              <a:ext cx="2428018" cy="582674"/>
            </a:xfrm>
            <a:custGeom>
              <a:avLst/>
              <a:gdLst>
                <a:gd name="connsiteX0" fmla="*/ 0 w 3305175"/>
                <a:gd name="connsiteY0" fmla="*/ 519113 h 719138"/>
                <a:gd name="connsiteX1" fmla="*/ 161925 w 3305175"/>
                <a:gd name="connsiteY1" fmla="*/ 461963 h 719138"/>
                <a:gd name="connsiteX2" fmla="*/ 295275 w 3305175"/>
                <a:gd name="connsiteY2" fmla="*/ 442913 h 719138"/>
                <a:gd name="connsiteX3" fmla="*/ 390525 w 3305175"/>
                <a:gd name="connsiteY3" fmla="*/ 452438 h 719138"/>
                <a:gd name="connsiteX4" fmla="*/ 514350 w 3305175"/>
                <a:gd name="connsiteY4" fmla="*/ 500063 h 719138"/>
                <a:gd name="connsiteX5" fmla="*/ 604837 w 3305175"/>
                <a:gd name="connsiteY5" fmla="*/ 547688 h 719138"/>
                <a:gd name="connsiteX6" fmla="*/ 681037 w 3305175"/>
                <a:gd name="connsiteY6" fmla="*/ 595313 h 719138"/>
                <a:gd name="connsiteX7" fmla="*/ 747712 w 3305175"/>
                <a:gd name="connsiteY7" fmla="*/ 657225 h 719138"/>
                <a:gd name="connsiteX8" fmla="*/ 823912 w 3305175"/>
                <a:gd name="connsiteY8" fmla="*/ 700088 h 719138"/>
                <a:gd name="connsiteX9" fmla="*/ 928687 w 3305175"/>
                <a:gd name="connsiteY9" fmla="*/ 719138 h 719138"/>
                <a:gd name="connsiteX10" fmla="*/ 1033462 w 3305175"/>
                <a:gd name="connsiteY10" fmla="*/ 704850 h 719138"/>
                <a:gd name="connsiteX11" fmla="*/ 1128712 w 3305175"/>
                <a:gd name="connsiteY11" fmla="*/ 666750 h 719138"/>
                <a:gd name="connsiteX12" fmla="*/ 1223962 w 3305175"/>
                <a:gd name="connsiteY12" fmla="*/ 609600 h 719138"/>
                <a:gd name="connsiteX13" fmla="*/ 1366837 w 3305175"/>
                <a:gd name="connsiteY13" fmla="*/ 566738 h 719138"/>
                <a:gd name="connsiteX14" fmla="*/ 1528762 w 3305175"/>
                <a:gd name="connsiteY14" fmla="*/ 461963 h 719138"/>
                <a:gd name="connsiteX15" fmla="*/ 1671637 w 3305175"/>
                <a:gd name="connsiteY15" fmla="*/ 395288 h 719138"/>
                <a:gd name="connsiteX16" fmla="*/ 1847850 w 3305175"/>
                <a:gd name="connsiteY16" fmla="*/ 314325 h 719138"/>
                <a:gd name="connsiteX17" fmla="*/ 1995487 w 3305175"/>
                <a:gd name="connsiteY17" fmla="*/ 238125 h 719138"/>
                <a:gd name="connsiteX18" fmla="*/ 2100262 w 3305175"/>
                <a:gd name="connsiteY18" fmla="*/ 200025 h 719138"/>
                <a:gd name="connsiteX19" fmla="*/ 2209800 w 3305175"/>
                <a:gd name="connsiteY19" fmla="*/ 161925 h 719138"/>
                <a:gd name="connsiteX20" fmla="*/ 2300287 w 3305175"/>
                <a:gd name="connsiteY20" fmla="*/ 138113 h 719138"/>
                <a:gd name="connsiteX21" fmla="*/ 2371725 w 3305175"/>
                <a:gd name="connsiteY21" fmla="*/ 133350 h 719138"/>
                <a:gd name="connsiteX22" fmla="*/ 2500312 w 3305175"/>
                <a:gd name="connsiteY22" fmla="*/ 133350 h 719138"/>
                <a:gd name="connsiteX23" fmla="*/ 2614612 w 3305175"/>
                <a:gd name="connsiteY23" fmla="*/ 138113 h 719138"/>
                <a:gd name="connsiteX24" fmla="*/ 2762250 w 3305175"/>
                <a:gd name="connsiteY24" fmla="*/ 128588 h 719138"/>
                <a:gd name="connsiteX25" fmla="*/ 2852737 w 3305175"/>
                <a:gd name="connsiteY25" fmla="*/ 76200 h 719138"/>
                <a:gd name="connsiteX26" fmla="*/ 2957512 w 3305175"/>
                <a:gd name="connsiteY26" fmla="*/ 42863 h 719138"/>
                <a:gd name="connsiteX27" fmla="*/ 3062287 w 3305175"/>
                <a:gd name="connsiteY27" fmla="*/ 0 h 719138"/>
                <a:gd name="connsiteX28" fmla="*/ 3152775 w 3305175"/>
                <a:gd name="connsiteY28" fmla="*/ 19050 h 719138"/>
                <a:gd name="connsiteX29" fmla="*/ 3248025 w 3305175"/>
                <a:gd name="connsiteY29" fmla="*/ 38100 h 719138"/>
                <a:gd name="connsiteX30" fmla="*/ 3305175 w 3305175"/>
                <a:gd name="connsiteY30" fmla="*/ 33338 h 719138"/>
                <a:gd name="connsiteX0" fmla="*/ 0 w 3305175"/>
                <a:gd name="connsiteY0" fmla="*/ 519113 h 719138"/>
                <a:gd name="connsiteX1" fmla="*/ 161925 w 3305175"/>
                <a:gd name="connsiteY1" fmla="*/ 461963 h 719138"/>
                <a:gd name="connsiteX2" fmla="*/ 295275 w 3305175"/>
                <a:gd name="connsiteY2" fmla="*/ 442913 h 719138"/>
                <a:gd name="connsiteX3" fmla="*/ 390525 w 3305175"/>
                <a:gd name="connsiteY3" fmla="*/ 452438 h 719138"/>
                <a:gd name="connsiteX4" fmla="*/ 514350 w 3305175"/>
                <a:gd name="connsiteY4" fmla="*/ 500063 h 719138"/>
                <a:gd name="connsiteX5" fmla="*/ 604837 w 3305175"/>
                <a:gd name="connsiteY5" fmla="*/ 547688 h 719138"/>
                <a:gd name="connsiteX6" fmla="*/ 681037 w 3305175"/>
                <a:gd name="connsiteY6" fmla="*/ 595313 h 719138"/>
                <a:gd name="connsiteX7" fmla="*/ 747712 w 3305175"/>
                <a:gd name="connsiteY7" fmla="*/ 657225 h 719138"/>
                <a:gd name="connsiteX8" fmla="*/ 823912 w 3305175"/>
                <a:gd name="connsiteY8" fmla="*/ 700088 h 719138"/>
                <a:gd name="connsiteX9" fmla="*/ 928687 w 3305175"/>
                <a:gd name="connsiteY9" fmla="*/ 719138 h 719138"/>
                <a:gd name="connsiteX10" fmla="*/ 1033462 w 3305175"/>
                <a:gd name="connsiteY10" fmla="*/ 704850 h 719138"/>
                <a:gd name="connsiteX11" fmla="*/ 1128712 w 3305175"/>
                <a:gd name="connsiteY11" fmla="*/ 666750 h 719138"/>
                <a:gd name="connsiteX12" fmla="*/ 1223962 w 3305175"/>
                <a:gd name="connsiteY12" fmla="*/ 609600 h 719138"/>
                <a:gd name="connsiteX13" fmla="*/ 1366837 w 3305175"/>
                <a:gd name="connsiteY13" fmla="*/ 566738 h 719138"/>
                <a:gd name="connsiteX14" fmla="*/ 1528762 w 3305175"/>
                <a:gd name="connsiteY14" fmla="*/ 461963 h 719138"/>
                <a:gd name="connsiteX15" fmla="*/ 1671637 w 3305175"/>
                <a:gd name="connsiteY15" fmla="*/ 395288 h 719138"/>
                <a:gd name="connsiteX16" fmla="*/ 1847850 w 3305175"/>
                <a:gd name="connsiteY16" fmla="*/ 314325 h 719138"/>
                <a:gd name="connsiteX17" fmla="*/ 1995487 w 3305175"/>
                <a:gd name="connsiteY17" fmla="*/ 238125 h 719138"/>
                <a:gd name="connsiteX18" fmla="*/ 2100262 w 3305175"/>
                <a:gd name="connsiteY18" fmla="*/ 200025 h 719138"/>
                <a:gd name="connsiteX19" fmla="*/ 2209800 w 3305175"/>
                <a:gd name="connsiteY19" fmla="*/ 161925 h 719138"/>
                <a:gd name="connsiteX20" fmla="*/ 2300287 w 3305175"/>
                <a:gd name="connsiteY20" fmla="*/ 138113 h 719138"/>
                <a:gd name="connsiteX21" fmla="*/ 2371725 w 3305175"/>
                <a:gd name="connsiteY21" fmla="*/ 133350 h 719138"/>
                <a:gd name="connsiteX22" fmla="*/ 2500312 w 3305175"/>
                <a:gd name="connsiteY22" fmla="*/ 133350 h 719138"/>
                <a:gd name="connsiteX23" fmla="*/ 2614612 w 3305175"/>
                <a:gd name="connsiteY23" fmla="*/ 138113 h 719138"/>
                <a:gd name="connsiteX24" fmla="*/ 2762250 w 3305175"/>
                <a:gd name="connsiteY24" fmla="*/ 128588 h 719138"/>
                <a:gd name="connsiteX25" fmla="*/ 2852737 w 3305175"/>
                <a:gd name="connsiteY25" fmla="*/ 76200 h 719138"/>
                <a:gd name="connsiteX26" fmla="*/ 2957512 w 3305175"/>
                <a:gd name="connsiteY26" fmla="*/ 42863 h 719138"/>
                <a:gd name="connsiteX27" fmla="*/ 3062287 w 3305175"/>
                <a:gd name="connsiteY27" fmla="*/ 0 h 719138"/>
                <a:gd name="connsiteX28" fmla="*/ 3152775 w 3305175"/>
                <a:gd name="connsiteY28" fmla="*/ 19050 h 719138"/>
                <a:gd name="connsiteX29" fmla="*/ 3171825 w 3305175"/>
                <a:gd name="connsiteY29" fmla="*/ 147637 h 719138"/>
                <a:gd name="connsiteX30" fmla="*/ 3305175 w 3305175"/>
                <a:gd name="connsiteY30" fmla="*/ 33338 h 719138"/>
                <a:gd name="connsiteX0" fmla="*/ 0 w 3174250"/>
                <a:gd name="connsiteY0" fmla="*/ 519113 h 719138"/>
                <a:gd name="connsiteX1" fmla="*/ 161925 w 3174250"/>
                <a:gd name="connsiteY1" fmla="*/ 461963 h 719138"/>
                <a:gd name="connsiteX2" fmla="*/ 295275 w 3174250"/>
                <a:gd name="connsiteY2" fmla="*/ 442913 h 719138"/>
                <a:gd name="connsiteX3" fmla="*/ 390525 w 3174250"/>
                <a:gd name="connsiteY3" fmla="*/ 452438 h 719138"/>
                <a:gd name="connsiteX4" fmla="*/ 514350 w 3174250"/>
                <a:gd name="connsiteY4" fmla="*/ 500063 h 719138"/>
                <a:gd name="connsiteX5" fmla="*/ 604837 w 3174250"/>
                <a:gd name="connsiteY5" fmla="*/ 547688 h 719138"/>
                <a:gd name="connsiteX6" fmla="*/ 681037 w 3174250"/>
                <a:gd name="connsiteY6" fmla="*/ 595313 h 719138"/>
                <a:gd name="connsiteX7" fmla="*/ 747712 w 3174250"/>
                <a:gd name="connsiteY7" fmla="*/ 657225 h 719138"/>
                <a:gd name="connsiteX8" fmla="*/ 823912 w 3174250"/>
                <a:gd name="connsiteY8" fmla="*/ 700088 h 719138"/>
                <a:gd name="connsiteX9" fmla="*/ 928687 w 3174250"/>
                <a:gd name="connsiteY9" fmla="*/ 719138 h 719138"/>
                <a:gd name="connsiteX10" fmla="*/ 1033462 w 3174250"/>
                <a:gd name="connsiteY10" fmla="*/ 704850 h 719138"/>
                <a:gd name="connsiteX11" fmla="*/ 1128712 w 3174250"/>
                <a:gd name="connsiteY11" fmla="*/ 666750 h 719138"/>
                <a:gd name="connsiteX12" fmla="*/ 1223962 w 3174250"/>
                <a:gd name="connsiteY12" fmla="*/ 609600 h 719138"/>
                <a:gd name="connsiteX13" fmla="*/ 1366837 w 3174250"/>
                <a:gd name="connsiteY13" fmla="*/ 566738 h 719138"/>
                <a:gd name="connsiteX14" fmla="*/ 1528762 w 3174250"/>
                <a:gd name="connsiteY14" fmla="*/ 461963 h 719138"/>
                <a:gd name="connsiteX15" fmla="*/ 1671637 w 3174250"/>
                <a:gd name="connsiteY15" fmla="*/ 395288 h 719138"/>
                <a:gd name="connsiteX16" fmla="*/ 1847850 w 3174250"/>
                <a:gd name="connsiteY16" fmla="*/ 314325 h 719138"/>
                <a:gd name="connsiteX17" fmla="*/ 1995487 w 3174250"/>
                <a:gd name="connsiteY17" fmla="*/ 238125 h 719138"/>
                <a:gd name="connsiteX18" fmla="*/ 2100262 w 3174250"/>
                <a:gd name="connsiteY18" fmla="*/ 200025 h 719138"/>
                <a:gd name="connsiteX19" fmla="*/ 2209800 w 3174250"/>
                <a:gd name="connsiteY19" fmla="*/ 161925 h 719138"/>
                <a:gd name="connsiteX20" fmla="*/ 2300287 w 3174250"/>
                <a:gd name="connsiteY20" fmla="*/ 138113 h 719138"/>
                <a:gd name="connsiteX21" fmla="*/ 2371725 w 3174250"/>
                <a:gd name="connsiteY21" fmla="*/ 133350 h 719138"/>
                <a:gd name="connsiteX22" fmla="*/ 2500312 w 3174250"/>
                <a:gd name="connsiteY22" fmla="*/ 133350 h 719138"/>
                <a:gd name="connsiteX23" fmla="*/ 2614612 w 3174250"/>
                <a:gd name="connsiteY23" fmla="*/ 138113 h 719138"/>
                <a:gd name="connsiteX24" fmla="*/ 2762250 w 3174250"/>
                <a:gd name="connsiteY24" fmla="*/ 128588 h 719138"/>
                <a:gd name="connsiteX25" fmla="*/ 2852737 w 3174250"/>
                <a:gd name="connsiteY25" fmla="*/ 76200 h 719138"/>
                <a:gd name="connsiteX26" fmla="*/ 2957512 w 3174250"/>
                <a:gd name="connsiteY26" fmla="*/ 42863 h 719138"/>
                <a:gd name="connsiteX27" fmla="*/ 3062287 w 3174250"/>
                <a:gd name="connsiteY27" fmla="*/ 0 h 719138"/>
                <a:gd name="connsiteX28" fmla="*/ 3152775 w 3174250"/>
                <a:gd name="connsiteY28" fmla="*/ 19050 h 719138"/>
                <a:gd name="connsiteX29" fmla="*/ 3171825 w 3174250"/>
                <a:gd name="connsiteY29" fmla="*/ 147637 h 719138"/>
                <a:gd name="connsiteX30" fmla="*/ 3109912 w 3174250"/>
                <a:gd name="connsiteY30" fmla="*/ 409575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74250" h="719138">
                  <a:moveTo>
                    <a:pt x="0" y="519113"/>
                  </a:moveTo>
                  <a:lnTo>
                    <a:pt x="161925" y="461963"/>
                  </a:lnTo>
                  <a:lnTo>
                    <a:pt x="295275" y="442913"/>
                  </a:lnTo>
                  <a:lnTo>
                    <a:pt x="390525" y="452438"/>
                  </a:lnTo>
                  <a:lnTo>
                    <a:pt x="514350" y="500063"/>
                  </a:lnTo>
                  <a:lnTo>
                    <a:pt x="604837" y="547688"/>
                  </a:lnTo>
                  <a:lnTo>
                    <a:pt x="681037" y="595313"/>
                  </a:lnTo>
                  <a:lnTo>
                    <a:pt x="747712" y="657225"/>
                  </a:lnTo>
                  <a:lnTo>
                    <a:pt x="823912" y="700088"/>
                  </a:lnTo>
                  <a:lnTo>
                    <a:pt x="928687" y="719138"/>
                  </a:lnTo>
                  <a:lnTo>
                    <a:pt x="1033462" y="704850"/>
                  </a:lnTo>
                  <a:lnTo>
                    <a:pt x="1128712" y="666750"/>
                  </a:lnTo>
                  <a:lnTo>
                    <a:pt x="1223962" y="609600"/>
                  </a:lnTo>
                  <a:lnTo>
                    <a:pt x="1366837" y="566738"/>
                  </a:lnTo>
                  <a:lnTo>
                    <a:pt x="1528762" y="461963"/>
                  </a:lnTo>
                  <a:lnTo>
                    <a:pt x="1671637" y="395288"/>
                  </a:lnTo>
                  <a:lnTo>
                    <a:pt x="1847850" y="314325"/>
                  </a:lnTo>
                  <a:lnTo>
                    <a:pt x="1995487" y="238125"/>
                  </a:lnTo>
                  <a:lnTo>
                    <a:pt x="2100262" y="200025"/>
                  </a:lnTo>
                  <a:lnTo>
                    <a:pt x="2209800" y="161925"/>
                  </a:lnTo>
                  <a:lnTo>
                    <a:pt x="2300287" y="138113"/>
                  </a:lnTo>
                  <a:lnTo>
                    <a:pt x="2371725" y="133350"/>
                  </a:lnTo>
                  <a:lnTo>
                    <a:pt x="2500312" y="133350"/>
                  </a:lnTo>
                  <a:lnTo>
                    <a:pt x="2614612" y="138113"/>
                  </a:lnTo>
                  <a:lnTo>
                    <a:pt x="2762250" y="128588"/>
                  </a:lnTo>
                  <a:lnTo>
                    <a:pt x="2852737" y="76200"/>
                  </a:lnTo>
                  <a:lnTo>
                    <a:pt x="2957512" y="42863"/>
                  </a:lnTo>
                  <a:lnTo>
                    <a:pt x="3062287" y="0"/>
                  </a:lnTo>
                  <a:lnTo>
                    <a:pt x="3152775" y="19050"/>
                  </a:lnTo>
                  <a:lnTo>
                    <a:pt x="3171825" y="147637"/>
                  </a:lnTo>
                  <a:cubicBezTo>
                    <a:pt x="3190875" y="146050"/>
                    <a:pt x="3090862" y="411162"/>
                    <a:pt x="3109912" y="409575"/>
                  </a:cubicBezTo>
                </a:path>
              </a:pathLst>
            </a:custGeom>
            <a:ln w="12700">
              <a:solidFill>
                <a:srgbClr val="FFFF0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E"/>
            </a:p>
          </p:txBody>
        </p:sp>
        <p:sp>
          <p:nvSpPr>
            <p:cNvPr id="13" name="Freeform: Shape 12">
              <a:extLst>
                <a:ext uri="{FF2B5EF4-FFF2-40B4-BE49-F238E27FC236}">
                  <a16:creationId xmlns:a16="http://schemas.microsoft.com/office/drawing/2014/main" id="{A845631B-D588-4EA1-BE63-3190C2C01092}"/>
                </a:ext>
              </a:extLst>
            </p:cNvPr>
            <p:cNvSpPr/>
            <p:nvPr/>
          </p:nvSpPr>
          <p:spPr>
            <a:xfrm>
              <a:off x="2452143" y="3147340"/>
              <a:ext cx="1351512" cy="358865"/>
            </a:xfrm>
            <a:custGeom>
              <a:avLst/>
              <a:gdLst>
                <a:gd name="connsiteX0" fmla="*/ 0 w 1766888"/>
                <a:gd name="connsiteY0" fmla="*/ 280988 h 442913"/>
                <a:gd name="connsiteX1" fmla="*/ 261938 w 1766888"/>
                <a:gd name="connsiteY1" fmla="*/ 342900 h 442913"/>
                <a:gd name="connsiteX2" fmla="*/ 428625 w 1766888"/>
                <a:gd name="connsiteY2" fmla="*/ 404813 h 442913"/>
                <a:gd name="connsiteX3" fmla="*/ 533400 w 1766888"/>
                <a:gd name="connsiteY3" fmla="*/ 438150 h 442913"/>
                <a:gd name="connsiteX4" fmla="*/ 642938 w 1766888"/>
                <a:gd name="connsiteY4" fmla="*/ 442913 h 442913"/>
                <a:gd name="connsiteX5" fmla="*/ 776288 w 1766888"/>
                <a:gd name="connsiteY5" fmla="*/ 400050 h 442913"/>
                <a:gd name="connsiteX6" fmla="*/ 842963 w 1766888"/>
                <a:gd name="connsiteY6" fmla="*/ 361950 h 442913"/>
                <a:gd name="connsiteX7" fmla="*/ 952500 w 1766888"/>
                <a:gd name="connsiteY7" fmla="*/ 361950 h 442913"/>
                <a:gd name="connsiteX8" fmla="*/ 1085850 w 1766888"/>
                <a:gd name="connsiteY8" fmla="*/ 352425 h 442913"/>
                <a:gd name="connsiteX9" fmla="*/ 1162050 w 1766888"/>
                <a:gd name="connsiteY9" fmla="*/ 304800 h 442913"/>
                <a:gd name="connsiteX10" fmla="*/ 1295400 w 1766888"/>
                <a:gd name="connsiteY10" fmla="*/ 238125 h 442913"/>
                <a:gd name="connsiteX11" fmla="*/ 1390650 w 1766888"/>
                <a:gd name="connsiteY11" fmla="*/ 161925 h 442913"/>
                <a:gd name="connsiteX12" fmla="*/ 1462088 w 1766888"/>
                <a:gd name="connsiteY12" fmla="*/ 114300 h 442913"/>
                <a:gd name="connsiteX13" fmla="*/ 1581150 w 1766888"/>
                <a:gd name="connsiteY13" fmla="*/ 66675 h 442913"/>
                <a:gd name="connsiteX14" fmla="*/ 1714500 w 1766888"/>
                <a:gd name="connsiteY14" fmla="*/ 9525 h 442913"/>
                <a:gd name="connsiteX15" fmla="*/ 1766888 w 1766888"/>
                <a:gd name="connsiteY15" fmla="*/ 0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6888" h="442913">
                  <a:moveTo>
                    <a:pt x="0" y="280988"/>
                  </a:moveTo>
                  <a:lnTo>
                    <a:pt x="261938" y="342900"/>
                  </a:lnTo>
                  <a:lnTo>
                    <a:pt x="428625" y="404813"/>
                  </a:lnTo>
                  <a:lnTo>
                    <a:pt x="533400" y="438150"/>
                  </a:lnTo>
                  <a:lnTo>
                    <a:pt x="642938" y="442913"/>
                  </a:lnTo>
                  <a:lnTo>
                    <a:pt x="776288" y="400050"/>
                  </a:lnTo>
                  <a:lnTo>
                    <a:pt x="842963" y="361950"/>
                  </a:lnTo>
                  <a:lnTo>
                    <a:pt x="952500" y="361950"/>
                  </a:lnTo>
                  <a:lnTo>
                    <a:pt x="1085850" y="352425"/>
                  </a:lnTo>
                  <a:lnTo>
                    <a:pt x="1162050" y="304800"/>
                  </a:lnTo>
                  <a:lnTo>
                    <a:pt x="1295400" y="238125"/>
                  </a:lnTo>
                  <a:lnTo>
                    <a:pt x="1390650" y="161925"/>
                  </a:lnTo>
                  <a:lnTo>
                    <a:pt x="1462088" y="114300"/>
                  </a:lnTo>
                  <a:lnTo>
                    <a:pt x="1581150" y="66675"/>
                  </a:lnTo>
                  <a:lnTo>
                    <a:pt x="1714500" y="9525"/>
                  </a:lnTo>
                  <a:lnTo>
                    <a:pt x="1766888"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67B77800-2160-4D00-BC52-A5F6E13A4A76}"/>
                </a:ext>
              </a:extLst>
            </p:cNvPr>
            <p:cNvSpPr/>
            <p:nvPr/>
          </p:nvSpPr>
          <p:spPr>
            <a:xfrm>
              <a:off x="3847369" y="2641843"/>
              <a:ext cx="2495378" cy="308701"/>
            </a:xfrm>
            <a:custGeom>
              <a:avLst/>
              <a:gdLst>
                <a:gd name="connsiteX0" fmla="*/ 0 w 3262312"/>
                <a:gd name="connsiteY0" fmla="*/ 381000 h 381000"/>
                <a:gd name="connsiteX1" fmla="*/ 166687 w 3262312"/>
                <a:gd name="connsiteY1" fmla="*/ 252412 h 381000"/>
                <a:gd name="connsiteX2" fmla="*/ 261937 w 3262312"/>
                <a:gd name="connsiteY2" fmla="*/ 161925 h 381000"/>
                <a:gd name="connsiteX3" fmla="*/ 366712 w 3262312"/>
                <a:gd name="connsiteY3" fmla="*/ 109537 h 381000"/>
                <a:gd name="connsiteX4" fmla="*/ 538162 w 3262312"/>
                <a:gd name="connsiteY4" fmla="*/ 57150 h 381000"/>
                <a:gd name="connsiteX5" fmla="*/ 733425 w 3262312"/>
                <a:gd name="connsiteY5" fmla="*/ 4762 h 381000"/>
                <a:gd name="connsiteX6" fmla="*/ 857250 w 3262312"/>
                <a:gd name="connsiteY6" fmla="*/ 0 h 381000"/>
                <a:gd name="connsiteX7" fmla="*/ 971550 w 3262312"/>
                <a:gd name="connsiteY7" fmla="*/ 38100 h 381000"/>
                <a:gd name="connsiteX8" fmla="*/ 1019175 w 3262312"/>
                <a:gd name="connsiteY8" fmla="*/ 52387 h 381000"/>
                <a:gd name="connsiteX9" fmla="*/ 1166812 w 3262312"/>
                <a:gd name="connsiteY9" fmla="*/ 104775 h 381000"/>
                <a:gd name="connsiteX10" fmla="*/ 1357312 w 3262312"/>
                <a:gd name="connsiteY10" fmla="*/ 190500 h 381000"/>
                <a:gd name="connsiteX11" fmla="*/ 1485900 w 3262312"/>
                <a:gd name="connsiteY11" fmla="*/ 228600 h 381000"/>
                <a:gd name="connsiteX12" fmla="*/ 1685925 w 3262312"/>
                <a:gd name="connsiteY12" fmla="*/ 247650 h 381000"/>
                <a:gd name="connsiteX13" fmla="*/ 1819275 w 3262312"/>
                <a:gd name="connsiteY13" fmla="*/ 242887 h 381000"/>
                <a:gd name="connsiteX14" fmla="*/ 2005012 w 3262312"/>
                <a:gd name="connsiteY14" fmla="*/ 233362 h 381000"/>
                <a:gd name="connsiteX15" fmla="*/ 2090737 w 3262312"/>
                <a:gd name="connsiteY15" fmla="*/ 233362 h 381000"/>
                <a:gd name="connsiteX16" fmla="*/ 2238375 w 3262312"/>
                <a:gd name="connsiteY16" fmla="*/ 200025 h 381000"/>
                <a:gd name="connsiteX17" fmla="*/ 2352675 w 3262312"/>
                <a:gd name="connsiteY17" fmla="*/ 142875 h 381000"/>
                <a:gd name="connsiteX18" fmla="*/ 2424112 w 3262312"/>
                <a:gd name="connsiteY18" fmla="*/ 109537 h 381000"/>
                <a:gd name="connsiteX19" fmla="*/ 2505075 w 3262312"/>
                <a:gd name="connsiteY19" fmla="*/ 114300 h 381000"/>
                <a:gd name="connsiteX20" fmla="*/ 2586037 w 3262312"/>
                <a:gd name="connsiteY20" fmla="*/ 152400 h 381000"/>
                <a:gd name="connsiteX21" fmla="*/ 2633662 w 3262312"/>
                <a:gd name="connsiteY21" fmla="*/ 166687 h 381000"/>
                <a:gd name="connsiteX22" fmla="*/ 2681287 w 3262312"/>
                <a:gd name="connsiteY22" fmla="*/ 171450 h 381000"/>
                <a:gd name="connsiteX23" fmla="*/ 2786062 w 3262312"/>
                <a:gd name="connsiteY23" fmla="*/ 166687 h 381000"/>
                <a:gd name="connsiteX24" fmla="*/ 2909887 w 3262312"/>
                <a:gd name="connsiteY24" fmla="*/ 157162 h 381000"/>
                <a:gd name="connsiteX25" fmla="*/ 3105150 w 3262312"/>
                <a:gd name="connsiteY25" fmla="*/ 157162 h 381000"/>
                <a:gd name="connsiteX26" fmla="*/ 3262312 w 3262312"/>
                <a:gd name="connsiteY26" fmla="*/ 14763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62312" h="381000">
                  <a:moveTo>
                    <a:pt x="0" y="381000"/>
                  </a:moveTo>
                  <a:lnTo>
                    <a:pt x="166687" y="252412"/>
                  </a:lnTo>
                  <a:lnTo>
                    <a:pt x="261937" y="161925"/>
                  </a:lnTo>
                  <a:lnTo>
                    <a:pt x="366712" y="109537"/>
                  </a:lnTo>
                  <a:lnTo>
                    <a:pt x="538162" y="57150"/>
                  </a:lnTo>
                  <a:lnTo>
                    <a:pt x="733425" y="4762"/>
                  </a:lnTo>
                  <a:lnTo>
                    <a:pt x="857250" y="0"/>
                  </a:lnTo>
                  <a:lnTo>
                    <a:pt x="971550" y="38100"/>
                  </a:lnTo>
                  <a:lnTo>
                    <a:pt x="1019175" y="52387"/>
                  </a:lnTo>
                  <a:lnTo>
                    <a:pt x="1166812" y="104775"/>
                  </a:lnTo>
                  <a:lnTo>
                    <a:pt x="1357312" y="190500"/>
                  </a:lnTo>
                  <a:lnTo>
                    <a:pt x="1485900" y="228600"/>
                  </a:lnTo>
                  <a:lnTo>
                    <a:pt x="1685925" y="247650"/>
                  </a:lnTo>
                  <a:lnTo>
                    <a:pt x="1819275" y="242887"/>
                  </a:lnTo>
                  <a:lnTo>
                    <a:pt x="2005012" y="233362"/>
                  </a:lnTo>
                  <a:lnTo>
                    <a:pt x="2090737" y="233362"/>
                  </a:lnTo>
                  <a:lnTo>
                    <a:pt x="2238375" y="200025"/>
                  </a:lnTo>
                  <a:lnTo>
                    <a:pt x="2352675" y="142875"/>
                  </a:lnTo>
                  <a:lnTo>
                    <a:pt x="2424112" y="109537"/>
                  </a:lnTo>
                  <a:lnTo>
                    <a:pt x="2505075" y="114300"/>
                  </a:lnTo>
                  <a:lnTo>
                    <a:pt x="2586037" y="152400"/>
                  </a:lnTo>
                  <a:lnTo>
                    <a:pt x="2633662" y="166687"/>
                  </a:lnTo>
                  <a:lnTo>
                    <a:pt x="2681287" y="171450"/>
                  </a:lnTo>
                  <a:lnTo>
                    <a:pt x="2786062" y="166687"/>
                  </a:lnTo>
                  <a:lnTo>
                    <a:pt x="2909887" y="157162"/>
                  </a:lnTo>
                  <a:lnTo>
                    <a:pt x="3105150" y="157162"/>
                  </a:lnTo>
                  <a:lnTo>
                    <a:pt x="3262312" y="147637"/>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Shape 14">
              <a:extLst>
                <a:ext uri="{FF2B5EF4-FFF2-40B4-BE49-F238E27FC236}">
                  <a16:creationId xmlns:a16="http://schemas.microsoft.com/office/drawing/2014/main" id="{B4D65882-0836-4C2F-B24B-25CBF45E6565}"/>
                </a:ext>
              </a:extLst>
            </p:cNvPr>
            <p:cNvSpPr/>
            <p:nvPr/>
          </p:nvSpPr>
          <p:spPr>
            <a:xfrm>
              <a:off x="2204426" y="3533216"/>
              <a:ext cx="2233091" cy="706154"/>
            </a:xfrm>
            <a:custGeom>
              <a:avLst/>
              <a:gdLst>
                <a:gd name="connsiteX0" fmla="*/ 0 w 2919413"/>
                <a:gd name="connsiteY0" fmla="*/ 385763 h 871538"/>
                <a:gd name="connsiteX1" fmla="*/ 123825 w 2919413"/>
                <a:gd name="connsiteY1" fmla="*/ 328613 h 871538"/>
                <a:gd name="connsiteX2" fmla="*/ 261938 w 2919413"/>
                <a:gd name="connsiteY2" fmla="*/ 338138 h 871538"/>
                <a:gd name="connsiteX3" fmla="*/ 366713 w 2919413"/>
                <a:gd name="connsiteY3" fmla="*/ 376238 h 871538"/>
                <a:gd name="connsiteX4" fmla="*/ 514350 w 2919413"/>
                <a:gd name="connsiteY4" fmla="*/ 438150 h 871538"/>
                <a:gd name="connsiteX5" fmla="*/ 652463 w 2919413"/>
                <a:gd name="connsiteY5" fmla="*/ 490538 h 871538"/>
                <a:gd name="connsiteX6" fmla="*/ 800100 w 2919413"/>
                <a:gd name="connsiteY6" fmla="*/ 533400 h 871538"/>
                <a:gd name="connsiteX7" fmla="*/ 909638 w 2919413"/>
                <a:gd name="connsiteY7" fmla="*/ 542925 h 871538"/>
                <a:gd name="connsiteX8" fmla="*/ 1047750 w 2919413"/>
                <a:gd name="connsiteY8" fmla="*/ 509588 h 871538"/>
                <a:gd name="connsiteX9" fmla="*/ 1209675 w 2919413"/>
                <a:gd name="connsiteY9" fmla="*/ 466725 h 871538"/>
                <a:gd name="connsiteX10" fmla="*/ 1390650 w 2919413"/>
                <a:gd name="connsiteY10" fmla="*/ 409575 h 871538"/>
                <a:gd name="connsiteX11" fmla="*/ 1571625 w 2919413"/>
                <a:gd name="connsiteY11" fmla="*/ 333375 h 871538"/>
                <a:gd name="connsiteX12" fmla="*/ 1685925 w 2919413"/>
                <a:gd name="connsiteY12" fmla="*/ 280988 h 871538"/>
                <a:gd name="connsiteX13" fmla="*/ 1900238 w 2919413"/>
                <a:gd name="connsiteY13" fmla="*/ 209550 h 871538"/>
                <a:gd name="connsiteX14" fmla="*/ 2047875 w 2919413"/>
                <a:gd name="connsiteY14" fmla="*/ 171450 h 871538"/>
                <a:gd name="connsiteX15" fmla="*/ 2266950 w 2919413"/>
                <a:gd name="connsiteY15" fmla="*/ 119063 h 871538"/>
                <a:gd name="connsiteX16" fmla="*/ 2409825 w 2919413"/>
                <a:gd name="connsiteY16" fmla="*/ 61913 h 871538"/>
                <a:gd name="connsiteX17" fmla="*/ 2586038 w 2919413"/>
                <a:gd name="connsiteY17" fmla="*/ 14288 h 871538"/>
                <a:gd name="connsiteX18" fmla="*/ 2657475 w 2919413"/>
                <a:gd name="connsiteY18" fmla="*/ 0 h 871538"/>
                <a:gd name="connsiteX19" fmla="*/ 2714625 w 2919413"/>
                <a:gd name="connsiteY19" fmla="*/ 47625 h 871538"/>
                <a:gd name="connsiteX20" fmla="*/ 2714625 w 2919413"/>
                <a:gd name="connsiteY20" fmla="*/ 133350 h 871538"/>
                <a:gd name="connsiteX21" fmla="*/ 2705100 w 2919413"/>
                <a:gd name="connsiteY21" fmla="*/ 247650 h 871538"/>
                <a:gd name="connsiteX22" fmla="*/ 2686050 w 2919413"/>
                <a:gd name="connsiteY22" fmla="*/ 395288 h 871538"/>
                <a:gd name="connsiteX23" fmla="*/ 2676525 w 2919413"/>
                <a:gd name="connsiteY23" fmla="*/ 509588 h 871538"/>
                <a:gd name="connsiteX24" fmla="*/ 2676525 w 2919413"/>
                <a:gd name="connsiteY24" fmla="*/ 609600 h 871538"/>
                <a:gd name="connsiteX25" fmla="*/ 2700338 w 2919413"/>
                <a:gd name="connsiteY25" fmla="*/ 733425 h 871538"/>
                <a:gd name="connsiteX26" fmla="*/ 2719388 w 2919413"/>
                <a:gd name="connsiteY26" fmla="*/ 800100 h 871538"/>
                <a:gd name="connsiteX27" fmla="*/ 2781300 w 2919413"/>
                <a:gd name="connsiteY27" fmla="*/ 838200 h 871538"/>
                <a:gd name="connsiteX28" fmla="*/ 2857500 w 2919413"/>
                <a:gd name="connsiteY28" fmla="*/ 862013 h 871538"/>
                <a:gd name="connsiteX29" fmla="*/ 2919413 w 2919413"/>
                <a:gd name="connsiteY29" fmla="*/ 871538 h 8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19413" h="871538">
                  <a:moveTo>
                    <a:pt x="0" y="385763"/>
                  </a:moveTo>
                  <a:lnTo>
                    <a:pt x="123825" y="328613"/>
                  </a:lnTo>
                  <a:lnTo>
                    <a:pt x="261938" y="338138"/>
                  </a:lnTo>
                  <a:lnTo>
                    <a:pt x="366713" y="376238"/>
                  </a:lnTo>
                  <a:lnTo>
                    <a:pt x="514350" y="438150"/>
                  </a:lnTo>
                  <a:lnTo>
                    <a:pt x="652463" y="490538"/>
                  </a:lnTo>
                  <a:lnTo>
                    <a:pt x="800100" y="533400"/>
                  </a:lnTo>
                  <a:lnTo>
                    <a:pt x="909638" y="542925"/>
                  </a:lnTo>
                  <a:lnTo>
                    <a:pt x="1047750" y="509588"/>
                  </a:lnTo>
                  <a:lnTo>
                    <a:pt x="1209675" y="466725"/>
                  </a:lnTo>
                  <a:lnTo>
                    <a:pt x="1390650" y="409575"/>
                  </a:lnTo>
                  <a:lnTo>
                    <a:pt x="1571625" y="333375"/>
                  </a:lnTo>
                  <a:lnTo>
                    <a:pt x="1685925" y="280988"/>
                  </a:lnTo>
                  <a:lnTo>
                    <a:pt x="1900238" y="209550"/>
                  </a:lnTo>
                  <a:lnTo>
                    <a:pt x="2047875" y="171450"/>
                  </a:lnTo>
                  <a:lnTo>
                    <a:pt x="2266950" y="119063"/>
                  </a:lnTo>
                  <a:lnTo>
                    <a:pt x="2409825" y="61913"/>
                  </a:lnTo>
                  <a:lnTo>
                    <a:pt x="2586038" y="14288"/>
                  </a:lnTo>
                  <a:lnTo>
                    <a:pt x="2657475" y="0"/>
                  </a:lnTo>
                  <a:lnTo>
                    <a:pt x="2714625" y="47625"/>
                  </a:lnTo>
                  <a:lnTo>
                    <a:pt x="2714625" y="133350"/>
                  </a:lnTo>
                  <a:lnTo>
                    <a:pt x="2705100" y="247650"/>
                  </a:lnTo>
                  <a:lnTo>
                    <a:pt x="2686050" y="395288"/>
                  </a:lnTo>
                  <a:lnTo>
                    <a:pt x="2676525" y="509588"/>
                  </a:lnTo>
                  <a:lnTo>
                    <a:pt x="2676525" y="609600"/>
                  </a:lnTo>
                  <a:lnTo>
                    <a:pt x="2700338" y="733425"/>
                  </a:lnTo>
                  <a:lnTo>
                    <a:pt x="2719388" y="800100"/>
                  </a:lnTo>
                  <a:lnTo>
                    <a:pt x="2781300" y="838200"/>
                  </a:lnTo>
                  <a:lnTo>
                    <a:pt x="2857500" y="862013"/>
                  </a:lnTo>
                  <a:lnTo>
                    <a:pt x="2919413" y="871538"/>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Freeform: Shape 15">
              <a:extLst>
                <a:ext uri="{FF2B5EF4-FFF2-40B4-BE49-F238E27FC236}">
                  <a16:creationId xmlns:a16="http://schemas.microsoft.com/office/drawing/2014/main" id="{254169DB-3E1F-45B8-BA77-5C6D7593EB1F}"/>
                </a:ext>
              </a:extLst>
            </p:cNvPr>
            <p:cNvSpPr/>
            <p:nvPr/>
          </p:nvSpPr>
          <p:spPr>
            <a:xfrm>
              <a:off x="1818280" y="2445045"/>
              <a:ext cx="4069106" cy="872080"/>
            </a:xfrm>
            <a:custGeom>
              <a:avLst/>
              <a:gdLst>
                <a:gd name="connsiteX0" fmla="*/ 5319713 w 5319713"/>
                <a:gd name="connsiteY0" fmla="*/ 147638 h 1076325"/>
                <a:gd name="connsiteX1" fmla="*/ 5319713 w 5319713"/>
                <a:gd name="connsiteY1" fmla="*/ 147638 h 1076325"/>
                <a:gd name="connsiteX2" fmla="*/ 5062538 w 5319713"/>
                <a:gd name="connsiteY2" fmla="*/ 157163 h 1076325"/>
                <a:gd name="connsiteX3" fmla="*/ 4881563 w 5319713"/>
                <a:gd name="connsiteY3" fmla="*/ 166688 h 1076325"/>
                <a:gd name="connsiteX4" fmla="*/ 4748213 w 5319713"/>
                <a:gd name="connsiteY4" fmla="*/ 166688 h 1076325"/>
                <a:gd name="connsiteX5" fmla="*/ 4695825 w 5319713"/>
                <a:gd name="connsiteY5" fmla="*/ 180975 h 1076325"/>
                <a:gd name="connsiteX6" fmla="*/ 4614863 w 5319713"/>
                <a:gd name="connsiteY6" fmla="*/ 185738 h 1076325"/>
                <a:gd name="connsiteX7" fmla="*/ 4476750 w 5319713"/>
                <a:gd name="connsiteY7" fmla="*/ 171450 h 1076325"/>
                <a:gd name="connsiteX8" fmla="*/ 4352925 w 5319713"/>
                <a:gd name="connsiteY8" fmla="*/ 185738 h 1076325"/>
                <a:gd name="connsiteX9" fmla="*/ 4210050 w 5319713"/>
                <a:gd name="connsiteY9" fmla="*/ 161925 h 1076325"/>
                <a:gd name="connsiteX10" fmla="*/ 4119563 w 5319713"/>
                <a:gd name="connsiteY10" fmla="*/ 128588 h 1076325"/>
                <a:gd name="connsiteX11" fmla="*/ 4010025 w 5319713"/>
                <a:gd name="connsiteY11" fmla="*/ 90488 h 1076325"/>
                <a:gd name="connsiteX12" fmla="*/ 3886200 w 5319713"/>
                <a:gd name="connsiteY12" fmla="*/ 38100 h 1076325"/>
                <a:gd name="connsiteX13" fmla="*/ 3767138 w 5319713"/>
                <a:gd name="connsiteY13" fmla="*/ 19050 h 1076325"/>
                <a:gd name="connsiteX14" fmla="*/ 3671888 w 5319713"/>
                <a:gd name="connsiteY14" fmla="*/ 19050 h 1076325"/>
                <a:gd name="connsiteX15" fmla="*/ 3629025 w 5319713"/>
                <a:gd name="connsiteY15" fmla="*/ 14288 h 1076325"/>
                <a:gd name="connsiteX16" fmla="*/ 3505200 w 5319713"/>
                <a:gd name="connsiteY16" fmla="*/ 0 h 1076325"/>
                <a:gd name="connsiteX17" fmla="*/ 3405188 w 5319713"/>
                <a:gd name="connsiteY17" fmla="*/ 0 h 1076325"/>
                <a:gd name="connsiteX18" fmla="*/ 3338513 w 5319713"/>
                <a:gd name="connsiteY18" fmla="*/ 9525 h 1076325"/>
                <a:gd name="connsiteX19" fmla="*/ 3290888 w 5319713"/>
                <a:gd name="connsiteY19" fmla="*/ 9525 h 1076325"/>
                <a:gd name="connsiteX20" fmla="*/ 3228975 w 5319713"/>
                <a:gd name="connsiteY20" fmla="*/ 19050 h 1076325"/>
                <a:gd name="connsiteX21" fmla="*/ 3124200 w 5319713"/>
                <a:gd name="connsiteY21" fmla="*/ 33338 h 1076325"/>
                <a:gd name="connsiteX22" fmla="*/ 3024188 w 5319713"/>
                <a:gd name="connsiteY22" fmla="*/ 47625 h 1076325"/>
                <a:gd name="connsiteX23" fmla="*/ 2895600 w 5319713"/>
                <a:gd name="connsiteY23" fmla="*/ 66675 h 1076325"/>
                <a:gd name="connsiteX24" fmla="*/ 2790825 w 5319713"/>
                <a:gd name="connsiteY24" fmla="*/ 109538 h 1076325"/>
                <a:gd name="connsiteX25" fmla="*/ 2747963 w 5319713"/>
                <a:gd name="connsiteY25" fmla="*/ 138113 h 1076325"/>
                <a:gd name="connsiteX26" fmla="*/ 2647950 w 5319713"/>
                <a:gd name="connsiteY26" fmla="*/ 214313 h 1076325"/>
                <a:gd name="connsiteX27" fmla="*/ 2514600 w 5319713"/>
                <a:gd name="connsiteY27" fmla="*/ 309563 h 1076325"/>
                <a:gd name="connsiteX28" fmla="*/ 2376488 w 5319713"/>
                <a:gd name="connsiteY28" fmla="*/ 414338 h 1076325"/>
                <a:gd name="connsiteX29" fmla="*/ 2266950 w 5319713"/>
                <a:gd name="connsiteY29" fmla="*/ 514350 h 1076325"/>
                <a:gd name="connsiteX30" fmla="*/ 2233613 w 5319713"/>
                <a:gd name="connsiteY30" fmla="*/ 600075 h 1076325"/>
                <a:gd name="connsiteX31" fmla="*/ 2214563 w 5319713"/>
                <a:gd name="connsiteY31" fmla="*/ 681038 h 1076325"/>
                <a:gd name="connsiteX32" fmla="*/ 2228850 w 5319713"/>
                <a:gd name="connsiteY32" fmla="*/ 709613 h 1076325"/>
                <a:gd name="connsiteX33" fmla="*/ 2224088 w 5319713"/>
                <a:gd name="connsiteY33" fmla="*/ 752475 h 1076325"/>
                <a:gd name="connsiteX34" fmla="*/ 2152650 w 5319713"/>
                <a:gd name="connsiteY34" fmla="*/ 795338 h 1076325"/>
                <a:gd name="connsiteX35" fmla="*/ 2009775 w 5319713"/>
                <a:gd name="connsiteY35" fmla="*/ 828675 h 1076325"/>
                <a:gd name="connsiteX36" fmla="*/ 1790700 w 5319713"/>
                <a:gd name="connsiteY36" fmla="*/ 890588 h 1076325"/>
                <a:gd name="connsiteX37" fmla="*/ 1666875 w 5319713"/>
                <a:gd name="connsiteY37" fmla="*/ 919163 h 1076325"/>
                <a:gd name="connsiteX38" fmla="*/ 1443038 w 5319713"/>
                <a:gd name="connsiteY38" fmla="*/ 942975 h 1076325"/>
                <a:gd name="connsiteX39" fmla="*/ 1233488 w 5319713"/>
                <a:gd name="connsiteY39" fmla="*/ 933450 h 1076325"/>
                <a:gd name="connsiteX40" fmla="*/ 1066800 w 5319713"/>
                <a:gd name="connsiteY40" fmla="*/ 933450 h 1076325"/>
                <a:gd name="connsiteX41" fmla="*/ 885825 w 5319713"/>
                <a:gd name="connsiteY41" fmla="*/ 928688 h 1076325"/>
                <a:gd name="connsiteX42" fmla="*/ 523875 w 5319713"/>
                <a:gd name="connsiteY42" fmla="*/ 966788 h 1076325"/>
                <a:gd name="connsiteX43" fmla="*/ 271463 w 5319713"/>
                <a:gd name="connsiteY43" fmla="*/ 1023938 h 1076325"/>
                <a:gd name="connsiteX44" fmla="*/ 0 w 5319713"/>
                <a:gd name="connsiteY44" fmla="*/ 107632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319713" h="1076325">
                  <a:moveTo>
                    <a:pt x="5319713" y="147638"/>
                  </a:moveTo>
                  <a:lnTo>
                    <a:pt x="5319713" y="147638"/>
                  </a:lnTo>
                  <a:lnTo>
                    <a:pt x="5062538" y="157163"/>
                  </a:lnTo>
                  <a:lnTo>
                    <a:pt x="4881563" y="166688"/>
                  </a:lnTo>
                  <a:lnTo>
                    <a:pt x="4748213" y="166688"/>
                  </a:lnTo>
                  <a:lnTo>
                    <a:pt x="4695825" y="180975"/>
                  </a:lnTo>
                  <a:lnTo>
                    <a:pt x="4614863" y="185738"/>
                  </a:lnTo>
                  <a:lnTo>
                    <a:pt x="4476750" y="171450"/>
                  </a:lnTo>
                  <a:lnTo>
                    <a:pt x="4352925" y="185738"/>
                  </a:lnTo>
                  <a:lnTo>
                    <a:pt x="4210050" y="161925"/>
                  </a:lnTo>
                  <a:lnTo>
                    <a:pt x="4119563" y="128588"/>
                  </a:lnTo>
                  <a:lnTo>
                    <a:pt x="4010025" y="90488"/>
                  </a:lnTo>
                  <a:lnTo>
                    <a:pt x="3886200" y="38100"/>
                  </a:lnTo>
                  <a:lnTo>
                    <a:pt x="3767138" y="19050"/>
                  </a:lnTo>
                  <a:lnTo>
                    <a:pt x="3671888" y="19050"/>
                  </a:lnTo>
                  <a:lnTo>
                    <a:pt x="3629025" y="14288"/>
                  </a:lnTo>
                  <a:lnTo>
                    <a:pt x="3505200" y="0"/>
                  </a:lnTo>
                  <a:lnTo>
                    <a:pt x="3405188" y="0"/>
                  </a:lnTo>
                  <a:cubicBezTo>
                    <a:pt x="3354280" y="5657"/>
                    <a:pt x="3376421" y="1944"/>
                    <a:pt x="3338513" y="9525"/>
                  </a:cubicBezTo>
                  <a:lnTo>
                    <a:pt x="3290888" y="9525"/>
                  </a:lnTo>
                  <a:cubicBezTo>
                    <a:pt x="3241826" y="20427"/>
                    <a:pt x="3262661" y="19050"/>
                    <a:pt x="3228975" y="19050"/>
                  </a:cubicBezTo>
                  <a:lnTo>
                    <a:pt x="3124200" y="33338"/>
                  </a:lnTo>
                  <a:lnTo>
                    <a:pt x="3024188" y="47625"/>
                  </a:lnTo>
                  <a:lnTo>
                    <a:pt x="2895600" y="66675"/>
                  </a:lnTo>
                  <a:lnTo>
                    <a:pt x="2790825" y="109538"/>
                  </a:lnTo>
                  <a:lnTo>
                    <a:pt x="2747963" y="138113"/>
                  </a:lnTo>
                  <a:lnTo>
                    <a:pt x="2647950" y="214313"/>
                  </a:lnTo>
                  <a:lnTo>
                    <a:pt x="2514600" y="309563"/>
                  </a:lnTo>
                  <a:lnTo>
                    <a:pt x="2376488" y="414338"/>
                  </a:lnTo>
                  <a:lnTo>
                    <a:pt x="2266950" y="514350"/>
                  </a:lnTo>
                  <a:lnTo>
                    <a:pt x="2233613" y="600075"/>
                  </a:lnTo>
                  <a:lnTo>
                    <a:pt x="2214563" y="681038"/>
                  </a:lnTo>
                  <a:lnTo>
                    <a:pt x="2228850" y="709613"/>
                  </a:lnTo>
                  <a:lnTo>
                    <a:pt x="2224088" y="752475"/>
                  </a:lnTo>
                  <a:lnTo>
                    <a:pt x="2152650" y="795338"/>
                  </a:lnTo>
                  <a:lnTo>
                    <a:pt x="2009775" y="828675"/>
                  </a:lnTo>
                  <a:lnTo>
                    <a:pt x="1790700" y="890588"/>
                  </a:lnTo>
                  <a:lnTo>
                    <a:pt x="1666875" y="919163"/>
                  </a:lnTo>
                  <a:lnTo>
                    <a:pt x="1443038" y="942975"/>
                  </a:lnTo>
                  <a:lnTo>
                    <a:pt x="1233488" y="933450"/>
                  </a:lnTo>
                  <a:lnTo>
                    <a:pt x="1066800" y="933450"/>
                  </a:lnTo>
                  <a:lnTo>
                    <a:pt x="885825" y="928688"/>
                  </a:lnTo>
                  <a:lnTo>
                    <a:pt x="523875" y="966788"/>
                  </a:lnTo>
                  <a:lnTo>
                    <a:pt x="271463" y="1023938"/>
                  </a:lnTo>
                  <a:lnTo>
                    <a:pt x="0" y="1076325"/>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Freeform: Shape 16">
              <a:extLst>
                <a:ext uri="{FF2B5EF4-FFF2-40B4-BE49-F238E27FC236}">
                  <a16:creationId xmlns:a16="http://schemas.microsoft.com/office/drawing/2014/main" id="{3E8CE598-1F0A-43C9-94CB-1CC441BAACF7}"/>
                </a:ext>
              </a:extLst>
            </p:cNvPr>
            <p:cNvSpPr/>
            <p:nvPr/>
          </p:nvSpPr>
          <p:spPr>
            <a:xfrm>
              <a:off x="641628" y="3359573"/>
              <a:ext cx="1788658" cy="189079"/>
            </a:xfrm>
            <a:custGeom>
              <a:avLst/>
              <a:gdLst>
                <a:gd name="connsiteX0" fmla="*/ 0 w 2338387"/>
                <a:gd name="connsiteY0" fmla="*/ 66675 h 233362"/>
                <a:gd name="connsiteX1" fmla="*/ 323850 w 2338387"/>
                <a:gd name="connsiteY1" fmla="*/ 157162 h 233362"/>
                <a:gd name="connsiteX2" fmla="*/ 661987 w 2338387"/>
                <a:gd name="connsiteY2" fmla="*/ 219075 h 233362"/>
                <a:gd name="connsiteX3" fmla="*/ 981075 w 2338387"/>
                <a:gd name="connsiteY3" fmla="*/ 233362 h 233362"/>
                <a:gd name="connsiteX4" fmla="*/ 1271587 w 2338387"/>
                <a:gd name="connsiteY4" fmla="*/ 200025 h 233362"/>
                <a:gd name="connsiteX5" fmla="*/ 1543050 w 2338387"/>
                <a:gd name="connsiteY5" fmla="*/ 133350 h 233362"/>
                <a:gd name="connsiteX6" fmla="*/ 1757362 w 2338387"/>
                <a:gd name="connsiteY6" fmla="*/ 66675 h 233362"/>
                <a:gd name="connsiteX7" fmla="*/ 1952625 w 2338387"/>
                <a:gd name="connsiteY7" fmla="*/ 23812 h 233362"/>
                <a:gd name="connsiteX8" fmla="*/ 2133600 w 2338387"/>
                <a:gd name="connsiteY8" fmla="*/ 4762 h 233362"/>
                <a:gd name="connsiteX9" fmla="*/ 2238375 w 2338387"/>
                <a:gd name="connsiteY9" fmla="*/ 0 h 233362"/>
                <a:gd name="connsiteX10" fmla="*/ 2338387 w 2338387"/>
                <a:gd name="connsiteY10" fmla="*/ 1428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387" h="233362">
                  <a:moveTo>
                    <a:pt x="0" y="66675"/>
                  </a:moveTo>
                  <a:lnTo>
                    <a:pt x="323850" y="157162"/>
                  </a:lnTo>
                  <a:lnTo>
                    <a:pt x="661987" y="219075"/>
                  </a:lnTo>
                  <a:lnTo>
                    <a:pt x="981075" y="233362"/>
                  </a:lnTo>
                  <a:lnTo>
                    <a:pt x="1271587" y="200025"/>
                  </a:lnTo>
                  <a:lnTo>
                    <a:pt x="1543050" y="133350"/>
                  </a:lnTo>
                  <a:lnTo>
                    <a:pt x="1757362" y="66675"/>
                  </a:lnTo>
                  <a:lnTo>
                    <a:pt x="1952625" y="23812"/>
                  </a:lnTo>
                  <a:lnTo>
                    <a:pt x="2133600" y="4762"/>
                  </a:lnTo>
                  <a:lnTo>
                    <a:pt x="2238375" y="0"/>
                  </a:lnTo>
                  <a:lnTo>
                    <a:pt x="2338387" y="14287"/>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Freeform: Shape 17">
              <a:extLst>
                <a:ext uri="{FF2B5EF4-FFF2-40B4-BE49-F238E27FC236}">
                  <a16:creationId xmlns:a16="http://schemas.microsoft.com/office/drawing/2014/main" id="{BF26FFED-C390-4539-9BA8-32A542661FE0}"/>
                </a:ext>
              </a:extLst>
            </p:cNvPr>
            <p:cNvSpPr/>
            <p:nvPr/>
          </p:nvSpPr>
          <p:spPr>
            <a:xfrm>
              <a:off x="670771" y="3865070"/>
              <a:ext cx="1519084" cy="227667"/>
            </a:xfrm>
            <a:custGeom>
              <a:avLst/>
              <a:gdLst>
                <a:gd name="connsiteX0" fmla="*/ 0 w 1985962"/>
                <a:gd name="connsiteY0" fmla="*/ 185738 h 280988"/>
                <a:gd name="connsiteX1" fmla="*/ 276225 w 1985962"/>
                <a:gd name="connsiteY1" fmla="*/ 238125 h 280988"/>
                <a:gd name="connsiteX2" fmla="*/ 323850 w 1985962"/>
                <a:gd name="connsiteY2" fmla="*/ 247650 h 280988"/>
                <a:gd name="connsiteX3" fmla="*/ 681037 w 1985962"/>
                <a:gd name="connsiteY3" fmla="*/ 280988 h 280988"/>
                <a:gd name="connsiteX4" fmla="*/ 966787 w 1985962"/>
                <a:gd name="connsiteY4" fmla="*/ 276225 h 280988"/>
                <a:gd name="connsiteX5" fmla="*/ 1114425 w 1985962"/>
                <a:gd name="connsiteY5" fmla="*/ 257175 h 280988"/>
                <a:gd name="connsiteX6" fmla="*/ 1285875 w 1985962"/>
                <a:gd name="connsiteY6" fmla="*/ 228600 h 280988"/>
                <a:gd name="connsiteX7" fmla="*/ 1443037 w 1985962"/>
                <a:gd name="connsiteY7" fmla="*/ 195263 h 280988"/>
                <a:gd name="connsiteX8" fmla="*/ 1581150 w 1985962"/>
                <a:gd name="connsiteY8" fmla="*/ 190500 h 280988"/>
                <a:gd name="connsiteX9" fmla="*/ 1724025 w 1985962"/>
                <a:gd name="connsiteY9" fmla="*/ 147638 h 280988"/>
                <a:gd name="connsiteX10" fmla="*/ 1852612 w 1985962"/>
                <a:gd name="connsiteY10" fmla="*/ 80963 h 280988"/>
                <a:gd name="connsiteX11" fmla="*/ 1985962 w 1985962"/>
                <a:gd name="connsiteY11" fmla="*/ 0 h 28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5962" h="280988">
                  <a:moveTo>
                    <a:pt x="0" y="185738"/>
                  </a:moveTo>
                  <a:lnTo>
                    <a:pt x="276225" y="238125"/>
                  </a:lnTo>
                  <a:lnTo>
                    <a:pt x="323850" y="247650"/>
                  </a:lnTo>
                  <a:lnTo>
                    <a:pt x="681037" y="280988"/>
                  </a:lnTo>
                  <a:lnTo>
                    <a:pt x="966787" y="276225"/>
                  </a:lnTo>
                  <a:lnTo>
                    <a:pt x="1114425" y="257175"/>
                  </a:lnTo>
                  <a:lnTo>
                    <a:pt x="1285875" y="228600"/>
                  </a:lnTo>
                  <a:lnTo>
                    <a:pt x="1443037" y="195263"/>
                  </a:lnTo>
                  <a:lnTo>
                    <a:pt x="1581150" y="190500"/>
                  </a:lnTo>
                  <a:lnTo>
                    <a:pt x="1724025" y="147638"/>
                  </a:lnTo>
                  <a:lnTo>
                    <a:pt x="1852612" y="80963"/>
                  </a:lnTo>
                  <a:lnTo>
                    <a:pt x="1985962"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Freeform: Shape 18">
              <a:extLst>
                <a:ext uri="{FF2B5EF4-FFF2-40B4-BE49-F238E27FC236}">
                  <a16:creationId xmlns:a16="http://schemas.microsoft.com/office/drawing/2014/main" id="{505D1B7F-B219-4978-92DD-F1DF6F98474F}"/>
                </a:ext>
              </a:extLst>
            </p:cNvPr>
            <p:cNvSpPr/>
            <p:nvPr/>
          </p:nvSpPr>
          <p:spPr>
            <a:xfrm>
              <a:off x="583341" y="3598816"/>
              <a:ext cx="1628370" cy="246961"/>
            </a:xfrm>
            <a:custGeom>
              <a:avLst/>
              <a:gdLst>
                <a:gd name="connsiteX0" fmla="*/ 0 w 2128837"/>
                <a:gd name="connsiteY0" fmla="*/ 138112 h 304800"/>
                <a:gd name="connsiteX1" fmla="*/ 385762 w 2128837"/>
                <a:gd name="connsiteY1" fmla="*/ 238125 h 304800"/>
                <a:gd name="connsiteX2" fmla="*/ 695325 w 2128837"/>
                <a:gd name="connsiteY2" fmla="*/ 290512 h 304800"/>
                <a:gd name="connsiteX3" fmla="*/ 919162 w 2128837"/>
                <a:gd name="connsiteY3" fmla="*/ 295275 h 304800"/>
                <a:gd name="connsiteX4" fmla="*/ 1190625 w 2128837"/>
                <a:gd name="connsiteY4" fmla="*/ 304800 h 304800"/>
                <a:gd name="connsiteX5" fmla="*/ 1452562 w 2128837"/>
                <a:gd name="connsiteY5" fmla="*/ 252412 h 304800"/>
                <a:gd name="connsiteX6" fmla="*/ 1666875 w 2128837"/>
                <a:gd name="connsiteY6" fmla="*/ 171450 h 304800"/>
                <a:gd name="connsiteX7" fmla="*/ 1847850 w 2128837"/>
                <a:gd name="connsiteY7" fmla="*/ 119062 h 304800"/>
                <a:gd name="connsiteX8" fmla="*/ 1971675 w 2128837"/>
                <a:gd name="connsiteY8" fmla="*/ 61912 h 304800"/>
                <a:gd name="connsiteX9" fmla="*/ 2128837 w 2128837"/>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837" h="304800">
                  <a:moveTo>
                    <a:pt x="0" y="138112"/>
                  </a:moveTo>
                  <a:lnTo>
                    <a:pt x="385762" y="238125"/>
                  </a:lnTo>
                  <a:lnTo>
                    <a:pt x="695325" y="290512"/>
                  </a:lnTo>
                  <a:lnTo>
                    <a:pt x="919162" y="295275"/>
                  </a:lnTo>
                  <a:lnTo>
                    <a:pt x="1190625" y="304800"/>
                  </a:lnTo>
                  <a:lnTo>
                    <a:pt x="1452562" y="252412"/>
                  </a:lnTo>
                  <a:lnTo>
                    <a:pt x="1666875" y="171450"/>
                  </a:lnTo>
                  <a:lnTo>
                    <a:pt x="1847850" y="119062"/>
                  </a:lnTo>
                  <a:lnTo>
                    <a:pt x="1971675" y="61912"/>
                  </a:lnTo>
                  <a:lnTo>
                    <a:pt x="2128837"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reeform: Shape 19">
              <a:extLst>
                <a:ext uri="{FF2B5EF4-FFF2-40B4-BE49-F238E27FC236}">
                  <a16:creationId xmlns:a16="http://schemas.microsoft.com/office/drawing/2014/main" id="{8EFA8F03-47FB-4E90-93CF-93959E0D966E}"/>
                </a:ext>
              </a:extLst>
            </p:cNvPr>
            <p:cNvSpPr/>
            <p:nvPr/>
          </p:nvSpPr>
          <p:spPr>
            <a:xfrm>
              <a:off x="670771" y="2101616"/>
              <a:ext cx="3154741" cy="937679"/>
            </a:xfrm>
            <a:custGeom>
              <a:avLst/>
              <a:gdLst>
                <a:gd name="connsiteX0" fmla="*/ 0 w 4124325"/>
                <a:gd name="connsiteY0" fmla="*/ 1033462 h 1157287"/>
                <a:gd name="connsiteX1" fmla="*/ 314325 w 4124325"/>
                <a:gd name="connsiteY1" fmla="*/ 995362 h 1157287"/>
                <a:gd name="connsiteX2" fmla="*/ 576262 w 4124325"/>
                <a:gd name="connsiteY2" fmla="*/ 938212 h 1157287"/>
                <a:gd name="connsiteX3" fmla="*/ 609600 w 4124325"/>
                <a:gd name="connsiteY3" fmla="*/ 890587 h 1157287"/>
                <a:gd name="connsiteX4" fmla="*/ 757237 w 4124325"/>
                <a:gd name="connsiteY4" fmla="*/ 852487 h 1157287"/>
                <a:gd name="connsiteX5" fmla="*/ 852487 w 4124325"/>
                <a:gd name="connsiteY5" fmla="*/ 881062 h 1157287"/>
                <a:gd name="connsiteX6" fmla="*/ 871537 w 4124325"/>
                <a:gd name="connsiteY6" fmla="*/ 928687 h 1157287"/>
                <a:gd name="connsiteX7" fmla="*/ 995362 w 4124325"/>
                <a:gd name="connsiteY7" fmla="*/ 985837 h 1157287"/>
                <a:gd name="connsiteX8" fmla="*/ 1200150 w 4124325"/>
                <a:gd name="connsiteY8" fmla="*/ 1028700 h 1157287"/>
                <a:gd name="connsiteX9" fmla="*/ 1404937 w 4124325"/>
                <a:gd name="connsiteY9" fmla="*/ 1071562 h 1157287"/>
                <a:gd name="connsiteX10" fmla="*/ 1585912 w 4124325"/>
                <a:gd name="connsiteY10" fmla="*/ 1095375 h 1157287"/>
                <a:gd name="connsiteX11" fmla="*/ 1828800 w 4124325"/>
                <a:gd name="connsiteY11" fmla="*/ 1133475 h 1157287"/>
                <a:gd name="connsiteX12" fmla="*/ 1995487 w 4124325"/>
                <a:gd name="connsiteY12" fmla="*/ 1143000 h 1157287"/>
                <a:gd name="connsiteX13" fmla="*/ 2185987 w 4124325"/>
                <a:gd name="connsiteY13" fmla="*/ 1157287 h 1157287"/>
                <a:gd name="connsiteX14" fmla="*/ 2271712 w 4124325"/>
                <a:gd name="connsiteY14" fmla="*/ 1123950 h 1157287"/>
                <a:gd name="connsiteX15" fmla="*/ 2324100 w 4124325"/>
                <a:gd name="connsiteY15" fmla="*/ 1019175 h 1157287"/>
                <a:gd name="connsiteX16" fmla="*/ 2333625 w 4124325"/>
                <a:gd name="connsiteY16" fmla="*/ 876300 h 1157287"/>
                <a:gd name="connsiteX17" fmla="*/ 2347912 w 4124325"/>
                <a:gd name="connsiteY17" fmla="*/ 723900 h 1157287"/>
                <a:gd name="connsiteX18" fmla="*/ 2371725 w 4124325"/>
                <a:gd name="connsiteY18" fmla="*/ 571500 h 1157287"/>
                <a:gd name="connsiteX19" fmla="*/ 2452687 w 4124325"/>
                <a:gd name="connsiteY19" fmla="*/ 466725 h 1157287"/>
                <a:gd name="connsiteX20" fmla="*/ 2562225 w 4124325"/>
                <a:gd name="connsiteY20" fmla="*/ 366712 h 1157287"/>
                <a:gd name="connsiteX21" fmla="*/ 2709862 w 4124325"/>
                <a:gd name="connsiteY21" fmla="*/ 314325 h 1157287"/>
                <a:gd name="connsiteX22" fmla="*/ 2962275 w 4124325"/>
                <a:gd name="connsiteY22" fmla="*/ 276225 h 1157287"/>
                <a:gd name="connsiteX23" fmla="*/ 3209925 w 4124325"/>
                <a:gd name="connsiteY23" fmla="*/ 228600 h 1157287"/>
                <a:gd name="connsiteX24" fmla="*/ 3271837 w 4124325"/>
                <a:gd name="connsiteY24" fmla="*/ 223837 h 1157287"/>
                <a:gd name="connsiteX25" fmla="*/ 3648075 w 4124325"/>
                <a:gd name="connsiteY25" fmla="*/ 161925 h 1157287"/>
                <a:gd name="connsiteX26" fmla="*/ 3910012 w 4124325"/>
                <a:gd name="connsiteY26" fmla="*/ 76200 h 1157287"/>
                <a:gd name="connsiteX27" fmla="*/ 4124325 w 4124325"/>
                <a:gd name="connsiteY27" fmla="*/ 0 h 11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24325" h="1157287">
                  <a:moveTo>
                    <a:pt x="0" y="1033462"/>
                  </a:moveTo>
                  <a:lnTo>
                    <a:pt x="314325" y="995362"/>
                  </a:lnTo>
                  <a:lnTo>
                    <a:pt x="576262" y="938212"/>
                  </a:lnTo>
                  <a:lnTo>
                    <a:pt x="609600" y="890587"/>
                  </a:lnTo>
                  <a:lnTo>
                    <a:pt x="757237" y="852487"/>
                  </a:lnTo>
                  <a:lnTo>
                    <a:pt x="852487" y="881062"/>
                  </a:lnTo>
                  <a:lnTo>
                    <a:pt x="871537" y="928687"/>
                  </a:lnTo>
                  <a:lnTo>
                    <a:pt x="995362" y="985837"/>
                  </a:lnTo>
                  <a:lnTo>
                    <a:pt x="1200150" y="1028700"/>
                  </a:lnTo>
                  <a:lnTo>
                    <a:pt x="1404937" y="1071562"/>
                  </a:lnTo>
                  <a:lnTo>
                    <a:pt x="1585912" y="1095375"/>
                  </a:lnTo>
                  <a:lnTo>
                    <a:pt x="1828800" y="1133475"/>
                  </a:lnTo>
                  <a:lnTo>
                    <a:pt x="1995487" y="1143000"/>
                  </a:lnTo>
                  <a:lnTo>
                    <a:pt x="2185987" y="1157287"/>
                  </a:lnTo>
                  <a:lnTo>
                    <a:pt x="2271712" y="1123950"/>
                  </a:lnTo>
                  <a:lnTo>
                    <a:pt x="2324100" y="1019175"/>
                  </a:lnTo>
                  <a:lnTo>
                    <a:pt x="2333625" y="876300"/>
                  </a:lnTo>
                  <a:lnTo>
                    <a:pt x="2347912" y="723900"/>
                  </a:lnTo>
                  <a:lnTo>
                    <a:pt x="2371725" y="571500"/>
                  </a:lnTo>
                  <a:lnTo>
                    <a:pt x="2452687" y="466725"/>
                  </a:lnTo>
                  <a:lnTo>
                    <a:pt x="2562225" y="366712"/>
                  </a:lnTo>
                  <a:lnTo>
                    <a:pt x="2709862" y="314325"/>
                  </a:lnTo>
                  <a:lnTo>
                    <a:pt x="2962275" y="276225"/>
                  </a:lnTo>
                  <a:lnTo>
                    <a:pt x="3209925" y="228600"/>
                  </a:lnTo>
                  <a:lnTo>
                    <a:pt x="3271837" y="223837"/>
                  </a:lnTo>
                  <a:lnTo>
                    <a:pt x="3648075" y="161925"/>
                  </a:lnTo>
                  <a:lnTo>
                    <a:pt x="3910012" y="76200"/>
                  </a:lnTo>
                  <a:lnTo>
                    <a:pt x="4124325"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Freeform: Shape 20">
              <a:extLst>
                <a:ext uri="{FF2B5EF4-FFF2-40B4-BE49-F238E27FC236}">
                  <a16:creationId xmlns:a16="http://schemas.microsoft.com/office/drawing/2014/main" id="{3FE32AED-9BF0-47F5-956B-C15B813E39AA}"/>
                </a:ext>
              </a:extLst>
            </p:cNvPr>
            <p:cNvSpPr/>
            <p:nvPr/>
          </p:nvSpPr>
          <p:spPr>
            <a:xfrm>
              <a:off x="2714430" y="2414175"/>
              <a:ext cx="990865" cy="679142"/>
            </a:xfrm>
            <a:custGeom>
              <a:avLst/>
              <a:gdLst>
                <a:gd name="connsiteX0" fmla="*/ 0 w 1295400"/>
                <a:gd name="connsiteY0" fmla="*/ 838200 h 838200"/>
                <a:gd name="connsiteX1" fmla="*/ 9525 w 1295400"/>
                <a:gd name="connsiteY1" fmla="*/ 661988 h 838200"/>
                <a:gd name="connsiteX2" fmla="*/ 42863 w 1295400"/>
                <a:gd name="connsiteY2" fmla="*/ 495300 h 838200"/>
                <a:gd name="connsiteX3" fmla="*/ 128588 w 1295400"/>
                <a:gd name="connsiteY3" fmla="*/ 357188 h 838200"/>
                <a:gd name="connsiteX4" fmla="*/ 219075 w 1295400"/>
                <a:gd name="connsiteY4" fmla="*/ 257175 h 838200"/>
                <a:gd name="connsiteX5" fmla="*/ 395288 w 1295400"/>
                <a:gd name="connsiteY5" fmla="*/ 176213 h 838200"/>
                <a:gd name="connsiteX6" fmla="*/ 676275 w 1295400"/>
                <a:gd name="connsiteY6" fmla="*/ 119063 h 838200"/>
                <a:gd name="connsiteX7" fmla="*/ 890588 w 1295400"/>
                <a:gd name="connsiteY7" fmla="*/ 71438 h 838200"/>
                <a:gd name="connsiteX8" fmla="*/ 1157288 w 1295400"/>
                <a:gd name="connsiteY8" fmla="*/ 42863 h 838200"/>
                <a:gd name="connsiteX9" fmla="*/ 1295400 w 1295400"/>
                <a:gd name="connsiteY9"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400" h="838200">
                  <a:moveTo>
                    <a:pt x="0" y="838200"/>
                  </a:moveTo>
                  <a:lnTo>
                    <a:pt x="9525" y="661988"/>
                  </a:lnTo>
                  <a:lnTo>
                    <a:pt x="42863" y="495300"/>
                  </a:lnTo>
                  <a:lnTo>
                    <a:pt x="128588" y="357188"/>
                  </a:lnTo>
                  <a:lnTo>
                    <a:pt x="219075" y="257175"/>
                  </a:lnTo>
                  <a:lnTo>
                    <a:pt x="395288" y="176213"/>
                  </a:lnTo>
                  <a:lnTo>
                    <a:pt x="676275" y="119063"/>
                  </a:lnTo>
                  <a:lnTo>
                    <a:pt x="890588" y="71438"/>
                  </a:lnTo>
                  <a:lnTo>
                    <a:pt x="1157288" y="42863"/>
                  </a:lnTo>
                  <a:lnTo>
                    <a:pt x="1295400"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Freeform: Shape 21">
              <a:extLst>
                <a:ext uri="{FF2B5EF4-FFF2-40B4-BE49-F238E27FC236}">
                  <a16:creationId xmlns:a16="http://schemas.microsoft.com/office/drawing/2014/main" id="{9491E5A2-D675-47AC-9230-64F5C3F03C11}"/>
                </a:ext>
              </a:extLst>
            </p:cNvPr>
            <p:cNvSpPr/>
            <p:nvPr/>
          </p:nvSpPr>
          <p:spPr>
            <a:xfrm>
              <a:off x="551141" y="2379447"/>
              <a:ext cx="1646000" cy="266254"/>
            </a:xfrm>
            <a:custGeom>
              <a:avLst/>
              <a:gdLst>
                <a:gd name="connsiteX0" fmla="*/ 0 w 2033587"/>
                <a:gd name="connsiteY0" fmla="*/ 309562 h 328612"/>
                <a:gd name="connsiteX1" fmla="*/ 319087 w 2033587"/>
                <a:gd name="connsiteY1" fmla="*/ 266700 h 328612"/>
                <a:gd name="connsiteX2" fmla="*/ 628650 w 2033587"/>
                <a:gd name="connsiteY2" fmla="*/ 228600 h 328612"/>
                <a:gd name="connsiteX3" fmla="*/ 923925 w 2033587"/>
                <a:gd name="connsiteY3" fmla="*/ 219075 h 328612"/>
                <a:gd name="connsiteX4" fmla="*/ 1157287 w 2033587"/>
                <a:gd name="connsiteY4" fmla="*/ 219075 h 328612"/>
                <a:gd name="connsiteX5" fmla="*/ 1352550 w 2033587"/>
                <a:gd name="connsiteY5" fmla="*/ 242887 h 328612"/>
                <a:gd name="connsiteX6" fmla="*/ 1509712 w 2033587"/>
                <a:gd name="connsiteY6" fmla="*/ 271462 h 328612"/>
                <a:gd name="connsiteX7" fmla="*/ 1557337 w 2033587"/>
                <a:gd name="connsiteY7" fmla="*/ 280987 h 328612"/>
                <a:gd name="connsiteX8" fmla="*/ 1695450 w 2033587"/>
                <a:gd name="connsiteY8" fmla="*/ 304800 h 328612"/>
                <a:gd name="connsiteX9" fmla="*/ 1814512 w 2033587"/>
                <a:gd name="connsiteY9" fmla="*/ 328612 h 328612"/>
                <a:gd name="connsiteX10" fmla="*/ 1928812 w 2033587"/>
                <a:gd name="connsiteY10" fmla="*/ 319087 h 328612"/>
                <a:gd name="connsiteX11" fmla="*/ 1981200 w 2033587"/>
                <a:gd name="connsiteY11" fmla="*/ 252412 h 328612"/>
                <a:gd name="connsiteX12" fmla="*/ 2009775 w 2033587"/>
                <a:gd name="connsiteY12" fmla="*/ 133350 h 328612"/>
                <a:gd name="connsiteX13" fmla="*/ 2014537 w 2033587"/>
                <a:gd name="connsiteY13" fmla="*/ 57150 h 328612"/>
                <a:gd name="connsiteX14" fmla="*/ 2033587 w 2033587"/>
                <a:gd name="connsiteY14" fmla="*/ 0 h 328612"/>
                <a:gd name="connsiteX0" fmla="*/ 0 w 2151884"/>
                <a:gd name="connsiteY0" fmla="*/ 315439 h 328612"/>
                <a:gd name="connsiteX1" fmla="*/ 437384 w 2151884"/>
                <a:gd name="connsiteY1" fmla="*/ 266700 h 328612"/>
                <a:gd name="connsiteX2" fmla="*/ 746947 w 2151884"/>
                <a:gd name="connsiteY2" fmla="*/ 228600 h 328612"/>
                <a:gd name="connsiteX3" fmla="*/ 1042222 w 2151884"/>
                <a:gd name="connsiteY3" fmla="*/ 219075 h 328612"/>
                <a:gd name="connsiteX4" fmla="*/ 1275584 w 2151884"/>
                <a:gd name="connsiteY4" fmla="*/ 219075 h 328612"/>
                <a:gd name="connsiteX5" fmla="*/ 1470847 w 2151884"/>
                <a:gd name="connsiteY5" fmla="*/ 242887 h 328612"/>
                <a:gd name="connsiteX6" fmla="*/ 1628009 w 2151884"/>
                <a:gd name="connsiteY6" fmla="*/ 271462 h 328612"/>
                <a:gd name="connsiteX7" fmla="*/ 1675634 w 2151884"/>
                <a:gd name="connsiteY7" fmla="*/ 280987 h 328612"/>
                <a:gd name="connsiteX8" fmla="*/ 1813747 w 2151884"/>
                <a:gd name="connsiteY8" fmla="*/ 304800 h 328612"/>
                <a:gd name="connsiteX9" fmla="*/ 1932809 w 2151884"/>
                <a:gd name="connsiteY9" fmla="*/ 328612 h 328612"/>
                <a:gd name="connsiteX10" fmla="*/ 2047109 w 2151884"/>
                <a:gd name="connsiteY10" fmla="*/ 319087 h 328612"/>
                <a:gd name="connsiteX11" fmla="*/ 2099497 w 2151884"/>
                <a:gd name="connsiteY11" fmla="*/ 252412 h 328612"/>
                <a:gd name="connsiteX12" fmla="*/ 2128072 w 2151884"/>
                <a:gd name="connsiteY12" fmla="*/ 133350 h 328612"/>
                <a:gd name="connsiteX13" fmla="*/ 2132834 w 2151884"/>
                <a:gd name="connsiteY13" fmla="*/ 57150 h 328612"/>
                <a:gd name="connsiteX14" fmla="*/ 2151884 w 2151884"/>
                <a:gd name="connsiteY14" fmla="*/ 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1884" h="328612">
                  <a:moveTo>
                    <a:pt x="0" y="315439"/>
                  </a:moveTo>
                  <a:lnTo>
                    <a:pt x="437384" y="266700"/>
                  </a:lnTo>
                  <a:lnTo>
                    <a:pt x="746947" y="228600"/>
                  </a:lnTo>
                  <a:lnTo>
                    <a:pt x="1042222" y="219075"/>
                  </a:lnTo>
                  <a:lnTo>
                    <a:pt x="1275584" y="219075"/>
                  </a:lnTo>
                  <a:lnTo>
                    <a:pt x="1470847" y="242887"/>
                  </a:lnTo>
                  <a:lnTo>
                    <a:pt x="1628009" y="271462"/>
                  </a:lnTo>
                  <a:lnTo>
                    <a:pt x="1675634" y="280987"/>
                  </a:lnTo>
                  <a:lnTo>
                    <a:pt x="1813747" y="304800"/>
                  </a:lnTo>
                  <a:lnTo>
                    <a:pt x="1932809" y="328612"/>
                  </a:lnTo>
                  <a:lnTo>
                    <a:pt x="2047109" y="319087"/>
                  </a:lnTo>
                  <a:lnTo>
                    <a:pt x="2099497" y="252412"/>
                  </a:lnTo>
                  <a:lnTo>
                    <a:pt x="2128072" y="133350"/>
                  </a:lnTo>
                  <a:lnTo>
                    <a:pt x="2132834" y="57150"/>
                  </a:lnTo>
                  <a:lnTo>
                    <a:pt x="2151884"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Freeform: Shape 22">
              <a:extLst>
                <a:ext uri="{FF2B5EF4-FFF2-40B4-BE49-F238E27FC236}">
                  <a16:creationId xmlns:a16="http://schemas.microsoft.com/office/drawing/2014/main" id="{32CA14DF-FFB0-4ACE-B316-9EE976FE969C}"/>
                </a:ext>
              </a:extLst>
            </p:cNvPr>
            <p:cNvSpPr/>
            <p:nvPr/>
          </p:nvSpPr>
          <p:spPr>
            <a:xfrm>
              <a:off x="4215300" y="1920254"/>
              <a:ext cx="1559156" cy="100328"/>
            </a:xfrm>
            <a:custGeom>
              <a:avLst/>
              <a:gdLst>
                <a:gd name="connsiteX0" fmla="*/ 0 w 2038350"/>
                <a:gd name="connsiteY0" fmla="*/ 114300 h 123825"/>
                <a:gd name="connsiteX1" fmla="*/ 247650 w 2038350"/>
                <a:gd name="connsiteY1" fmla="*/ 33338 h 123825"/>
                <a:gd name="connsiteX2" fmla="*/ 442913 w 2038350"/>
                <a:gd name="connsiteY2" fmla="*/ 0 h 123825"/>
                <a:gd name="connsiteX3" fmla="*/ 609600 w 2038350"/>
                <a:gd name="connsiteY3" fmla="*/ 71438 h 123825"/>
                <a:gd name="connsiteX4" fmla="*/ 766763 w 2038350"/>
                <a:gd name="connsiteY4" fmla="*/ 123825 h 123825"/>
                <a:gd name="connsiteX5" fmla="*/ 828675 w 2038350"/>
                <a:gd name="connsiteY5" fmla="*/ 123825 h 123825"/>
                <a:gd name="connsiteX6" fmla="*/ 1004888 w 2038350"/>
                <a:gd name="connsiteY6" fmla="*/ 95250 h 123825"/>
                <a:gd name="connsiteX7" fmla="*/ 1185863 w 2038350"/>
                <a:gd name="connsiteY7" fmla="*/ 71438 h 123825"/>
                <a:gd name="connsiteX8" fmla="*/ 1238250 w 2038350"/>
                <a:gd name="connsiteY8" fmla="*/ 71438 h 123825"/>
                <a:gd name="connsiteX9" fmla="*/ 1419225 w 2038350"/>
                <a:gd name="connsiteY9" fmla="*/ 61913 h 123825"/>
                <a:gd name="connsiteX10" fmla="*/ 1490663 w 2038350"/>
                <a:gd name="connsiteY10" fmla="*/ 61913 h 123825"/>
                <a:gd name="connsiteX11" fmla="*/ 1733550 w 2038350"/>
                <a:gd name="connsiteY11" fmla="*/ 52388 h 123825"/>
                <a:gd name="connsiteX12" fmla="*/ 1971675 w 2038350"/>
                <a:gd name="connsiteY12" fmla="*/ 38100 h 123825"/>
                <a:gd name="connsiteX13" fmla="*/ 2038350 w 2038350"/>
                <a:gd name="connsiteY13" fmla="*/ 2381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8350" h="123825">
                  <a:moveTo>
                    <a:pt x="0" y="114300"/>
                  </a:moveTo>
                  <a:lnTo>
                    <a:pt x="247650" y="33338"/>
                  </a:lnTo>
                  <a:lnTo>
                    <a:pt x="442913" y="0"/>
                  </a:lnTo>
                  <a:lnTo>
                    <a:pt x="609600" y="71438"/>
                  </a:lnTo>
                  <a:lnTo>
                    <a:pt x="766763" y="123825"/>
                  </a:lnTo>
                  <a:lnTo>
                    <a:pt x="828675" y="123825"/>
                  </a:lnTo>
                  <a:lnTo>
                    <a:pt x="1004888" y="95250"/>
                  </a:lnTo>
                  <a:lnTo>
                    <a:pt x="1185863" y="71438"/>
                  </a:lnTo>
                  <a:lnTo>
                    <a:pt x="1238250" y="71438"/>
                  </a:lnTo>
                  <a:lnTo>
                    <a:pt x="1419225" y="61913"/>
                  </a:lnTo>
                  <a:lnTo>
                    <a:pt x="1490663" y="61913"/>
                  </a:lnTo>
                  <a:lnTo>
                    <a:pt x="1733550" y="52388"/>
                  </a:lnTo>
                  <a:lnTo>
                    <a:pt x="1971675" y="38100"/>
                  </a:lnTo>
                  <a:lnTo>
                    <a:pt x="2038350" y="23813"/>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reeform: Shape 23">
              <a:extLst>
                <a:ext uri="{FF2B5EF4-FFF2-40B4-BE49-F238E27FC236}">
                  <a16:creationId xmlns:a16="http://schemas.microsoft.com/office/drawing/2014/main" id="{9E0430D6-45A8-4F99-A0F2-9CB4DA9C50C3}"/>
                </a:ext>
              </a:extLst>
            </p:cNvPr>
            <p:cNvSpPr/>
            <p:nvPr/>
          </p:nvSpPr>
          <p:spPr>
            <a:xfrm>
              <a:off x="4022228" y="2954402"/>
              <a:ext cx="1457155" cy="196797"/>
            </a:xfrm>
            <a:custGeom>
              <a:avLst/>
              <a:gdLst>
                <a:gd name="connsiteX0" fmla="*/ 0 w 1905000"/>
                <a:gd name="connsiteY0" fmla="*/ 157163 h 242888"/>
                <a:gd name="connsiteX1" fmla="*/ 119062 w 1905000"/>
                <a:gd name="connsiteY1" fmla="*/ 76200 h 242888"/>
                <a:gd name="connsiteX2" fmla="*/ 247650 w 1905000"/>
                <a:gd name="connsiteY2" fmla="*/ 23813 h 242888"/>
                <a:gd name="connsiteX3" fmla="*/ 404812 w 1905000"/>
                <a:gd name="connsiteY3" fmla="*/ 9525 h 242888"/>
                <a:gd name="connsiteX4" fmla="*/ 481012 w 1905000"/>
                <a:gd name="connsiteY4" fmla="*/ 14288 h 242888"/>
                <a:gd name="connsiteX5" fmla="*/ 604837 w 1905000"/>
                <a:gd name="connsiteY5" fmla="*/ 0 h 242888"/>
                <a:gd name="connsiteX6" fmla="*/ 690562 w 1905000"/>
                <a:gd name="connsiteY6" fmla="*/ 61913 h 242888"/>
                <a:gd name="connsiteX7" fmla="*/ 800100 w 1905000"/>
                <a:gd name="connsiteY7" fmla="*/ 147638 h 242888"/>
                <a:gd name="connsiteX8" fmla="*/ 942975 w 1905000"/>
                <a:gd name="connsiteY8" fmla="*/ 161925 h 242888"/>
                <a:gd name="connsiteX9" fmla="*/ 1095375 w 1905000"/>
                <a:gd name="connsiteY9" fmla="*/ 185738 h 242888"/>
                <a:gd name="connsiteX10" fmla="*/ 1271587 w 1905000"/>
                <a:gd name="connsiteY10" fmla="*/ 223838 h 242888"/>
                <a:gd name="connsiteX11" fmla="*/ 1423987 w 1905000"/>
                <a:gd name="connsiteY11" fmla="*/ 238125 h 242888"/>
                <a:gd name="connsiteX12" fmla="*/ 1604962 w 1905000"/>
                <a:gd name="connsiteY12" fmla="*/ 242888 h 242888"/>
                <a:gd name="connsiteX13" fmla="*/ 1771650 w 1905000"/>
                <a:gd name="connsiteY13" fmla="*/ 238125 h 242888"/>
                <a:gd name="connsiteX14" fmla="*/ 1905000 w 1905000"/>
                <a:gd name="connsiteY14" fmla="*/ 200025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242888">
                  <a:moveTo>
                    <a:pt x="0" y="157163"/>
                  </a:moveTo>
                  <a:lnTo>
                    <a:pt x="119062" y="76200"/>
                  </a:lnTo>
                  <a:lnTo>
                    <a:pt x="247650" y="23813"/>
                  </a:lnTo>
                  <a:lnTo>
                    <a:pt x="404812" y="9525"/>
                  </a:lnTo>
                  <a:lnTo>
                    <a:pt x="481012" y="14288"/>
                  </a:lnTo>
                  <a:lnTo>
                    <a:pt x="604837" y="0"/>
                  </a:lnTo>
                  <a:lnTo>
                    <a:pt x="690562" y="61913"/>
                  </a:lnTo>
                  <a:lnTo>
                    <a:pt x="800100" y="147638"/>
                  </a:lnTo>
                  <a:lnTo>
                    <a:pt x="942975" y="161925"/>
                  </a:lnTo>
                  <a:lnTo>
                    <a:pt x="1095375" y="185738"/>
                  </a:lnTo>
                  <a:lnTo>
                    <a:pt x="1271587" y="223838"/>
                  </a:lnTo>
                  <a:lnTo>
                    <a:pt x="1423987" y="238125"/>
                  </a:lnTo>
                  <a:lnTo>
                    <a:pt x="1604962" y="242888"/>
                  </a:lnTo>
                  <a:lnTo>
                    <a:pt x="1771650" y="238125"/>
                  </a:lnTo>
                  <a:lnTo>
                    <a:pt x="1905000" y="200025"/>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reeform: Shape 25">
              <a:extLst>
                <a:ext uri="{FF2B5EF4-FFF2-40B4-BE49-F238E27FC236}">
                  <a16:creationId xmlns:a16="http://schemas.microsoft.com/office/drawing/2014/main" id="{E1CD6887-081C-421C-8C2F-F0DB9F6844BB}"/>
                </a:ext>
              </a:extLst>
            </p:cNvPr>
            <p:cNvSpPr/>
            <p:nvPr/>
          </p:nvSpPr>
          <p:spPr>
            <a:xfrm>
              <a:off x="4583232" y="3413595"/>
              <a:ext cx="1220367" cy="277831"/>
            </a:xfrm>
            <a:custGeom>
              <a:avLst/>
              <a:gdLst>
                <a:gd name="connsiteX0" fmla="*/ 0 w 1595437"/>
                <a:gd name="connsiteY0" fmla="*/ 142875 h 342900"/>
                <a:gd name="connsiteX1" fmla="*/ 14287 w 1595437"/>
                <a:gd name="connsiteY1" fmla="*/ 285750 h 342900"/>
                <a:gd name="connsiteX2" fmla="*/ 133350 w 1595437"/>
                <a:gd name="connsiteY2" fmla="*/ 328612 h 342900"/>
                <a:gd name="connsiteX3" fmla="*/ 276225 w 1595437"/>
                <a:gd name="connsiteY3" fmla="*/ 342900 h 342900"/>
                <a:gd name="connsiteX4" fmla="*/ 404812 w 1595437"/>
                <a:gd name="connsiteY4" fmla="*/ 319087 h 342900"/>
                <a:gd name="connsiteX5" fmla="*/ 457200 w 1595437"/>
                <a:gd name="connsiteY5" fmla="*/ 314325 h 342900"/>
                <a:gd name="connsiteX6" fmla="*/ 652462 w 1595437"/>
                <a:gd name="connsiteY6" fmla="*/ 257175 h 342900"/>
                <a:gd name="connsiteX7" fmla="*/ 828675 w 1595437"/>
                <a:gd name="connsiteY7" fmla="*/ 171450 h 342900"/>
                <a:gd name="connsiteX8" fmla="*/ 990600 w 1595437"/>
                <a:gd name="connsiteY8" fmla="*/ 104775 h 342900"/>
                <a:gd name="connsiteX9" fmla="*/ 1185862 w 1595437"/>
                <a:gd name="connsiteY9" fmla="*/ 80962 h 342900"/>
                <a:gd name="connsiteX10" fmla="*/ 1328737 w 1595437"/>
                <a:gd name="connsiteY10" fmla="*/ 61912 h 342900"/>
                <a:gd name="connsiteX11" fmla="*/ 1471612 w 1595437"/>
                <a:gd name="connsiteY11" fmla="*/ 28575 h 342900"/>
                <a:gd name="connsiteX12" fmla="*/ 1595437 w 1595437"/>
                <a:gd name="connsiteY12"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5437" h="342900">
                  <a:moveTo>
                    <a:pt x="0" y="142875"/>
                  </a:moveTo>
                  <a:lnTo>
                    <a:pt x="14287" y="285750"/>
                  </a:lnTo>
                  <a:lnTo>
                    <a:pt x="133350" y="328612"/>
                  </a:lnTo>
                  <a:lnTo>
                    <a:pt x="276225" y="342900"/>
                  </a:lnTo>
                  <a:lnTo>
                    <a:pt x="404812" y="319087"/>
                  </a:lnTo>
                  <a:lnTo>
                    <a:pt x="457200" y="314325"/>
                  </a:lnTo>
                  <a:lnTo>
                    <a:pt x="652462" y="257175"/>
                  </a:lnTo>
                  <a:lnTo>
                    <a:pt x="828675" y="171450"/>
                  </a:lnTo>
                  <a:lnTo>
                    <a:pt x="990600" y="104775"/>
                  </a:lnTo>
                  <a:lnTo>
                    <a:pt x="1185862" y="80962"/>
                  </a:lnTo>
                  <a:lnTo>
                    <a:pt x="1328737" y="61912"/>
                  </a:lnTo>
                  <a:lnTo>
                    <a:pt x="1471612" y="28575"/>
                  </a:lnTo>
                  <a:lnTo>
                    <a:pt x="1595437"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Freeform: Shape 26">
              <a:extLst>
                <a:ext uri="{FF2B5EF4-FFF2-40B4-BE49-F238E27FC236}">
                  <a16:creationId xmlns:a16="http://schemas.microsoft.com/office/drawing/2014/main" id="{82C1F805-31B1-471D-A889-95B16388E47D}"/>
                </a:ext>
              </a:extLst>
            </p:cNvPr>
            <p:cNvSpPr/>
            <p:nvPr/>
          </p:nvSpPr>
          <p:spPr>
            <a:xfrm>
              <a:off x="4557732" y="3996268"/>
              <a:ext cx="1311440" cy="250820"/>
            </a:xfrm>
            <a:custGeom>
              <a:avLst/>
              <a:gdLst>
                <a:gd name="connsiteX0" fmla="*/ 0 w 1714500"/>
                <a:gd name="connsiteY0" fmla="*/ 309563 h 309563"/>
                <a:gd name="connsiteX1" fmla="*/ 252413 w 1714500"/>
                <a:gd name="connsiteY1" fmla="*/ 219075 h 309563"/>
                <a:gd name="connsiteX2" fmla="*/ 481013 w 1714500"/>
                <a:gd name="connsiteY2" fmla="*/ 204788 h 309563"/>
                <a:gd name="connsiteX3" fmla="*/ 523875 w 1714500"/>
                <a:gd name="connsiteY3" fmla="*/ 200025 h 309563"/>
                <a:gd name="connsiteX4" fmla="*/ 738188 w 1714500"/>
                <a:gd name="connsiteY4" fmla="*/ 161925 h 309563"/>
                <a:gd name="connsiteX5" fmla="*/ 995363 w 1714500"/>
                <a:gd name="connsiteY5" fmla="*/ 171450 h 309563"/>
                <a:gd name="connsiteX6" fmla="*/ 1038225 w 1714500"/>
                <a:gd name="connsiteY6" fmla="*/ 176213 h 309563"/>
                <a:gd name="connsiteX7" fmla="*/ 1271588 w 1714500"/>
                <a:gd name="connsiteY7" fmla="*/ 128588 h 309563"/>
                <a:gd name="connsiteX8" fmla="*/ 1524000 w 1714500"/>
                <a:gd name="connsiteY8" fmla="*/ 57150 h 309563"/>
                <a:gd name="connsiteX9" fmla="*/ 1714500 w 1714500"/>
                <a:gd name="connsiteY9"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0" h="309563">
                  <a:moveTo>
                    <a:pt x="0" y="309563"/>
                  </a:moveTo>
                  <a:lnTo>
                    <a:pt x="252413" y="219075"/>
                  </a:lnTo>
                  <a:lnTo>
                    <a:pt x="481013" y="204788"/>
                  </a:lnTo>
                  <a:lnTo>
                    <a:pt x="523875" y="200025"/>
                  </a:lnTo>
                  <a:lnTo>
                    <a:pt x="738188" y="161925"/>
                  </a:lnTo>
                  <a:lnTo>
                    <a:pt x="995363" y="171450"/>
                  </a:lnTo>
                  <a:lnTo>
                    <a:pt x="1038225" y="176213"/>
                  </a:lnTo>
                  <a:lnTo>
                    <a:pt x="1271588" y="128588"/>
                  </a:lnTo>
                  <a:lnTo>
                    <a:pt x="1524000" y="57150"/>
                  </a:lnTo>
                  <a:lnTo>
                    <a:pt x="1714500"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Freeform: Shape 27">
              <a:extLst>
                <a:ext uri="{FF2B5EF4-FFF2-40B4-BE49-F238E27FC236}">
                  <a16:creationId xmlns:a16="http://schemas.microsoft.com/office/drawing/2014/main" id="{3A727061-2926-49A1-9798-7D51133B68F0}"/>
                </a:ext>
              </a:extLst>
            </p:cNvPr>
            <p:cNvSpPr/>
            <p:nvPr/>
          </p:nvSpPr>
          <p:spPr>
            <a:xfrm>
              <a:off x="3115148" y="2664995"/>
              <a:ext cx="418932" cy="393594"/>
            </a:xfrm>
            <a:custGeom>
              <a:avLst/>
              <a:gdLst>
                <a:gd name="connsiteX0" fmla="*/ 0 w 547688"/>
                <a:gd name="connsiteY0" fmla="*/ 485775 h 485775"/>
                <a:gd name="connsiteX1" fmla="*/ 119063 w 547688"/>
                <a:gd name="connsiteY1" fmla="*/ 414337 h 485775"/>
                <a:gd name="connsiteX2" fmla="*/ 147638 w 547688"/>
                <a:gd name="connsiteY2" fmla="*/ 295275 h 485775"/>
                <a:gd name="connsiteX3" fmla="*/ 204788 w 547688"/>
                <a:gd name="connsiteY3" fmla="*/ 190500 h 485775"/>
                <a:gd name="connsiteX4" fmla="*/ 271463 w 547688"/>
                <a:gd name="connsiteY4" fmla="*/ 104775 h 485775"/>
                <a:gd name="connsiteX5" fmla="*/ 319088 w 547688"/>
                <a:gd name="connsiteY5" fmla="*/ 42862 h 485775"/>
                <a:gd name="connsiteX6" fmla="*/ 438150 w 547688"/>
                <a:gd name="connsiteY6" fmla="*/ 23812 h 485775"/>
                <a:gd name="connsiteX7" fmla="*/ 523875 w 547688"/>
                <a:gd name="connsiteY7" fmla="*/ 9525 h 485775"/>
                <a:gd name="connsiteX8" fmla="*/ 547688 w 547688"/>
                <a:gd name="connsiteY8"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688" h="485775">
                  <a:moveTo>
                    <a:pt x="0" y="485775"/>
                  </a:moveTo>
                  <a:lnTo>
                    <a:pt x="119063" y="414337"/>
                  </a:lnTo>
                  <a:lnTo>
                    <a:pt x="147638" y="295275"/>
                  </a:lnTo>
                  <a:lnTo>
                    <a:pt x="204788" y="190500"/>
                  </a:lnTo>
                  <a:lnTo>
                    <a:pt x="271463" y="104775"/>
                  </a:lnTo>
                  <a:lnTo>
                    <a:pt x="319088" y="42862"/>
                  </a:lnTo>
                  <a:lnTo>
                    <a:pt x="438150" y="23812"/>
                  </a:lnTo>
                  <a:lnTo>
                    <a:pt x="523875" y="9525"/>
                  </a:lnTo>
                  <a:lnTo>
                    <a:pt x="547688"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Freeform: Shape 28">
              <a:extLst>
                <a:ext uri="{FF2B5EF4-FFF2-40B4-BE49-F238E27FC236}">
                  <a16:creationId xmlns:a16="http://schemas.microsoft.com/office/drawing/2014/main" id="{54E98AA5-2838-4346-A6B4-7247F366B98A}"/>
                </a:ext>
              </a:extLst>
            </p:cNvPr>
            <p:cNvSpPr/>
            <p:nvPr/>
          </p:nvSpPr>
          <p:spPr>
            <a:xfrm>
              <a:off x="5894672" y="2279119"/>
              <a:ext cx="1693942" cy="285548"/>
            </a:xfrm>
            <a:custGeom>
              <a:avLst/>
              <a:gdLst>
                <a:gd name="connsiteX0" fmla="*/ 0 w 2214562"/>
                <a:gd name="connsiteY0" fmla="*/ 352425 h 352425"/>
                <a:gd name="connsiteX1" fmla="*/ 219075 w 2214562"/>
                <a:gd name="connsiteY1" fmla="*/ 338137 h 352425"/>
                <a:gd name="connsiteX2" fmla="*/ 333375 w 2214562"/>
                <a:gd name="connsiteY2" fmla="*/ 290512 h 352425"/>
                <a:gd name="connsiteX3" fmla="*/ 504825 w 2214562"/>
                <a:gd name="connsiteY3" fmla="*/ 271462 h 352425"/>
                <a:gd name="connsiteX4" fmla="*/ 733425 w 2214562"/>
                <a:gd name="connsiteY4" fmla="*/ 252412 h 352425"/>
                <a:gd name="connsiteX5" fmla="*/ 833437 w 2214562"/>
                <a:gd name="connsiteY5" fmla="*/ 252412 h 352425"/>
                <a:gd name="connsiteX6" fmla="*/ 1019175 w 2214562"/>
                <a:gd name="connsiteY6" fmla="*/ 266700 h 352425"/>
                <a:gd name="connsiteX7" fmla="*/ 1066800 w 2214562"/>
                <a:gd name="connsiteY7" fmla="*/ 276225 h 352425"/>
                <a:gd name="connsiteX8" fmla="*/ 1281112 w 2214562"/>
                <a:gd name="connsiteY8" fmla="*/ 300037 h 352425"/>
                <a:gd name="connsiteX9" fmla="*/ 1533525 w 2214562"/>
                <a:gd name="connsiteY9" fmla="*/ 242887 h 352425"/>
                <a:gd name="connsiteX10" fmla="*/ 1709737 w 2214562"/>
                <a:gd name="connsiteY10" fmla="*/ 185737 h 352425"/>
                <a:gd name="connsiteX11" fmla="*/ 2005012 w 2214562"/>
                <a:gd name="connsiteY11" fmla="*/ 80962 h 352425"/>
                <a:gd name="connsiteX12" fmla="*/ 2214562 w 2214562"/>
                <a:gd name="connsiteY12"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4562" h="352425">
                  <a:moveTo>
                    <a:pt x="0" y="352425"/>
                  </a:moveTo>
                  <a:lnTo>
                    <a:pt x="219075" y="338137"/>
                  </a:lnTo>
                  <a:lnTo>
                    <a:pt x="333375" y="290512"/>
                  </a:lnTo>
                  <a:lnTo>
                    <a:pt x="504825" y="271462"/>
                  </a:lnTo>
                  <a:lnTo>
                    <a:pt x="733425" y="252412"/>
                  </a:lnTo>
                  <a:lnTo>
                    <a:pt x="833437" y="252412"/>
                  </a:lnTo>
                  <a:lnTo>
                    <a:pt x="1019175" y="266700"/>
                  </a:lnTo>
                  <a:lnTo>
                    <a:pt x="1066800" y="276225"/>
                  </a:lnTo>
                  <a:lnTo>
                    <a:pt x="1281112" y="300037"/>
                  </a:lnTo>
                  <a:lnTo>
                    <a:pt x="1533525" y="242887"/>
                  </a:lnTo>
                  <a:lnTo>
                    <a:pt x="1709737" y="185737"/>
                  </a:lnTo>
                  <a:lnTo>
                    <a:pt x="2005012" y="80962"/>
                  </a:lnTo>
                  <a:lnTo>
                    <a:pt x="2214562"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Freeform: Shape 29">
              <a:extLst>
                <a:ext uri="{FF2B5EF4-FFF2-40B4-BE49-F238E27FC236}">
                  <a16:creationId xmlns:a16="http://schemas.microsoft.com/office/drawing/2014/main" id="{3C4E83CD-4F29-4605-A078-54B98678CD38}"/>
                </a:ext>
              </a:extLst>
            </p:cNvPr>
            <p:cNvSpPr/>
            <p:nvPr/>
          </p:nvSpPr>
          <p:spPr>
            <a:xfrm>
              <a:off x="5781742" y="1684870"/>
              <a:ext cx="1748586" cy="254678"/>
            </a:xfrm>
            <a:custGeom>
              <a:avLst/>
              <a:gdLst>
                <a:gd name="connsiteX0" fmla="*/ 0 w 2286000"/>
                <a:gd name="connsiteY0" fmla="*/ 314325 h 314325"/>
                <a:gd name="connsiteX1" fmla="*/ 228600 w 2286000"/>
                <a:gd name="connsiteY1" fmla="*/ 290512 h 314325"/>
                <a:gd name="connsiteX2" fmla="*/ 495300 w 2286000"/>
                <a:gd name="connsiteY2" fmla="*/ 271462 h 314325"/>
                <a:gd name="connsiteX3" fmla="*/ 728663 w 2286000"/>
                <a:gd name="connsiteY3" fmla="*/ 204787 h 314325"/>
                <a:gd name="connsiteX4" fmla="*/ 928688 w 2286000"/>
                <a:gd name="connsiteY4" fmla="*/ 142875 h 314325"/>
                <a:gd name="connsiteX5" fmla="*/ 1152525 w 2286000"/>
                <a:gd name="connsiteY5" fmla="*/ 138112 h 314325"/>
                <a:gd name="connsiteX6" fmla="*/ 1357313 w 2286000"/>
                <a:gd name="connsiteY6" fmla="*/ 109537 h 314325"/>
                <a:gd name="connsiteX7" fmla="*/ 1423988 w 2286000"/>
                <a:gd name="connsiteY7" fmla="*/ 104775 h 314325"/>
                <a:gd name="connsiteX8" fmla="*/ 1509713 w 2286000"/>
                <a:gd name="connsiteY8" fmla="*/ 109537 h 314325"/>
                <a:gd name="connsiteX9" fmla="*/ 1552575 w 2286000"/>
                <a:gd name="connsiteY9" fmla="*/ 109537 h 314325"/>
                <a:gd name="connsiteX10" fmla="*/ 1638300 w 2286000"/>
                <a:gd name="connsiteY10" fmla="*/ 119062 h 314325"/>
                <a:gd name="connsiteX11" fmla="*/ 1695450 w 2286000"/>
                <a:gd name="connsiteY11" fmla="*/ 119062 h 314325"/>
                <a:gd name="connsiteX12" fmla="*/ 1738313 w 2286000"/>
                <a:gd name="connsiteY12" fmla="*/ 114300 h 314325"/>
                <a:gd name="connsiteX13" fmla="*/ 1885950 w 2286000"/>
                <a:gd name="connsiteY13" fmla="*/ 80962 h 314325"/>
                <a:gd name="connsiteX14" fmla="*/ 2005013 w 2286000"/>
                <a:gd name="connsiteY14" fmla="*/ 66675 h 314325"/>
                <a:gd name="connsiteX15" fmla="*/ 2243138 w 2286000"/>
                <a:gd name="connsiteY15" fmla="*/ 19050 h 314325"/>
                <a:gd name="connsiteX16" fmla="*/ 2286000 w 2286000"/>
                <a:gd name="connsiteY16"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0" h="314325">
                  <a:moveTo>
                    <a:pt x="0" y="314325"/>
                  </a:moveTo>
                  <a:lnTo>
                    <a:pt x="228600" y="290512"/>
                  </a:lnTo>
                  <a:lnTo>
                    <a:pt x="495300" y="271462"/>
                  </a:lnTo>
                  <a:lnTo>
                    <a:pt x="728663" y="204787"/>
                  </a:lnTo>
                  <a:lnTo>
                    <a:pt x="928688" y="142875"/>
                  </a:lnTo>
                  <a:lnTo>
                    <a:pt x="1152525" y="138112"/>
                  </a:lnTo>
                  <a:lnTo>
                    <a:pt x="1357313" y="109537"/>
                  </a:lnTo>
                  <a:lnTo>
                    <a:pt x="1423988" y="104775"/>
                  </a:lnTo>
                  <a:cubicBezTo>
                    <a:pt x="1506535" y="109630"/>
                    <a:pt x="1477916" y="109537"/>
                    <a:pt x="1509713" y="109537"/>
                  </a:cubicBezTo>
                  <a:lnTo>
                    <a:pt x="1552575" y="109537"/>
                  </a:lnTo>
                  <a:cubicBezTo>
                    <a:pt x="1625536" y="119960"/>
                    <a:pt x="1596799" y="119062"/>
                    <a:pt x="1638300" y="119062"/>
                  </a:cubicBezTo>
                  <a:lnTo>
                    <a:pt x="1695450" y="119062"/>
                  </a:lnTo>
                  <a:lnTo>
                    <a:pt x="1738313" y="114300"/>
                  </a:lnTo>
                  <a:lnTo>
                    <a:pt x="1885950" y="80962"/>
                  </a:lnTo>
                  <a:lnTo>
                    <a:pt x="2005013" y="66675"/>
                  </a:lnTo>
                  <a:lnTo>
                    <a:pt x="2243138" y="19050"/>
                  </a:lnTo>
                  <a:lnTo>
                    <a:pt x="2286000"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Freeform: Shape 30">
              <a:extLst>
                <a:ext uri="{FF2B5EF4-FFF2-40B4-BE49-F238E27FC236}">
                  <a16:creationId xmlns:a16="http://schemas.microsoft.com/office/drawing/2014/main" id="{B6A6BE4E-5B0F-4D96-B7A0-C14AEBE7FBB2}"/>
                </a:ext>
              </a:extLst>
            </p:cNvPr>
            <p:cNvSpPr/>
            <p:nvPr/>
          </p:nvSpPr>
          <p:spPr>
            <a:xfrm>
              <a:off x="4918378" y="2186509"/>
              <a:ext cx="2575521" cy="258537"/>
            </a:xfrm>
            <a:custGeom>
              <a:avLst/>
              <a:gdLst>
                <a:gd name="connsiteX0" fmla="*/ 0 w 3367087"/>
                <a:gd name="connsiteY0" fmla="*/ 204787 h 319087"/>
                <a:gd name="connsiteX1" fmla="*/ 314325 w 3367087"/>
                <a:gd name="connsiteY1" fmla="*/ 276225 h 319087"/>
                <a:gd name="connsiteX2" fmla="*/ 585787 w 3367087"/>
                <a:gd name="connsiteY2" fmla="*/ 319087 h 319087"/>
                <a:gd name="connsiteX3" fmla="*/ 809625 w 3367087"/>
                <a:gd name="connsiteY3" fmla="*/ 319087 h 319087"/>
                <a:gd name="connsiteX4" fmla="*/ 1090612 w 3367087"/>
                <a:gd name="connsiteY4" fmla="*/ 304800 h 319087"/>
                <a:gd name="connsiteX5" fmla="*/ 1295400 w 3367087"/>
                <a:gd name="connsiteY5" fmla="*/ 309562 h 319087"/>
                <a:gd name="connsiteX6" fmla="*/ 1490662 w 3367087"/>
                <a:gd name="connsiteY6" fmla="*/ 300037 h 319087"/>
                <a:gd name="connsiteX7" fmla="*/ 1681162 w 3367087"/>
                <a:gd name="connsiteY7" fmla="*/ 257175 h 319087"/>
                <a:gd name="connsiteX8" fmla="*/ 1838325 w 3367087"/>
                <a:gd name="connsiteY8" fmla="*/ 238125 h 319087"/>
                <a:gd name="connsiteX9" fmla="*/ 1885950 w 3367087"/>
                <a:gd name="connsiteY9" fmla="*/ 238125 h 319087"/>
                <a:gd name="connsiteX10" fmla="*/ 2100262 w 3367087"/>
                <a:gd name="connsiteY10" fmla="*/ 223837 h 319087"/>
                <a:gd name="connsiteX11" fmla="*/ 2286000 w 3367087"/>
                <a:gd name="connsiteY11" fmla="*/ 219075 h 319087"/>
                <a:gd name="connsiteX12" fmla="*/ 2338387 w 3367087"/>
                <a:gd name="connsiteY12" fmla="*/ 219075 h 319087"/>
                <a:gd name="connsiteX13" fmla="*/ 2462212 w 3367087"/>
                <a:gd name="connsiteY13" fmla="*/ 214312 h 319087"/>
                <a:gd name="connsiteX14" fmla="*/ 2695575 w 3367087"/>
                <a:gd name="connsiteY14" fmla="*/ 180975 h 319087"/>
                <a:gd name="connsiteX15" fmla="*/ 2738437 w 3367087"/>
                <a:gd name="connsiteY15" fmla="*/ 180975 h 319087"/>
                <a:gd name="connsiteX16" fmla="*/ 3024187 w 3367087"/>
                <a:gd name="connsiteY16" fmla="*/ 128587 h 319087"/>
                <a:gd name="connsiteX17" fmla="*/ 3109912 w 3367087"/>
                <a:gd name="connsiteY17" fmla="*/ 90487 h 319087"/>
                <a:gd name="connsiteX18" fmla="*/ 3157537 w 3367087"/>
                <a:gd name="connsiteY18" fmla="*/ 76200 h 319087"/>
                <a:gd name="connsiteX19" fmla="*/ 3367087 w 3367087"/>
                <a:gd name="connsiteY19" fmla="*/ 0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7087" h="319087">
                  <a:moveTo>
                    <a:pt x="0" y="204787"/>
                  </a:moveTo>
                  <a:lnTo>
                    <a:pt x="314325" y="276225"/>
                  </a:lnTo>
                  <a:lnTo>
                    <a:pt x="585787" y="319087"/>
                  </a:lnTo>
                  <a:lnTo>
                    <a:pt x="809625" y="319087"/>
                  </a:lnTo>
                  <a:lnTo>
                    <a:pt x="1090612" y="304800"/>
                  </a:lnTo>
                  <a:lnTo>
                    <a:pt x="1295400" y="309562"/>
                  </a:lnTo>
                  <a:lnTo>
                    <a:pt x="1490662" y="300037"/>
                  </a:lnTo>
                  <a:lnTo>
                    <a:pt x="1681162" y="257175"/>
                  </a:lnTo>
                  <a:lnTo>
                    <a:pt x="1838325" y="238125"/>
                  </a:lnTo>
                  <a:lnTo>
                    <a:pt x="1885950" y="238125"/>
                  </a:lnTo>
                  <a:lnTo>
                    <a:pt x="2100262" y="223837"/>
                  </a:lnTo>
                  <a:lnTo>
                    <a:pt x="2286000" y="219075"/>
                  </a:lnTo>
                  <a:lnTo>
                    <a:pt x="2338387" y="219075"/>
                  </a:lnTo>
                  <a:lnTo>
                    <a:pt x="2462212" y="214312"/>
                  </a:lnTo>
                  <a:lnTo>
                    <a:pt x="2695575" y="180975"/>
                  </a:lnTo>
                  <a:lnTo>
                    <a:pt x="2738437" y="180975"/>
                  </a:lnTo>
                  <a:lnTo>
                    <a:pt x="3024187" y="128587"/>
                  </a:lnTo>
                  <a:lnTo>
                    <a:pt x="3109912" y="90487"/>
                  </a:lnTo>
                  <a:lnTo>
                    <a:pt x="3157537" y="76200"/>
                  </a:lnTo>
                  <a:lnTo>
                    <a:pt x="3367087"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Freeform: Shape 31">
              <a:extLst>
                <a:ext uri="{FF2B5EF4-FFF2-40B4-BE49-F238E27FC236}">
                  <a16:creationId xmlns:a16="http://schemas.microsoft.com/office/drawing/2014/main" id="{B5944E75-ABAD-4C9E-9279-FC974FB2A7FD}"/>
                </a:ext>
              </a:extLst>
            </p:cNvPr>
            <p:cNvSpPr/>
            <p:nvPr/>
          </p:nvSpPr>
          <p:spPr>
            <a:xfrm>
              <a:off x="6615964" y="2468198"/>
              <a:ext cx="1027294" cy="455341"/>
            </a:xfrm>
            <a:custGeom>
              <a:avLst/>
              <a:gdLst>
                <a:gd name="connsiteX0" fmla="*/ 0 w 1343025"/>
                <a:gd name="connsiteY0" fmla="*/ 557213 h 561984"/>
                <a:gd name="connsiteX1" fmla="*/ 133350 w 1343025"/>
                <a:gd name="connsiteY1" fmla="*/ 557213 h 561984"/>
                <a:gd name="connsiteX2" fmla="*/ 219075 w 1343025"/>
                <a:gd name="connsiteY2" fmla="*/ 561975 h 561984"/>
                <a:gd name="connsiteX3" fmla="*/ 414337 w 1343025"/>
                <a:gd name="connsiteY3" fmla="*/ 528638 h 561984"/>
                <a:gd name="connsiteX4" fmla="*/ 633412 w 1343025"/>
                <a:gd name="connsiteY4" fmla="*/ 428625 h 561984"/>
                <a:gd name="connsiteX5" fmla="*/ 795337 w 1343025"/>
                <a:gd name="connsiteY5" fmla="*/ 328613 h 561984"/>
                <a:gd name="connsiteX6" fmla="*/ 942975 w 1343025"/>
                <a:gd name="connsiteY6" fmla="*/ 242888 h 561984"/>
                <a:gd name="connsiteX7" fmla="*/ 1090612 w 1343025"/>
                <a:gd name="connsiteY7" fmla="*/ 157163 h 561984"/>
                <a:gd name="connsiteX8" fmla="*/ 1228725 w 1343025"/>
                <a:gd name="connsiteY8" fmla="*/ 80963 h 561984"/>
                <a:gd name="connsiteX9" fmla="*/ 1343025 w 1343025"/>
                <a:gd name="connsiteY9" fmla="*/ 0 h 56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561984">
                  <a:moveTo>
                    <a:pt x="0" y="557213"/>
                  </a:moveTo>
                  <a:lnTo>
                    <a:pt x="133350" y="557213"/>
                  </a:lnTo>
                  <a:cubicBezTo>
                    <a:pt x="206359" y="562427"/>
                    <a:pt x="177743" y="561975"/>
                    <a:pt x="219075" y="561975"/>
                  </a:cubicBezTo>
                  <a:lnTo>
                    <a:pt x="414337" y="528638"/>
                  </a:lnTo>
                  <a:lnTo>
                    <a:pt x="633412" y="428625"/>
                  </a:lnTo>
                  <a:lnTo>
                    <a:pt x="795337" y="328613"/>
                  </a:lnTo>
                  <a:lnTo>
                    <a:pt x="942975" y="242888"/>
                  </a:lnTo>
                  <a:lnTo>
                    <a:pt x="1090612" y="157163"/>
                  </a:lnTo>
                  <a:lnTo>
                    <a:pt x="1228725" y="80963"/>
                  </a:lnTo>
                  <a:lnTo>
                    <a:pt x="1343025"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Freeform: Shape 32">
              <a:extLst>
                <a:ext uri="{FF2B5EF4-FFF2-40B4-BE49-F238E27FC236}">
                  <a16:creationId xmlns:a16="http://schemas.microsoft.com/office/drawing/2014/main" id="{85846C67-CA19-4722-A1D5-5020D4138E13}"/>
                </a:ext>
              </a:extLst>
            </p:cNvPr>
            <p:cNvSpPr/>
            <p:nvPr/>
          </p:nvSpPr>
          <p:spPr>
            <a:xfrm>
              <a:off x="6139830" y="3598570"/>
              <a:ext cx="1480717" cy="362559"/>
            </a:xfrm>
            <a:custGeom>
              <a:avLst/>
              <a:gdLst>
                <a:gd name="connsiteX0" fmla="*/ 0 w 1935804"/>
                <a:gd name="connsiteY0" fmla="*/ 447472 h 447472"/>
                <a:gd name="connsiteX1" fmla="*/ 437744 w 1935804"/>
                <a:gd name="connsiteY1" fmla="*/ 408561 h 447472"/>
                <a:gd name="connsiteX2" fmla="*/ 953310 w 1935804"/>
                <a:gd name="connsiteY2" fmla="*/ 350195 h 447472"/>
                <a:gd name="connsiteX3" fmla="*/ 1429966 w 1935804"/>
                <a:gd name="connsiteY3" fmla="*/ 252919 h 447472"/>
                <a:gd name="connsiteX4" fmla="*/ 1760706 w 1935804"/>
                <a:gd name="connsiteY4" fmla="*/ 107004 h 447472"/>
                <a:gd name="connsiteX5" fmla="*/ 1935804 w 1935804"/>
                <a:gd name="connsiteY5" fmla="*/ 0 h 4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5804" h="447472">
                  <a:moveTo>
                    <a:pt x="0" y="447472"/>
                  </a:moveTo>
                  <a:lnTo>
                    <a:pt x="437744" y="408561"/>
                  </a:lnTo>
                  <a:lnTo>
                    <a:pt x="953310" y="350195"/>
                  </a:lnTo>
                  <a:lnTo>
                    <a:pt x="1429966" y="252919"/>
                  </a:lnTo>
                  <a:lnTo>
                    <a:pt x="1760706" y="107004"/>
                  </a:lnTo>
                  <a:lnTo>
                    <a:pt x="1935804"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Freeform: Shape 33">
              <a:extLst>
                <a:ext uri="{FF2B5EF4-FFF2-40B4-BE49-F238E27FC236}">
                  <a16:creationId xmlns:a16="http://schemas.microsoft.com/office/drawing/2014/main" id="{F911052D-AD74-4A74-90B5-5F69F45303C5}"/>
                </a:ext>
              </a:extLst>
            </p:cNvPr>
            <p:cNvSpPr/>
            <p:nvPr/>
          </p:nvSpPr>
          <p:spPr>
            <a:xfrm>
              <a:off x="4145699" y="4438720"/>
              <a:ext cx="3506866" cy="594324"/>
            </a:xfrm>
            <a:custGeom>
              <a:avLst/>
              <a:gdLst>
                <a:gd name="connsiteX0" fmla="*/ 4406630 w 4406630"/>
                <a:gd name="connsiteY0" fmla="*/ 0 h 661481"/>
                <a:gd name="connsiteX1" fmla="*/ 3832698 w 4406630"/>
                <a:gd name="connsiteY1" fmla="*/ 19455 h 661481"/>
                <a:gd name="connsiteX2" fmla="*/ 3190672 w 4406630"/>
                <a:gd name="connsiteY2" fmla="*/ 29183 h 661481"/>
                <a:gd name="connsiteX3" fmla="*/ 2227634 w 4406630"/>
                <a:gd name="connsiteY3" fmla="*/ 29183 h 661481"/>
                <a:gd name="connsiteX4" fmla="*/ 1653702 w 4406630"/>
                <a:gd name="connsiteY4" fmla="*/ 136187 h 661481"/>
                <a:gd name="connsiteX5" fmla="*/ 992221 w 4406630"/>
                <a:gd name="connsiteY5" fmla="*/ 301557 h 661481"/>
                <a:gd name="connsiteX6" fmla="*/ 505838 w 4406630"/>
                <a:gd name="connsiteY6" fmla="*/ 486383 h 661481"/>
                <a:gd name="connsiteX7" fmla="*/ 87549 w 4406630"/>
                <a:gd name="connsiteY7" fmla="*/ 622570 h 661481"/>
                <a:gd name="connsiteX8" fmla="*/ 0 w 4406630"/>
                <a:gd name="connsiteY8" fmla="*/ 661481 h 661481"/>
                <a:gd name="connsiteX0" fmla="*/ 4584673 w 4584673"/>
                <a:gd name="connsiteY0" fmla="*/ 0 h 733516"/>
                <a:gd name="connsiteX1" fmla="*/ 3832698 w 4584673"/>
                <a:gd name="connsiteY1" fmla="*/ 91490 h 733516"/>
                <a:gd name="connsiteX2" fmla="*/ 3190672 w 4584673"/>
                <a:gd name="connsiteY2" fmla="*/ 101218 h 733516"/>
                <a:gd name="connsiteX3" fmla="*/ 2227634 w 4584673"/>
                <a:gd name="connsiteY3" fmla="*/ 101218 h 733516"/>
                <a:gd name="connsiteX4" fmla="*/ 1653702 w 4584673"/>
                <a:gd name="connsiteY4" fmla="*/ 208222 h 733516"/>
                <a:gd name="connsiteX5" fmla="*/ 992221 w 4584673"/>
                <a:gd name="connsiteY5" fmla="*/ 373592 h 733516"/>
                <a:gd name="connsiteX6" fmla="*/ 505838 w 4584673"/>
                <a:gd name="connsiteY6" fmla="*/ 558418 h 733516"/>
                <a:gd name="connsiteX7" fmla="*/ 87549 w 4584673"/>
                <a:gd name="connsiteY7" fmla="*/ 694605 h 733516"/>
                <a:gd name="connsiteX8" fmla="*/ 0 w 4584673"/>
                <a:gd name="connsiteY8" fmla="*/ 733516 h 73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4673" h="733516">
                  <a:moveTo>
                    <a:pt x="4584673" y="0"/>
                  </a:moveTo>
                  <a:lnTo>
                    <a:pt x="3832698" y="91490"/>
                  </a:lnTo>
                  <a:lnTo>
                    <a:pt x="3190672" y="101218"/>
                  </a:lnTo>
                  <a:lnTo>
                    <a:pt x="2227634" y="101218"/>
                  </a:lnTo>
                  <a:lnTo>
                    <a:pt x="1653702" y="208222"/>
                  </a:lnTo>
                  <a:lnTo>
                    <a:pt x="992221" y="373592"/>
                  </a:lnTo>
                  <a:lnTo>
                    <a:pt x="505838" y="558418"/>
                  </a:lnTo>
                  <a:lnTo>
                    <a:pt x="87549" y="694605"/>
                  </a:lnTo>
                  <a:lnTo>
                    <a:pt x="0" y="733516"/>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Freeform: Shape 34">
              <a:extLst>
                <a:ext uri="{FF2B5EF4-FFF2-40B4-BE49-F238E27FC236}">
                  <a16:creationId xmlns:a16="http://schemas.microsoft.com/office/drawing/2014/main" id="{2C88641F-5C2B-49DF-8B4E-BFD526130008}"/>
                </a:ext>
              </a:extLst>
            </p:cNvPr>
            <p:cNvSpPr/>
            <p:nvPr/>
          </p:nvSpPr>
          <p:spPr>
            <a:xfrm>
              <a:off x="3741725" y="3375008"/>
              <a:ext cx="1122009" cy="760176"/>
            </a:xfrm>
            <a:custGeom>
              <a:avLst/>
              <a:gdLst>
                <a:gd name="connsiteX0" fmla="*/ 0 w 1466850"/>
                <a:gd name="connsiteY0" fmla="*/ 290512 h 938212"/>
                <a:gd name="connsiteX1" fmla="*/ 233363 w 1466850"/>
                <a:gd name="connsiteY1" fmla="*/ 223837 h 938212"/>
                <a:gd name="connsiteX2" fmla="*/ 438150 w 1466850"/>
                <a:gd name="connsiteY2" fmla="*/ 104775 h 938212"/>
                <a:gd name="connsiteX3" fmla="*/ 614363 w 1466850"/>
                <a:gd name="connsiteY3" fmla="*/ 28575 h 938212"/>
                <a:gd name="connsiteX4" fmla="*/ 695325 w 1466850"/>
                <a:gd name="connsiteY4" fmla="*/ 0 h 938212"/>
                <a:gd name="connsiteX5" fmla="*/ 790575 w 1466850"/>
                <a:gd name="connsiteY5" fmla="*/ 9525 h 938212"/>
                <a:gd name="connsiteX6" fmla="*/ 838200 w 1466850"/>
                <a:gd name="connsiteY6" fmla="*/ 80962 h 938212"/>
                <a:gd name="connsiteX7" fmla="*/ 857250 w 1466850"/>
                <a:gd name="connsiteY7" fmla="*/ 176212 h 938212"/>
                <a:gd name="connsiteX8" fmla="*/ 842963 w 1466850"/>
                <a:gd name="connsiteY8" fmla="*/ 276225 h 938212"/>
                <a:gd name="connsiteX9" fmla="*/ 823913 w 1466850"/>
                <a:gd name="connsiteY9" fmla="*/ 395287 h 938212"/>
                <a:gd name="connsiteX10" fmla="*/ 809625 w 1466850"/>
                <a:gd name="connsiteY10" fmla="*/ 585787 h 938212"/>
                <a:gd name="connsiteX11" fmla="*/ 814388 w 1466850"/>
                <a:gd name="connsiteY11" fmla="*/ 714375 h 938212"/>
                <a:gd name="connsiteX12" fmla="*/ 819150 w 1466850"/>
                <a:gd name="connsiteY12" fmla="*/ 804862 h 938212"/>
                <a:gd name="connsiteX13" fmla="*/ 857250 w 1466850"/>
                <a:gd name="connsiteY13" fmla="*/ 881062 h 938212"/>
                <a:gd name="connsiteX14" fmla="*/ 942975 w 1466850"/>
                <a:gd name="connsiteY14" fmla="*/ 923925 h 938212"/>
                <a:gd name="connsiteX15" fmla="*/ 1023938 w 1466850"/>
                <a:gd name="connsiteY15" fmla="*/ 938212 h 938212"/>
                <a:gd name="connsiteX16" fmla="*/ 1214438 w 1466850"/>
                <a:gd name="connsiteY16" fmla="*/ 904875 h 938212"/>
                <a:gd name="connsiteX17" fmla="*/ 1395413 w 1466850"/>
                <a:gd name="connsiteY17" fmla="*/ 838200 h 938212"/>
                <a:gd name="connsiteX18" fmla="*/ 1466850 w 1466850"/>
                <a:gd name="connsiteY18" fmla="*/ 819150 h 93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6850" h="938212">
                  <a:moveTo>
                    <a:pt x="0" y="290512"/>
                  </a:moveTo>
                  <a:lnTo>
                    <a:pt x="233363" y="223837"/>
                  </a:lnTo>
                  <a:lnTo>
                    <a:pt x="438150" y="104775"/>
                  </a:lnTo>
                  <a:lnTo>
                    <a:pt x="614363" y="28575"/>
                  </a:lnTo>
                  <a:lnTo>
                    <a:pt x="695325" y="0"/>
                  </a:lnTo>
                  <a:lnTo>
                    <a:pt x="790575" y="9525"/>
                  </a:lnTo>
                  <a:lnTo>
                    <a:pt x="838200" y="80962"/>
                  </a:lnTo>
                  <a:lnTo>
                    <a:pt x="857250" y="176212"/>
                  </a:lnTo>
                  <a:lnTo>
                    <a:pt x="842963" y="276225"/>
                  </a:lnTo>
                  <a:lnTo>
                    <a:pt x="823913" y="395287"/>
                  </a:lnTo>
                  <a:lnTo>
                    <a:pt x="809625" y="585787"/>
                  </a:lnTo>
                  <a:lnTo>
                    <a:pt x="814388" y="714375"/>
                  </a:lnTo>
                  <a:lnTo>
                    <a:pt x="819150" y="804862"/>
                  </a:lnTo>
                  <a:lnTo>
                    <a:pt x="857250" y="881062"/>
                  </a:lnTo>
                  <a:lnTo>
                    <a:pt x="942975" y="923925"/>
                  </a:lnTo>
                  <a:lnTo>
                    <a:pt x="1023938" y="938212"/>
                  </a:lnTo>
                  <a:lnTo>
                    <a:pt x="1214438" y="904875"/>
                  </a:lnTo>
                  <a:lnTo>
                    <a:pt x="1395413" y="838200"/>
                  </a:lnTo>
                  <a:lnTo>
                    <a:pt x="1466850" y="81915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Freeform: Shape 35">
              <a:extLst>
                <a:ext uri="{FF2B5EF4-FFF2-40B4-BE49-F238E27FC236}">
                  <a16:creationId xmlns:a16="http://schemas.microsoft.com/office/drawing/2014/main" id="{B7C5A949-5E52-4A6B-981A-54EF9575416F}"/>
                </a:ext>
              </a:extLst>
            </p:cNvPr>
            <p:cNvSpPr/>
            <p:nvPr/>
          </p:nvSpPr>
          <p:spPr>
            <a:xfrm>
              <a:off x="3082362" y="3984692"/>
              <a:ext cx="761363" cy="219949"/>
            </a:xfrm>
            <a:custGeom>
              <a:avLst/>
              <a:gdLst>
                <a:gd name="connsiteX0" fmla="*/ 0 w 995362"/>
                <a:gd name="connsiteY0" fmla="*/ 271462 h 271462"/>
                <a:gd name="connsiteX1" fmla="*/ 395287 w 995362"/>
                <a:gd name="connsiteY1" fmla="*/ 166687 h 271462"/>
                <a:gd name="connsiteX2" fmla="*/ 642937 w 995362"/>
                <a:gd name="connsiteY2" fmla="*/ 109537 h 271462"/>
                <a:gd name="connsiteX3" fmla="*/ 838200 w 995362"/>
                <a:gd name="connsiteY3" fmla="*/ 33337 h 271462"/>
                <a:gd name="connsiteX4" fmla="*/ 995362 w 995362"/>
                <a:gd name="connsiteY4" fmla="*/ 0 h 27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271462">
                  <a:moveTo>
                    <a:pt x="0" y="271462"/>
                  </a:moveTo>
                  <a:lnTo>
                    <a:pt x="395287" y="166687"/>
                  </a:lnTo>
                  <a:lnTo>
                    <a:pt x="642937" y="109537"/>
                  </a:lnTo>
                  <a:lnTo>
                    <a:pt x="838200" y="33337"/>
                  </a:lnTo>
                  <a:lnTo>
                    <a:pt x="995362"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Freeform: Shape 36">
              <a:extLst>
                <a:ext uri="{FF2B5EF4-FFF2-40B4-BE49-F238E27FC236}">
                  <a16:creationId xmlns:a16="http://schemas.microsoft.com/office/drawing/2014/main" id="{F6481BD4-FE32-4BD9-970F-76B74BEA03F5}"/>
                </a:ext>
              </a:extLst>
            </p:cNvPr>
            <p:cNvSpPr/>
            <p:nvPr/>
          </p:nvSpPr>
          <p:spPr>
            <a:xfrm>
              <a:off x="3665225" y="2622549"/>
              <a:ext cx="444432" cy="289408"/>
            </a:xfrm>
            <a:custGeom>
              <a:avLst/>
              <a:gdLst>
                <a:gd name="connsiteX0" fmla="*/ 0 w 581025"/>
                <a:gd name="connsiteY0" fmla="*/ 357188 h 357188"/>
                <a:gd name="connsiteX1" fmla="*/ 114300 w 581025"/>
                <a:gd name="connsiteY1" fmla="*/ 280988 h 357188"/>
                <a:gd name="connsiteX2" fmla="*/ 214312 w 581025"/>
                <a:gd name="connsiteY2" fmla="*/ 190500 h 357188"/>
                <a:gd name="connsiteX3" fmla="*/ 333375 w 581025"/>
                <a:gd name="connsiteY3" fmla="*/ 119063 h 357188"/>
                <a:gd name="connsiteX4" fmla="*/ 490537 w 581025"/>
                <a:gd name="connsiteY4" fmla="*/ 42863 h 357188"/>
                <a:gd name="connsiteX5" fmla="*/ 581025 w 581025"/>
                <a:gd name="connsiteY5" fmla="*/ 0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25" h="357188">
                  <a:moveTo>
                    <a:pt x="0" y="357188"/>
                  </a:moveTo>
                  <a:lnTo>
                    <a:pt x="114300" y="280988"/>
                  </a:lnTo>
                  <a:lnTo>
                    <a:pt x="214312" y="190500"/>
                  </a:lnTo>
                  <a:lnTo>
                    <a:pt x="333375" y="119063"/>
                  </a:lnTo>
                  <a:lnTo>
                    <a:pt x="490537" y="42863"/>
                  </a:lnTo>
                  <a:lnTo>
                    <a:pt x="581025" y="0"/>
                  </a:ln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Freeform: Shape 43">
              <a:extLst>
                <a:ext uri="{FF2B5EF4-FFF2-40B4-BE49-F238E27FC236}">
                  <a16:creationId xmlns:a16="http://schemas.microsoft.com/office/drawing/2014/main" id="{13C483BE-5D9C-42C8-8BCC-70C235FA5154}"/>
                </a:ext>
              </a:extLst>
            </p:cNvPr>
            <p:cNvSpPr/>
            <p:nvPr/>
          </p:nvSpPr>
          <p:spPr>
            <a:xfrm>
              <a:off x="5837894" y="5185954"/>
              <a:ext cx="1802925" cy="82011"/>
            </a:xfrm>
            <a:custGeom>
              <a:avLst/>
              <a:gdLst>
                <a:gd name="connsiteX0" fmla="*/ 4406630 w 4406630"/>
                <a:gd name="connsiteY0" fmla="*/ 0 h 661481"/>
                <a:gd name="connsiteX1" fmla="*/ 3832698 w 4406630"/>
                <a:gd name="connsiteY1" fmla="*/ 19455 h 661481"/>
                <a:gd name="connsiteX2" fmla="*/ 3190672 w 4406630"/>
                <a:gd name="connsiteY2" fmla="*/ 29183 h 661481"/>
                <a:gd name="connsiteX3" fmla="*/ 2227634 w 4406630"/>
                <a:gd name="connsiteY3" fmla="*/ 29183 h 661481"/>
                <a:gd name="connsiteX4" fmla="*/ 1653702 w 4406630"/>
                <a:gd name="connsiteY4" fmla="*/ 136187 h 661481"/>
                <a:gd name="connsiteX5" fmla="*/ 992221 w 4406630"/>
                <a:gd name="connsiteY5" fmla="*/ 301557 h 661481"/>
                <a:gd name="connsiteX6" fmla="*/ 505838 w 4406630"/>
                <a:gd name="connsiteY6" fmla="*/ 486383 h 661481"/>
                <a:gd name="connsiteX7" fmla="*/ 87549 w 4406630"/>
                <a:gd name="connsiteY7" fmla="*/ 622570 h 661481"/>
                <a:gd name="connsiteX8" fmla="*/ 0 w 4406630"/>
                <a:gd name="connsiteY8" fmla="*/ 661481 h 661481"/>
                <a:gd name="connsiteX0" fmla="*/ 4584673 w 4584673"/>
                <a:gd name="connsiteY0" fmla="*/ 0 h 733516"/>
                <a:gd name="connsiteX1" fmla="*/ 3832698 w 4584673"/>
                <a:gd name="connsiteY1" fmla="*/ 91490 h 733516"/>
                <a:gd name="connsiteX2" fmla="*/ 3190672 w 4584673"/>
                <a:gd name="connsiteY2" fmla="*/ 101218 h 733516"/>
                <a:gd name="connsiteX3" fmla="*/ 2227634 w 4584673"/>
                <a:gd name="connsiteY3" fmla="*/ 101218 h 733516"/>
                <a:gd name="connsiteX4" fmla="*/ 1653702 w 4584673"/>
                <a:gd name="connsiteY4" fmla="*/ 208222 h 733516"/>
                <a:gd name="connsiteX5" fmla="*/ 992221 w 4584673"/>
                <a:gd name="connsiteY5" fmla="*/ 373592 h 733516"/>
                <a:gd name="connsiteX6" fmla="*/ 505838 w 4584673"/>
                <a:gd name="connsiteY6" fmla="*/ 558418 h 733516"/>
                <a:gd name="connsiteX7" fmla="*/ 87549 w 4584673"/>
                <a:gd name="connsiteY7" fmla="*/ 694605 h 733516"/>
                <a:gd name="connsiteX8" fmla="*/ 0 w 4584673"/>
                <a:gd name="connsiteY8" fmla="*/ 733516 h 733516"/>
                <a:gd name="connsiteX0" fmla="*/ 4584673 w 4584673"/>
                <a:gd name="connsiteY0" fmla="*/ 0 h 733516"/>
                <a:gd name="connsiteX1" fmla="*/ 3832698 w 4584673"/>
                <a:gd name="connsiteY1" fmla="*/ 91490 h 733516"/>
                <a:gd name="connsiteX2" fmla="*/ 3190672 w 4584673"/>
                <a:gd name="connsiteY2" fmla="*/ 101218 h 733516"/>
                <a:gd name="connsiteX3" fmla="*/ 2227634 w 4584673"/>
                <a:gd name="connsiteY3" fmla="*/ 101218 h 733516"/>
                <a:gd name="connsiteX4" fmla="*/ 992221 w 4584673"/>
                <a:gd name="connsiteY4" fmla="*/ 373592 h 733516"/>
                <a:gd name="connsiteX5" fmla="*/ 505838 w 4584673"/>
                <a:gd name="connsiteY5" fmla="*/ 558418 h 733516"/>
                <a:gd name="connsiteX6" fmla="*/ 87549 w 4584673"/>
                <a:gd name="connsiteY6" fmla="*/ 694605 h 733516"/>
                <a:gd name="connsiteX7" fmla="*/ 0 w 4584673"/>
                <a:gd name="connsiteY7" fmla="*/ 733516 h 733516"/>
                <a:gd name="connsiteX0" fmla="*/ 4584673 w 4584673"/>
                <a:gd name="connsiteY0" fmla="*/ 0 h 733516"/>
                <a:gd name="connsiteX1" fmla="*/ 3832698 w 4584673"/>
                <a:gd name="connsiteY1" fmla="*/ 91490 h 733516"/>
                <a:gd name="connsiteX2" fmla="*/ 3190672 w 4584673"/>
                <a:gd name="connsiteY2" fmla="*/ 101218 h 733516"/>
                <a:gd name="connsiteX3" fmla="*/ 2227634 w 4584673"/>
                <a:gd name="connsiteY3" fmla="*/ 101218 h 733516"/>
                <a:gd name="connsiteX4" fmla="*/ 505838 w 4584673"/>
                <a:gd name="connsiteY4" fmla="*/ 558418 h 733516"/>
                <a:gd name="connsiteX5" fmla="*/ 87549 w 4584673"/>
                <a:gd name="connsiteY5" fmla="*/ 694605 h 733516"/>
                <a:gd name="connsiteX6" fmla="*/ 0 w 4584673"/>
                <a:gd name="connsiteY6" fmla="*/ 733516 h 733516"/>
                <a:gd name="connsiteX0" fmla="*/ 4584673 w 4584673"/>
                <a:gd name="connsiteY0" fmla="*/ 0 h 733516"/>
                <a:gd name="connsiteX1" fmla="*/ 3832698 w 4584673"/>
                <a:gd name="connsiteY1" fmla="*/ 91490 h 733516"/>
                <a:gd name="connsiteX2" fmla="*/ 3190672 w 4584673"/>
                <a:gd name="connsiteY2" fmla="*/ 101218 h 733516"/>
                <a:gd name="connsiteX3" fmla="*/ 2227634 w 4584673"/>
                <a:gd name="connsiteY3" fmla="*/ 101218 h 733516"/>
                <a:gd name="connsiteX4" fmla="*/ 87549 w 4584673"/>
                <a:gd name="connsiteY4" fmla="*/ 694605 h 733516"/>
                <a:gd name="connsiteX5" fmla="*/ 0 w 4584673"/>
                <a:gd name="connsiteY5" fmla="*/ 733516 h 733516"/>
                <a:gd name="connsiteX0" fmla="*/ 4497124 w 4497124"/>
                <a:gd name="connsiteY0" fmla="*/ 0 h 694605"/>
                <a:gd name="connsiteX1" fmla="*/ 3745149 w 4497124"/>
                <a:gd name="connsiteY1" fmla="*/ 91490 h 694605"/>
                <a:gd name="connsiteX2" fmla="*/ 3103123 w 4497124"/>
                <a:gd name="connsiteY2" fmla="*/ 101218 h 694605"/>
                <a:gd name="connsiteX3" fmla="*/ 2140085 w 4497124"/>
                <a:gd name="connsiteY3" fmla="*/ 101218 h 694605"/>
                <a:gd name="connsiteX4" fmla="*/ 0 w 4497124"/>
                <a:gd name="connsiteY4" fmla="*/ 694605 h 694605"/>
                <a:gd name="connsiteX0" fmla="*/ 2357039 w 2357039"/>
                <a:gd name="connsiteY0" fmla="*/ 0 h 101218"/>
                <a:gd name="connsiteX1" fmla="*/ 1605064 w 2357039"/>
                <a:gd name="connsiteY1" fmla="*/ 91490 h 101218"/>
                <a:gd name="connsiteX2" fmla="*/ 963038 w 2357039"/>
                <a:gd name="connsiteY2" fmla="*/ 101218 h 101218"/>
                <a:gd name="connsiteX3" fmla="*/ 0 w 2357039"/>
                <a:gd name="connsiteY3" fmla="*/ 101218 h 101218"/>
              </a:gdLst>
              <a:ahLst/>
              <a:cxnLst>
                <a:cxn ang="0">
                  <a:pos x="connsiteX0" y="connsiteY0"/>
                </a:cxn>
                <a:cxn ang="0">
                  <a:pos x="connsiteX1" y="connsiteY1"/>
                </a:cxn>
                <a:cxn ang="0">
                  <a:pos x="connsiteX2" y="connsiteY2"/>
                </a:cxn>
                <a:cxn ang="0">
                  <a:pos x="connsiteX3" y="connsiteY3"/>
                </a:cxn>
              </a:cxnLst>
              <a:rect l="l" t="t" r="r" b="b"/>
              <a:pathLst>
                <a:path w="2357039" h="101218">
                  <a:moveTo>
                    <a:pt x="2357039" y="0"/>
                  </a:moveTo>
                  <a:lnTo>
                    <a:pt x="1605064" y="91490"/>
                  </a:lnTo>
                  <a:lnTo>
                    <a:pt x="963038" y="101218"/>
                  </a:lnTo>
                  <a:lnTo>
                    <a:pt x="0" y="101218"/>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Freeform: Shape 45">
              <a:extLst>
                <a:ext uri="{FF2B5EF4-FFF2-40B4-BE49-F238E27FC236}">
                  <a16:creationId xmlns:a16="http://schemas.microsoft.com/office/drawing/2014/main" id="{4ECC9CD9-61A6-481B-9065-788135EF9780}"/>
                </a:ext>
              </a:extLst>
            </p:cNvPr>
            <p:cNvSpPr/>
            <p:nvPr/>
          </p:nvSpPr>
          <p:spPr>
            <a:xfrm>
              <a:off x="1547813" y="4572000"/>
              <a:ext cx="2447925" cy="623888"/>
            </a:xfrm>
            <a:custGeom>
              <a:avLst/>
              <a:gdLst>
                <a:gd name="connsiteX0" fmla="*/ 2447925 w 2447925"/>
                <a:gd name="connsiteY0" fmla="*/ 0 h 623888"/>
                <a:gd name="connsiteX1" fmla="*/ 2224087 w 2447925"/>
                <a:gd name="connsiteY1" fmla="*/ 47625 h 623888"/>
                <a:gd name="connsiteX2" fmla="*/ 1952625 w 2447925"/>
                <a:gd name="connsiteY2" fmla="*/ 100013 h 623888"/>
                <a:gd name="connsiteX3" fmla="*/ 1676400 w 2447925"/>
                <a:gd name="connsiteY3" fmla="*/ 171450 h 623888"/>
                <a:gd name="connsiteX4" fmla="*/ 1466850 w 2447925"/>
                <a:gd name="connsiteY4" fmla="*/ 271463 h 623888"/>
                <a:gd name="connsiteX5" fmla="*/ 1252537 w 2447925"/>
                <a:gd name="connsiteY5" fmla="*/ 347663 h 623888"/>
                <a:gd name="connsiteX6" fmla="*/ 1104900 w 2447925"/>
                <a:gd name="connsiteY6" fmla="*/ 419100 h 623888"/>
                <a:gd name="connsiteX7" fmla="*/ 904875 w 2447925"/>
                <a:gd name="connsiteY7" fmla="*/ 466725 h 623888"/>
                <a:gd name="connsiteX8" fmla="*/ 733425 w 2447925"/>
                <a:gd name="connsiteY8" fmla="*/ 471488 h 623888"/>
                <a:gd name="connsiteX9" fmla="*/ 619125 w 2447925"/>
                <a:gd name="connsiteY9" fmla="*/ 466725 h 623888"/>
                <a:gd name="connsiteX10" fmla="*/ 509587 w 2447925"/>
                <a:gd name="connsiteY10" fmla="*/ 461963 h 623888"/>
                <a:gd name="connsiteX11" fmla="*/ 366712 w 2447925"/>
                <a:gd name="connsiteY11" fmla="*/ 461963 h 623888"/>
                <a:gd name="connsiteX12" fmla="*/ 280987 w 2447925"/>
                <a:gd name="connsiteY12" fmla="*/ 490538 h 623888"/>
                <a:gd name="connsiteX13" fmla="*/ 104775 w 2447925"/>
                <a:gd name="connsiteY13" fmla="*/ 542925 h 623888"/>
                <a:gd name="connsiteX14" fmla="*/ 0 w 2447925"/>
                <a:gd name="connsiteY14" fmla="*/ 623888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7925" h="623888">
                  <a:moveTo>
                    <a:pt x="2447925" y="0"/>
                  </a:moveTo>
                  <a:lnTo>
                    <a:pt x="2224087" y="47625"/>
                  </a:lnTo>
                  <a:lnTo>
                    <a:pt x="1952625" y="100013"/>
                  </a:lnTo>
                  <a:lnTo>
                    <a:pt x="1676400" y="171450"/>
                  </a:lnTo>
                  <a:lnTo>
                    <a:pt x="1466850" y="271463"/>
                  </a:lnTo>
                  <a:lnTo>
                    <a:pt x="1252537" y="347663"/>
                  </a:lnTo>
                  <a:lnTo>
                    <a:pt x="1104900" y="419100"/>
                  </a:lnTo>
                  <a:lnTo>
                    <a:pt x="904875" y="466725"/>
                  </a:lnTo>
                  <a:lnTo>
                    <a:pt x="733425" y="471488"/>
                  </a:lnTo>
                  <a:lnTo>
                    <a:pt x="619125" y="466725"/>
                  </a:lnTo>
                  <a:lnTo>
                    <a:pt x="509587" y="461963"/>
                  </a:lnTo>
                  <a:lnTo>
                    <a:pt x="366712" y="461963"/>
                  </a:lnTo>
                  <a:lnTo>
                    <a:pt x="280987" y="490538"/>
                  </a:lnTo>
                  <a:lnTo>
                    <a:pt x="104775" y="542925"/>
                  </a:lnTo>
                  <a:lnTo>
                    <a:pt x="0" y="623888"/>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Freeform: Shape 47">
              <a:extLst>
                <a:ext uri="{FF2B5EF4-FFF2-40B4-BE49-F238E27FC236}">
                  <a16:creationId xmlns:a16="http://schemas.microsoft.com/office/drawing/2014/main" id="{F8D4A49A-449A-44D9-8274-6575F3A8FB48}"/>
                </a:ext>
              </a:extLst>
            </p:cNvPr>
            <p:cNvSpPr/>
            <p:nvPr/>
          </p:nvSpPr>
          <p:spPr>
            <a:xfrm>
              <a:off x="3986213" y="2847975"/>
              <a:ext cx="785812" cy="180975"/>
            </a:xfrm>
            <a:custGeom>
              <a:avLst/>
              <a:gdLst>
                <a:gd name="connsiteX0" fmla="*/ 0 w 785812"/>
                <a:gd name="connsiteY0" fmla="*/ 157163 h 180975"/>
                <a:gd name="connsiteX1" fmla="*/ 95250 w 785812"/>
                <a:gd name="connsiteY1" fmla="*/ 80963 h 180975"/>
                <a:gd name="connsiteX2" fmla="*/ 176212 w 785812"/>
                <a:gd name="connsiteY2" fmla="*/ 33338 h 180975"/>
                <a:gd name="connsiteX3" fmla="*/ 242887 w 785812"/>
                <a:gd name="connsiteY3" fmla="*/ 19050 h 180975"/>
                <a:gd name="connsiteX4" fmla="*/ 314325 w 785812"/>
                <a:gd name="connsiteY4" fmla="*/ 4763 h 180975"/>
                <a:gd name="connsiteX5" fmla="*/ 347662 w 785812"/>
                <a:gd name="connsiteY5" fmla="*/ 0 h 180975"/>
                <a:gd name="connsiteX6" fmla="*/ 366712 w 785812"/>
                <a:gd name="connsiteY6" fmla="*/ 14288 h 180975"/>
                <a:gd name="connsiteX7" fmla="*/ 390525 w 785812"/>
                <a:gd name="connsiteY7" fmla="*/ 28575 h 180975"/>
                <a:gd name="connsiteX8" fmla="*/ 423862 w 785812"/>
                <a:gd name="connsiteY8" fmla="*/ 4763 h 180975"/>
                <a:gd name="connsiteX9" fmla="*/ 495300 w 785812"/>
                <a:gd name="connsiteY9" fmla="*/ 0 h 180975"/>
                <a:gd name="connsiteX10" fmla="*/ 542925 w 785812"/>
                <a:gd name="connsiteY10" fmla="*/ 28575 h 180975"/>
                <a:gd name="connsiteX11" fmla="*/ 600075 w 785812"/>
                <a:gd name="connsiteY11" fmla="*/ 95250 h 180975"/>
                <a:gd name="connsiteX12" fmla="*/ 642937 w 785812"/>
                <a:gd name="connsiteY12" fmla="*/ 128588 h 180975"/>
                <a:gd name="connsiteX13" fmla="*/ 704850 w 785812"/>
                <a:gd name="connsiteY13" fmla="*/ 157163 h 180975"/>
                <a:gd name="connsiteX14" fmla="*/ 785812 w 785812"/>
                <a:gd name="connsiteY14"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812" h="180975">
                  <a:moveTo>
                    <a:pt x="0" y="157163"/>
                  </a:moveTo>
                  <a:lnTo>
                    <a:pt x="95250" y="80963"/>
                  </a:lnTo>
                  <a:lnTo>
                    <a:pt x="176212" y="33338"/>
                  </a:lnTo>
                  <a:lnTo>
                    <a:pt x="242887" y="19050"/>
                  </a:lnTo>
                  <a:lnTo>
                    <a:pt x="314325" y="4763"/>
                  </a:lnTo>
                  <a:lnTo>
                    <a:pt x="347662" y="0"/>
                  </a:lnTo>
                  <a:lnTo>
                    <a:pt x="366712" y="14288"/>
                  </a:lnTo>
                  <a:lnTo>
                    <a:pt x="390525" y="28575"/>
                  </a:lnTo>
                  <a:lnTo>
                    <a:pt x="423862" y="4763"/>
                  </a:lnTo>
                  <a:lnTo>
                    <a:pt x="495300" y="0"/>
                  </a:lnTo>
                  <a:lnTo>
                    <a:pt x="542925" y="28575"/>
                  </a:lnTo>
                  <a:lnTo>
                    <a:pt x="600075" y="95250"/>
                  </a:lnTo>
                  <a:lnTo>
                    <a:pt x="642937" y="128588"/>
                  </a:lnTo>
                  <a:lnTo>
                    <a:pt x="704850" y="157163"/>
                  </a:lnTo>
                  <a:lnTo>
                    <a:pt x="785812" y="180975"/>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Freeform: Shape 48">
              <a:extLst>
                <a:ext uri="{FF2B5EF4-FFF2-40B4-BE49-F238E27FC236}">
                  <a16:creationId xmlns:a16="http://schemas.microsoft.com/office/drawing/2014/main" id="{F1B044B7-6A63-44FE-BFA1-16F8A9519766}"/>
                </a:ext>
              </a:extLst>
            </p:cNvPr>
            <p:cNvSpPr/>
            <p:nvPr/>
          </p:nvSpPr>
          <p:spPr>
            <a:xfrm>
              <a:off x="5076825" y="2924175"/>
              <a:ext cx="1114425" cy="119063"/>
            </a:xfrm>
            <a:custGeom>
              <a:avLst/>
              <a:gdLst>
                <a:gd name="connsiteX0" fmla="*/ 0 w 1114425"/>
                <a:gd name="connsiteY0" fmla="*/ 119063 h 119063"/>
                <a:gd name="connsiteX1" fmla="*/ 152400 w 1114425"/>
                <a:gd name="connsiteY1" fmla="*/ 109538 h 119063"/>
                <a:gd name="connsiteX2" fmla="*/ 300038 w 1114425"/>
                <a:gd name="connsiteY2" fmla="*/ 95250 h 119063"/>
                <a:gd name="connsiteX3" fmla="*/ 409575 w 1114425"/>
                <a:gd name="connsiteY3" fmla="*/ 85725 h 119063"/>
                <a:gd name="connsiteX4" fmla="*/ 495300 w 1114425"/>
                <a:gd name="connsiteY4" fmla="*/ 52388 h 119063"/>
                <a:gd name="connsiteX5" fmla="*/ 547688 w 1114425"/>
                <a:gd name="connsiteY5" fmla="*/ 19050 h 119063"/>
                <a:gd name="connsiteX6" fmla="*/ 609600 w 1114425"/>
                <a:gd name="connsiteY6" fmla="*/ 19050 h 119063"/>
                <a:gd name="connsiteX7" fmla="*/ 785813 w 1114425"/>
                <a:gd name="connsiteY7" fmla="*/ 23813 h 119063"/>
                <a:gd name="connsiteX8" fmla="*/ 871538 w 1114425"/>
                <a:gd name="connsiteY8" fmla="*/ 19050 h 119063"/>
                <a:gd name="connsiteX9" fmla="*/ 1000125 w 1114425"/>
                <a:gd name="connsiteY9" fmla="*/ 14288 h 119063"/>
                <a:gd name="connsiteX10" fmla="*/ 1114425 w 1114425"/>
                <a:gd name="connsiteY10" fmla="*/ 0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425" h="119063">
                  <a:moveTo>
                    <a:pt x="0" y="119063"/>
                  </a:moveTo>
                  <a:lnTo>
                    <a:pt x="152400" y="109538"/>
                  </a:lnTo>
                  <a:lnTo>
                    <a:pt x="300038" y="95250"/>
                  </a:lnTo>
                  <a:lnTo>
                    <a:pt x="409575" y="85725"/>
                  </a:lnTo>
                  <a:lnTo>
                    <a:pt x="495300" y="52388"/>
                  </a:lnTo>
                  <a:lnTo>
                    <a:pt x="547688" y="19050"/>
                  </a:lnTo>
                  <a:lnTo>
                    <a:pt x="609600" y="19050"/>
                  </a:lnTo>
                  <a:lnTo>
                    <a:pt x="785813" y="23813"/>
                  </a:lnTo>
                  <a:lnTo>
                    <a:pt x="871538" y="19050"/>
                  </a:lnTo>
                  <a:lnTo>
                    <a:pt x="1000125" y="14288"/>
                  </a:lnTo>
                  <a:lnTo>
                    <a:pt x="1114425"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Freeform: Shape 50">
              <a:extLst>
                <a:ext uri="{FF2B5EF4-FFF2-40B4-BE49-F238E27FC236}">
                  <a16:creationId xmlns:a16="http://schemas.microsoft.com/office/drawing/2014/main" id="{DA654896-D845-4494-992F-2F3F869B653E}"/>
                </a:ext>
              </a:extLst>
            </p:cNvPr>
            <p:cNvSpPr/>
            <p:nvPr/>
          </p:nvSpPr>
          <p:spPr>
            <a:xfrm>
              <a:off x="4090988" y="2138363"/>
              <a:ext cx="2343150" cy="133350"/>
            </a:xfrm>
            <a:custGeom>
              <a:avLst/>
              <a:gdLst>
                <a:gd name="connsiteX0" fmla="*/ 0 w 2343150"/>
                <a:gd name="connsiteY0" fmla="*/ 123825 h 133350"/>
                <a:gd name="connsiteX1" fmla="*/ 128587 w 2343150"/>
                <a:gd name="connsiteY1" fmla="*/ 61912 h 133350"/>
                <a:gd name="connsiteX2" fmla="*/ 223837 w 2343150"/>
                <a:gd name="connsiteY2" fmla="*/ 28575 h 133350"/>
                <a:gd name="connsiteX3" fmla="*/ 319087 w 2343150"/>
                <a:gd name="connsiteY3" fmla="*/ 4762 h 133350"/>
                <a:gd name="connsiteX4" fmla="*/ 442912 w 2343150"/>
                <a:gd name="connsiteY4" fmla="*/ 52387 h 133350"/>
                <a:gd name="connsiteX5" fmla="*/ 542925 w 2343150"/>
                <a:gd name="connsiteY5" fmla="*/ 104775 h 133350"/>
                <a:gd name="connsiteX6" fmla="*/ 623887 w 2343150"/>
                <a:gd name="connsiteY6" fmla="*/ 133350 h 133350"/>
                <a:gd name="connsiteX7" fmla="*/ 733425 w 2343150"/>
                <a:gd name="connsiteY7" fmla="*/ 104775 h 133350"/>
                <a:gd name="connsiteX8" fmla="*/ 800100 w 2343150"/>
                <a:gd name="connsiteY8" fmla="*/ 71437 h 133350"/>
                <a:gd name="connsiteX9" fmla="*/ 895350 w 2343150"/>
                <a:gd name="connsiteY9" fmla="*/ 61912 h 133350"/>
                <a:gd name="connsiteX10" fmla="*/ 942975 w 2343150"/>
                <a:gd name="connsiteY10" fmla="*/ 85725 h 133350"/>
                <a:gd name="connsiteX11" fmla="*/ 1014412 w 2343150"/>
                <a:gd name="connsiteY11" fmla="*/ 104775 h 133350"/>
                <a:gd name="connsiteX12" fmla="*/ 1114425 w 2343150"/>
                <a:gd name="connsiteY12" fmla="*/ 109537 h 133350"/>
                <a:gd name="connsiteX13" fmla="*/ 1209675 w 2343150"/>
                <a:gd name="connsiteY13" fmla="*/ 76200 h 133350"/>
                <a:gd name="connsiteX14" fmla="*/ 1347787 w 2343150"/>
                <a:gd name="connsiteY14" fmla="*/ 71437 h 133350"/>
                <a:gd name="connsiteX15" fmla="*/ 1471612 w 2343150"/>
                <a:gd name="connsiteY15" fmla="*/ 80962 h 133350"/>
                <a:gd name="connsiteX16" fmla="*/ 1571625 w 2343150"/>
                <a:gd name="connsiteY16" fmla="*/ 109537 h 133350"/>
                <a:gd name="connsiteX17" fmla="*/ 1647825 w 2343150"/>
                <a:gd name="connsiteY17" fmla="*/ 114300 h 133350"/>
                <a:gd name="connsiteX18" fmla="*/ 1795462 w 2343150"/>
                <a:gd name="connsiteY18" fmla="*/ 114300 h 133350"/>
                <a:gd name="connsiteX19" fmla="*/ 1952625 w 2343150"/>
                <a:gd name="connsiteY19" fmla="*/ 104775 h 133350"/>
                <a:gd name="connsiteX20" fmla="*/ 2119312 w 2343150"/>
                <a:gd name="connsiteY20" fmla="*/ 85725 h 133350"/>
                <a:gd name="connsiteX21" fmla="*/ 2262187 w 2343150"/>
                <a:gd name="connsiteY21" fmla="*/ 38100 h 133350"/>
                <a:gd name="connsiteX22" fmla="*/ 2343150 w 2343150"/>
                <a:gd name="connsiteY22"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43150" h="133350">
                  <a:moveTo>
                    <a:pt x="0" y="123825"/>
                  </a:moveTo>
                  <a:lnTo>
                    <a:pt x="128587" y="61912"/>
                  </a:lnTo>
                  <a:lnTo>
                    <a:pt x="223837" y="28575"/>
                  </a:lnTo>
                  <a:lnTo>
                    <a:pt x="319087" y="4762"/>
                  </a:lnTo>
                  <a:lnTo>
                    <a:pt x="442912" y="52387"/>
                  </a:lnTo>
                  <a:lnTo>
                    <a:pt x="542925" y="104775"/>
                  </a:lnTo>
                  <a:lnTo>
                    <a:pt x="623887" y="133350"/>
                  </a:lnTo>
                  <a:lnTo>
                    <a:pt x="733425" y="104775"/>
                  </a:lnTo>
                  <a:lnTo>
                    <a:pt x="800100" y="71437"/>
                  </a:lnTo>
                  <a:lnTo>
                    <a:pt x="895350" y="61912"/>
                  </a:lnTo>
                  <a:lnTo>
                    <a:pt x="942975" y="85725"/>
                  </a:lnTo>
                  <a:lnTo>
                    <a:pt x="1014412" y="104775"/>
                  </a:lnTo>
                  <a:lnTo>
                    <a:pt x="1114425" y="109537"/>
                  </a:lnTo>
                  <a:lnTo>
                    <a:pt x="1209675" y="76200"/>
                  </a:lnTo>
                  <a:lnTo>
                    <a:pt x="1347787" y="71437"/>
                  </a:lnTo>
                  <a:lnTo>
                    <a:pt x="1471612" y="80962"/>
                  </a:lnTo>
                  <a:lnTo>
                    <a:pt x="1571625" y="109537"/>
                  </a:lnTo>
                  <a:lnTo>
                    <a:pt x="1647825" y="114300"/>
                  </a:lnTo>
                  <a:lnTo>
                    <a:pt x="1795462" y="114300"/>
                  </a:lnTo>
                  <a:lnTo>
                    <a:pt x="1952625" y="104775"/>
                  </a:lnTo>
                  <a:lnTo>
                    <a:pt x="2119312" y="85725"/>
                  </a:lnTo>
                  <a:lnTo>
                    <a:pt x="2262187" y="38100"/>
                  </a:lnTo>
                  <a:lnTo>
                    <a:pt x="234315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2" name="Freeform: Shape 51">
              <a:extLst>
                <a:ext uri="{FF2B5EF4-FFF2-40B4-BE49-F238E27FC236}">
                  <a16:creationId xmlns:a16="http://schemas.microsoft.com/office/drawing/2014/main" id="{728354C9-8648-4E39-96C1-31DAD886ADEB}"/>
                </a:ext>
              </a:extLst>
            </p:cNvPr>
            <p:cNvSpPr/>
            <p:nvPr/>
          </p:nvSpPr>
          <p:spPr>
            <a:xfrm>
              <a:off x="6486525" y="2000250"/>
              <a:ext cx="1085850" cy="123825"/>
            </a:xfrm>
            <a:custGeom>
              <a:avLst/>
              <a:gdLst>
                <a:gd name="connsiteX0" fmla="*/ 0 w 1085850"/>
                <a:gd name="connsiteY0" fmla="*/ 123825 h 123825"/>
                <a:gd name="connsiteX1" fmla="*/ 61913 w 1085850"/>
                <a:gd name="connsiteY1" fmla="*/ 119063 h 123825"/>
                <a:gd name="connsiteX2" fmla="*/ 190500 w 1085850"/>
                <a:gd name="connsiteY2" fmla="*/ 85725 h 123825"/>
                <a:gd name="connsiteX3" fmla="*/ 309563 w 1085850"/>
                <a:gd name="connsiteY3" fmla="*/ 85725 h 123825"/>
                <a:gd name="connsiteX4" fmla="*/ 390525 w 1085850"/>
                <a:gd name="connsiteY4" fmla="*/ 109538 h 123825"/>
                <a:gd name="connsiteX5" fmla="*/ 509588 w 1085850"/>
                <a:gd name="connsiteY5" fmla="*/ 95250 h 123825"/>
                <a:gd name="connsiteX6" fmla="*/ 604838 w 1085850"/>
                <a:gd name="connsiteY6" fmla="*/ 71438 h 123825"/>
                <a:gd name="connsiteX7" fmla="*/ 647700 w 1085850"/>
                <a:gd name="connsiteY7" fmla="*/ 71438 h 123825"/>
                <a:gd name="connsiteX8" fmla="*/ 700088 w 1085850"/>
                <a:gd name="connsiteY8" fmla="*/ 71438 h 123825"/>
                <a:gd name="connsiteX9" fmla="*/ 742950 w 1085850"/>
                <a:gd name="connsiteY9" fmla="*/ 80963 h 123825"/>
                <a:gd name="connsiteX10" fmla="*/ 814388 w 1085850"/>
                <a:gd name="connsiteY10" fmla="*/ 80963 h 123825"/>
                <a:gd name="connsiteX11" fmla="*/ 866775 w 1085850"/>
                <a:gd name="connsiteY11" fmla="*/ 71438 h 123825"/>
                <a:gd name="connsiteX12" fmla="*/ 981075 w 1085850"/>
                <a:gd name="connsiteY12" fmla="*/ 42863 h 123825"/>
                <a:gd name="connsiteX13" fmla="*/ 1085850 w 1085850"/>
                <a:gd name="connsiteY13"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5850" h="123825">
                  <a:moveTo>
                    <a:pt x="0" y="123825"/>
                  </a:moveTo>
                  <a:lnTo>
                    <a:pt x="61913" y="119063"/>
                  </a:lnTo>
                  <a:lnTo>
                    <a:pt x="190500" y="85725"/>
                  </a:lnTo>
                  <a:lnTo>
                    <a:pt x="309563" y="85725"/>
                  </a:lnTo>
                  <a:lnTo>
                    <a:pt x="390525" y="109538"/>
                  </a:lnTo>
                  <a:lnTo>
                    <a:pt x="509588" y="95250"/>
                  </a:lnTo>
                  <a:lnTo>
                    <a:pt x="604838" y="71438"/>
                  </a:lnTo>
                  <a:lnTo>
                    <a:pt x="647700" y="71438"/>
                  </a:lnTo>
                  <a:lnTo>
                    <a:pt x="700088" y="71438"/>
                  </a:lnTo>
                  <a:lnTo>
                    <a:pt x="742950" y="80963"/>
                  </a:lnTo>
                  <a:lnTo>
                    <a:pt x="814388" y="80963"/>
                  </a:lnTo>
                  <a:lnTo>
                    <a:pt x="866775" y="71438"/>
                  </a:lnTo>
                  <a:lnTo>
                    <a:pt x="981075" y="42863"/>
                  </a:lnTo>
                  <a:lnTo>
                    <a:pt x="108585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Freeform: Shape 52">
              <a:extLst>
                <a:ext uri="{FF2B5EF4-FFF2-40B4-BE49-F238E27FC236}">
                  <a16:creationId xmlns:a16="http://schemas.microsoft.com/office/drawing/2014/main" id="{2817D835-799F-4F03-B8A6-58E6095D5360}"/>
                </a:ext>
              </a:extLst>
            </p:cNvPr>
            <p:cNvSpPr/>
            <p:nvPr/>
          </p:nvSpPr>
          <p:spPr>
            <a:xfrm>
              <a:off x="571500" y="1819275"/>
              <a:ext cx="3343275" cy="457200"/>
            </a:xfrm>
            <a:custGeom>
              <a:avLst/>
              <a:gdLst>
                <a:gd name="connsiteX0" fmla="*/ 0 w 3228975"/>
                <a:gd name="connsiteY0" fmla="*/ 452438 h 452438"/>
                <a:gd name="connsiteX1" fmla="*/ 252413 w 3228975"/>
                <a:gd name="connsiteY1" fmla="*/ 428625 h 452438"/>
                <a:gd name="connsiteX2" fmla="*/ 400050 w 3228975"/>
                <a:gd name="connsiteY2" fmla="*/ 423863 h 452438"/>
                <a:gd name="connsiteX3" fmla="*/ 642938 w 3228975"/>
                <a:gd name="connsiteY3" fmla="*/ 423863 h 452438"/>
                <a:gd name="connsiteX4" fmla="*/ 795338 w 3228975"/>
                <a:gd name="connsiteY4" fmla="*/ 423863 h 452438"/>
                <a:gd name="connsiteX5" fmla="*/ 976313 w 3228975"/>
                <a:gd name="connsiteY5" fmla="*/ 409575 h 452438"/>
                <a:gd name="connsiteX6" fmla="*/ 1162050 w 3228975"/>
                <a:gd name="connsiteY6" fmla="*/ 385763 h 452438"/>
                <a:gd name="connsiteX7" fmla="*/ 1319213 w 3228975"/>
                <a:gd name="connsiteY7" fmla="*/ 328613 h 452438"/>
                <a:gd name="connsiteX8" fmla="*/ 1414463 w 3228975"/>
                <a:gd name="connsiteY8" fmla="*/ 257175 h 452438"/>
                <a:gd name="connsiteX9" fmla="*/ 1504950 w 3228975"/>
                <a:gd name="connsiteY9" fmla="*/ 214313 h 452438"/>
                <a:gd name="connsiteX10" fmla="*/ 1724025 w 3228975"/>
                <a:gd name="connsiteY10" fmla="*/ 219075 h 452438"/>
                <a:gd name="connsiteX11" fmla="*/ 1847850 w 3228975"/>
                <a:gd name="connsiteY11" fmla="*/ 261938 h 452438"/>
                <a:gd name="connsiteX12" fmla="*/ 2052638 w 3228975"/>
                <a:gd name="connsiteY12" fmla="*/ 266700 h 452438"/>
                <a:gd name="connsiteX13" fmla="*/ 2185988 w 3228975"/>
                <a:gd name="connsiteY13" fmla="*/ 214313 h 452438"/>
                <a:gd name="connsiteX14" fmla="*/ 2281238 w 3228975"/>
                <a:gd name="connsiteY14" fmla="*/ 195263 h 452438"/>
                <a:gd name="connsiteX15" fmla="*/ 2424113 w 3228975"/>
                <a:gd name="connsiteY15" fmla="*/ 180975 h 452438"/>
                <a:gd name="connsiteX16" fmla="*/ 2514600 w 3228975"/>
                <a:gd name="connsiteY16" fmla="*/ 195263 h 452438"/>
                <a:gd name="connsiteX17" fmla="*/ 2643188 w 3228975"/>
                <a:gd name="connsiteY17" fmla="*/ 171450 h 452438"/>
                <a:gd name="connsiteX18" fmla="*/ 2828925 w 3228975"/>
                <a:gd name="connsiteY18" fmla="*/ 109538 h 452438"/>
                <a:gd name="connsiteX19" fmla="*/ 3005138 w 3228975"/>
                <a:gd name="connsiteY19" fmla="*/ 66675 h 452438"/>
                <a:gd name="connsiteX20" fmla="*/ 3138488 w 3228975"/>
                <a:gd name="connsiteY20" fmla="*/ 28575 h 452438"/>
                <a:gd name="connsiteX21" fmla="*/ 3228975 w 3228975"/>
                <a:gd name="connsiteY21" fmla="*/ 0 h 452438"/>
                <a:gd name="connsiteX0" fmla="*/ 0 w 3343275"/>
                <a:gd name="connsiteY0" fmla="*/ 457200 h 457200"/>
                <a:gd name="connsiteX1" fmla="*/ 366713 w 3343275"/>
                <a:gd name="connsiteY1" fmla="*/ 428625 h 457200"/>
                <a:gd name="connsiteX2" fmla="*/ 514350 w 3343275"/>
                <a:gd name="connsiteY2" fmla="*/ 423863 h 457200"/>
                <a:gd name="connsiteX3" fmla="*/ 757238 w 3343275"/>
                <a:gd name="connsiteY3" fmla="*/ 423863 h 457200"/>
                <a:gd name="connsiteX4" fmla="*/ 909638 w 3343275"/>
                <a:gd name="connsiteY4" fmla="*/ 423863 h 457200"/>
                <a:gd name="connsiteX5" fmla="*/ 1090613 w 3343275"/>
                <a:gd name="connsiteY5" fmla="*/ 409575 h 457200"/>
                <a:gd name="connsiteX6" fmla="*/ 1276350 w 3343275"/>
                <a:gd name="connsiteY6" fmla="*/ 385763 h 457200"/>
                <a:gd name="connsiteX7" fmla="*/ 1433513 w 3343275"/>
                <a:gd name="connsiteY7" fmla="*/ 328613 h 457200"/>
                <a:gd name="connsiteX8" fmla="*/ 1528763 w 3343275"/>
                <a:gd name="connsiteY8" fmla="*/ 257175 h 457200"/>
                <a:gd name="connsiteX9" fmla="*/ 1619250 w 3343275"/>
                <a:gd name="connsiteY9" fmla="*/ 214313 h 457200"/>
                <a:gd name="connsiteX10" fmla="*/ 1838325 w 3343275"/>
                <a:gd name="connsiteY10" fmla="*/ 219075 h 457200"/>
                <a:gd name="connsiteX11" fmla="*/ 1962150 w 3343275"/>
                <a:gd name="connsiteY11" fmla="*/ 261938 h 457200"/>
                <a:gd name="connsiteX12" fmla="*/ 2166938 w 3343275"/>
                <a:gd name="connsiteY12" fmla="*/ 266700 h 457200"/>
                <a:gd name="connsiteX13" fmla="*/ 2300288 w 3343275"/>
                <a:gd name="connsiteY13" fmla="*/ 214313 h 457200"/>
                <a:gd name="connsiteX14" fmla="*/ 2395538 w 3343275"/>
                <a:gd name="connsiteY14" fmla="*/ 195263 h 457200"/>
                <a:gd name="connsiteX15" fmla="*/ 2538413 w 3343275"/>
                <a:gd name="connsiteY15" fmla="*/ 180975 h 457200"/>
                <a:gd name="connsiteX16" fmla="*/ 2628900 w 3343275"/>
                <a:gd name="connsiteY16" fmla="*/ 195263 h 457200"/>
                <a:gd name="connsiteX17" fmla="*/ 2757488 w 3343275"/>
                <a:gd name="connsiteY17" fmla="*/ 171450 h 457200"/>
                <a:gd name="connsiteX18" fmla="*/ 2943225 w 3343275"/>
                <a:gd name="connsiteY18" fmla="*/ 109538 h 457200"/>
                <a:gd name="connsiteX19" fmla="*/ 3119438 w 3343275"/>
                <a:gd name="connsiteY19" fmla="*/ 66675 h 457200"/>
                <a:gd name="connsiteX20" fmla="*/ 3252788 w 3343275"/>
                <a:gd name="connsiteY20" fmla="*/ 28575 h 457200"/>
                <a:gd name="connsiteX21" fmla="*/ 3343275 w 3343275"/>
                <a:gd name="connsiteY21"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3275" h="457200">
                  <a:moveTo>
                    <a:pt x="0" y="457200"/>
                  </a:moveTo>
                  <a:lnTo>
                    <a:pt x="366713" y="428625"/>
                  </a:lnTo>
                  <a:lnTo>
                    <a:pt x="514350" y="423863"/>
                  </a:lnTo>
                  <a:lnTo>
                    <a:pt x="757238" y="423863"/>
                  </a:lnTo>
                  <a:lnTo>
                    <a:pt x="909638" y="423863"/>
                  </a:lnTo>
                  <a:lnTo>
                    <a:pt x="1090613" y="409575"/>
                  </a:lnTo>
                  <a:lnTo>
                    <a:pt x="1276350" y="385763"/>
                  </a:lnTo>
                  <a:lnTo>
                    <a:pt x="1433513" y="328613"/>
                  </a:lnTo>
                  <a:lnTo>
                    <a:pt x="1528763" y="257175"/>
                  </a:lnTo>
                  <a:lnTo>
                    <a:pt x="1619250" y="214313"/>
                  </a:lnTo>
                  <a:lnTo>
                    <a:pt x="1838325" y="219075"/>
                  </a:lnTo>
                  <a:lnTo>
                    <a:pt x="1962150" y="261938"/>
                  </a:lnTo>
                  <a:lnTo>
                    <a:pt x="2166938" y="266700"/>
                  </a:lnTo>
                  <a:lnTo>
                    <a:pt x="2300288" y="214313"/>
                  </a:lnTo>
                  <a:lnTo>
                    <a:pt x="2395538" y="195263"/>
                  </a:lnTo>
                  <a:lnTo>
                    <a:pt x="2538413" y="180975"/>
                  </a:lnTo>
                  <a:lnTo>
                    <a:pt x="2628900" y="195263"/>
                  </a:lnTo>
                  <a:lnTo>
                    <a:pt x="2757488" y="171450"/>
                  </a:lnTo>
                  <a:lnTo>
                    <a:pt x="2943225" y="109538"/>
                  </a:lnTo>
                  <a:lnTo>
                    <a:pt x="3119438" y="66675"/>
                  </a:lnTo>
                  <a:lnTo>
                    <a:pt x="3252788" y="28575"/>
                  </a:lnTo>
                  <a:lnTo>
                    <a:pt x="3343275"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4" name="Freeform: Shape 53">
              <a:extLst>
                <a:ext uri="{FF2B5EF4-FFF2-40B4-BE49-F238E27FC236}">
                  <a16:creationId xmlns:a16="http://schemas.microsoft.com/office/drawing/2014/main" id="{463B7586-223A-4091-9DE8-2BD2E5077F95}"/>
                </a:ext>
              </a:extLst>
            </p:cNvPr>
            <p:cNvSpPr/>
            <p:nvPr/>
          </p:nvSpPr>
          <p:spPr>
            <a:xfrm>
              <a:off x="576263" y="3100388"/>
              <a:ext cx="923925" cy="138112"/>
            </a:xfrm>
            <a:custGeom>
              <a:avLst/>
              <a:gdLst>
                <a:gd name="connsiteX0" fmla="*/ 0 w 923925"/>
                <a:gd name="connsiteY0" fmla="*/ 100012 h 138112"/>
                <a:gd name="connsiteX1" fmla="*/ 114300 w 923925"/>
                <a:gd name="connsiteY1" fmla="*/ 33337 h 138112"/>
                <a:gd name="connsiteX2" fmla="*/ 242887 w 923925"/>
                <a:gd name="connsiteY2" fmla="*/ 0 h 138112"/>
                <a:gd name="connsiteX3" fmla="*/ 371475 w 923925"/>
                <a:gd name="connsiteY3" fmla="*/ 9525 h 138112"/>
                <a:gd name="connsiteX4" fmla="*/ 485775 w 923925"/>
                <a:gd name="connsiteY4" fmla="*/ 47625 h 138112"/>
                <a:gd name="connsiteX5" fmla="*/ 657225 w 923925"/>
                <a:gd name="connsiteY5" fmla="*/ 104775 h 138112"/>
                <a:gd name="connsiteX6" fmla="*/ 757237 w 923925"/>
                <a:gd name="connsiteY6" fmla="*/ 138112 h 138112"/>
                <a:gd name="connsiteX7" fmla="*/ 862012 w 923925"/>
                <a:gd name="connsiteY7" fmla="*/ 138112 h 138112"/>
                <a:gd name="connsiteX8" fmla="*/ 923925 w 923925"/>
                <a:gd name="connsiteY8" fmla="*/ 138112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925" h="138112">
                  <a:moveTo>
                    <a:pt x="0" y="100012"/>
                  </a:moveTo>
                  <a:lnTo>
                    <a:pt x="114300" y="33337"/>
                  </a:lnTo>
                  <a:lnTo>
                    <a:pt x="242887" y="0"/>
                  </a:lnTo>
                  <a:lnTo>
                    <a:pt x="371475" y="9525"/>
                  </a:lnTo>
                  <a:lnTo>
                    <a:pt x="485775" y="47625"/>
                  </a:lnTo>
                  <a:lnTo>
                    <a:pt x="657225" y="104775"/>
                  </a:lnTo>
                  <a:lnTo>
                    <a:pt x="757237" y="138112"/>
                  </a:lnTo>
                  <a:lnTo>
                    <a:pt x="862012" y="138112"/>
                  </a:lnTo>
                  <a:lnTo>
                    <a:pt x="923925" y="138112"/>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Freeform: Shape 2">
              <a:extLst>
                <a:ext uri="{FF2B5EF4-FFF2-40B4-BE49-F238E27FC236}">
                  <a16:creationId xmlns:a16="http://schemas.microsoft.com/office/drawing/2014/main" id="{F5EC82E2-A8C9-4F38-AC8C-AB565EBB812C}"/>
                </a:ext>
              </a:extLst>
            </p:cNvPr>
            <p:cNvSpPr/>
            <p:nvPr/>
          </p:nvSpPr>
          <p:spPr>
            <a:xfrm>
              <a:off x="2290916" y="4345858"/>
              <a:ext cx="894736" cy="265471"/>
            </a:xfrm>
            <a:custGeom>
              <a:avLst/>
              <a:gdLst>
                <a:gd name="connsiteX0" fmla="*/ 0 w 894736"/>
                <a:gd name="connsiteY0" fmla="*/ 265471 h 265471"/>
                <a:gd name="connsiteX1" fmla="*/ 393290 w 894736"/>
                <a:gd name="connsiteY1" fmla="*/ 157316 h 265471"/>
                <a:gd name="connsiteX2" fmla="*/ 648929 w 894736"/>
                <a:gd name="connsiteY2" fmla="*/ 78658 h 265471"/>
                <a:gd name="connsiteX3" fmla="*/ 894736 w 894736"/>
                <a:gd name="connsiteY3" fmla="*/ 0 h 265471"/>
              </a:gdLst>
              <a:ahLst/>
              <a:cxnLst>
                <a:cxn ang="0">
                  <a:pos x="connsiteX0" y="connsiteY0"/>
                </a:cxn>
                <a:cxn ang="0">
                  <a:pos x="connsiteX1" y="connsiteY1"/>
                </a:cxn>
                <a:cxn ang="0">
                  <a:pos x="connsiteX2" y="connsiteY2"/>
                </a:cxn>
                <a:cxn ang="0">
                  <a:pos x="connsiteX3" y="connsiteY3"/>
                </a:cxn>
              </a:cxnLst>
              <a:rect l="l" t="t" r="r" b="b"/>
              <a:pathLst>
                <a:path w="894736" h="265471">
                  <a:moveTo>
                    <a:pt x="0" y="265471"/>
                  </a:moveTo>
                  <a:lnTo>
                    <a:pt x="393290" y="157316"/>
                  </a:lnTo>
                  <a:lnTo>
                    <a:pt x="648929" y="78658"/>
                  </a:lnTo>
                  <a:lnTo>
                    <a:pt x="894736" y="0"/>
                  </a:lnTo>
                </a:path>
              </a:pathLst>
            </a:cu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reeform: Shape 4">
              <a:extLst>
                <a:ext uri="{FF2B5EF4-FFF2-40B4-BE49-F238E27FC236}">
                  <a16:creationId xmlns:a16="http://schemas.microsoft.com/office/drawing/2014/main" id="{9108EA0B-3403-4FB2-B00C-C5F65D02D425}"/>
                </a:ext>
              </a:extLst>
            </p:cNvPr>
            <p:cNvSpPr/>
            <p:nvPr/>
          </p:nvSpPr>
          <p:spPr>
            <a:xfrm>
              <a:off x="6410632" y="2930013"/>
              <a:ext cx="1209368" cy="511277"/>
            </a:xfrm>
            <a:custGeom>
              <a:avLst/>
              <a:gdLst>
                <a:gd name="connsiteX0" fmla="*/ 0 w 1209368"/>
                <a:gd name="connsiteY0" fmla="*/ 511277 h 511277"/>
                <a:gd name="connsiteX1" fmla="*/ 255639 w 1209368"/>
                <a:gd name="connsiteY1" fmla="*/ 442452 h 511277"/>
                <a:gd name="connsiteX2" fmla="*/ 560439 w 1209368"/>
                <a:gd name="connsiteY2" fmla="*/ 383458 h 511277"/>
                <a:gd name="connsiteX3" fmla="*/ 825910 w 1209368"/>
                <a:gd name="connsiteY3" fmla="*/ 245806 h 511277"/>
                <a:gd name="connsiteX4" fmla="*/ 973394 w 1209368"/>
                <a:gd name="connsiteY4" fmla="*/ 137652 h 511277"/>
                <a:gd name="connsiteX5" fmla="*/ 1209368 w 1209368"/>
                <a:gd name="connsiteY5" fmla="*/ 0 h 51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368" h="511277">
                  <a:moveTo>
                    <a:pt x="0" y="511277"/>
                  </a:moveTo>
                  <a:lnTo>
                    <a:pt x="255639" y="442452"/>
                  </a:lnTo>
                  <a:lnTo>
                    <a:pt x="560439" y="383458"/>
                  </a:lnTo>
                  <a:lnTo>
                    <a:pt x="825910" y="245806"/>
                  </a:lnTo>
                  <a:lnTo>
                    <a:pt x="973394" y="137652"/>
                  </a:lnTo>
                  <a:lnTo>
                    <a:pt x="1209368" y="0"/>
                  </a:lnTo>
                </a:path>
              </a:pathLst>
            </a:cu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11" name="Picture 10" descr="A group of logos with text&#10;&#10;Description automatically generated">
            <a:extLst>
              <a:ext uri="{FF2B5EF4-FFF2-40B4-BE49-F238E27FC236}">
                <a16:creationId xmlns:a16="http://schemas.microsoft.com/office/drawing/2014/main" id="{696C5364-D6AC-4284-4229-77C3C6BA63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098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1B1BB-4E4C-23E2-3A1B-CAEE84A5B524}"/>
              </a:ext>
            </a:extLst>
          </p:cNvPr>
          <p:cNvSpPr/>
          <p:nvPr/>
        </p:nvSpPr>
        <p:spPr>
          <a:xfrm>
            <a:off x="0"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6" name="Group 5">
            <a:extLst>
              <a:ext uri="{FF2B5EF4-FFF2-40B4-BE49-F238E27FC236}">
                <a16:creationId xmlns:a16="http://schemas.microsoft.com/office/drawing/2014/main" id="{83144A0E-35F5-52D8-5676-0BEF4174F072}"/>
              </a:ext>
            </a:extLst>
          </p:cNvPr>
          <p:cNvGrpSpPr/>
          <p:nvPr/>
        </p:nvGrpSpPr>
        <p:grpSpPr>
          <a:xfrm>
            <a:off x="133194" y="6313361"/>
            <a:ext cx="12910671" cy="466127"/>
            <a:chOff x="133194" y="6313361"/>
            <a:chExt cx="12910671" cy="466127"/>
          </a:xfrm>
        </p:grpSpPr>
        <p:sp>
          <p:nvSpPr>
            <p:cNvPr id="7" name="TextBox 6">
              <a:extLst>
                <a:ext uri="{FF2B5EF4-FFF2-40B4-BE49-F238E27FC236}">
                  <a16:creationId xmlns:a16="http://schemas.microsoft.com/office/drawing/2014/main" id="{FD8CB09E-5397-9B8F-50D7-84A59BDDFC5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8ED8F9D0-01C2-6FC7-CE98-D6A46F89EC92}"/>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2" name="Title 1"/>
          <p:cNvSpPr>
            <a:spLocks noGrp="1"/>
          </p:cNvSpPr>
          <p:nvPr>
            <p:ph type="title"/>
          </p:nvPr>
        </p:nvSpPr>
        <p:spPr>
          <a:xfrm>
            <a:off x="495300" y="0"/>
            <a:ext cx="10515600" cy="1325563"/>
          </a:xfrm>
        </p:spPr>
        <p:txBody>
          <a:bodyPr>
            <a:normAutofit/>
          </a:bodyPr>
          <a:lstStyle/>
          <a:p>
            <a:r>
              <a:rPr lang="en-IE" sz="3200" b="1" dirty="0">
                <a:solidFill>
                  <a:schemeClr val="accent4"/>
                </a:solidFill>
              </a:rPr>
              <a:t>Major debris flows</a:t>
            </a:r>
          </a:p>
        </p:txBody>
      </p:sp>
      <p:pic>
        <p:nvPicPr>
          <p:cNvPr id="5" name="Content Placeholder 4"/>
          <p:cNvPicPr>
            <a:picLocks noGrp="1" noChangeAspect="1"/>
          </p:cNvPicPr>
          <p:nvPr>
            <p:ph idx="1"/>
          </p:nvPr>
        </p:nvPicPr>
        <p:blipFill>
          <a:blip r:embed="rId5" cstate="screen">
            <a:extLst>
              <a:ext uri="{BEBA8EAE-BF5A-486C-A8C5-ECC9F3942E4B}">
                <a14:imgProps xmlns:a14="http://schemas.microsoft.com/office/drawing/2010/main">
                  <a14:imgLayer r:embed="rId6">
                    <a14:imgEffect>
                      <a14:backgroundRemoval t="1778" b="89980" l="9982" r="92945">
                        <a14:foregroundMark x1="11738" y1="41495" x2="11738" y2="41495"/>
                        <a14:foregroundMark x1="11738" y1="41495" x2="27757" y2="1778"/>
                        <a14:foregroundMark x1="27757" y1="1778" x2="27757" y2="1778"/>
                        <a14:foregroundMark x1="27757" y1="2020" x2="27757" y2="2020"/>
                        <a14:foregroundMark x1="28343" y1="1778" x2="79975" y2="11515"/>
                        <a14:foregroundMark x1="79975" y1="11515" x2="79975" y2="11515"/>
                        <a14:foregroundMark x1="86661" y1="42263" x2="85890" y2="75515"/>
                        <a14:foregroundMark x1="85890" y1="75515" x2="85890" y2="75515"/>
                        <a14:foregroundMark x1="88170" y1="41495" x2="88571" y2="46263"/>
                        <a14:foregroundMark x1="91436" y1="59515" x2="84750" y2="76000"/>
                        <a14:foregroundMark x1="84750" y1="76000" x2="84750" y2="76000"/>
                        <a14:foregroundMark x1="84750" y1="76000" x2="84750" y2="76000"/>
                        <a14:foregroundMark x1="85890" y1="39273" x2="91220" y2="54020"/>
                        <a14:foregroundMark x1="91220" y1="54020" x2="91220" y2="54020"/>
                        <a14:foregroundMark x1="91220" y1="54020" x2="91220" y2="54020"/>
                        <a14:foregroundMark x1="91220" y1="54505" x2="90850" y2="75515"/>
                        <a14:foregroundMark x1="90850" y1="75515" x2="90850" y2="75515"/>
                        <a14:foregroundMark x1="91805" y1="77010" x2="90665" y2="77495"/>
                        <a14:foregroundMark x1="92945" y1="74990" x2="92945" y2="74990"/>
                        <a14:foregroundMark x1="92945" y1="74990" x2="92945" y2="74990"/>
                        <a14:foregroundMark x1="92945" y1="74990" x2="92391" y2="72768"/>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7959" y="1662787"/>
            <a:ext cx="6114724" cy="4662579"/>
          </a:xfrm>
        </p:spPr>
      </p:pic>
      <p:sp>
        <p:nvSpPr>
          <p:cNvPr id="8" name="TextBox 7">
            <a:extLst>
              <a:ext uri="{FF2B5EF4-FFF2-40B4-BE49-F238E27FC236}">
                <a16:creationId xmlns:a16="http://schemas.microsoft.com/office/drawing/2014/main" id="{A4940394-A7E7-46E2-B071-FB782F7052C5}"/>
              </a:ext>
            </a:extLst>
          </p:cNvPr>
          <p:cNvSpPr txBox="1"/>
          <p:nvPr/>
        </p:nvSpPr>
        <p:spPr>
          <a:xfrm>
            <a:off x="922112" y="5701870"/>
            <a:ext cx="3840539" cy="307777"/>
          </a:xfrm>
          <a:prstGeom prst="rect">
            <a:avLst/>
          </a:prstGeom>
          <a:noFill/>
        </p:spPr>
        <p:txBody>
          <a:bodyPr wrap="none" rtlCol="0">
            <a:spAutoFit/>
          </a:bodyPr>
          <a:lstStyle/>
          <a:p>
            <a:r>
              <a:rPr lang="en-IE" sz="1400" dirty="0"/>
              <a:t>Polished slab of angular RLB, 4500 Decline, B-Zone</a:t>
            </a:r>
          </a:p>
        </p:txBody>
      </p:sp>
      <p:pic>
        <p:nvPicPr>
          <p:cNvPr id="9" name="Picture 8">
            <a:extLst>
              <a:ext uri="{FF2B5EF4-FFF2-40B4-BE49-F238E27FC236}">
                <a16:creationId xmlns:a16="http://schemas.microsoft.com/office/drawing/2014/main" id="{0140EC55-E458-4404-9F7F-D173EB3D3769}"/>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5993" b="93633" l="10000" r="90000">
                        <a14:foregroundMark x1="46571" y1="94382" x2="46571" y2="94382"/>
                        <a14:foregroundMark x1="47429" y1="94382" x2="47429" y2="94382"/>
                        <a14:foregroundMark x1="48286" y1="94382" x2="48286" y2="94382"/>
                        <a14:foregroundMark x1="48571" y1="94382" x2="52286" y2="93633"/>
                        <a14:foregroundMark x1="52286" y1="93633" x2="52286" y2="93633"/>
                        <a14:foregroundMark x1="53429" y1="93633" x2="53429" y2="93633"/>
                        <a14:foregroundMark x1="43143" y1="9363" x2="45143" y2="9363"/>
                        <a14:foregroundMark x1="46000" y1="9738" x2="50857" y2="10487"/>
                        <a14:foregroundMark x1="52286" y1="10487" x2="52286" y2="10487"/>
                        <a14:foregroundMark x1="52286" y1="10487" x2="52286" y2="10487"/>
                        <a14:foregroundMark x1="43429" y1="6367" x2="46857" y2="5993"/>
                        <a14:foregroundMark x1="46857" y1="5993" x2="51429" y2="6367"/>
                        <a14:foregroundMark x1="51429" y1="6367" x2="51429" y2="6367"/>
                      </a14:backgroundRemoval>
                    </a14:imgEffect>
                  </a14:imgLayer>
                </a14:imgProps>
              </a:ext>
              <a:ext uri="{28A0092B-C50C-407E-A947-70E740481C1C}">
                <a14:useLocalDpi xmlns:a14="http://schemas.microsoft.com/office/drawing/2010/main"/>
              </a:ext>
            </a:extLst>
          </a:blip>
          <a:stretch>
            <a:fillRect/>
          </a:stretch>
        </p:blipFill>
        <p:spPr>
          <a:xfrm>
            <a:off x="4645445" y="4672678"/>
            <a:ext cx="660674" cy="504000"/>
          </a:xfrm>
          <a:prstGeom prst="rect">
            <a:avLst/>
          </a:prstGeom>
        </p:spPr>
      </p:pic>
      <p:grpSp>
        <p:nvGrpSpPr>
          <p:cNvPr id="17" name="Group 16">
            <a:extLst>
              <a:ext uri="{FF2B5EF4-FFF2-40B4-BE49-F238E27FC236}">
                <a16:creationId xmlns:a16="http://schemas.microsoft.com/office/drawing/2014/main" id="{AC67C780-C122-467F-BC84-10C13F84E9A2}"/>
              </a:ext>
            </a:extLst>
          </p:cNvPr>
          <p:cNvGrpSpPr/>
          <p:nvPr/>
        </p:nvGrpSpPr>
        <p:grpSpPr>
          <a:xfrm>
            <a:off x="5612462" y="1305853"/>
            <a:ext cx="5889311" cy="4734765"/>
            <a:chOff x="155678" y="957024"/>
            <a:chExt cx="7057511" cy="5657717"/>
          </a:xfrm>
        </p:grpSpPr>
        <p:sp>
          <p:nvSpPr>
            <p:cNvPr id="19" name="TextBox 18">
              <a:extLst>
                <a:ext uri="{FF2B5EF4-FFF2-40B4-BE49-F238E27FC236}">
                  <a16:creationId xmlns:a16="http://schemas.microsoft.com/office/drawing/2014/main" id="{9E7BD4C5-EC45-4604-8182-5AAB6B5B3608}"/>
                </a:ext>
              </a:extLst>
            </p:cNvPr>
            <p:cNvSpPr txBox="1"/>
            <p:nvPr/>
          </p:nvSpPr>
          <p:spPr>
            <a:xfrm>
              <a:off x="2034282" y="6258750"/>
              <a:ext cx="2729955" cy="355991"/>
            </a:xfrm>
            <a:prstGeom prst="rect">
              <a:avLst/>
            </a:prstGeom>
            <a:noFill/>
          </p:spPr>
          <p:txBody>
            <a:bodyPr wrap="none" rtlCol="0">
              <a:spAutoFit/>
            </a:bodyPr>
            <a:lstStyle/>
            <a:p>
              <a:r>
                <a:rPr lang="en-IE" sz="1400" dirty="0"/>
                <a:t>B-Zone,  49-2 Stope HW Drive</a:t>
              </a:r>
            </a:p>
          </p:txBody>
        </p:sp>
        <p:pic>
          <p:nvPicPr>
            <p:cNvPr id="20" name="Picture 19">
              <a:extLst>
                <a:ext uri="{FF2B5EF4-FFF2-40B4-BE49-F238E27FC236}">
                  <a16:creationId xmlns:a16="http://schemas.microsoft.com/office/drawing/2014/main" id="{E5CCFD84-A913-4D63-9299-D768FCE437B8}"/>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5993" b="93633" l="10000" r="90000">
                          <a14:foregroundMark x1="46571" y1="94382" x2="46571" y2="94382"/>
                          <a14:foregroundMark x1="47429" y1="94382" x2="47429" y2="94382"/>
                          <a14:foregroundMark x1="48286" y1="94382" x2="48286" y2="94382"/>
                          <a14:foregroundMark x1="48571" y1="94382" x2="52286" y2="93633"/>
                          <a14:foregroundMark x1="52286" y1="93633" x2="52286" y2="93633"/>
                          <a14:foregroundMark x1="53429" y1="93633" x2="53429" y2="93633"/>
                          <a14:foregroundMark x1="43143" y1="9363" x2="45143" y2="9363"/>
                          <a14:foregroundMark x1="46000" y1="9738" x2="50857" y2="10487"/>
                          <a14:foregroundMark x1="52286" y1="10487" x2="52286" y2="10487"/>
                          <a14:foregroundMark x1="52286" y1="10487" x2="52286" y2="10487"/>
                          <a14:foregroundMark x1="43429" y1="6367" x2="46857" y2="5993"/>
                          <a14:foregroundMark x1="46857" y1="5993" x2="51429" y2="6367"/>
                          <a14:foregroundMark x1="51429" y1="6367" x2="51429" y2="6367"/>
                        </a14:backgroundRemoval>
                      </a14:imgEffect>
                    </a14:imgLayer>
                  </a14:imgProps>
                </a:ext>
                <a:ext uri="{28A0092B-C50C-407E-A947-70E740481C1C}">
                  <a14:useLocalDpi xmlns:a14="http://schemas.microsoft.com/office/drawing/2010/main"/>
                </a:ext>
              </a:extLst>
            </a:blip>
            <a:stretch>
              <a:fillRect/>
            </a:stretch>
          </p:blipFill>
          <p:spPr>
            <a:xfrm>
              <a:off x="5672966" y="3016556"/>
              <a:ext cx="660674" cy="504000"/>
            </a:xfrm>
            <a:prstGeom prst="rect">
              <a:avLst/>
            </a:prstGeom>
          </p:spPr>
        </p:pic>
        <p:pic>
          <p:nvPicPr>
            <p:cNvPr id="21" name="Picture 20">
              <a:extLst>
                <a:ext uri="{FF2B5EF4-FFF2-40B4-BE49-F238E27FC236}">
                  <a16:creationId xmlns:a16="http://schemas.microsoft.com/office/drawing/2014/main" id="{B2EBF292-AB63-4860-8850-F0612018E2A6}"/>
                </a:ext>
              </a:extLst>
            </p:cNvPr>
            <p:cNvPicPr>
              <a:picLocks noChangeAspect="1"/>
            </p:cNvPicPr>
            <p:nvPr/>
          </p:nvPicPr>
          <p:blipFill>
            <a:blip r:embed="rId11">
              <a:duotone>
                <a:prstClr val="black"/>
                <a:schemeClr val="tx2">
                  <a:tint val="45000"/>
                  <a:satMod val="400000"/>
                </a:schemeClr>
              </a:duotone>
              <a:extLst>
                <a:ext uri="{BEBA8EAE-BF5A-486C-A8C5-ECC9F3942E4B}">
                  <a14:imgProps xmlns:a14="http://schemas.microsoft.com/office/drawing/2010/main">
                    <a14:imgLayer r:embed="rId12">
                      <a14:imgEffect>
                        <a14:backgroundRemoval t="2307" b="95156" l="8453" r="92982">
                          <a14:foregroundMark x1="44179" y1="89850" x2="60447" y2="90542"/>
                          <a14:foregroundMark x1="60447" y1="90542" x2="71292" y2="86275"/>
                          <a14:foregroundMark x1="71292" y1="86275" x2="73525" y2="82584"/>
                          <a14:foregroundMark x1="69697" y1="95156" x2="58692" y2="93656"/>
                          <a14:foregroundMark x1="9250" y1="54787" x2="8453" y2="54210"/>
                          <a14:foregroundMark x1="42743" y1="7958" x2="51037" y2="6459"/>
                          <a14:foregroundMark x1="47847" y1="2422" x2="49282" y2="2307"/>
                          <a14:foregroundMark x1="90909" y1="41984" x2="88995" y2="32526"/>
                          <a14:foregroundMark x1="91707" y1="74164" x2="91547" y2="72088"/>
                          <a14:foregroundMark x1="92344" y1="42676" x2="92344" y2="40946"/>
                          <a14:foregroundMark x1="56459" y1="61707" x2="62839" y2="57670"/>
                          <a14:foregroundMark x1="92982" y1="29988" x2="92982" y2="29412"/>
                        </a14:backgroundRemoval>
                      </a14:imgEffect>
                      <a14:imgEffect>
                        <a14:sharpenSoften amount="25000"/>
                      </a14:imgEffect>
                      <a14:imgEffect>
                        <a14:colorTemperature colorTemp="5900"/>
                      </a14:imgEffect>
                    </a14:imgLayer>
                  </a14:imgProps>
                </a:ext>
              </a:extLst>
            </a:blip>
            <a:stretch>
              <a:fillRect/>
            </a:stretch>
          </p:blipFill>
          <p:spPr>
            <a:xfrm rot="5400000">
              <a:off x="1132496" y="-19794"/>
              <a:ext cx="5103875" cy="7057511"/>
            </a:xfrm>
            <a:prstGeom prst="rect">
              <a:avLst/>
            </a:prstGeom>
          </p:spPr>
        </p:pic>
        <p:sp>
          <p:nvSpPr>
            <p:cNvPr id="22" name="Callout: Line 21">
              <a:extLst>
                <a:ext uri="{FF2B5EF4-FFF2-40B4-BE49-F238E27FC236}">
                  <a16:creationId xmlns:a16="http://schemas.microsoft.com/office/drawing/2014/main" id="{D715335F-B353-45FC-A76A-4F828102C5A1}"/>
                </a:ext>
              </a:extLst>
            </p:cNvPr>
            <p:cNvSpPr/>
            <p:nvPr/>
          </p:nvSpPr>
          <p:spPr>
            <a:xfrm>
              <a:off x="5764233" y="5833445"/>
              <a:ext cx="1138813" cy="404472"/>
            </a:xfrm>
            <a:prstGeom prst="borderCallout1">
              <a:avLst>
                <a:gd name="adj1" fmla="val 18750"/>
                <a:gd name="adj2" fmla="val -8333"/>
                <a:gd name="adj3" fmla="val -406579"/>
                <a:gd name="adj4" fmla="val -222582"/>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Barite clast</a:t>
              </a:r>
              <a:endParaRPr lang="en-IE" sz="1200" dirty="0"/>
            </a:p>
          </p:txBody>
        </p:sp>
        <p:sp>
          <p:nvSpPr>
            <p:cNvPr id="23" name="Callout: Line 22">
              <a:extLst>
                <a:ext uri="{FF2B5EF4-FFF2-40B4-BE49-F238E27FC236}">
                  <a16:creationId xmlns:a16="http://schemas.microsoft.com/office/drawing/2014/main" id="{DDCDD5EE-793C-437E-90E4-B059D0332A60}"/>
                </a:ext>
              </a:extLst>
            </p:cNvPr>
            <p:cNvSpPr/>
            <p:nvPr/>
          </p:nvSpPr>
          <p:spPr>
            <a:xfrm>
              <a:off x="5170656" y="968629"/>
              <a:ext cx="1213590" cy="579504"/>
            </a:xfrm>
            <a:prstGeom prst="borderCallout1">
              <a:avLst>
                <a:gd name="adj1" fmla="val 101481"/>
                <a:gd name="adj2" fmla="val 47869"/>
                <a:gd name="adj3" fmla="val 394143"/>
                <a:gd name="adj4" fmla="val 2368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Waulsortian clasts</a:t>
              </a:r>
              <a:endParaRPr lang="en-IE" sz="1200" dirty="0"/>
            </a:p>
          </p:txBody>
        </p:sp>
        <p:sp>
          <p:nvSpPr>
            <p:cNvPr id="24" name="Callout: Line 23">
              <a:extLst>
                <a:ext uri="{FF2B5EF4-FFF2-40B4-BE49-F238E27FC236}">
                  <a16:creationId xmlns:a16="http://schemas.microsoft.com/office/drawing/2014/main" id="{B5299191-A6FE-403D-AAD5-7DA890520BC1}"/>
                </a:ext>
              </a:extLst>
            </p:cNvPr>
            <p:cNvSpPr/>
            <p:nvPr/>
          </p:nvSpPr>
          <p:spPr>
            <a:xfrm>
              <a:off x="284829" y="1101864"/>
              <a:ext cx="1749454" cy="495799"/>
            </a:xfrm>
            <a:prstGeom prst="borderCallout1">
              <a:avLst>
                <a:gd name="adj1" fmla="val 101640"/>
                <a:gd name="adj2" fmla="val 46871"/>
                <a:gd name="adj3" fmla="val 512443"/>
                <a:gd name="adj4" fmla="val 53282"/>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Clast of breccia</a:t>
              </a:r>
              <a:endParaRPr lang="en-IE" sz="1200" dirty="0"/>
            </a:p>
          </p:txBody>
        </p:sp>
        <p:sp>
          <p:nvSpPr>
            <p:cNvPr id="25" name="Freeform: Shape 24">
              <a:extLst>
                <a:ext uri="{FF2B5EF4-FFF2-40B4-BE49-F238E27FC236}">
                  <a16:creationId xmlns:a16="http://schemas.microsoft.com/office/drawing/2014/main" id="{57B4738A-3D6E-4B67-AAA7-BBD447DB742C}"/>
                </a:ext>
              </a:extLst>
            </p:cNvPr>
            <p:cNvSpPr/>
            <p:nvPr/>
          </p:nvSpPr>
          <p:spPr>
            <a:xfrm>
              <a:off x="4795838" y="3286125"/>
              <a:ext cx="1323975" cy="1300163"/>
            </a:xfrm>
            <a:custGeom>
              <a:avLst/>
              <a:gdLst>
                <a:gd name="connsiteX0" fmla="*/ 180975 w 1323975"/>
                <a:gd name="connsiteY0" fmla="*/ 1266825 h 1300163"/>
                <a:gd name="connsiteX1" fmla="*/ 52387 w 1323975"/>
                <a:gd name="connsiteY1" fmla="*/ 795338 h 1300163"/>
                <a:gd name="connsiteX2" fmla="*/ 0 w 1323975"/>
                <a:gd name="connsiteY2" fmla="*/ 519113 h 1300163"/>
                <a:gd name="connsiteX3" fmla="*/ 147637 w 1323975"/>
                <a:gd name="connsiteY3" fmla="*/ 295275 h 1300163"/>
                <a:gd name="connsiteX4" fmla="*/ 147637 w 1323975"/>
                <a:gd name="connsiteY4" fmla="*/ 261938 h 1300163"/>
                <a:gd name="connsiteX5" fmla="*/ 209550 w 1323975"/>
                <a:gd name="connsiteY5" fmla="*/ 142875 h 1300163"/>
                <a:gd name="connsiteX6" fmla="*/ 361950 w 1323975"/>
                <a:gd name="connsiteY6" fmla="*/ 85725 h 1300163"/>
                <a:gd name="connsiteX7" fmla="*/ 581025 w 1323975"/>
                <a:gd name="connsiteY7" fmla="*/ 19050 h 1300163"/>
                <a:gd name="connsiteX8" fmla="*/ 681037 w 1323975"/>
                <a:gd name="connsiteY8" fmla="*/ 0 h 1300163"/>
                <a:gd name="connsiteX9" fmla="*/ 876300 w 1323975"/>
                <a:gd name="connsiteY9" fmla="*/ 142875 h 1300163"/>
                <a:gd name="connsiteX10" fmla="*/ 990600 w 1323975"/>
                <a:gd name="connsiteY10" fmla="*/ 228600 h 1300163"/>
                <a:gd name="connsiteX11" fmla="*/ 1047750 w 1323975"/>
                <a:gd name="connsiteY11" fmla="*/ 257175 h 1300163"/>
                <a:gd name="connsiteX12" fmla="*/ 1185862 w 1323975"/>
                <a:gd name="connsiteY12" fmla="*/ 419100 h 1300163"/>
                <a:gd name="connsiteX13" fmla="*/ 1290637 w 1323975"/>
                <a:gd name="connsiteY13" fmla="*/ 585788 h 1300163"/>
                <a:gd name="connsiteX14" fmla="*/ 1323975 w 1323975"/>
                <a:gd name="connsiteY14" fmla="*/ 709613 h 1300163"/>
                <a:gd name="connsiteX15" fmla="*/ 1171575 w 1323975"/>
                <a:gd name="connsiteY15" fmla="*/ 809625 h 1300163"/>
                <a:gd name="connsiteX16" fmla="*/ 1123950 w 1323975"/>
                <a:gd name="connsiteY16" fmla="*/ 881063 h 1300163"/>
                <a:gd name="connsiteX17" fmla="*/ 1071562 w 1323975"/>
                <a:gd name="connsiteY17" fmla="*/ 966788 h 1300163"/>
                <a:gd name="connsiteX18" fmla="*/ 1004887 w 1323975"/>
                <a:gd name="connsiteY18" fmla="*/ 1143000 h 1300163"/>
                <a:gd name="connsiteX19" fmla="*/ 862012 w 1323975"/>
                <a:gd name="connsiteY19" fmla="*/ 1138238 h 1300163"/>
                <a:gd name="connsiteX20" fmla="*/ 666750 w 1323975"/>
                <a:gd name="connsiteY20" fmla="*/ 1247775 h 1300163"/>
                <a:gd name="connsiteX21" fmla="*/ 557212 w 1323975"/>
                <a:gd name="connsiteY21" fmla="*/ 1300163 h 1300163"/>
                <a:gd name="connsiteX22" fmla="*/ 476250 w 1323975"/>
                <a:gd name="connsiteY22" fmla="*/ 1290638 h 1300163"/>
                <a:gd name="connsiteX23" fmla="*/ 376237 w 1323975"/>
                <a:gd name="connsiteY23" fmla="*/ 1195388 h 1300163"/>
                <a:gd name="connsiteX24" fmla="*/ 309562 w 1323975"/>
                <a:gd name="connsiteY24" fmla="*/ 1243013 h 1300163"/>
                <a:gd name="connsiteX25" fmla="*/ 180975 w 1323975"/>
                <a:gd name="connsiteY25" fmla="*/ 1266825 h 130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3975" h="1300163">
                  <a:moveTo>
                    <a:pt x="180975" y="1266825"/>
                  </a:moveTo>
                  <a:lnTo>
                    <a:pt x="52387" y="795338"/>
                  </a:lnTo>
                  <a:lnTo>
                    <a:pt x="0" y="519113"/>
                  </a:lnTo>
                  <a:lnTo>
                    <a:pt x="147637" y="295275"/>
                  </a:lnTo>
                  <a:lnTo>
                    <a:pt x="147637" y="261938"/>
                  </a:lnTo>
                  <a:lnTo>
                    <a:pt x="209550" y="142875"/>
                  </a:lnTo>
                  <a:lnTo>
                    <a:pt x="361950" y="85725"/>
                  </a:lnTo>
                  <a:lnTo>
                    <a:pt x="581025" y="19050"/>
                  </a:lnTo>
                  <a:lnTo>
                    <a:pt x="681037" y="0"/>
                  </a:lnTo>
                  <a:lnTo>
                    <a:pt x="876300" y="142875"/>
                  </a:lnTo>
                  <a:lnTo>
                    <a:pt x="990600" y="228600"/>
                  </a:lnTo>
                  <a:lnTo>
                    <a:pt x="1047750" y="257175"/>
                  </a:lnTo>
                  <a:lnTo>
                    <a:pt x="1185862" y="419100"/>
                  </a:lnTo>
                  <a:lnTo>
                    <a:pt x="1290637" y="585788"/>
                  </a:lnTo>
                  <a:lnTo>
                    <a:pt x="1323975" y="709613"/>
                  </a:lnTo>
                  <a:lnTo>
                    <a:pt x="1171575" y="809625"/>
                  </a:lnTo>
                  <a:lnTo>
                    <a:pt x="1123950" y="881063"/>
                  </a:lnTo>
                  <a:lnTo>
                    <a:pt x="1071562" y="966788"/>
                  </a:lnTo>
                  <a:lnTo>
                    <a:pt x="1004887" y="1143000"/>
                  </a:lnTo>
                  <a:lnTo>
                    <a:pt x="862012" y="1138238"/>
                  </a:lnTo>
                  <a:lnTo>
                    <a:pt x="666750" y="1247775"/>
                  </a:lnTo>
                  <a:lnTo>
                    <a:pt x="557212" y="1300163"/>
                  </a:lnTo>
                  <a:lnTo>
                    <a:pt x="476250" y="1290638"/>
                  </a:lnTo>
                  <a:lnTo>
                    <a:pt x="376237" y="1195388"/>
                  </a:lnTo>
                  <a:lnTo>
                    <a:pt x="309562" y="1243013"/>
                  </a:lnTo>
                  <a:lnTo>
                    <a:pt x="180975" y="1266825"/>
                  </a:lnTo>
                  <a:close/>
                </a:path>
              </a:pathLst>
            </a:cu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26" name="Freeform: Shape 25">
              <a:extLst>
                <a:ext uri="{FF2B5EF4-FFF2-40B4-BE49-F238E27FC236}">
                  <a16:creationId xmlns:a16="http://schemas.microsoft.com/office/drawing/2014/main" id="{379B07D2-D0B7-4BE0-8A4C-DCE33C63D398}"/>
                </a:ext>
              </a:extLst>
            </p:cNvPr>
            <p:cNvSpPr/>
            <p:nvPr/>
          </p:nvSpPr>
          <p:spPr>
            <a:xfrm>
              <a:off x="666750" y="3424238"/>
              <a:ext cx="957263" cy="876300"/>
            </a:xfrm>
            <a:custGeom>
              <a:avLst/>
              <a:gdLst>
                <a:gd name="connsiteX0" fmla="*/ 0 w 957263"/>
                <a:gd name="connsiteY0" fmla="*/ 838200 h 876300"/>
                <a:gd name="connsiteX1" fmla="*/ 9525 w 957263"/>
                <a:gd name="connsiteY1" fmla="*/ 723900 h 876300"/>
                <a:gd name="connsiteX2" fmla="*/ 52388 w 957263"/>
                <a:gd name="connsiteY2" fmla="*/ 623887 h 876300"/>
                <a:gd name="connsiteX3" fmla="*/ 66675 w 957263"/>
                <a:gd name="connsiteY3" fmla="*/ 552450 h 876300"/>
                <a:gd name="connsiteX4" fmla="*/ 80963 w 957263"/>
                <a:gd name="connsiteY4" fmla="*/ 476250 h 876300"/>
                <a:gd name="connsiteX5" fmla="*/ 95250 w 957263"/>
                <a:gd name="connsiteY5" fmla="*/ 414337 h 876300"/>
                <a:gd name="connsiteX6" fmla="*/ 209550 w 957263"/>
                <a:gd name="connsiteY6" fmla="*/ 404812 h 876300"/>
                <a:gd name="connsiteX7" fmla="*/ 266700 w 957263"/>
                <a:gd name="connsiteY7" fmla="*/ 390525 h 876300"/>
                <a:gd name="connsiteX8" fmla="*/ 223838 w 957263"/>
                <a:gd name="connsiteY8" fmla="*/ 314325 h 876300"/>
                <a:gd name="connsiteX9" fmla="*/ 195263 w 957263"/>
                <a:gd name="connsiteY9" fmla="*/ 280987 h 876300"/>
                <a:gd name="connsiteX10" fmla="*/ 190500 w 957263"/>
                <a:gd name="connsiteY10" fmla="*/ 204787 h 876300"/>
                <a:gd name="connsiteX11" fmla="*/ 195263 w 957263"/>
                <a:gd name="connsiteY11" fmla="*/ 138112 h 876300"/>
                <a:gd name="connsiteX12" fmla="*/ 166688 w 957263"/>
                <a:gd name="connsiteY12" fmla="*/ 38100 h 876300"/>
                <a:gd name="connsiteX13" fmla="*/ 195263 w 957263"/>
                <a:gd name="connsiteY13" fmla="*/ 0 h 876300"/>
                <a:gd name="connsiteX14" fmla="*/ 309563 w 957263"/>
                <a:gd name="connsiteY14" fmla="*/ 52387 h 876300"/>
                <a:gd name="connsiteX15" fmla="*/ 357188 w 957263"/>
                <a:gd name="connsiteY15" fmla="*/ 19050 h 876300"/>
                <a:gd name="connsiteX16" fmla="*/ 566738 w 957263"/>
                <a:gd name="connsiteY16" fmla="*/ 38100 h 876300"/>
                <a:gd name="connsiteX17" fmla="*/ 657225 w 957263"/>
                <a:gd name="connsiteY17" fmla="*/ 90487 h 876300"/>
                <a:gd name="connsiteX18" fmla="*/ 881063 w 957263"/>
                <a:gd name="connsiteY18" fmla="*/ 180975 h 876300"/>
                <a:gd name="connsiteX19" fmla="*/ 942975 w 957263"/>
                <a:gd name="connsiteY19" fmla="*/ 242887 h 876300"/>
                <a:gd name="connsiteX20" fmla="*/ 947738 w 957263"/>
                <a:gd name="connsiteY20" fmla="*/ 376237 h 876300"/>
                <a:gd name="connsiteX21" fmla="*/ 957263 w 957263"/>
                <a:gd name="connsiteY21" fmla="*/ 495300 h 876300"/>
                <a:gd name="connsiteX22" fmla="*/ 952500 w 957263"/>
                <a:gd name="connsiteY22" fmla="*/ 571500 h 876300"/>
                <a:gd name="connsiteX23" fmla="*/ 852488 w 957263"/>
                <a:gd name="connsiteY23" fmla="*/ 633412 h 876300"/>
                <a:gd name="connsiteX24" fmla="*/ 804863 w 957263"/>
                <a:gd name="connsiteY24" fmla="*/ 681037 h 876300"/>
                <a:gd name="connsiteX25" fmla="*/ 766763 w 957263"/>
                <a:gd name="connsiteY25" fmla="*/ 757237 h 876300"/>
                <a:gd name="connsiteX26" fmla="*/ 695325 w 957263"/>
                <a:gd name="connsiteY26" fmla="*/ 804862 h 876300"/>
                <a:gd name="connsiteX27" fmla="*/ 542925 w 957263"/>
                <a:gd name="connsiteY27" fmla="*/ 728662 h 876300"/>
                <a:gd name="connsiteX28" fmla="*/ 481013 w 957263"/>
                <a:gd name="connsiteY28" fmla="*/ 757237 h 876300"/>
                <a:gd name="connsiteX29" fmla="*/ 438150 w 957263"/>
                <a:gd name="connsiteY29" fmla="*/ 823912 h 876300"/>
                <a:gd name="connsiteX30" fmla="*/ 190500 w 957263"/>
                <a:gd name="connsiteY30" fmla="*/ 847725 h 876300"/>
                <a:gd name="connsiteX31" fmla="*/ 71438 w 957263"/>
                <a:gd name="connsiteY31" fmla="*/ 876300 h 876300"/>
                <a:gd name="connsiteX32" fmla="*/ 0 w 957263"/>
                <a:gd name="connsiteY32" fmla="*/ 83820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7263" h="876300">
                  <a:moveTo>
                    <a:pt x="0" y="838200"/>
                  </a:moveTo>
                  <a:lnTo>
                    <a:pt x="9525" y="723900"/>
                  </a:lnTo>
                  <a:lnTo>
                    <a:pt x="52388" y="623887"/>
                  </a:lnTo>
                  <a:lnTo>
                    <a:pt x="66675" y="552450"/>
                  </a:lnTo>
                  <a:lnTo>
                    <a:pt x="80963" y="476250"/>
                  </a:lnTo>
                  <a:lnTo>
                    <a:pt x="95250" y="414337"/>
                  </a:lnTo>
                  <a:lnTo>
                    <a:pt x="209550" y="404812"/>
                  </a:lnTo>
                  <a:lnTo>
                    <a:pt x="266700" y="390525"/>
                  </a:lnTo>
                  <a:lnTo>
                    <a:pt x="223838" y="314325"/>
                  </a:lnTo>
                  <a:lnTo>
                    <a:pt x="195263" y="280987"/>
                  </a:lnTo>
                  <a:lnTo>
                    <a:pt x="190500" y="204787"/>
                  </a:lnTo>
                  <a:lnTo>
                    <a:pt x="195263" y="138112"/>
                  </a:lnTo>
                  <a:lnTo>
                    <a:pt x="166688" y="38100"/>
                  </a:lnTo>
                  <a:lnTo>
                    <a:pt x="195263" y="0"/>
                  </a:lnTo>
                  <a:lnTo>
                    <a:pt x="309563" y="52387"/>
                  </a:lnTo>
                  <a:lnTo>
                    <a:pt x="357188" y="19050"/>
                  </a:lnTo>
                  <a:lnTo>
                    <a:pt x="566738" y="38100"/>
                  </a:lnTo>
                  <a:lnTo>
                    <a:pt x="657225" y="90487"/>
                  </a:lnTo>
                  <a:lnTo>
                    <a:pt x="881063" y="180975"/>
                  </a:lnTo>
                  <a:lnTo>
                    <a:pt x="942975" y="242887"/>
                  </a:lnTo>
                  <a:lnTo>
                    <a:pt x="947738" y="376237"/>
                  </a:lnTo>
                  <a:lnTo>
                    <a:pt x="957263" y="495300"/>
                  </a:lnTo>
                  <a:lnTo>
                    <a:pt x="952500" y="571500"/>
                  </a:lnTo>
                  <a:lnTo>
                    <a:pt x="852488" y="633412"/>
                  </a:lnTo>
                  <a:lnTo>
                    <a:pt x="804863" y="681037"/>
                  </a:lnTo>
                  <a:lnTo>
                    <a:pt x="766763" y="757237"/>
                  </a:lnTo>
                  <a:lnTo>
                    <a:pt x="695325" y="804862"/>
                  </a:lnTo>
                  <a:lnTo>
                    <a:pt x="542925" y="728662"/>
                  </a:lnTo>
                  <a:lnTo>
                    <a:pt x="481013" y="757237"/>
                  </a:lnTo>
                  <a:lnTo>
                    <a:pt x="438150" y="823912"/>
                  </a:lnTo>
                  <a:lnTo>
                    <a:pt x="190500" y="847725"/>
                  </a:lnTo>
                  <a:lnTo>
                    <a:pt x="71438" y="876300"/>
                  </a:lnTo>
                  <a:lnTo>
                    <a:pt x="0" y="838200"/>
                  </a:lnTo>
                  <a:close/>
                </a:path>
              </a:pathLst>
            </a:cu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27" name="Freeform: Shape 26">
              <a:extLst>
                <a:ext uri="{FF2B5EF4-FFF2-40B4-BE49-F238E27FC236}">
                  <a16:creationId xmlns:a16="http://schemas.microsoft.com/office/drawing/2014/main" id="{197F9AD2-DD2F-48C5-AD1A-240BF3FFBEB3}"/>
                </a:ext>
              </a:extLst>
            </p:cNvPr>
            <p:cNvSpPr/>
            <p:nvPr/>
          </p:nvSpPr>
          <p:spPr>
            <a:xfrm>
              <a:off x="2638425" y="3562350"/>
              <a:ext cx="914400" cy="833438"/>
            </a:xfrm>
            <a:custGeom>
              <a:avLst/>
              <a:gdLst>
                <a:gd name="connsiteX0" fmla="*/ 66675 w 914400"/>
                <a:gd name="connsiteY0" fmla="*/ 247650 h 833438"/>
                <a:gd name="connsiteX1" fmla="*/ 19050 w 914400"/>
                <a:gd name="connsiteY1" fmla="*/ 185738 h 833438"/>
                <a:gd name="connsiteX2" fmla="*/ 0 w 914400"/>
                <a:gd name="connsiteY2" fmla="*/ 114300 h 833438"/>
                <a:gd name="connsiteX3" fmla="*/ 100013 w 914400"/>
                <a:gd name="connsiteY3" fmla="*/ 0 h 833438"/>
                <a:gd name="connsiteX4" fmla="*/ 261938 w 914400"/>
                <a:gd name="connsiteY4" fmla="*/ 157163 h 833438"/>
                <a:gd name="connsiteX5" fmla="*/ 319088 w 914400"/>
                <a:gd name="connsiteY5" fmla="*/ 257175 h 833438"/>
                <a:gd name="connsiteX6" fmla="*/ 438150 w 914400"/>
                <a:gd name="connsiteY6" fmla="*/ 347663 h 833438"/>
                <a:gd name="connsiteX7" fmla="*/ 509588 w 914400"/>
                <a:gd name="connsiteY7" fmla="*/ 461963 h 833438"/>
                <a:gd name="connsiteX8" fmla="*/ 681038 w 914400"/>
                <a:gd name="connsiteY8" fmla="*/ 557213 h 833438"/>
                <a:gd name="connsiteX9" fmla="*/ 762000 w 914400"/>
                <a:gd name="connsiteY9" fmla="*/ 628650 h 833438"/>
                <a:gd name="connsiteX10" fmla="*/ 890588 w 914400"/>
                <a:gd name="connsiteY10" fmla="*/ 719138 h 833438"/>
                <a:gd name="connsiteX11" fmla="*/ 914400 w 914400"/>
                <a:gd name="connsiteY11" fmla="*/ 781050 h 833438"/>
                <a:gd name="connsiteX12" fmla="*/ 728663 w 914400"/>
                <a:gd name="connsiteY12" fmla="*/ 828675 h 833438"/>
                <a:gd name="connsiteX13" fmla="*/ 600075 w 914400"/>
                <a:gd name="connsiteY13" fmla="*/ 833438 h 833438"/>
                <a:gd name="connsiteX14" fmla="*/ 442913 w 914400"/>
                <a:gd name="connsiteY14" fmla="*/ 728663 h 833438"/>
                <a:gd name="connsiteX15" fmla="*/ 404813 w 914400"/>
                <a:gd name="connsiteY15" fmla="*/ 633413 h 833438"/>
                <a:gd name="connsiteX16" fmla="*/ 271463 w 914400"/>
                <a:gd name="connsiteY16" fmla="*/ 542925 h 833438"/>
                <a:gd name="connsiteX17" fmla="*/ 195263 w 914400"/>
                <a:gd name="connsiteY17" fmla="*/ 423863 h 833438"/>
                <a:gd name="connsiteX18" fmla="*/ 85725 w 914400"/>
                <a:gd name="connsiteY18" fmla="*/ 314325 h 833438"/>
                <a:gd name="connsiteX19" fmla="*/ 66675 w 914400"/>
                <a:gd name="connsiteY19" fmla="*/ 247650 h 83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 h="833438">
                  <a:moveTo>
                    <a:pt x="66675" y="247650"/>
                  </a:moveTo>
                  <a:lnTo>
                    <a:pt x="19050" y="185738"/>
                  </a:lnTo>
                  <a:lnTo>
                    <a:pt x="0" y="114300"/>
                  </a:lnTo>
                  <a:lnTo>
                    <a:pt x="100013" y="0"/>
                  </a:lnTo>
                  <a:lnTo>
                    <a:pt x="261938" y="157163"/>
                  </a:lnTo>
                  <a:lnTo>
                    <a:pt x="319088" y="257175"/>
                  </a:lnTo>
                  <a:lnTo>
                    <a:pt x="438150" y="347663"/>
                  </a:lnTo>
                  <a:lnTo>
                    <a:pt x="509588" y="461963"/>
                  </a:lnTo>
                  <a:lnTo>
                    <a:pt x="681038" y="557213"/>
                  </a:lnTo>
                  <a:lnTo>
                    <a:pt x="762000" y="628650"/>
                  </a:lnTo>
                  <a:lnTo>
                    <a:pt x="890588" y="719138"/>
                  </a:lnTo>
                  <a:lnTo>
                    <a:pt x="914400" y="781050"/>
                  </a:lnTo>
                  <a:lnTo>
                    <a:pt x="728663" y="828675"/>
                  </a:lnTo>
                  <a:lnTo>
                    <a:pt x="600075" y="833438"/>
                  </a:lnTo>
                  <a:lnTo>
                    <a:pt x="442913" y="728663"/>
                  </a:lnTo>
                  <a:lnTo>
                    <a:pt x="404813" y="633413"/>
                  </a:lnTo>
                  <a:lnTo>
                    <a:pt x="271463" y="542925"/>
                  </a:lnTo>
                  <a:lnTo>
                    <a:pt x="195263" y="423863"/>
                  </a:lnTo>
                  <a:lnTo>
                    <a:pt x="85725" y="314325"/>
                  </a:lnTo>
                  <a:lnTo>
                    <a:pt x="66675" y="247650"/>
                  </a:lnTo>
                  <a:close/>
                </a:path>
              </a:pathLst>
            </a:cu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grpSp>
      <p:pic>
        <p:nvPicPr>
          <p:cNvPr id="28" name="Picture 27">
            <a:extLst>
              <a:ext uri="{FF2B5EF4-FFF2-40B4-BE49-F238E27FC236}">
                <a16:creationId xmlns:a16="http://schemas.microsoft.com/office/drawing/2014/main" id="{4D854277-39C9-44D5-85FE-D548EB0735B9}"/>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5993" b="93633" l="10000" r="90000">
                        <a14:foregroundMark x1="46571" y1="94382" x2="46571" y2="94382"/>
                        <a14:foregroundMark x1="47429" y1="94382" x2="47429" y2="94382"/>
                        <a14:foregroundMark x1="48286" y1="94382" x2="48286" y2="94382"/>
                        <a14:foregroundMark x1="48571" y1="94382" x2="52286" y2="93633"/>
                        <a14:foregroundMark x1="52286" y1="93633" x2="52286" y2="93633"/>
                        <a14:foregroundMark x1="53429" y1="93633" x2="53429" y2="93633"/>
                        <a14:foregroundMark x1="43143" y1="9363" x2="45143" y2="9363"/>
                        <a14:foregroundMark x1="46000" y1="9738" x2="50857" y2="10487"/>
                        <a14:foregroundMark x1="52286" y1="10487" x2="52286" y2="10487"/>
                        <a14:foregroundMark x1="52286" y1="10487" x2="52286" y2="10487"/>
                        <a14:foregroundMark x1="43429" y1="6367" x2="46857" y2="5993"/>
                        <a14:foregroundMark x1="46857" y1="5993" x2="51429" y2="6367"/>
                        <a14:foregroundMark x1="51429" y1="6367" x2="51429" y2="6367"/>
                      </a14:backgroundRemoval>
                    </a14:imgEffect>
                  </a14:imgLayer>
                </a14:imgProps>
              </a:ext>
              <a:ext uri="{28A0092B-C50C-407E-A947-70E740481C1C}">
                <a14:useLocalDpi xmlns:a14="http://schemas.microsoft.com/office/drawing/2010/main"/>
              </a:ext>
            </a:extLst>
          </a:blip>
          <a:stretch>
            <a:fillRect/>
          </a:stretch>
        </p:blipFill>
        <p:spPr>
          <a:xfrm>
            <a:off x="6849772" y="4608890"/>
            <a:ext cx="660674" cy="504000"/>
          </a:xfrm>
          <a:prstGeom prst="rect">
            <a:avLst/>
          </a:prstGeom>
        </p:spPr>
      </p:pic>
      <p:pic>
        <p:nvPicPr>
          <p:cNvPr id="3" name="Picture 2" descr="A group of logos with text&#10;&#10;Description automatically generated">
            <a:extLst>
              <a:ext uri="{FF2B5EF4-FFF2-40B4-BE49-F238E27FC236}">
                <a16:creationId xmlns:a16="http://schemas.microsoft.com/office/drawing/2014/main" id="{9404133A-E411-6ACD-A2BD-CC700C6E98C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
        <p:nvSpPr>
          <p:cNvPr id="31" name="Freeform: Shape 30">
            <a:extLst>
              <a:ext uri="{FF2B5EF4-FFF2-40B4-BE49-F238E27FC236}">
                <a16:creationId xmlns:a16="http://schemas.microsoft.com/office/drawing/2014/main" id="{97C91727-BBE8-B468-E22C-8ECA0B804EBB}"/>
              </a:ext>
            </a:extLst>
          </p:cNvPr>
          <p:cNvSpPr/>
          <p:nvPr/>
        </p:nvSpPr>
        <p:spPr>
          <a:xfrm>
            <a:off x="6932645" y="1791478"/>
            <a:ext cx="3387012" cy="1231640"/>
          </a:xfrm>
          <a:custGeom>
            <a:avLst/>
            <a:gdLst>
              <a:gd name="connsiteX0" fmla="*/ 3387012 w 3387012"/>
              <a:gd name="connsiteY0" fmla="*/ 0 h 1231640"/>
              <a:gd name="connsiteX1" fmla="*/ 0 w 3387012"/>
              <a:gd name="connsiteY1" fmla="*/ 1231640 h 1231640"/>
              <a:gd name="connsiteX2" fmla="*/ 0 w 3387012"/>
              <a:gd name="connsiteY2" fmla="*/ 1231640 h 1231640"/>
            </a:gdLst>
            <a:ahLst/>
            <a:cxnLst>
              <a:cxn ang="0">
                <a:pos x="connsiteX0" y="connsiteY0"/>
              </a:cxn>
              <a:cxn ang="0">
                <a:pos x="connsiteX1" y="connsiteY1"/>
              </a:cxn>
              <a:cxn ang="0">
                <a:pos x="connsiteX2" y="connsiteY2"/>
              </a:cxn>
            </a:cxnLst>
            <a:rect l="l" t="t" r="r" b="b"/>
            <a:pathLst>
              <a:path w="3387012" h="1231640">
                <a:moveTo>
                  <a:pt x="3387012" y="0"/>
                </a:moveTo>
                <a:lnTo>
                  <a:pt x="0" y="1231640"/>
                </a:lnTo>
                <a:lnTo>
                  <a:pt x="0" y="1231640"/>
                </a:ln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Freeform: Shape 31">
            <a:extLst>
              <a:ext uri="{FF2B5EF4-FFF2-40B4-BE49-F238E27FC236}">
                <a16:creationId xmlns:a16="http://schemas.microsoft.com/office/drawing/2014/main" id="{56D95A63-D2F1-5B50-3355-9EAD5F3169D5}"/>
              </a:ext>
            </a:extLst>
          </p:cNvPr>
          <p:cNvSpPr/>
          <p:nvPr/>
        </p:nvSpPr>
        <p:spPr>
          <a:xfrm>
            <a:off x="6600666" y="2936004"/>
            <a:ext cx="307910" cy="401217"/>
          </a:xfrm>
          <a:custGeom>
            <a:avLst/>
            <a:gdLst>
              <a:gd name="connsiteX0" fmla="*/ 27992 w 307910"/>
              <a:gd name="connsiteY0" fmla="*/ 363894 h 401217"/>
              <a:gd name="connsiteX1" fmla="*/ 18661 w 307910"/>
              <a:gd name="connsiteY1" fmla="*/ 205274 h 401217"/>
              <a:gd name="connsiteX2" fmla="*/ 18661 w 307910"/>
              <a:gd name="connsiteY2" fmla="*/ 130629 h 401217"/>
              <a:gd name="connsiteX3" fmla="*/ 0 w 307910"/>
              <a:gd name="connsiteY3" fmla="*/ 83976 h 401217"/>
              <a:gd name="connsiteX4" fmla="*/ 65314 w 307910"/>
              <a:gd name="connsiteY4" fmla="*/ 0 h 401217"/>
              <a:gd name="connsiteX5" fmla="*/ 111967 w 307910"/>
              <a:gd name="connsiteY5" fmla="*/ 65315 h 401217"/>
              <a:gd name="connsiteX6" fmla="*/ 214604 w 307910"/>
              <a:gd name="connsiteY6" fmla="*/ 111968 h 401217"/>
              <a:gd name="connsiteX7" fmla="*/ 279918 w 307910"/>
              <a:gd name="connsiteY7" fmla="*/ 158621 h 401217"/>
              <a:gd name="connsiteX8" fmla="*/ 307910 w 307910"/>
              <a:gd name="connsiteY8" fmla="*/ 214604 h 401217"/>
              <a:gd name="connsiteX9" fmla="*/ 307910 w 307910"/>
              <a:gd name="connsiteY9" fmla="*/ 279919 h 401217"/>
              <a:gd name="connsiteX10" fmla="*/ 307910 w 307910"/>
              <a:gd name="connsiteY10" fmla="*/ 279919 h 401217"/>
              <a:gd name="connsiteX11" fmla="*/ 214604 w 307910"/>
              <a:gd name="connsiteY11" fmla="*/ 373225 h 401217"/>
              <a:gd name="connsiteX12" fmla="*/ 158620 w 307910"/>
              <a:gd name="connsiteY12" fmla="*/ 401217 h 401217"/>
              <a:gd name="connsiteX13" fmla="*/ 27992 w 307910"/>
              <a:gd name="connsiteY13" fmla="*/ 363894 h 40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910" h="401217">
                <a:moveTo>
                  <a:pt x="27992" y="363894"/>
                </a:moveTo>
                <a:lnTo>
                  <a:pt x="18661" y="205274"/>
                </a:lnTo>
                <a:lnTo>
                  <a:pt x="18661" y="130629"/>
                </a:lnTo>
                <a:lnTo>
                  <a:pt x="0" y="83976"/>
                </a:lnTo>
                <a:lnTo>
                  <a:pt x="65314" y="0"/>
                </a:lnTo>
                <a:lnTo>
                  <a:pt x="111967" y="65315"/>
                </a:lnTo>
                <a:lnTo>
                  <a:pt x="214604" y="111968"/>
                </a:lnTo>
                <a:lnTo>
                  <a:pt x="279918" y="158621"/>
                </a:lnTo>
                <a:lnTo>
                  <a:pt x="307910" y="214604"/>
                </a:lnTo>
                <a:lnTo>
                  <a:pt x="307910" y="279919"/>
                </a:lnTo>
                <a:lnTo>
                  <a:pt x="307910" y="279919"/>
                </a:lnTo>
                <a:lnTo>
                  <a:pt x="214604" y="373225"/>
                </a:lnTo>
                <a:lnTo>
                  <a:pt x="158620" y="401217"/>
                </a:lnTo>
                <a:lnTo>
                  <a:pt x="27992" y="363894"/>
                </a:lnTo>
                <a:close/>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577932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C015-5106-45E5-B632-14594B991179}"/>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D7502DE8-438C-4E17-A401-5AC94C61485A}"/>
              </a:ext>
            </a:extLst>
          </p:cNvPr>
          <p:cNvSpPr>
            <a:spLocks noGrp="1"/>
          </p:cNvSpPr>
          <p:nvPr>
            <p:ph idx="1"/>
          </p:nvPr>
        </p:nvSpPr>
        <p:spPr/>
        <p:txBody>
          <a:bodyPr/>
          <a:lstStyle/>
          <a:p>
            <a:endParaRPr lang="en-IE"/>
          </a:p>
        </p:txBody>
      </p:sp>
      <p:sp>
        <p:nvSpPr>
          <p:cNvPr id="5" name="Rectangle 4">
            <a:extLst>
              <a:ext uri="{FF2B5EF4-FFF2-40B4-BE49-F238E27FC236}">
                <a16:creationId xmlns:a16="http://schemas.microsoft.com/office/drawing/2014/main" id="{A25A1EE0-4654-404C-8421-6FC24A2EDD29}"/>
              </a:ext>
            </a:extLst>
          </p:cNvPr>
          <p:cNvSpPr/>
          <p:nvPr/>
        </p:nvSpPr>
        <p:spPr>
          <a:xfrm>
            <a:off x="0"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Title 1">
            <a:extLst>
              <a:ext uri="{FF2B5EF4-FFF2-40B4-BE49-F238E27FC236}">
                <a16:creationId xmlns:a16="http://schemas.microsoft.com/office/drawing/2014/main" id="{DD7031D0-AB62-4227-BAF4-F6FDCA740CB5}"/>
              </a:ext>
            </a:extLst>
          </p:cNvPr>
          <p:cNvSpPr txBox="1">
            <a:spLocks/>
          </p:cNvSpPr>
          <p:nvPr/>
        </p:nvSpPr>
        <p:spPr>
          <a:xfrm>
            <a:off x="486558" y="-115949"/>
            <a:ext cx="112863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Breccias –  collapse / dissolution or sedimentary ?</a:t>
            </a:r>
          </a:p>
        </p:txBody>
      </p:sp>
      <p:sp>
        <p:nvSpPr>
          <p:cNvPr id="14" name="Content Placeholder 2">
            <a:extLst>
              <a:ext uri="{FF2B5EF4-FFF2-40B4-BE49-F238E27FC236}">
                <a16:creationId xmlns:a16="http://schemas.microsoft.com/office/drawing/2014/main" id="{B4C7181C-551D-4252-BB00-ACE00B57611A}"/>
              </a:ext>
            </a:extLst>
          </p:cNvPr>
          <p:cNvSpPr txBox="1">
            <a:spLocks/>
          </p:cNvSpPr>
          <p:nvPr/>
        </p:nvSpPr>
        <p:spPr>
          <a:xfrm>
            <a:off x="4322716" y="1126014"/>
            <a:ext cx="72653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4"/>
              </a:buClr>
            </a:pPr>
            <a:r>
              <a:rPr lang="en-IE" sz="1800" dirty="0">
                <a:solidFill>
                  <a:schemeClr val="bg1"/>
                </a:solidFill>
              </a:rPr>
              <a:t>There is no doubt that the breccias are thicker overlying the Upper ore zones at Silvermines.</a:t>
            </a:r>
          </a:p>
          <a:p>
            <a:pPr algn="just">
              <a:buClr>
                <a:schemeClr val="accent4"/>
              </a:buClr>
            </a:pPr>
            <a:r>
              <a:rPr lang="en-IE" sz="1800" dirty="0">
                <a:solidFill>
                  <a:schemeClr val="bg1"/>
                </a:solidFill>
              </a:rPr>
              <a:t>In these areas the entire Waulsortian Equivalent is </a:t>
            </a:r>
            <a:r>
              <a:rPr lang="en-IE" sz="1800" u="sng" dirty="0">
                <a:solidFill>
                  <a:schemeClr val="bg1"/>
                </a:solidFill>
              </a:rPr>
              <a:t>thickened</a:t>
            </a:r>
            <a:r>
              <a:rPr lang="en-IE" sz="1800" dirty="0">
                <a:solidFill>
                  <a:schemeClr val="bg1"/>
                </a:solidFill>
              </a:rPr>
              <a:t>.</a:t>
            </a:r>
          </a:p>
          <a:p>
            <a:pPr algn="just">
              <a:buClr>
                <a:schemeClr val="accent4"/>
              </a:buClr>
            </a:pPr>
            <a:r>
              <a:rPr lang="en-IE" sz="1800" dirty="0">
                <a:solidFill>
                  <a:schemeClr val="bg1"/>
                </a:solidFill>
              </a:rPr>
              <a:t>If they were collapse or dissolution the sequence would have to be thinner over mineralization as at, for example, </a:t>
            </a:r>
            <a:r>
              <a:rPr lang="en-IE" sz="1800" dirty="0" err="1">
                <a:solidFill>
                  <a:schemeClr val="bg1"/>
                </a:solidFill>
              </a:rPr>
              <a:t>Lisheen</a:t>
            </a:r>
            <a:r>
              <a:rPr lang="en-IE" sz="1800" dirty="0">
                <a:solidFill>
                  <a:schemeClr val="bg1"/>
                </a:solidFill>
              </a:rPr>
              <a:t> and </a:t>
            </a:r>
            <a:r>
              <a:rPr lang="en-IE" sz="1800" dirty="0" err="1">
                <a:solidFill>
                  <a:schemeClr val="bg1"/>
                </a:solidFill>
              </a:rPr>
              <a:t>Galmoy</a:t>
            </a:r>
            <a:r>
              <a:rPr lang="en-IE" sz="1800" dirty="0">
                <a:solidFill>
                  <a:schemeClr val="bg1"/>
                </a:solidFill>
              </a:rPr>
              <a:t>.</a:t>
            </a:r>
          </a:p>
          <a:p>
            <a:pPr algn="just">
              <a:buClr>
                <a:schemeClr val="accent4"/>
              </a:buClr>
            </a:pPr>
            <a:r>
              <a:rPr lang="en-IE" sz="1800" dirty="0">
                <a:solidFill>
                  <a:schemeClr val="bg1"/>
                </a:solidFill>
              </a:rPr>
              <a:t>Thus they must be sedimentary deposits and probably debris flows.</a:t>
            </a:r>
          </a:p>
        </p:txBody>
      </p:sp>
      <p:sp>
        <p:nvSpPr>
          <p:cNvPr id="9" name="TextBox 8">
            <a:extLst>
              <a:ext uri="{FF2B5EF4-FFF2-40B4-BE49-F238E27FC236}">
                <a16:creationId xmlns:a16="http://schemas.microsoft.com/office/drawing/2014/main" id="{BFAC43C1-6944-4762-9E8E-5D40F815BF54}"/>
              </a:ext>
            </a:extLst>
          </p:cNvPr>
          <p:cNvSpPr txBox="1"/>
          <p:nvPr/>
        </p:nvSpPr>
        <p:spPr>
          <a:xfrm>
            <a:off x="10713558" y="6416350"/>
            <a:ext cx="1654750" cy="307777"/>
          </a:xfrm>
          <a:prstGeom prst="rect">
            <a:avLst/>
          </a:prstGeom>
          <a:noFill/>
        </p:spPr>
        <p:txBody>
          <a:bodyPr wrap="square" rtlCol="0">
            <a:spAutoFit/>
          </a:bodyPr>
          <a:lstStyle/>
          <a:p>
            <a:r>
              <a:rPr lang="en-IE" sz="1400" i="1" dirty="0">
                <a:solidFill>
                  <a:schemeClr val="bg1"/>
                </a:solidFill>
              </a:rPr>
              <a:t>Andrew (2019)</a:t>
            </a:r>
          </a:p>
        </p:txBody>
      </p:sp>
      <p:pic>
        <p:nvPicPr>
          <p:cNvPr id="20" name="Picture 19">
            <a:extLst>
              <a:ext uri="{FF2B5EF4-FFF2-40B4-BE49-F238E27FC236}">
                <a16:creationId xmlns:a16="http://schemas.microsoft.com/office/drawing/2014/main" id="{87498B5E-437C-A4DF-ABAC-48755B0316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214" y="910499"/>
            <a:ext cx="3807602" cy="2510444"/>
          </a:xfrm>
          <a:prstGeom prst="rect">
            <a:avLst/>
          </a:prstGeom>
        </p:spPr>
      </p:pic>
      <p:pic>
        <p:nvPicPr>
          <p:cNvPr id="22" name="Picture 21">
            <a:extLst>
              <a:ext uri="{FF2B5EF4-FFF2-40B4-BE49-F238E27FC236}">
                <a16:creationId xmlns:a16="http://schemas.microsoft.com/office/drawing/2014/main" id="{6A3CFD8C-EDF9-4DFB-5B29-580B06CA61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900" y="3548687"/>
            <a:ext cx="3785078" cy="2544090"/>
          </a:xfrm>
          <a:prstGeom prst="rect">
            <a:avLst/>
          </a:prstGeom>
        </p:spPr>
      </p:pic>
      <p:grpSp>
        <p:nvGrpSpPr>
          <p:cNvPr id="11" name="Group 10">
            <a:extLst>
              <a:ext uri="{FF2B5EF4-FFF2-40B4-BE49-F238E27FC236}">
                <a16:creationId xmlns:a16="http://schemas.microsoft.com/office/drawing/2014/main" id="{7090F428-4EB7-BF98-A322-B2F9962AC904}"/>
              </a:ext>
            </a:extLst>
          </p:cNvPr>
          <p:cNvGrpSpPr/>
          <p:nvPr/>
        </p:nvGrpSpPr>
        <p:grpSpPr>
          <a:xfrm>
            <a:off x="133194" y="6313361"/>
            <a:ext cx="12910671" cy="466127"/>
            <a:chOff x="133194" y="6313361"/>
            <a:chExt cx="12910671" cy="466127"/>
          </a:xfrm>
        </p:grpSpPr>
        <p:sp>
          <p:nvSpPr>
            <p:cNvPr id="12" name="TextBox 11">
              <a:extLst>
                <a:ext uri="{FF2B5EF4-FFF2-40B4-BE49-F238E27FC236}">
                  <a16:creationId xmlns:a16="http://schemas.microsoft.com/office/drawing/2014/main" id="{072BF334-87B9-B25E-2FF7-5A6B9B31265A}"/>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5" name="Picture 14">
              <a:extLst>
                <a:ext uri="{FF2B5EF4-FFF2-40B4-BE49-F238E27FC236}">
                  <a16:creationId xmlns:a16="http://schemas.microsoft.com/office/drawing/2014/main" id="{C0A9AE50-A29E-0B87-CA3E-11B05CCC73EA}"/>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grpSp>
        <p:nvGrpSpPr>
          <p:cNvPr id="4" name="Group 3">
            <a:extLst>
              <a:ext uri="{FF2B5EF4-FFF2-40B4-BE49-F238E27FC236}">
                <a16:creationId xmlns:a16="http://schemas.microsoft.com/office/drawing/2014/main" id="{67A9094F-3452-2A3B-E581-A57E9F171BB7}"/>
              </a:ext>
            </a:extLst>
          </p:cNvPr>
          <p:cNvGrpSpPr/>
          <p:nvPr/>
        </p:nvGrpSpPr>
        <p:grpSpPr>
          <a:xfrm>
            <a:off x="4223882" y="3556317"/>
            <a:ext cx="3783600" cy="2545200"/>
            <a:chOff x="5494712" y="647373"/>
            <a:chExt cx="4255778" cy="2674325"/>
          </a:xfrm>
        </p:grpSpPr>
        <p:pic>
          <p:nvPicPr>
            <p:cNvPr id="6" name="Picture 5">
              <a:extLst>
                <a:ext uri="{FF2B5EF4-FFF2-40B4-BE49-F238E27FC236}">
                  <a16:creationId xmlns:a16="http://schemas.microsoft.com/office/drawing/2014/main" id="{1085103C-AADD-9DEC-05A4-98E4F1A82B32}"/>
                </a:ext>
              </a:extLst>
            </p:cNvPr>
            <p:cNvPicPr>
              <a:picLocks/>
            </p:cNvPicPr>
            <p:nvPr/>
          </p:nvPicPr>
          <p:blipFill rotWithShape="1">
            <a:blip r:embed="rId6" cstate="screen">
              <a:extLst>
                <a:ext uri="{28A0092B-C50C-407E-A947-70E740481C1C}">
                  <a14:useLocalDpi xmlns:a14="http://schemas.microsoft.com/office/drawing/2010/main"/>
                </a:ext>
              </a:extLst>
            </a:blip>
            <a:srcRect l="-146"/>
            <a:stretch/>
          </p:blipFill>
          <p:spPr>
            <a:xfrm>
              <a:off x="5494712" y="647373"/>
              <a:ext cx="4255778" cy="2674325"/>
            </a:xfrm>
            <a:prstGeom prst="rect">
              <a:avLst/>
            </a:prstGeom>
          </p:spPr>
        </p:pic>
        <p:pic>
          <p:nvPicPr>
            <p:cNvPr id="7" name="Picture 6">
              <a:extLst>
                <a:ext uri="{FF2B5EF4-FFF2-40B4-BE49-F238E27FC236}">
                  <a16:creationId xmlns:a16="http://schemas.microsoft.com/office/drawing/2014/main" id="{37FA9149-72D3-3A88-766E-3FE120D681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81715" y="740785"/>
              <a:ext cx="256193" cy="1367933"/>
            </a:xfrm>
            <a:prstGeom prst="rect">
              <a:avLst/>
            </a:prstGeom>
          </p:spPr>
        </p:pic>
        <p:sp>
          <p:nvSpPr>
            <p:cNvPr id="8" name="TextBox 7">
              <a:extLst>
                <a:ext uri="{FF2B5EF4-FFF2-40B4-BE49-F238E27FC236}">
                  <a16:creationId xmlns:a16="http://schemas.microsoft.com/office/drawing/2014/main" id="{A0FBF48B-2404-518E-0C1A-687DBA7D13EF}"/>
                </a:ext>
              </a:extLst>
            </p:cNvPr>
            <p:cNvSpPr txBox="1"/>
            <p:nvPr/>
          </p:nvSpPr>
          <p:spPr>
            <a:xfrm>
              <a:off x="6034161" y="738902"/>
              <a:ext cx="1024639" cy="261610"/>
            </a:xfrm>
            <a:prstGeom prst="rect">
              <a:avLst/>
            </a:prstGeom>
            <a:solidFill>
              <a:schemeClr val="bg1"/>
            </a:solidFill>
          </p:spPr>
          <p:txBody>
            <a:bodyPr wrap="none" rtlCol="0">
              <a:spAutoFit/>
            </a:bodyPr>
            <a:lstStyle/>
            <a:p>
              <a:r>
                <a:rPr lang="en-GB" sz="1100" dirty="0"/>
                <a:t>DB-1 thickness</a:t>
              </a:r>
              <a:endParaRPr lang="en-IE" sz="1100" dirty="0"/>
            </a:p>
          </p:txBody>
        </p:sp>
      </p:grpSp>
      <p:sp>
        <p:nvSpPr>
          <p:cNvPr id="17" name="TextBox 16">
            <a:extLst>
              <a:ext uri="{FF2B5EF4-FFF2-40B4-BE49-F238E27FC236}">
                <a16:creationId xmlns:a16="http://schemas.microsoft.com/office/drawing/2014/main" id="{9C1CAF0F-DFE8-1F64-6103-46C17CB048D4}"/>
              </a:ext>
            </a:extLst>
          </p:cNvPr>
          <p:cNvSpPr txBox="1"/>
          <p:nvPr/>
        </p:nvSpPr>
        <p:spPr>
          <a:xfrm>
            <a:off x="354562" y="3620278"/>
            <a:ext cx="3023120" cy="261610"/>
          </a:xfrm>
          <a:prstGeom prst="rect">
            <a:avLst/>
          </a:prstGeom>
          <a:solidFill>
            <a:schemeClr val="bg1"/>
          </a:solidFill>
        </p:spPr>
        <p:txBody>
          <a:bodyPr wrap="square" rtlCol="0">
            <a:spAutoFit/>
          </a:bodyPr>
          <a:lstStyle/>
          <a:p>
            <a:r>
              <a:rPr lang="en-GB" sz="1100" dirty="0"/>
              <a:t>Upper Ore Zones &amp; Debris Flow isopach contours</a:t>
            </a:r>
            <a:endParaRPr lang="en-IE" sz="1100" dirty="0"/>
          </a:p>
        </p:txBody>
      </p:sp>
      <p:pic>
        <p:nvPicPr>
          <p:cNvPr id="18" name="Picture 17">
            <a:extLst>
              <a:ext uri="{FF2B5EF4-FFF2-40B4-BE49-F238E27FC236}">
                <a16:creationId xmlns:a16="http://schemas.microsoft.com/office/drawing/2014/main" id="{24A4CADA-6FB7-8D9E-45D6-A9BCD8A6F37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92114" y="3557305"/>
            <a:ext cx="3779705" cy="2545200"/>
          </a:xfrm>
          <a:prstGeom prst="rect">
            <a:avLst/>
          </a:prstGeom>
        </p:spPr>
      </p:pic>
      <p:sp>
        <p:nvSpPr>
          <p:cNvPr id="21" name="Rectangle 20">
            <a:extLst>
              <a:ext uri="{FF2B5EF4-FFF2-40B4-BE49-F238E27FC236}">
                <a16:creationId xmlns:a16="http://schemas.microsoft.com/office/drawing/2014/main" id="{25CACE3F-8AA3-6573-C546-0A396640E132}"/>
              </a:ext>
            </a:extLst>
          </p:cNvPr>
          <p:cNvSpPr/>
          <p:nvPr/>
        </p:nvSpPr>
        <p:spPr>
          <a:xfrm>
            <a:off x="261256" y="923730"/>
            <a:ext cx="867747" cy="597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21651098-5081-0C53-BC70-0A8E051DF7E9}"/>
              </a:ext>
            </a:extLst>
          </p:cNvPr>
          <p:cNvSpPr txBox="1"/>
          <p:nvPr/>
        </p:nvSpPr>
        <p:spPr>
          <a:xfrm>
            <a:off x="261258" y="942392"/>
            <a:ext cx="1324402" cy="261610"/>
          </a:xfrm>
          <a:prstGeom prst="rect">
            <a:avLst/>
          </a:prstGeom>
          <a:solidFill>
            <a:schemeClr val="bg1"/>
          </a:solidFill>
        </p:spPr>
        <p:txBody>
          <a:bodyPr wrap="none" rtlCol="0">
            <a:spAutoFit/>
          </a:bodyPr>
          <a:lstStyle/>
          <a:p>
            <a:r>
              <a:rPr lang="en-GB" sz="1100" dirty="0"/>
              <a:t>Debris Flow Isopach</a:t>
            </a:r>
            <a:endParaRPr lang="en-IE" sz="1100" dirty="0"/>
          </a:p>
        </p:txBody>
      </p:sp>
      <p:sp>
        <p:nvSpPr>
          <p:cNvPr id="16" name="TextBox 15">
            <a:extLst>
              <a:ext uri="{FF2B5EF4-FFF2-40B4-BE49-F238E27FC236}">
                <a16:creationId xmlns:a16="http://schemas.microsoft.com/office/drawing/2014/main" id="{387AAE0D-E699-0494-30DC-24AEE7B9C8E2}"/>
              </a:ext>
            </a:extLst>
          </p:cNvPr>
          <p:cNvSpPr txBox="1"/>
          <p:nvPr/>
        </p:nvSpPr>
        <p:spPr>
          <a:xfrm>
            <a:off x="8340405" y="3652305"/>
            <a:ext cx="1826141" cy="261610"/>
          </a:xfrm>
          <a:prstGeom prst="rect">
            <a:avLst/>
          </a:prstGeom>
          <a:solidFill>
            <a:schemeClr val="bg1"/>
          </a:solidFill>
        </p:spPr>
        <p:txBody>
          <a:bodyPr wrap="none" rtlCol="0">
            <a:spAutoFit/>
          </a:bodyPr>
          <a:lstStyle/>
          <a:p>
            <a:r>
              <a:rPr lang="en-GB" sz="1100" dirty="0"/>
              <a:t>Debris Flow Isopachous Axes</a:t>
            </a:r>
            <a:endParaRPr lang="en-IE" sz="1100" dirty="0"/>
          </a:p>
        </p:txBody>
      </p:sp>
      <p:pic>
        <p:nvPicPr>
          <p:cNvPr id="23" name="Picture 22" descr="A group of logos with text&#10;&#10;Description automatically generated">
            <a:extLst>
              <a:ext uri="{FF2B5EF4-FFF2-40B4-BE49-F238E27FC236}">
                <a16:creationId xmlns:a16="http://schemas.microsoft.com/office/drawing/2014/main" id="{A9D12261-862B-F632-8666-B4C1A769AD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35479" y="95573"/>
            <a:ext cx="1119672" cy="673286"/>
          </a:xfrm>
          <a:prstGeom prst="rect">
            <a:avLst/>
          </a:prstGeom>
          <a:ln>
            <a:solidFill>
              <a:schemeClr val="bg1"/>
            </a:solidFill>
          </a:ln>
        </p:spPr>
      </p:pic>
    </p:spTree>
    <p:extLst>
      <p:ext uri="{BB962C8B-B14F-4D97-AF65-F5344CB8AC3E}">
        <p14:creationId xmlns:p14="http://schemas.microsoft.com/office/powerpoint/2010/main" val="18774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
                                            <p:txEl>
                                              <p:pRg st="0" end="0"/>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
                                            <p:txEl>
                                              <p:pRg st="1" end="1"/>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
                                            <p:txEl>
                                              <p:pRg st="2" end="2"/>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17E3AC-67C8-4352-1AFF-B9B8F816E635}"/>
              </a:ext>
            </a:extLst>
          </p:cNvPr>
          <p:cNvSpPr/>
          <p:nvPr/>
        </p:nvSpPr>
        <p:spPr>
          <a:xfrm>
            <a:off x="0"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14" name="Group 13">
            <a:extLst>
              <a:ext uri="{FF2B5EF4-FFF2-40B4-BE49-F238E27FC236}">
                <a16:creationId xmlns:a16="http://schemas.microsoft.com/office/drawing/2014/main" id="{7EE32180-526C-38CF-54A1-4208BDA6C06C}"/>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55C8F35A-8092-7B76-9CD6-B7C1E59343C1}"/>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7" name="Picture 16">
              <a:extLst>
                <a:ext uri="{FF2B5EF4-FFF2-40B4-BE49-F238E27FC236}">
                  <a16:creationId xmlns:a16="http://schemas.microsoft.com/office/drawing/2014/main" id="{F47C7690-FFA1-198C-5FEF-9665D16CF32D}"/>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49" name="TextBox 48">
            <a:extLst>
              <a:ext uri="{FF2B5EF4-FFF2-40B4-BE49-F238E27FC236}">
                <a16:creationId xmlns:a16="http://schemas.microsoft.com/office/drawing/2014/main" id="{FB4F72ED-E5FF-4439-84DB-6A86446D4440}"/>
              </a:ext>
            </a:extLst>
          </p:cNvPr>
          <p:cNvSpPr txBox="1"/>
          <p:nvPr/>
        </p:nvSpPr>
        <p:spPr>
          <a:xfrm>
            <a:off x="331402" y="4288429"/>
            <a:ext cx="2713372" cy="369332"/>
          </a:xfrm>
          <a:prstGeom prst="rect">
            <a:avLst/>
          </a:prstGeom>
          <a:noFill/>
        </p:spPr>
        <p:txBody>
          <a:bodyPr wrap="none" rtlCol="0">
            <a:spAutoFit/>
          </a:bodyPr>
          <a:lstStyle/>
          <a:p>
            <a:r>
              <a:rPr lang="en-GB" u="sng" dirty="0">
                <a:solidFill>
                  <a:schemeClr val="bg1"/>
                </a:solidFill>
              </a:rPr>
              <a:t>Fault displacement profiles</a:t>
            </a:r>
            <a:endParaRPr lang="en-IE" u="sng" dirty="0">
              <a:solidFill>
                <a:schemeClr val="bg1"/>
              </a:solidFill>
            </a:endParaRPr>
          </a:p>
        </p:txBody>
      </p:sp>
      <p:sp>
        <p:nvSpPr>
          <p:cNvPr id="51" name="Title 1">
            <a:extLst>
              <a:ext uri="{FF2B5EF4-FFF2-40B4-BE49-F238E27FC236}">
                <a16:creationId xmlns:a16="http://schemas.microsoft.com/office/drawing/2014/main" id="{96BCA665-4EB5-4477-B67A-44C89DAFC32F}"/>
              </a:ext>
            </a:extLst>
          </p:cNvPr>
          <p:cNvSpPr>
            <a:spLocks noGrp="1"/>
          </p:cNvSpPr>
          <p:nvPr>
            <p:ph type="title"/>
          </p:nvPr>
        </p:nvSpPr>
        <p:spPr>
          <a:xfrm>
            <a:off x="667109" y="37892"/>
            <a:ext cx="10515600" cy="1325563"/>
          </a:xfrm>
        </p:spPr>
        <p:txBody>
          <a:bodyPr>
            <a:normAutofit/>
          </a:bodyPr>
          <a:lstStyle/>
          <a:p>
            <a:r>
              <a:rPr lang="en-IE" sz="3200" b="1" dirty="0">
                <a:solidFill>
                  <a:schemeClr val="accent4"/>
                </a:solidFill>
              </a:rPr>
              <a:t>Structural Details</a:t>
            </a:r>
          </a:p>
        </p:txBody>
      </p:sp>
      <p:grpSp>
        <p:nvGrpSpPr>
          <p:cNvPr id="5" name="Group 4">
            <a:extLst>
              <a:ext uri="{FF2B5EF4-FFF2-40B4-BE49-F238E27FC236}">
                <a16:creationId xmlns:a16="http://schemas.microsoft.com/office/drawing/2014/main" id="{6FE195ED-551D-4E1F-AC6B-ECC5BDDC593A}"/>
              </a:ext>
            </a:extLst>
          </p:cNvPr>
          <p:cNvGrpSpPr/>
          <p:nvPr/>
        </p:nvGrpSpPr>
        <p:grpSpPr>
          <a:xfrm>
            <a:off x="4450440" y="839996"/>
            <a:ext cx="7074451" cy="5480796"/>
            <a:chOff x="4168877" y="1022555"/>
            <a:chExt cx="7074451" cy="5480796"/>
          </a:xfrm>
        </p:grpSpPr>
        <p:grpSp>
          <p:nvGrpSpPr>
            <p:cNvPr id="52" name="Group 51">
              <a:extLst>
                <a:ext uri="{FF2B5EF4-FFF2-40B4-BE49-F238E27FC236}">
                  <a16:creationId xmlns:a16="http://schemas.microsoft.com/office/drawing/2014/main" id="{6D8B7932-9C90-4814-AE38-9BB29C42CA2C}"/>
                </a:ext>
              </a:extLst>
            </p:cNvPr>
            <p:cNvGrpSpPr/>
            <p:nvPr/>
          </p:nvGrpSpPr>
          <p:grpSpPr>
            <a:xfrm>
              <a:off x="4168877" y="1022555"/>
              <a:ext cx="7074451" cy="5480796"/>
              <a:chOff x="3425239" y="474469"/>
              <a:chExt cx="7818972" cy="6027105"/>
            </a:xfrm>
          </p:grpSpPr>
          <p:grpSp>
            <p:nvGrpSpPr>
              <p:cNvPr id="44" name="Group 43">
                <a:extLst>
                  <a:ext uri="{FF2B5EF4-FFF2-40B4-BE49-F238E27FC236}">
                    <a16:creationId xmlns:a16="http://schemas.microsoft.com/office/drawing/2014/main" id="{8F0F0DEC-89ED-4D06-BE2C-4E112E16B8F2}"/>
                  </a:ext>
                </a:extLst>
              </p:cNvPr>
              <p:cNvGrpSpPr/>
              <p:nvPr/>
            </p:nvGrpSpPr>
            <p:grpSpPr>
              <a:xfrm>
                <a:off x="3425239" y="474469"/>
                <a:ext cx="7818972" cy="6027105"/>
                <a:chOff x="1655432" y="489155"/>
                <a:chExt cx="7818972" cy="6027105"/>
              </a:xfrm>
            </p:grpSpPr>
            <p:grpSp>
              <p:nvGrpSpPr>
                <p:cNvPr id="42" name="Group 41">
                  <a:extLst>
                    <a:ext uri="{FF2B5EF4-FFF2-40B4-BE49-F238E27FC236}">
                      <a16:creationId xmlns:a16="http://schemas.microsoft.com/office/drawing/2014/main" id="{C141ECC2-9931-4F75-BB2F-0199B2DF6B1A}"/>
                    </a:ext>
                  </a:extLst>
                </p:cNvPr>
                <p:cNvGrpSpPr/>
                <p:nvPr/>
              </p:nvGrpSpPr>
              <p:grpSpPr>
                <a:xfrm>
                  <a:off x="1655432" y="3794017"/>
                  <a:ext cx="7818972" cy="2722243"/>
                  <a:chOff x="1655432" y="3250202"/>
                  <a:chExt cx="7818972" cy="3266057"/>
                </a:xfrm>
              </p:grpSpPr>
              <p:grpSp>
                <p:nvGrpSpPr>
                  <p:cNvPr id="25" name="Group 24">
                    <a:extLst>
                      <a:ext uri="{FF2B5EF4-FFF2-40B4-BE49-F238E27FC236}">
                        <a16:creationId xmlns:a16="http://schemas.microsoft.com/office/drawing/2014/main" id="{C2405586-7B10-42B3-85D9-2D9D74B08768}"/>
                      </a:ext>
                    </a:extLst>
                  </p:cNvPr>
                  <p:cNvGrpSpPr/>
                  <p:nvPr/>
                </p:nvGrpSpPr>
                <p:grpSpPr>
                  <a:xfrm>
                    <a:off x="1655432" y="3428999"/>
                    <a:ext cx="7200000" cy="2827176"/>
                    <a:chOff x="1212980" y="3153746"/>
                    <a:chExt cx="7200000" cy="2827176"/>
                  </a:xfrm>
                </p:grpSpPr>
                <p:sp>
                  <p:nvSpPr>
                    <p:cNvPr id="6" name="Freeform: Shape 5">
                      <a:extLst>
                        <a:ext uri="{FF2B5EF4-FFF2-40B4-BE49-F238E27FC236}">
                          <a16:creationId xmlns:a16="http://schemas.microsoft.com/office/drawing/2014/main" id="{8D5B0AC3-B3CD-46B0-8CF1-E4B0FDE3C7F7}"/>
                        </a:ext>
                      </a:extLst>
                    </p:cNvPr>
                    <p:cNvSpPr/>
                    <p:nvPr/>
                  </p:nvSpPr>
                  <p:spPr>
                    <a:xfrm>
                      <a:off x="1548882" y="3163078"/>
                      <a:ext cx="5566562" cy="2817844"/>
                    </a:xfrm>
                    <a:custGeom>
                      <a:avLst/>
                      <a:gdLst>
                        <a:gd name="connsiteX0" fmla="*/ 0 w 3629608"/>
                        <a:gd name="connsiteY0" fmla="*/ 0 h 2817844"/>
                        <a:gd name="connsiteX1" fmla="*/ 121298 w 3629608"/>
                        <a:gd name="connsiteY1" fmla="*/ 46653 h 2817844"/>
                        <a:gd name="connsiteX2" fmla="*/ 242596 w 3629608"/>
                        <a:gd name="connsiteY2" fmla="*/ 382555 h 2817844"/>
                        <a:gd name="connsiteX3" fmla="*/ 363894 w 3629608"/>
                        <a:gd name="connsiteY3" fmla="*/ 783771 h 2817844"/>
                        <a:gd name="connsiteX4" fmla="*/ 485191 w 3629608"/>
                        <a:gd name="connsiteY4" fmla="*/ 1240971 h 2817844"/>
                        <a:gd name="connsiteX5" fmla="*/ 653142 w 3629608"/>
                        <a:gd name="connsiteY5" fmla="*/ 1726163 h 2817844"/>
                        <a:gd name="connsiteX6" fmla="*/ 774440 w 3629608"/>
                        <a:gd name="connsiteY6" fmla="*/ 2108718 h 2817844"/>
                        <a:gd name="connsiteX7" fmla="*/ 877077 w 3629608"/>
                        <a:gd name="connsiteY7" fmla="*/ 2397967 h 2817844"/>
                        <a:gd name="connsiteX8" fmla="*/ 1017036 w 3629608"/>
                        <a:gd name="connsiteY8" fmla="*/ 2668555 h 2817844"/>
                        <a:gd name="connsiteX9" fmla="*/ 1063689 w 3629608"/>
                        <a:gd name="connsiteY9" fmla="*/ 2761861 h 2817844"/>
                        <a:gd name="connsiteX10" fmla="*/ 1138334 w 3629608"/>
                        <a:gd name="connsiteY10" fmla="*/ 2817844 h 2817844"/>
                        <a:gd name="connsiteX11" fmla="*/ 1138334 w 3629608"/>
                        <a:gd name="connsiteY11" fmla="*/ 2817844 h 2817844"/>
                        <a:gd name="connsiteX12" fmla="*/ 1250302 w 3629608"/>
                        <a:gd name="connsiteY12" fmla="*/ 2808514 h 2817844"/>
                        <a:gd name="connsiteX13" fmla="*/ 1250302 w 3629608"/>
                        <a:gd name="connsiteY13" fmla="*/ 2808514 h 2817844"/>
                        <a:gd name="connsiteX14" fmla="*/ 1352938 w 3629608"/>
                        <a:gd name="connsiteY14" fmla="*/ 2743200 h 2817844"/>
                        <a:gd name="connsiteX15" fmla="*/ 1352938 w 3629608"/>
                        <a:gd name="connsiteY15" fmla="*/ 2743200 h 2817844"/>
                        <a:gd name="connsiteX16" fmla="*/ 1492898 w 3629608"/>
                        <a:gd name="connsiteY16" fmla="*/ 2696546 h 2817844"/>
                        <a:gd name="connsiteX17" fmla="*/ 1586204 w 3629608"/>
                        <a:gd name="connsiteY17" fmla="*/ 2715208 h 2817844"/>
                        <a:gd name="connsiteX18" fmla="*/ 1660849 w 3629608"/>
                        <a:gd name="connsiteY18" fmla="*/ 2771191 h 2817844"/>
                        <a:gd name="connsiteX19" fmla="*/ 1735494 w 3629608"/>
                        <a:gd name="connsiteY19" fmla="*/ 2780522 h 2817844"/>
                        <a:gd name="connsiteX20" fmla="*/ 1847461 w 3629608"/>
                        <a:gd name="connsiteY20" fmla="*/ 2565918 h 2817844"/>
                        <a:gd name="connsiteX21" fmla="*/ 1978089 w 3629608"/>
                        <a:gd name="connsiteY21" fmla="*/ 2407298 h 2817844"/>
                        <a:gd name="connsiteX22" fmla="*/ 2099387 w 3629608"/>
                        <a:gd name="connsiteY22" fmla="*/ 2388636 h 2817844"/>
                        <a:gd name="connsiteX23" fmla="*/ 2230016 w 3629608"/>
                        <a:gd name="connsiteY23" fmla="*/ 2397967 h 2817844"/>
                        <a:gd name="connsiteX24" fmla="*/ 2425959 w 3629608"/>
                        <a:gd name="connsiteY24" fmla="*/ 2304661 h 2817844"/>
                        <a:gd name="connsiteX25" fmla="*/ 2621902 w 3629608"/>
                        <a:gd name="connsiteY25" fmla="*/ 2080726 h 2817844"/>
                        <a:gd name="connsiteX26" fmla="*/ 2752530 w 3629608"/>
                        <a:gd name="connsiteY26" fmla="*/ 1959428 h 2817844"/>
                        <a:gd name="connsiteX27" fmla="*/ 2873828 w 3629608"/>
                        <a:gd name="connsiteY27" fmla="*/ 1912775 h 2817844"/>
                        <a:gd name="connsiteX28" fmla="*/ 3079102 w 3629608"/>
                        <a:gd name="connsiteY28" fmla="*/ 1632857 h 2817844"/>
                        <a:gd name="connsiteX29" fmla="*/ 3312367 w 3629608"/>
                        <a:gd name="connsiteY29" fmla="*/ 1212979 h 2817844"/>
                        <a:gd name="connsiteX30" fmla="*/ 3424334 w 3629608"/>
                        <a:gd name="connsiteY30" fmla="*/ 1101012 h 2817844"/>
                        <a:gd name="connsiteX31" fmla="*/ 3629608 w 3629608"/>
                        <a:gd name="connsiteY31" fmla="*/ 1035698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30016 w 5566562"/>
                        <a:gd name="connsiteY23" fmla="*/ 239796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5566562 w 5566562"/>
                        <a:gd name="connsiteY31"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30016 w 5566562"/>
                        <a:gd name="connsiteY23" fmla="*/ 239796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5566562 w 5566562"/>
                        <a:gd name="connsiteY32"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30016 w 5566562"/>
                        <a:gd name="connsiteY23" fmla="*/ 239796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3957182 w 5566562"/>
                        <a:gd name="connsiteY32" fmla="*/ 976353 h 2817844"/>
                        <a:gd name="connsiteX33" fmla="*/ 5566562 w 5566562"/>
                        <a:gd name="connsiteY33"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30016 w 5566562"/>
                        <a:gd name="connsiteY23" fmla="*/ 239796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5566562 w 5566562"/>
                        <a:gd name="connsiteY34"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30016 w 5566562"/>
                        <a:gd name="connsiteY23" fmla="*/ 239796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5566562 w 5566562"/>
                        <a:gd name="connsiteY35"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30016 w 5566562"/>
                        <a:gd name="connsiteY23" fmla="*/ 239796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5127221 w 5566562"/>
                        <a:gd name="connsiteY35" fmla="*/ 740379 h 2817844"/>
                        <a:gd name="connsiteX36" fmla="*/ 5566562 w 5566562"/>
                        <a:gd name="connsiteY36"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30016 w 5566562"/>
                        <a:gd name="connsiteY23" fmla="*/ 239796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4842085 w 5566562"/>
                        <a:gd name="connsiteY35" fmla="*/ 868198 h 2817844"/>
                        <a:gd name="connsiteX36" fmla="*/ 5127221 w 5566562"/>
                        <a:gd name="connsiteY36" fmla="*/ 740379 h 2817844"/>
                        <a:gd name="connsiteX37" fmla="*/ 5566562 w 5566562"/>
                        <a:gd name="connsiteY37"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30016 w 5566562"/>
                        <a:gd name="connsiteY23" fmla="*/ 239796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4842085 w 5566562"/>
                        <a:gd name="connsiteY35" fmla="*/ 868198 h 2817844"/>
                        <a:gd name="connsiteX36" fmla="*/ 5127221 w 5566562"/>
                        <a:gd name="connsiteY36" fmla="*/ 740379 h 2817844"/>
                        <a:gd name="connsiteX37" fmla="*/ 5314034 w 5566562"/>
                        <a:gd name="connsiteY37" fmla="*/ 701050 h 2817844"/>
                        <a:gd name="connsiteX38" fmla="*/ 5566562 w 5566562"/>
                        <a:gd name="connsiteY38"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98842 w 5566562"/>
                        <a:gd name="connsiteY23" fmla="*/ 2486457 h 2817844"/>
                        <a:gd name="connsiteX24" fmla="*/ 2425959 w 5566562"/>
                        <a:gd name="connsiteY24" fmla="*/ 2304661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4842085 w 5566562"/>
                        <a:gd name="connsiteY35" fmla="*/ 868198 h 2817844"/>
                        <a:gd name="connsiteX36" fmla="*/ 5127221 w 5566562"/>
                        <a:gd name="connsiteY36" fmla="*/ 740379 h 2817844"/>
                        <a:gd name="connsiteX37" fmla="*/ 5314034 w 5566562"/>
                        <a:gd name="connsiteY37" fmla="*/ 701050 h 2817844"/>
                        <a:gd name="connsiteX38" fmla="*/ 5566562 w 5566562"/>
                        <a:gd name="connsiteY38"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98842 w 5566562"/>
                        <a:gd name="connsiteY23" fmla="*/ 2486457 h 2817844"/>
                        <a:gd name="connsiteX24" fmla="*/ 2494785 w 5566562"/>
                        <a:gd name="connsiteY24" fmla="*/ 2343990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24334 w 5566562"/>
                        <a:gd name="connsiteY30" fmla="*/ 11010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4842085 w 5566562"/>
                        <a:gd name="connsiteY35" fmla="*/ 868198 h 2817844"/>
                        <a:gd name="connsiteX36" fmla="*/ 5127221 w 5566562"/>
                        <a:gd name="connsiteY36" fmla="*/ 740379 h 2817844"/>
                        <a:gd name="connsiteX37" fmla="*/ 5314034 w 5566562"/>
                        <a:gd name="connsiteY37" fmla="*/ 701050 h 2817844"/>
                        <a:gd name="connsiteX38" fmla="*/ 5566562 w 5566562"/>
                        <a:gd name="connsiteY38"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98842 w 5566562"/>
                        <a:gd name="connsiteY23" fmla="*/ 2486457 h 2817844"/>
                        <a:gd name="connsiteX24" fmla="*/ 2494785 w 5566562"/>
                        <a:gd name="connsiteY24" fmla="*/ 2343990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86247 w 5566562"/>
                        <a:gd name="connsiteY30" fmla="*/ 1162925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4842085 w 5566562"/>
                        <a:gd name="connsiteY35" fmla="*/ 868198 h 2817844"/>
                        <a:gd name="connsiteX36" fmla="*/ 5127221 w 5566562"/>
                        <a:gd name="connsiteY36" fmla="*/ 740379 h 2817844"/>
                        <a:gd name="connsiteX37" fmla="*/ 5314034 w 5566562"/>
                        <a:gd name="connsiteY37" fmla="*/ 701050 h 2817844"/>
                        <a:gd name="connsiteX38" fmla="*/ 5566562 w 5566562"/>
                        <a:gd name="connsiteY38"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98842 w 5566562"/>
                        <a:gd name="connsiteY23" fmla="*/ 2486457 h 2817844"/>
                        <a:gd name="connsiteX24" fmla="*/ 2494785 w 5566562"/>
                        <a:gd name="connsiteY24" fmla="*/ 2343990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19572 w 5566562"/>
                        <a:gd name="connsiteY30" fmla="*/ 11391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4842085 w 5566562"/>
                        <a:gd name="connsiteY35" fmla="*/ 868198 h 2817844"/>
                        <a:gd name="connsiteX36" fmla="*/ 5127221 w 5566562"/>
                        <a:gd name="connsiteY36" fmla="*/ 740379 h 2817844"/>
                        <a:gd name="connsiteX37" fmla="*/ 5314034 w 5566562"/>
                        <a:gd name="connsiteY37" fmla="*/ 701050 h 2817844"/>
                        <a:gd name="connsiteX38" fmla="*/ 5566562 w 5566562"/>
                        <a:gd name="connsiteY38" fmla="*/ 760395 h 2817844"/>
                        <a:gd name="connsiteX0" fmla="*/ 0 w 5566562"/>
                        <a:gd name="connsiteY0" fmla="*/ 0 h 2817844"/>
                        <a:gd name="connsiteX1" fmla="*/ 121298 w 5566562"/>
                        <a:gd name="connsiteY1" fmla="*/ 46653 h 2817844"/>
                        <a:gd name="connsiteX2" fmla="*/ 242596 w 5566562"/>
                        <a:gd name="connsiteY2" fmla="*/ 382555 h 2817844"/>
                        <a:gd name="connsiteX3" fmla="*/ 363894 w 5566562"/>
                        <a:gd name="connsiteY3" fmla="*/ 783771 h 2817844"/>
                        <a:gd name="connsiteX4" fmla="*/ 485191 w 5566562"/>
                        <a:gd name="connsiteY4" fmla="*/ 1240971 h 2817844"/>
                        <a:gd name="connsiteX5" fmla="*/ 653142 w 5566562"/>
                        <a:gd name="connsiteY5" fmla="*/ 1726163 h 2817844"/>
                        <a:gd name="connsiteX6" fmla="*/ 774440 w 5566562"/>
                        <a:gd name="connsiteY6" fmla="*/ 2108718 h 2817844"/>
                        <a:gd name="connsiteX7" fmla="*/ 877077 w 5566562"/>
                        <a:gd name="connsiteY7" fmla="*/ 2397967 h 2817844"/>
                        <a:gd name="connsiteX8" fmla="*/ 1017036 w 5566562"/>
                        <a:gd name="connsiteY8" fmla="*/ 2668555 h 2817844"/>
                        <a:gd name="connsiteX9" fmla="*/ 1063689 w 5566562"/>
                        <a:gd name="connsiteY9" fmla="*/ 2761861 h 2817844"/>
                        <a:gd name="connsiteX10" fmla="*/ 1138334 w 5566562"/>
                        <a:gd name="connsiteY10" fmla="*/ 2817844 h 2817844"/>
                        <a:gd name="connsiteX11" fmla="*/ 1138334 w 5566562"/>
                        <a:gd name="connsiteY11" fmla="*/ 2817844 h 2817844"/>
                        <a:gd name="connsiteX12" fmla="*/ 1250302 w 5566562"/>
                        <a:gd name="connsiteY12" fmla="*/ 2808514 h 2817844"/>
                        <a:gd name="connsiteX13" fmla="*/ 1250302 w 5566562"/>
                        <a:gd name="connsiteY13" fmla="*/ 2808514 h 2817844"/>
                        <a:gd name="connsiteX14" fmla="*/ 1352938 w 5566562"/>
                        <a:gd name="connsiteY14" fmla="*/ 2743200 h 2817844"/>
                        <a:gd name="connsiteX15" fmla="*/ 1352938 w 5566562"/>
                        <a:gd name="connsiteY15" fmla="*/ 2743200 h 2817844"/>
                        <a:gd name="connsiteX16" fmla="*/ 1492898 w 5566562"/>
                        <a:gd name="connsiteY16" fmla="*/ 2696546 h 2817844"/>
                        <a:gd name="connsiteX17" fmla="*/ 1586204 w 5566562"/>
                        <a:gd name="connsiteY17" fmla="*/ 2715208 h 2817844"/>
                        <a:gd name="connsiteX18" fmla="*/ 1660849 w 5566562"/>
                        <a:gd name="connsiteY18" fmla="*/ 2771191 h 2817844"/>
                        <a:gd name="connsiteX19" fmla="*/ 1735494 w 5566562"/>
                        <a:gd name="connsiteY19" fmla="*/ 2780522 h 2817844"/>
                        <a:gd name="connsiteX20" fmla="*/ 1847461 w 5566562"/>
                        <a:gd name="connsiteY20" fmla="*/ 2565918 h 2817844"/>
                        <a:gd name="connsiteX21" fmla="*/ 1978089 w 5566562"/>
                        <a:gd name="connsiteY21" fmla="*/ 2407298 h 2817844"/>
                        <a:gd name="connsiteX22" fmla="*/ 2099387 w 5566562"/>
                        <a:gd name="connsiteY22" fmla="*/ 2388636 h 2817844"/>
                        <a:gd name="connsiteX23" fmla="*/ 2298842 w 5566562"/>
                        <a:gd name="connsiteY23" fmla="*/ 2486457 h 2817844"/>
                        <a:gd name="connsiteX24" fmla="*/ 2494785 w 5566562"/>
                        <a:gd name="connsiteY24" fmla="*/ 2343990 h 2817844"/>
                        <a:gd name="connsiteX25" fmla="*/ 2621902 w 5566562"/>
                        <a:gd name="connsiteY25" fmla="*/ 2080726 h 2817844"/>
                        <a:gd name="connsiteX26" fmla="*/ 2752530 w 5566562"/>
                        <a:gd name="connsiteY26" fmla="*/ 1959428 h 2817844"/>
                        <a:gd name="connsiteX27" fmla="*/ 2873828 w 5566562"/>
                        <a:gd name="connsiteY27" fmla="*/ 1912775 h 2817844"/>
                        <a:gd name="connsiteX28" fmla="*/ 3079102 w 5566562"/>
                        <a:gd name="connsiteY28" fmla="*/ 1632857 h 2817844"/>
                        <a:gd name="connsiteX29" fmla="*/ 3312367 w 5566562"/>
                        <a:gd name="connsiteY29" fmla="*/ 1212979 h 2817844"/>
                        <a:gd name="connsiteX30" fmla="*/ 3419572 w 5566562"/>
                        <a:gd name="connsiteY30" fmla="*/ 1139112 h 2817844"/>
                        <a:gd name="connsiteX31" fmla="*/ 3622885 w 5566562"/>
                        <a:gd name="connsiteY31" fmla="*/ 1064843 h 2817844"/>
                        <a:gd name="connsiteX32" fmla="*/ 3957182 w 5566562"/>
                        <a:gd name="connsiteY32" fmla="*/ 976353 h 2817844"/>
                        <a:gd name="connsiteX33" fmla="*/ 4360305 w 5566562"/>
                        <a:gd name="connsiteY33" fmla="*/ 1005850 h 2817844"/>
                        <a:gd name="connsiteX34" fmla="*/ 4645440 w 5566562"/>
                        <a:gd name="connsiteY34" fmla="*/ 878030 h 2817844"/>
                        <a:gd name="connsiteX35" fmla="*/ 4842085 w 5566562"/>
                        <a:gd name="connsiteY35" fmla="*/ 868198 h 2817844"/>
                        <a:gd name="connsiteX36" fmla="*/ 5127221 w 5566562"/>
                        <a:gd name="connsiteY36" fmla="*/ 740379 h 2817844"/>
                        <a:gd name="connsiteX37" fmla="*/ 5314034 w 5566562"/>
                        <a:gd name="connsiteY37" fmla="*/ 701050 h 2817844"/>
                        <a:gd name="connsiteX38" fmla="*/ 5566562 w 5566562"/>
                        <a:gd name="connsiteY38" fmla="*/ 760395 h 281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566562" h="2817844">
                          <a:moveTo>
                            <a:pt x="0" y="0"/>
                          </a:moveTo>
                          <a:lnTo>
                            <a:pt x="121298" y="46653"/>
                          </a:lnTo>
                          <a:lnTo>
                            <a:pt x="242596" y="382555"/>
                          </a:lnTo>
                          <a:lnTo>
                            <a:pt x="363894" y="783771"/>
                          </a:lnTo>
                          <a:lnTo>
                            <a:pt x="485191" y="1240971"/>
                          </a:lnTo>
                          <a:lnTo>
                            <a:pt x="653142" y="1726163"/>
                          </a:lnTo>
                          <a:lnTo>
                            <a:pt x="774440" y="2108718"/>
                          </a:lnTo>
                          <a:lnTo>
                            <a:pt x="877077" y="2397967"/>
                          </a:lnTo>
                          <a:lnTo>
                            <a:pt x="1017036" y="2668555"/>
                          </a:lnTo>
                          <a:lnTo>
                            <a:pt x="1063689" y="2761861"/>
                          </a:lnTo>
                          <a:lnTo>
                            <a:pt x="1138334" y="2817844"/>
                          </a:lnTo>
                          <a:lnTo>
                            <a:pt x="1138334" y="2817844"/>
                          </a:lnTo>
                          <a:lnTo>
                            <a:pt x="1250302" y="2808514"/>
                          </a:lnTo>
                          <a:lnTo>
                            <a:pt x="1250302" y="2808514"/>
                          </a:lnTo>
                          <a:lnTo>
                            <a:pt x="1352938" y="2743200"/>
                          </a:lnTo>
                          <a:lnTo>
                            <a:pt x="1352938" y="2743200"/>
                          </a:lnTo>
                          <a:lnTo>
                            <a:pt x="1492898" y="2696546"/>
                          </a:lnTo>
                          <a:lnTo>
                            <a:pt x="1586204" y="2715208"/>
                          </a:lnTo>
                          <a:lnTo>
                            <a:pt x="1660849" y="2771191"/>
                          </a:lnTo>
                          <a:lnTo>
                            <a:pt x="1735494" y="2780522"/>
                          </a:lnTo>
                          <a:lnTo>
                            <a:pt x="1847461" y="2565918"/>
                          </a:lnTo>
                          <a:lnTo>
                            <a:pt x="1978089" y="2407298"/>
                          </a:lnTo>
                          <a:lnTo>
                            <a:pt x="2099387" y="2388636"/>
                          </a:lnTo>
                          <a:lnTo>
                            <a:pt x="2298842" y="2486457"/>
                          </a:lnTo>
                          <a:lnTo>
                            <a:pt x="2494785" y="2343990"/>
                          </a:lnTo>
                          <a:lnTo>
                            <a:pt x="2621902" y="2080726"/>
                          </a:lnTo>
                          <a:lnTo>
                            <a:pt x="2752530" y="1959428"/>
                          </a:lnTo>
                          <a:lnTo>
                            <a:pt x="2873828" y="1912775"/>
                          </a:lnTo>
                          <a:lnTo>
                            <a:pt x="3079102" y="1632857"/>
                          </a:lnTo>
                          <a:lnTo>
                            <a:pt x="3312367" y="1212979"/>
                          </a:lnTo>
                          <a:cubicBezTo>
                            <a:pt x="3369112" y="1130688"/>
                            <a:pt x="3367819" y="1163801"/>
                            <a:pt x="3419572" y="1139112"/>
                          </a:cubicBezTo>
                          <a:cubicBezTo>
                            <a:pt x="3471325" y="1114423"/>
                            <a:pt x="3533283" y="1091969"/>
                            <a:pt x="3622885" y="1064843"/>
                          </a:cubicBezTo>
                          <a:cubicBezTo>
                            <a:pt x="3678601" y="1058288"/>
                            <a:pt x="3901466" y="982908"/>
                            <a:pt x="3957182" y="976353"/>
                          </a:cubicBezTo>
                          <a:cubicBezTo>
                            <a:pt x="4081724" y="963243"/>
                            <a:pt x="4235763" y="1018960"/>
                            <a:pt x="4360305" y="1005850"/>
                          </a:cubicBezTo>
                          <a:cubicBezTo>
                            <a:pt x="4448795" y="986185"/>
                            <a:pt x="4556950" y="897695"/>
                            <a:pt x="4645440" y="878030"/>
                          </a:cubicBezTo>
                          <a:cubicBezTo>
                            <a:pt x="4724098" y="851811"/>
                            <a:pt x="4761788" y="891140"/>
                            <a:pt x="4842085" y="868198"/>
                          </a:cubicBezTo>
                          <a:cubicBezTo>
                            <a:pt x="4922382" y="845256"/>
                            <a:pt x="5048563" y="758405"/>
                            <a:pt x="5127221" y="740379"/>
                          </a:cubicBezTo>
                          <a:cubicBezTo>
                            <a:pt x="5189492" y="746934"/>
                            <a:pt x="5251763" y="694495"/>
                            <a:pt x="5314034" y="701050"/>
                          </a:cubicBezTo>
                          <a:lnTo>
                            <a:pt x="5566562" y="760395"/>
                          </a:ln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7" name="Freeform: Shape 6">
                      <a:extLst>
                        <a:ext uri="{FF2B5EF4-FFF2-40B4-BE49-F238E27FC236}">
                          <a16:creationId xmlns:a16="http://schemas.microsoft.com/office/drawing/2014/main" id="{44EC0399-2A51-433B-A5FA-B51BDB5865B5}"/>
                        </a:ext>
                      </a:extLst>
                    </p:cNvPr>
                    <p:cNvSpPr/>
                    <p:nvPr/>
                  </p:nvSpPr>
                  <p:spPr>
                    <a:xfrm>
                      <a:off x="3909527" y="3163078"/>
                      <a:ext cx="2677885" cy="615820"/>
                    </a:xfrm>
                    <a:custGeom>
                      <a:avLst/>
                      <a:gdLst>
                        <a:gd name="connsiteX0" fmla="*/ 0 w 2677885"/>
                        <a:gd name="connsiteY0" fmla="*/ 0 h 615820"/>
                        <a:gd name="connsiteX1" fmla="*/ 195942 w 2677885"/>
                        <a:gd name="connsiteY1" fmla="*/ 102636 h 615820"/>
                        <a:gd name="connsiteX2" fmla="*/ 391885 w 2677885"/>
                        <a:gd name="connsiteY2" fmla="*/ 177281 h 615820"/>
                        <a:gd name="connsiteX3" fmla="*/ 475861 w 2677885"/>
                        <a:gd name="connsiteY3" fmla="*/ 289249 h 615820"/>
                        <a:gd name="connsiteX4" fmla="*/ 606489 w 2677885"/>
                        <a:gd name="connsiteY4" fmla="*/ 391885 h 615820"/>
                        <a:gd name="connsiteX5" fmla="*/ 690465 w 2677885"/>
                        <a:gd name="connsiteY5" fmla="*/ 485191 h 615820"/>
                        <a:gd name="connsiteX6" fmla="*/ 755779 w 2677885"/>
                        <a:gd name="connsiteY6" fmla="*/ 578498 h 615820"/>
                        <a:gd name="connsiteX7" fmla="*/ 839755 w 2677885"/>
                        <a:gd name="connsiteY7" fmla="*/ 606489 h 615820"/>
                        <a:gd name="connsiteX8" fmla="*/ 970383 w 2677885"/>
                        <a:gd name="connsiteY8" fmla="*/ 615820 h 615820"/>
                        <a:gd name="connsiteX9" fmla="*/ 1082351 w 2677885"/>
                        <a:gd name="connsiteY9" fmla="*/ 615820 h 615820"/>
                        <a:gd name="connsiteX10" fmla="*/ 1278293 w 2677885"/>
                        <a:gd name="connsiteY10" fmla="*/ 569167 h 615820"/>
                        <a:gd name="connsiteX11" fmla="*/ 1492897 w 2677885"/>
                        <a:gd name="connsiteY11" fmla="*/ 466530 h 615820"/>
                        <a:gd name="connsiteX12" fmla="*/ 1642187 w 2677885"/>
                        <a:gd name="connsiteY12" fmla="*/ 410546 h 615820"/>
                        <a:gd name="connsiteX13" fmla="*/ 1744824 w 2677885"/>
                        <a:gd name="connsiteY13" fmla="*/ 373224 h 615820"/>
                        <a:gd name="connsiteX14" fmla="*/ 1847461 w 2677885"/>
                        <a:gd name="connsiteY14" fmla="*/ 373224 h 615820"/>
                        <a:gd name="connsiteX15" fmla="*/ 1987420 w 2677885"/>
                        <a:gd name="connsiteY15" fmla="*/ 298579 h 615820"/>
                        <a:gd name="connsiteX16" fmla="*/ 2295330 w 2677885"/>
                        <a:gd name="connsiteY16" fmla="*/ 214604 h 615820"/>
                        <a:gd name="connsiteX17" fmla="*/ 2556587 w 2677885"/>
                        <a:gd name="connsiteY17" fmla="*/ 158620 h 615820"/>
                        <a:gd name="connsiteX18" fmla="*/ 2677885 w 2677885"/>
                        <a:gd name="connsiteY18" fmla="*/ 130628 h 6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7885" h="615820">
                          <a:moveTo>
                            <a:pt x="0" y="0"/>
                          </a:moveTo>
                          <a:lnTo>
                            <a:pt x="195942" y="102636"/>
                          </a:lnTo>
                          <a:lnTo>
                            <a:pt x="391885" y="177281"/>
                          </a:lnTo>
                          <a:lnTo>
                            <a:pt x="475861" y="289249"/>
                          </a:lnTo>
                          <a:lnTo>
                            <a:pt x="606489" y="391885"/>
                          </a:lnTo>
                          <a:lnTo>
                            <a:pt x="690465" y="485191"/>
                          </a:lnTo>
                          <a:lnTo>
                            <a:pt x="755779" y="578498"/>
                          </a:lnTo>
                          <a:lnTo>
                            <a:pt x="839755" y="606489"/>
                          </a:lnTo>
                          <a:lnTo>
                            <a:pt x="970383" y="615820"/>
                          </a:lnTo>
                          <a:lnTo>
                            <a:pt x="1082351" y="615820"/>
                          </a:lnTo>
                          <a:lnTo>
                            <a:pt x="1278293" y="569167"/>
                          </a:lnTo>
                          <a:lnTo>
                            <a:pt x="1492897" y="466530"/>
                          </a:lnTo>
                          <a:lnTo>
                            <a:pt x="1642187" y="410546"/>
                          </a:lnTo>
                          <a:lnTo>
                            <a:pt x="1744824" y="373224"/>
                          </a:lnTo>
                          <a:lnTo>
                            <a:pt x="1847461" y="373224"/>
                          </a:lnTo>
                          <a:lnTo>
                            <a:pt x="1987420" y="298579"/>
                          </a:lnTo>
                          <a:lnTo>
                            <a:pt x="2295330" y="214604"/>
                          </a:lnTo>
                          <a:lnTo>
                            <a:pt x="2556587" y="158620"/>
                          </a:lnTo>
                          <a:lnTo>
                            <a:pt x="2677885" y="130628"/>
                          </a:lnTo>
                        </a:path>
                      </a:pathLst>
                    </a:cu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en-IE"/>
                    </a:p>
                  </p:txBody>
                </p:sp>
                <p:sp>
                  <p:nvSpPr>
                    <p:cNvPr id="8" name="Freeform: Shape 7">
                      <a:extLst>
                        <a:ext uri="{FF2B5EF4-FFF2-40B4-BE49-F238E27FC236}">
                          <a16:creationId xmlns:a16="http://schemas.microsoft.com/office/drawing/2014/main" id="{35409F70-E664-4909-82AA-59C2CC4E6E67}"/>
                        </a:ext>
                      </a:extLst>
                    </p:cNvPr>
                    <p:cNvSpPr/>
                    <p:nvPr/>
                  </p:nvSpPr>
                  <p:spPr>
                    <a:xfrm>
                      <a:off x="5575740" y="3153746"/>
                      <a:ext cx="2390775" cy="1031496"/>
                    </a:xfrm>
                    <a:custGeom>
                      <a:avLst/>
                      <a:gdLst>
                        <a:gd name="connsiteX0" fmla="*/ 0 w 2733869"/>
                        <a:gd name="connsiteY0" fmla="*/ 0 h 1530221"/>
                        <a:gd name="connsiteX1" fmla="*/ 74645 w 2733869"/>
                        <a:gd name="connsiteY1" fmla="*/ 233266 h 1530221"/>
                        <a:gd name="connsiteX2" fmla="*/ 149290 w 2733869"/>
                        <a:gd name="connsiteY2" fmla="*/ 391886 h 1530221"/>
                        <a:gd name="connsiteX3" fmla="*/ 223935 w 2733869"/>
                        <a:gd name="connsiteY3" fmla="*/ 401217 h 1530221"/>
                        <a:gd name="connsiteX4" fmla="*/ 298579 w 2733869"/>
                        <a:gd name="connsiteY4" fmla="*/ 382555 h 1530221"/>
                        <a:gd name="connsiteX5" fmla="*/ 391886 w 2733869"/>
                        <a:gd name="connsiteY5" fmla="*/ 429208 h 1530221"/>
                        <a:gd name="connsiteX6" fmla="*/ 522514 w 2733869"/>
                        <a:gd name="connsiteY6" fmla="*/ 513184 h 1530221"/>
                        <a:gd name="connsiteX7" fmla="*/ 662473 w 2733869"/>
                        <a:gd name="connsiteY7" fmla="*/ 737119 h 1530221"/>
                        <a:gd name="connsiteX8" fmla="*/ 783771 w 2733869"/>
                        <a:gd name="connsiteY8" fmla="*/ 989045 h 1530221"/>
                        <a:gd name="connsiteX9" fmla="*/ 970384 w 2733869"/>
                        <a:gd name="connsiteY9" fmla="*/ 1203649 h 1530221"/>
                        <a:gd name="connsiteX10" fmla="*/ 1212979 w 2733869"/>
                        <a:gd name="connsiteY10" fmla="*/ 1399592 h 1530221"/>
                        <a:gd name="connsiteX11" fmla="*/ 1492898 w 2733869"/>
                        <a:gd name="connsiteY11" fmla="*/ 1483568 h 1530221"/>
                        <a:gd name="connsiteX12" fmla="*/ 1707502 w 2733869"/>
                        <a:gd name="connsiteY12" fmla="*/ 1530221 h 1530221"/>
                        <a:gd name="connsiteX13" fmla="*/ 1959428 w 2733869"/>
                        <a:gd name="connsiteY13" fmla="*/ 1502229 h 1530221"/>
                        <a:gd name="connsiteX14" fmla="*/ 2174033 w 2733869"/>
                        <a:gd name="connsiteY14" fmla="*/ 1436915 h 1530221"/>
                        <a:gd name="connsiteX15" fmla="*/ 2444620 w 2733869"/>
                        <a:gd name="connsiteY15" fmla="*/ 1315617 h 1530221"/>
                        <a:gd name="connsiteX16" fmla="*/ 2733869 w 2733869"/>
                        <a:gd name="connsiteY16" fmla="*/ 1212980 h 1530221"/>
                        <a:gd name="connsiteX0" fmla="*/ 0 w 2733869"/>
                        <a:gd name="connsiteY0" fmla="*/ 0 h 1530221"/>
                        <a:gd name="connsiteX1" fmla="*/ 74645 w 2733869"/>
                        <a:gd name="connsiteY1" fmla="*/ 233266 h 1530221"/>
                        <a:gd name="connsiteX2" fmla="*/ 149290 w 2733869"/>
                        <a:gd name="connsiteY2" fmla="*/ 391886 h 1530221"/>
                        <a:gd name="connsiteX3" fmla="*/ 223935 w 2733869"/>
                        <a:gd name="connsiteY3" fmla="*/ 401217 h 1530221"/>
                        <a:gd name="connsiteX4" fmla="*/ 298579 w 2733869"/>
                        <a:gd name="connsiteY4" fmla="*/ 382555 h 1530221"/>
                        <a:gd name="connsiteX5" fmla="*/ 391886 w 2733869"/>
                        <a:gd name="connsiteY5" fmla="*/ 429208 h 1530221"/>
                        <a:gd name="connsiteX6" fmla="*/ 522514 w 2733869"/>
                        <a:gd name="connsiteY6" fmla="*/ 513184 h 1530221"/>
                        <a:gd name="connsiteX7" fmla="*/ 662473 w 2733869"/>
                        <a:gd name="connsiteY7" fmla="*/ 737119 h 1530221"/>
                        <a:gd name="connsiteX8" fmla="*/ 783771 w 2733869"/>
                        <a:gd name="connsiteY8" fmla="*/ 989045 h 1530221"/>
                        <a:gd name="connsiteX9" fmla="*/ 1026521 w 2733869"/>
                        <a:gd name="connsiteY9" fmla="*/ 1132211 h 1530221"/>
                        <a:gd name="connsiteX10" fmla="*/ 1212979 w 2733869"/>
                        <a:gd name="connsiteY10" fmla="*/ 1399592 h 1530221"/>
                        <a:gd name="connsiteX11" fmla="*/ 1492898 w 2733869"/>
                        <a:gd name="connsiteY11" fmla="*/ 1483568 h 1530221"/>
                        <a:gd name="connsiteX12" fmla="*/ 1707502 w 2733869"/>
                        <a:gd name="connsiteY12" fmla="*/ 1530221 h 1530221"/>
                        <a:gd name="connsiteX13" fmla="*/ 1959428 w 2733869"/>
                        <a:gd name="connsiteY13" fmla="*/ 1502229 h 1530221"/>
                        <a:gd name="connsiteX14" fmla="*/ 2174033 w 2733869"/>
                        <a:gd name="connsiteY14" fmla="*/ 1436915 h 1530221"/>
                        <a:gd name="connsiteX15" fmla="*/ 2444620 w 2733869"/>
                        <a:gd name="connsiteY15" fmla="*/ 1315617 h 1530221"/>
                        <a:gd name="connsiteX16" fmla="*/ 2733869 w 2733869"/>
                        <a:gd name="connsiteY16" fmla="*/ 1212980 h 1530221"/>
                        <a:gd name="connsiteX0" fmla="*/ 0 w 2733869"/>
                        <a:gd name="connsiteY0" fmla="*/ 0 h 1530221"/>
                        <a:gd name="connsiteX1" fmla="*/ 74645 w 2733869"/>
                        <a:gd name="connsiteY1" fmla="*/ 233266 h 1530221"/>
                        <a:gd name="connsiteX2" fmla="*/ 149290 w 2733869"/>
                        <a:gd name="connsiteY2" fmla="*/ 391886 h 1530221"/>
                        <a:gd name="connsiteX3" fmla="*/ 223935 w 2733869"/>
                        <a:gd name="connsiteY3" fmla="*/ 401217 h 1530221"/>
                        <a:gd name="connsiteX4" fmla="*/ 298579 w 2733869"/>
                        <a:gd name="connsiteY4" fmla="*/ 382555 h 1530221"/>
                        <a:gd name="connsiteX5" fmla="*/ 391886 w 2733869"/>
                        <a:gd name="connsiteY5" fmla="*/ 429208 h 1530221"/>
                        <a:gd name="connsiteX6" fmla="*/ 522514 w 2733869"/>
                        <a:gd name="connsiteY6" fmla="*/ 513184 h 1530221"/>
                        <a:gd name="connsiteX7" fmla="*/ 662473 w 2733869"/>
                        <a:gd name="connsiteY7" fmla="*/ 737119 h 1530221"/>
                        <a:gd name="connsiteX8" fmla="*/ 783771 w 2733869"/>
                        <a:gd name="connsiteY8" fmla="*/ 989045 h 1530221"/>
                        <a:gd name="connsiteX9" fmla="*/ 1026521 w 2733869"/>
                        <a:gd name="connsiteY9" fmla="*/ 1132211 h 1530221"/>
                        <a:gd name="connsiteX10" fmla="*/ 1297184 w 2733869"/>
                        <a:gd name="connsiteY10" fmla="*/ 1228142 h 1530221"/>
                        <a:gd name="connsiteX11" fmla="*/ 1492898 w 2733869"/>
                        <a:gd name="connsiteY11" fmla="*/ 1483568 h 1530221"/>
                        <a:gd name="connsiteX12" fmla="*/ 1707502 w 2733869"/>
                        <a:gd name="connsiteY12" fmla="*/ 1530221 h 1530221"/>
                        <a:gd name="connsiteX13" fmla="*/ 1959428 w 2733869"/>
                        <a:gd name="connsiteY13" fmla="*/ 1502229 h 1530221"/>
                        <a:gd name="connsiteX14" fmla="*/ 2174033 w 2733869"/>
                        <a:gd name="connsiteY14" fmla="*/ 1436915 h 1530221"/>
                        <a:gd name="connsiteX15" fmla="*/ 2444620 w 2733869"/>
                        <a:gd name="connsiteY15" fmla="*/ 1315617 h 1530221"/>
                        <a:gd name="connsiteX16" fmla="*/ 2733869 w 2733869"/>
                        <a:gd name="connsiteY16" fmla="*/ 1212980 h 1530221"/>
                        <a:gd name="connsiteX0" fmla="*/ 0 w 2733869"/>
                        <a:gd name="connsiteY0" fmla="*/ 0 h 1530221"/>
                        <a:gd name="connsiteX1" fmla="*/ 74645 w 2733869"/>
                        <a:gd name="connsiteY1" fmla="*/ 233266 h 1530221"/>
                        <a:gd name="connsiteX2" fmla="*/ 149290 w 2733869"/>
                        <a:gd name="connsiteY2" fmla="*/ 391886 h 1530221"/>
                        <a:gd name="connsiteX3" fmla="*/ 223935 w 2733869"/>
                        <a:gd name="connsiteY3" fmla="*/ 401217 h 1530221"/>
                        <a:gd name="connsiteX4" fmla="*/ 298579 w 2733869"/>
                        <a:gd name="connsiteY4" fmla="*/ 382555 h 1530221"/>
                        <a:gd name="connsiteX5" fmla="*/ 391886 w 2733869"/>
                        <a:gd name="connsiteY5" fmla="*/ 429208 h 1530221"/>
                        <a:gd name="connsiteX6" fmla="*/ 522514 w 2733869"/>
                        <a:gd name="connsiteY6" fmla="*/ 513184 h 1530221"/>
                        <a:gd name="connsiteX7" fmla="*/ 662473 w 2733869"/>
                        <a:gd name="connsiteY7" fmla="*/ 737119 h 1530221"/>
                        <a:gd name="connsiteX8" fmla="*/ 783771 w 2733869"/>
                        <a:gd name="connsiteY8" fmla="*/ 989045 h 1530221"/>
                        <a:gd name="connsiteX9" fmla="*/ 1026521 w 2733869"/>
                        <a:gd name="connsiteY9" fmla="*/ 1132211 h 1530221"/>
                        <a:gd name="connsiteX10" fmla="*/ 1297184 w 2733869"/>
                        <a:gd name="connsiteY10" fmla="*/ 1228142 h 1530221"/>
                        <a:gd name="connsiteX11" fmla="*/ 1532195 w 2733869"/>
                        <a:gd name="connsiteY11" fmla="*/ 1245443 h 1530221"/>
                        <a:gd name="connsiteX12" fmla="*/ 1707502 w 2733869"/>
                        <a:gd name="connsiteY12" fmla="*/ 1530221 h 1530221"/>
                        <a:gd name="connsiteX13" fmla="*/ 1959428 w 2733869"/>
                        <a:gd name="connsiteY13" fmla="*/ 1502229 h 1530221"/>
                        <a:gd name="connsiteX14" fmla="*/ 2174033 w 2733869"/>
                        <a:gd name="connsiteY14" fmla="*/ 1436915 h 1530221"/>
                        <a:gd name="connsiteX15" fmla="*/ 2444620 w 2733869"/>
                        <a:gd name="connsiteY15" fmla="*/ 1315617 h 1530221"/>
                        <a:gd name="connsiteX16" fmla="*/ 2733869 w 2733869"/>
                        <a:gd name="connsiteY16" fmla="*/ 1212980 h 1530221"/>
                        <a:gd name="connsiteX0" fmla="*/ 0 w 2733869"/>
                        <a:gd name="connsiteY0" fmla="*/ 0 h 1502229"/>
                        <a:gd name="connsiteX1" fmla="*/ 74645 w 2733869"/>
                        <a:gd name="connsiteY1" fmla="*/ 233266 h 1502229"/>
                        <a:gd name="connsiteX2" fmla="*/ 149290 w 2733869"/>
                        <a:gd name="connsiteY2" fmla="*/ 391886 h 1502229"/>
                        <a:gd name="connsiteX3" fmla="*/ 223935 w 2733869"/>
                        <a:gd name="connsiteY3" fmla="*/ 401217 h 1502229"/>
                        <a:gd name="connsiteX4" fmla="*/ 298579 w 2733869"/>
                        <a:gd name="connsiteY4" fmla="*/ 382555 h 1502229"/>
                        <a:gd name="connsiteX5" fmla="*/ 391886 w 2733869"/>
                        <a:gd name="connsiteY5" fmla="*/ 429208 h 1502229"/>
                        <a:gd name="connsiteX6" fmla="*/ 522514 w 2733869"/>
                        <a:gd name="connsiteY6" fmla="*/ 513184 h 1502229"/>
                        <a:gd name="connsiteX7" fmla="*/ 662473 w 2733869"/>
                        <a:gd name="connsiteY7" fmla="*/ 737119 h 1502229"/>
                        <a:gd name="connsiteX8" fmla="*/ 783771 w 2733869"/>
                        <a:gd name="connsiteY8" fmla="*/ 989045 h 1502229"/>
                        <a:gd name="connsiteX9" fmla="*/ 1026521 w 2733869"/>
                        <a:gd name="connsiteY9" fmla="*/ 1132211 h 1502229"/>
                        <a:gd name="connsiteX10" fmla="*/ 1297184 w 2733869"/>
                        <a:gd name="connsiteY10" fmla="*/ 1228142 h 1502229"/>
                        <a:gd name="connsiteX11" fmla="*/ 1532195 w 2733869"/>
                        <a:gd name="connsiteY11" fmla="*/ 1245443 h 1502229"/>
                        <a:gd name="connsiteX12" fmla="*/ 1763639 w 2733869"/>
                        <a:gd name="connsiteY12" fmla="*/ 1201608 h 1502229"/>
                        <a:gd name="connsiteX13" fmla="*/ 1959428 w 2733869"/>
                        <a:gd name="connsiteY13" fmla="*/ 1502229 h 1502229"/>
                        <a:gd name="connsiteX14" fmla="*/ 2174033 w 2733869"/>
                        <a:gd name="connsiteY14" fmla="*/ 1436915 h 1502229"/>
                        <a:gd name="connsiteX15" fmla="*/ 2444620 w 2733869"/>
                        <a:gd name="connsiteY15" fmla="*/ 1315617 h 1502229"/>
                        <a:gd name="connsiteX16" fmla="*/ 2733869 w 2733869"/>
                        <a:gd name="connsiteY16" fmla="*/ 1212980 h 1502229"/>
                        <a:gd name="connsiteX0" fmla="*/ 0 w 2733869"/>
                        <a:gd name="connsiteY0" fmla="*/ 0 h 1436915"/>
                        <a:gd name="connsiteX1" fmla="*/ 74645 w 2733869"/>
                        <a:gd name="connsiteY1" fmla="*/ 233266 h 1436915"/>
                        <a:gd name="connsiteX2" fmla="*/ 149290 w 2733869"/>
                        <a:gd name="connsiteY2" fmla="*/ 391886 h 1436915"/>
                        <a:gd name="connsiteX3" fmla="*/ 223935 w 2733869"/>
                        <a:gd name="connsiteY3" fmla="*/ 401217 h 1436915"/>
                        <a:gd name="connsiteX4" fmla="*/ 298579 w 2733869"/>
                        <a:gd name="connsiteY4" fmla="*/ 382555 h 1436915"/>
                        <a:gd name="connsiteX5" fmla="*/ 391886 w 2733869"/>
                        <a:gd name="connsiteY5" fmla="*/ 429208 h 1436915"/>
                        <a:gd name="connsiteX6" fmla="*/ 522514 w 2733869"/>
                        <a:gd name="connsiteY6" fmla="*/ 513184 h 1436915"/>
                        <a:gd name="connsiteX7" fmla="*/ 662473 w 2733869"/>
                        <a:gd name="connsiteY7" fmla="*/ 737119 h 1436915"/>
                        <a:gd name="connsiteX8" fmla="*/ 783771 w 2733869"/>
                        <a:gd name="connsiteY8" fmla="*/ 989045 h 1436915"/>
                        <a:gd name="connsiteX9" fmla="*/ 1026521 w 2733869"/>
                        <a:gd name="connsiteY9" fmla="*/ 1132211 h 1436915"/>
                        <a:gd name="connsiteX10" fmla="*/ 1297184 w 2733869"/>
                        <a:gd name="connsiteY10" fmla="*/ 1228142 h 1436915"/>
                        <a:gd name="connsiteX11" fmla="*/ 1532195 w 2733869"/>
                        <a:gd name="connsiteY11" fmla="*/ 1245443 h 1436915"/>
                        <a:gd name="connsiteX12" fmla="*/ 1763639 w 2733869"/>
                        <a:gd name="connsiteY12" fmla="*/ 1201608 h 1436915"/>
                        <a:gd name="connsiteX13" fmla="*/ 1959428 w 2733869"/>
                        <a:gd name="connsiteY13" fmla="*/ 1159329 h 1436915"/>
                        <a:gd name="connsiteX14" fmla="*/ 2174033 w 2733869"/>
                        <a:gd name="connsiteY14" fmla="*/ 1436915 h 1436915"/>
                        <a:gd name="connsiteX15" fmla="*/ 2444620 w 2733869"/>
                        <a:gd name="connsiteY15" fmla="*/ 1315617 h 1436915"/>
                        <a:gd name="connsiteX16" fmla="*/ 2733869 w 2733869"/>
                        <a:gd name="connsiteY16" fmla="*/ 1212980 h 1436915"/>
                        <a:gd name="connsiteX0" fmla="*/ 0 w 2733869"/>
                        <a:gd name="connsiteY0" fmla="*/ 0 h 1315617"/>
                        <a:gd name="connsiteX1" fmla="*/ 74645 w 2733869"/>
                        <a:gd name="connsiteY1" fmla="*/ 233266 h 1315617"/>
                        <a:gd name="connsiteX2" fmla="*/ 149290 w 2733869"/>
                        <a:gd name="connsiteY2" fmla="*/ 391886 h 1315617"/>
                        <a:gd name="connsiteX3" fmla="*/ 223935 w 2733869"/>
                        <a:gd name="connsiteY3" fmla="*/ 401217 h 1315617"/>
                        <a:gd name="connsiteX4" fmla="*/ 298579 w 2733869"/>
                        <a:gd name="connsiteY4" fmla="*/ 382555 h 1315617"/>
                        <a:gd name="connsiteX5" fmla="*/ 391886 w 2733869"/>
                        <a:gd name="connsiteY5" fmla="*/ 429208 h 1315617"/>
                        <a:gd name="connsiteX6" fmla="*/ 522514 w 2733869"/>
                        <a:gd name="connsiteY6" fmla="*/ 513184 h 1315617"/>
                        <a:gd name="connsiteX7" fmla="*/ 662473 w 2733869"/>
                        <a:gd name="connsiteY7" fmla="*/ 737119 h 1315617"/>
                        <a:gd name="connsiteX8" fmla="*/ 783771 w 2733869"/>
                        <a:gd name="connsiteY8" fmla="*/ 989045 h 1315617"/>
                        <a:gd name="connsiteX9" fmla="*/ 1026521 w 2733869"/>
                        <a:gd name="connsiteY9" fmla="*/ 1132211 h 1315617"/>
                        <a:gd name="connsiteX10" fmla="*/ 1297184 w 2733869"/>
                        <a:gd name="connsiteY10" fmla="*/ 1228142 h 1315617"/>
                        <a:gd name="connsiteX11" fmla="*/ 1532195 w 2733869"/>
                        <a:gd name="connsiteY11" fmla="*/ 1245443 h 1315617"/>
                        <a:gd name="connsiteX12" fmla="*/ 1763639 w 2733869"/>
                        <a:gd name="connsiteY12" fmla="*/ 1201608 h 1315617"/>
                        <a:gd name="connsiteX13" fmla="*/ 1959428 w 2733869"/>
                        <a:gd name="connsiteY13" fmla="*/ 1159329 h 1315617"/>
                        <a:gd name="connsiteX14" fmla="*/ 2174033 w 2733869"/>
                        <a:gd name="connsiteY14" fmla="*/ 1094015 h 1315617"/>
                        <a:gd name="connsiteX15" fmla="*/ 2444620 w 2733869"/>
                        <a:gd name="connsiteY15" fmla="*/ 1315617 h 1315617"/>
                        <a:gd name="connsiteX16" fmla="*/ 2733869 w 2733869"/>
                        <a:gd name="connsiteY16" fmla="*/ 1212980 h 1315617"/>
                        <a:gd name="connsiteX0" fmla="*/ 0 w 2733869"/>
                        <a:gd name="connsiteY0" fmla="*/ 0 h 1245443"/>
                        <a:gd name="connsiteX1" fmla="*/ 74645 w 2733869"/>
                        <a:gd name="connsiteY1" fmla="*/ 233266 h 1245443"/>
                        <a:gd name="connsiteX2" fmla="*/ 149290 w 2733869"/>
                        <a:gd name="connsiteY2" fmla="*/ 391886 h 1245443"/>
                        <a:gd name="connsiteX3" fmla="*/ 223935 w 2733869"/>
                        <a:gd name="connsiteY3" fmla="*/ 401217 h 1245443"/>
                        <a:gd name="connsiteX4" fmla="*/ 298579 w 2733869"/>
                        <a:gd name="connsiteY4" fmla="*/ 382555 h 1245443"/>
                        <a:gd name="connsiteX5" fmla="*/ 391886 w 2733869"/>
                        <a:gd name="connsiteY5" fmla="*/ 429208 h 1245443"/>
                        <a:gd name="connsiteX6" fmla="*/ 522514 w 2733869"/>
                        <a:gd name="connsiteY6" fmla="*/ 513184 h 1245443"/>
                        <a:gd name="connsiteX7" fmla="*/ 662473 w 2733869"/>
                        <a:gd name="connsiteY7" fmla="*/ 737119 h 1245443"/>
                        <a:gd name="connsiteX8" fmla="*/ 783771 w 2733869"/>
                        <a:gd name="connsiteY8" fmla="*/ 989045 h 1245443"/>
                        <a:gd name="connsiteX9" fmla="*/ 1026521 w 2733869"/>
                        <a:gd name="connsiteY9" fmla="*/ 1132211 h 1245443"/>
                        <a:gd name="connsiteX10" fmla="*/ 1297184 w 2733869"/>
                        <a:gd name="connsiteY10" fmla="*/ 1228142 h 1245443"/>
                        <a:gd name="connsiteX11" fmla="*/ 1532195 w 2733869"/>
                        <a:gd name="connsiteY11" fmla="*/ 1245443 h 1245443"/>
                        <a:gd name="connsiteX12" fmla="*/ 1763639 w 2733869"/>
                        <a:gd name="connsiteY12" fmla="*/ 1201608 h 1245443"/>
                        <a:gd name="connsiteX13" fmla="*/ 1959428 w 2733869"/>
                        <a:gd name="connsiteY13" fmla="*/ 1159329 h 1245443"/>
                        <a:gd name="connsiteX14" fmla="*/ 2174033 w 2733869"/>
                        <a:gd name="connsiteY14" fmla="*/ 1094015 h 1245443"/>
                        <a:gd name="connsiteX15" fmla="*/ 2427779 w 2733869"/>
                        <a:gd name="connsiteY15" fmla="*/ 1010817 h 1245443"/>
                        <a:gd name="connsiteX16" fmla="*/ 2733869 w 2733869"/>
                        <a:gd name="connsiteY16" fmla="*/ 1212980 h 1245443"/>
                        <a:gd name="connsiteX0" fmla="*/ 0 w 2784392"/>
                        <a:gd name="connsiteY0" fmla="*/ 0 h 1245443"/>
                        <a:gd name="connsiteX1" fmla="*/ 74645 w 2784392"/>
                        <a:gd name="connsiteY1" fmla="*/ 233266 h 1245443"/>
                        <a:gd name="connsiteX2" fmla="*/ 149290 w 2784392"/>
                        <a:gd name="connsiteY2" fmla="*/ 391886 h 1245443"/>
                        <a:gd name="connsiteX3" fmla="*/ 223935 w 2784392"/>
                        <a:gd name="connsiteY3" fmla="*/ 401217 h 1245443"/>
                        <a:gd name="connsiteX4" fmla="*/ 298579 w 2784392"/>
                        <a:gd name="connsiteY4" fmla="*/ 382555 h 1245443"/>
                        <a:gd name="connsiteX5" fmla="*/ 391886 w 2784392"/>
                        <a:gd name="connsiteY5" fmla="*/ 429208 h 1245443"/>
                        <a:gd name="connsiteX6" fmla="*/ 522514 w 2784392"/>
                        <a:gd name="connsiteY6" fmla="*/ 513184 h 1245443"/>
                        <a:gd name="connsiteX7" fmla="*/ 662473 w 2784392"/>
                        <a:gd name="connsiteY7" fmla="*/ 737119 h 1245443"/>
                        <a:gd name="connsiteX8" fmla="*/ 783771 w 2784392"/>
                        <a:gd name="connsiteY8" fmla="*/ 989045 h 1245443"/>
                        <a:gd name="connsiteX9" fmla="*/ 1026521 w 2784392"/>
                        <a:gd name="connsiteY9" fmla="*/ 1132211 h 1245443"/>
                        <a:gd name="connsiteX10" fmla="*/ 1297184 w 2784392"/>
                        <a:gd name="connsiteY10" fmla="*/ 1228142 h 1245443"/>
                        <a:gd name="connsiteX11" fmla="*/ 1532195 w 2784392"/>
                        <a:gd name="connsiteY11" fmla="*/ 1245443 h 1245443"/>
                        <a:gd name="connsiteX12" fmla="*/ 1763639 w 2784392"/>
                        <a:gd name="connsiteY12" fmla="*/ 1201608 h 1245443"/>
                        <a:gd name="connsiteX13" fmla="*/ 1959428 w 2784392"/>
                        <a:gd name="connsiteY13" fmla="*/ 1159329 h 1245443"/>
                        <a:gd name="connsiteX14" fmla="*/ 2174033 w 2784392"/>
                        <a:gd name="connsiteY14" fmla="*/ 1094015 h 1245443"/>
                        <a:gd name="connsiteX15" fmla="*/ 2427779 w 2784392"/>
                        <a:gd name="connsiteY15" fmla="*/ 1010817 h 1245443"/>
                        <a:gd name="connsiteX16" fmla="*/ 2784392 w 2784392"/>
                        <a:gd name="connsiteY16" fmla="*/ 889130 h 1245443"/>
                        <a:gd name="connsiteX0" fmla="*/ 0 w 2818074"/>
                        <a:gd name="connsiteY0" fmla="*/ 0 h 1245443"/>
                        <a:gd name="connsiteX1" fmla="*/ 74645 w 2818074"/>
                        <a:gd name="connsiteY1" fmla="*/ 233266 h 1245443"/>
                        <a:gd name="connsiteX2" fmla="*/ 149290 w 2818074"/>
                        <a:gd name="connsiteY2" fmla="*/ 391886 h 1245443"/>
                        <a:gd name="connsiteX3" fmla="*/ 223935 w 2818074"/>
                        <a:gd name="connsiteY3" fmla="*/ 401217 h 1245443"/>
                        <a:gd name="connsiteX4" fmla="*/ 298579 w 2818074"/>
                        <a:gd name="connsiteY4" fmla="*/ 382555 h 1245443"/>
                        <a:gd name="connsiteX5" fmla="*/ 391886 w 2818074"/>
                        <a:gd name="connsiteY5" fmla="*/ 429208 h 1245443"/>
                        <a:gd name="connsiteX6" fmla="*/ 522514 w 2818074"/>
                        <a:gd name="connsiteY6" fmla="*/ 513184 h 1245443"/>
                        <a:gd name="connsiteX7" fmla="*/ 662473 w 2818074"/>
                        <a:gd name="connsiteY7" fmla="*/ 737119 h 1245443"/>
                        <a:gd name="connsiteX8" fmla="*/ 783771 w 2818074"/>
                        <a:gd name="connsiteY8" fmla="*/ 989045 h 1245443"/>
                        <a:gd name="connsiteX9" fmla="*/ 1026521 w 2818074"/>
                        <a:gd name="connsiteY9" fmla="*/ 1132211 h 1245443"/>
                        <a:gd name="connsiteX10" fmla="*/ 1297184 w 2818074"/>
                        <a:gd name="connsiteY10" fmla="*/ 1228142 h 1245443"/>
                        <a:gd name="connsiteX11" fmla="*/ 1532195 w 2818074"/>
                        <a:gd name="connsiteY11" fmla="*/ 1245443 h 1245443"/>
                        <a:gd name="connsiteX12" fmla="*/ 1763639 w 2818074"/>
                        <a:gd name="connsiteY12" fmla="*/ 1201608 h 1245443"/>
                        <a:gd name="connsiteX13" fmla="*/ 1959428 w 2818074"/>
                        <a:gd name="connsiteY13" fmla="*/ 1159329 h 1245443"/>
                        <a:gd name="connsiteX14" fmla="*/ 2174033 w 2818074"/>
                        <a:gd name="connsiteY14" fmla="*/ 1094015 h 1245443"/>
                        <a:gd name="connsiteX15" fmla="*/ 2427779 w 2818074"/>
                        <a:gd name="connsiteY15" fmla="*/ 1010817 h 1245443"/>
                        <a:gd name="connsiteX16" fmla="*/ 2818074 w 2818074"/>
                        <a:gd name="connsiteY16" fmla="*/ 693867 h 1245443"/>
                        <a:gd name="connsiteX0" fmla="*/ 0 w 2818074"/>
                        <a:gd name="connsiteY0" fmla="*/ 0 h 1245443"/>
                        <a:gd name="connsiteX1" fmla="*/ 74645 w 2818074"/>
                        <a:gd name="connsiteY1" fmla="*/ 233266 h 1245443"/>
                        <a:gd name="connsiteX2" fmla="*/ 149290 w 2818074"/>
                        <a:gd name="connsiteY2" fmla="*/ 391886 h 1245443"/>
                        <a:gd name="connsiteX3" fmla="*/ 223935 w 2818074"/>
                        <a:gd name="connsiteY3" fmla="*/ 401217 h 1245443"/>
                        <a:gd name="connsiteX4" fmla="*/ 298579 w 2818074"/>
                        <a:gd name="connsiteY4" fmla="*/ 382555 h 1245443"/>
                        <a:gd name="connsiteX5" fmla="*/ 391886 w 2818074"/>
                        <a:gd name="connsiteY5" fmla="*/ 429208 h 1245443"/>
                        <a:gd name="connsiteX6" fmla="*/ 522514 w 2818074"/>
                        <a:gd name="connsiteY6" fmla="*/ 513184 h 1245443"/>
                        <a:gd name="connsiteX7" fmla="*/ 662473 w 2818074"/>
                        <a:gd name="connsiteY7" fmla="*/ 737119 h 1245443"/>
                        <a:gd name="connsiteX8" fmla="*/ 783771 w 2818074"/>
                        <a:gd name="connsiteY8" fmla="*/ 989045 h 1245443"/>
                        <a:gd name="connsiteX9" fmla="*/ 1026521 w 2818074"/>
                        <a:gd name="connsiteY9" fmla="*/ 1132211 h 1245443"/>
                        <a:gd name="connsiteX10" fmla="*/ 1297184 w 2818074"/>
                        <a:gd name="connsiteY10" fmla="*/ 1228142 h 1245443"/>
                        <a:gd name="connsiteX11" fmla="*/ 1532195 w 2818074"/>
                        <a:gd name="connsiteY11" fmla="*/ 1245443 h 1245443"/>
                        <a:gd name="connsiteX12" fmla="*/ 1763639 w 2818074"/>
                        <a:gd name="connsiteY12" fmla="*/ 1201608 h 1245443"/>
                        <a:gd name="connsiteX13" fmla="*/ 1959428 w 2818074"/>
                        <a:gd name="connsiteY13" fmla="*/ 1159329 h 1245443"/>
                        <a:gd name="connsiteX14" fmla="*/ 2174033 w 2818074"/>
                        <a:gd name="connsiteY14" fmla="*/ 1094015 h 1245443"/>
                        <a:gd name="connsiteX15" fmla="*/ 2427779 w 2818074"/>
                        <a:gd name="connsiteY15" fmla="*/ 953667 h 1245443"/>
                        <a:gd name="connsiteX16" fmla="*/ 2818074 w 2818074"/>
                        <a:gd name="connsiteY16" fmla="*/ 693867 h 1245443"/>
                        <a:gd name="connsiteX0" fmla="*/ 0 w 2818074"/>
                        <a:gd name="connsiteY0" fmla="*/ 0 h 1245443"/>
                        <a:gd name="connsiteX1" fmla="*/ 74645 w 2818074"/>
                        <a:gd name="connsiteY1" fmla="*/ 233266 h 1245443"/>
                        <a:gd name="connsiteX2" fmla="*/ 149290 w 2818074"/>
                        <a:gd name="connsiteY2" fmla="*/ 391886 h 1245443"/>
                        <a:gd name="connsiteX3" fmla="*/ 223935 w 2818074"/>
                        <a:gd name="connsiteY3" fmla="*/ 401217 h 1245443"/>
                        <a:gd name="connsiteX4" fmla="*/ 298579 w 2818074"/>
                        <a:gd name="connsiteY4" fmla="*/ 382555 h 1245443"/>
                        <a:gd name="connsiteX5" fmla="*/ 391886 w 2818074"/>
                        <a:gd name="connsiteY5" fmla="*/ 429208 h 1245443"/>
                        <a:gd name="connsiteX6" fmla="*/ 522514 w 2818074"/>
                        <a:gd name="connsiteY6" fmla="*/ 513184 h 1245443"/>
                        <a:gd name="connsiteX7" fmla="*/ 662473 w 2818074"/>
                        <a:gd name="connsiteY7" fmla="*/ 737119 h 1245443"/>
                        <a:gd name="connsiteX8" fmla="*/ 783771 w 2818074"/>
                        <a:gd name="connsiteY8" fmla="*/ 989045 h 1245443"/>
                        <a:gd name="connsiteX9" fmla="*/ 1049700 w 2818074"/>
                        <a:gd name="connsiteY9" fmla="*/ 1063385 h 1245443"/>
                        <a:gd name="connsiteX10" fmla="*/ 1297184 w 2818074"/>
                        <a:gd name="connsiteY10" fmla="*/ 1228142 h 1245443"/>
                        <a:gd name="connsiteX11" fmla="*/ 1532195 w 2818074"/>
                        <a:gd name="connsiteY11" fmla="*/ 1245443 h 1245443"/>
                        <a:gd name="connsiteX12" fmla="*/ 1763639 w 2818074"/>
                        <a:gd name="connsiteY12" fmla="*/ 1201608 h 1245443"/>
                        <a:gd name="connsiteX13" fmla="*/ 1959428 w 2818074"/>
                        <a:gd name="connsiteY13" fmla="*/ 1159329 h 1245443"/>
                        <a:gd name="connsiteX14" fmla="*/ 2174033 w 2818074"/>
                        <a:gd name="connsiteY14" fmla="*/ 1094015 h 1245443"/>
                        <a:gd name="connsiteX15" fmla="*/ 2427779 w 2818074"/>
                        <a:gd name="connsiteY15" fmla="*/ 953667 h 1245443"/>
                        <a:gd name="connsiteX16" fmla="*/ 2818074 w 2818074"/>
                        <a:gd name="connsiteY16" fmla="*/ 693867 h 1245443"/>
                        <a:gd name="connsiteX0" fmla="*/ 0 w 2818074"/>
                        <a:gd name="connsiteY0" fmla="*/ 0 h 1245443"/>
                        <a:gd name="connsiteX1" fmla="*/ 74645 w 2818074"/>
                        <a:gd name="connsiteY1" fmla="*/ 233266 h 1245443"/>
                        <a:gd name="connsiteX2" fmla="*/ 149290 w 2818074"/>
                        <a:gd name="connsiteY2" fmla="*/ 391886 h 1245443"/>
                        <a:gd name="connsiteX3" fmla="*/ 223935 w 2818074"/>
                        <a:gd name="connsiteY3" fmla="*/ 401217 h 1245443"/>
                        <a:gd name="connsiteX4" fmla="*/ 298579 w 2818074"/>
                        <a:gd name="connsiteY4" fmla="*/ 382555 h 1245443"/>
                        <a:gd name="connsiteX5" fmla="*/ 391886 w 2818074"/>
                        <a:gd name="connsiteY5" fmla="*/ 429208 h 1245443"/>
                        <a:gd name="connsiteX6" fmla="*/ 522514 w 2818074"/>
                        <a:gd name="connsiteY6" fmla="*/ 513184 h 1245443"/>
                        <a:gd name="connsiteX7" fmla="*/ 662473 w 2818074"/>
                        <a:gd name="connsiteY7" fmla="*/ 737119 h 1245443"/>
                        <a:gd name="connsiteX8" fmla="*/ 783771 w 2818074"/>
                        <a:gd name="connsiteY8" fmla="*/ 989045 h 1245443"/>
                        <a:gd name="connsiteX9" fmla="*/ 1049700 w 2818074"/>
                        <a:gd name="connsiteY9" fmla="*/ 1063385 h 1245443"/>
                        <a:gd name="connsiteX10" fmla="*/ 1308774 w 2818074"/>
                        <a:gd name="connsiteY10" fmla="*/ 1119987 h 1245443"/>
                        <a:gd name="connsiteX11" fmla="*/ 1532195 w 2818074"/>
                        <a:gd name="connsiteY11" fmla="*/ 1245443 h 1245443"/>
                        <a:gd name="connsiteX12" fmla="*/ 1763639 w 2818074"/>
                        <a:gd name="connsiteY12" fmla="*/ 1201608 h 1245443"/>
                        <a:gd name="connsiteX13" fmla="*/ 1959428 w 2818074"/>
                        <a:gd name="connsiteY13" fmla="*/ 1159329 h 1245443"/>
                        <a:gd name="connsiteX14" fmla="*/ 2174033 w 2818074"/>
                        <a:gd name="connsiteY14" fmla="*/ 1094015 h 1245443"/>
                        <a:gd name="connsiteX15" fmla="*/ 2427779 w 2818074"/>
                        <a:gd name="connsiteY15" fmla="*/ 953667 h 1245443"/>
                        <a:gd name="connsiteX16" fmla="*/ 2818074 w 2818074"/>
                        <a:gd name="connsiteY16" fmla="*/ 693867 h 1245443"/>
                        <a:gd name="connsiteX0" fmla="*/ 0 w 2818074"/>
                        <a:gd name="connsiteY0" fmla="*/ 0 h 1201608"/>
                        <a:gd name="connsiteX1" fmla="*/ 74645 w 2818074"/>
                        <a:gd name="connsiteY1" fmla="*/ 233266 h 1201608"/>
                        <a:gd name="connsiteX2" fmla="*/ 149290 w 2818074"/>
                        <a:gd name="connsiteY2" fmla="*/ 391886 h 1201608"/>
                        <a:gd name="connsiteX3" fmla="*/ 223935 w 2818074"/>
                        <a:gd name="connsiteY3" fmla="*/ 401217 h 1201608"/>
                        <a:gd name="connsiteX4" fmla="*/ 298579 w 2818074"/>
                        <a:gd name="connsiteY4" fmla="*/ 382555 h 1201608"/>
                        <a:gd name="connsiteX5" fmla="*/ 391886 w 2818074"/>
                        <a:gd name="connsiteY5" fmla="*/ 429208 h 1201608"/>
                        <a:gd name="connsiteX6" fmla="*/ 522514 w 2818074"/>
                        <a:gd name="connsiteY6" fmla="*/ 513184 h 1201608"/>
                        <a:gd name="connsiteX7" fmla="*/ 662473 w 2818074"/>
                        <a:gd name="connsiteY7" fmla="*/ 737119 h 1201608"/>
                        <a:gd name="connsiteX8" fmla="*/ 783771 w 2818074"/>
                        <a:gd name="connsiteY8" fmla="*/ 989045 h 1201608"/>
                        <a:gd name="connsiteX9" fmla="*/ 1049700 w 2818074"/>
                        <a:gd name="connsiteY9" fmla="*/ 1063385 h 1201608"/>
                        <a:gd name="connsiteX10" fmla="*/ 1308774 w 2818074"/>
                        <a:gd name="connsiteY10" fmla="*/ 1119987 h 1201608"/>
                        <a:gd name="connsiteX11" fmla="*/ 1543784 w 2818074"/>
                        <a:gd name="connsiteY11" fmla="*/ 1176617 h 1201608"/>
                        <a:gd name="connsiteX12" fmla="*/ 1763639 w 2818074"/>
                        <a:gd name="connsiteY12" fmla="*/ 1201608 h 1201608"/>
                        <a:gd name="connsiteX13" fmla="*/ 1959428 w 2818074"/>
                        <a:gd name="connsiteY13" fmla="*/ 1159329 h 1201608"/>
                        <a:gd name="connsiteX14" fmla="*/ 2174033 w 2818074"/>
                        <a:gd name="connsiteY14" fmla="*/ 1094015 h 1201608"/>
                        <a:gd name="connsiteX15" fmla="*/ 2427779 w 2818074"/>
                        <a:gd name="connsiteY15" fmla="*/ 953667 h 1201608"/>
                        <a:gd name="connsiteX16" fmla="*/ 2818074 w 2818074"/>
                        <a:gd name="connsiteY16" fmla="*/ 693867 h 1201608"/>
                        <a:gd name="connsiteX0" fmla="*/ 0 w 2818074"/>
                        <a:gd name="connsiteY0" fmla="*/ 0 h 1201608"/>
                        <a:gd name="connsiteX1" fmla="*/ 74645 w 2818074"/>
                        <a:gd name="connsiteY1" fmla="*/ 233266 h 1201608"/>
                        <a:gd name="connsiteX2" fmla="*/ 149290 w 2818074"/>
                        <a:gd name="connsiteY2" fmla="*/ 391886 h 1201608"/>
                        <a:gd name="connsiteX3" fmla="*/ 223935 w 2818074"/>
                        <a:gd name="connsiteY3" fmla="*/ 401217 h 1201608"/>
                        <a:gd name="connsiteX4" fmla="*/ 298579 w 2818074"/>
                        <a:gd name="connsiteY4" fmla="*/ 382555 h 1201608"/>
                        <a:gd name="connsiteX5" fmla="*/ 391886 w 2818074"/>
                        <a:gd name="connsiteY5" fmla="*/ 429208 h 1201608"/>
                        <a:gd name="connsiteX6" fmla="*/ 522514 w 2818074"/>
                        <a:gd name="connsiteY6" fmla="*/ 513184 h 1201608"/>
                        <a:gd name="connsiteX7" fmla="*/ 662473 w 2818074"/>
                        <a:gd name="connsiteY7" fmla="*/ 737119 h 1201608"/>
                        <a:gd name="connsiteX8" fmla="*/ 830129 w 2818074"/>
                        <a:gd name="connsiteY8" fmla="*/ 910387 h 1201608"/>
                        <a:gd name="connsiteX9" fmla="*/ 1049700 w 2818074"/>
                        <a:gd name="connsiteY9" fmla="*/ 1063385 h 1201608"/>
                        <a:gd name="connsiteX10" fmla="*/ 1308774 w 2818074"/>
                        <a:gd name="connsiteY10" fmla="*/ 1119987 h 1201608"/>
                        <a:gd name="connsiteX11" fmla="*/ 1543784 w 2818074"/>
                        <a:gd name="connsiteY11" fmla="*/ 1176617 h 1201608"/>
                        <a:gd name="connsiteX12" fmla="*/ 1763639 w 2818074"/>
                        <a:gd name="connsiteY12" fmla="*/ 1201608 h 1201608"/>
                        <a:gd name="connsiteX13" fmla="*/ 1959428 w 2818074"/>
                        <a:gd name="connsiteY13" fmla="*/ 1159329 h 1201608"/>
                        <a:gd name="connsiteX14" fmla="*/ 2174033 w 2818074"/>
                        <a:gd name="connsiteY14" fmla="*/ 1094015 h 1201608"/>
                        <a:gd name="connsiteX15" fmla="*/ 2427779 w 2818074"/>
                        <a:gd name="connsiteY15" fmla="*/ 953667 h 1201608"/>
                        <a:gd name="connsiteX16" fmla="*/ 2818074 w 2818074"/>
                        <a:gd name="connsiteY16" fmla="*/ 693867 h 1201608"/>
                        <a:gd name="connsiteX0" fmla="*/ 0 w 2818074"/>
                        <a:gd name="connsiteY0" fmla="*/ 0 h 1201608"/>
                        <a:gd name="connsiteX1" fmla="*/ 74645 w 2818074"/>
                        <a:gd name="connsiteY1" fmla="*/ 233266 h 1201608"/>
                        <a:gd name="connsiteX2" fmla="*/ 149290 w 2818074"/>
                        <a:gd name="connsiteY2" fmla="*/ 391886 h 1201608"/>
                        <a:gd name="connsiteX3" fmla="*/ 223935 w 2818074"/>
                        <a:gd name="connsiteY3" fmla="*/ 401217 h 1201608"/>
                        <a:gd name="connsiteX4" fmla="*/ 298579 w 2818074"/>
                        <a:gd name="connsiteY4" fmla="*/ 382555 h 1201608"/>
                        <a:gd name="connsiteX5" fmla="*/ 391886 w 2818074"/>
                        <a:gd name="connsiteY5" fmla="*/ 429208 h 1201608"/>
                        <a:gd name="connsiteX6" fmla="*/ 522514 w 2818074"/>
                        <a:gd name="connsiteY6" fmla="*/ 513184 h 1201608"/>
                        <a:gd name="connsiteX7" fmla="*/ 662473 w 2818074"/>
                        <a:gd name="connsiteY7" fmla="*/ 737119 h 1201608"/>
                        <a:gd name="connsiteX8" fmla="*/ 830129 w 2818074"/>
                        <a:gd name="connsiteY8" fmla="*/ 910387 h 1201608"/>
                        <a:gd name="connsiteX9" fmla="*/ 1049700 w 2818074"/>
                        <a:gd name="connsiteY9" fmla="*/ 1063385 h 1201608"/>
                        <a:gd name="connsiteX10" fmla="*/ 1413081 w 2818074"/>
                        <a:gd name="connsiteY10" fmla="*/ 1031497 h 1201608"/>
                        <a:gd name="connsiteX11" fmla="*/ 1543784 w 2818074"/>
                        <a:gd name="connsiteY11" fmla="*/ 1176617 h 1201608"/>
                        <a:gd name="connsiteX12" fmla="*/ 1763639 w 2818074"/>
                        <a:gd name="connsiteY12" fmla="*/ 1201608 h 1201608"/>
                        <a:gd name="connsiteX13" fmla="*/ 1959428 w 2818074"/>
                        <a:gd name="connsiteY13" fmla="*/ 1159329 h 1201608"/>
                        <a:gd name="connsiteX14" fmla="*/ 2174033 w 2818074"/>
                        <a:gd name="connsiteY14" fmla="*/ 1094015 h 1201608"/>
                        <a:gd name="connsiteX15" fmla="*/ 2427779 w 2818074"/>
                        <a:gd name="connsiteY15" fmla="*/ 953667 h 1201608"/>
                        <a:gd name="connsiteX16" fmla="*/ 2818074 w 2818074"/>
                        <a:gd name="connsiteY16" fmla="*/ 693867 h 1201608"/>
                        <a:gd name="connsiteX0" fmla="*/ 0 w 2818074"/>
                        <a:gd name="connsiteY0" fmla="*/ 0 h 1201608"/>
                        <a:gd name="connsiteX1" fmla="*/ 74645 w 2818074"/>
                        <a:gd name="connsiteY1" fmla="*/ 233266 h 1201608"/>
                        <a:gd name="connsiteX2" fmla="*/ 149290 w 2818074"/>
                        <a:gd name="connsiteY2" fmla="*/ 391886 h 1201608"/>
                        <a:gd name="connsiteX3" fmla="*/ 223935 w 2818074"/>
                        <a:gd name="connsiteY3" fmla="*/ 401217 h 1201608"/>
                        <a:gd name="connsiteX4" fmla="*/ 298579 w 2818074"/>
                        <a:gd name="connsiteY4" fmla="*/ 382555 h 1201608"/>
                        <a:gd name="connsiteX5" fmla="*/ 391886 w 2818074"/>
                        <a:gd name="connsiteY5" fmla="*/ 429208 h 1201608"/>
                        <a:gd name="connsiteX6" fmla="*/ 522514 w 2818074"/>
                        <a:gd name="connsiteY6" fmla="*/ 513184 h 1201608"/>
                        <a:gd name="connsiteX7" fmla="*/ 662473 w 2818074"/>
                        <a:gd name="connsiteY7" fmla="*/ 737119 h 1201608"/>
                        <a:gd name="connsiteX8" fmla="*/ 830129 w 2818074"/>
                        <a:gd name="connsiteY8" fmla="*/ 910387 h 1201608"/>
                        <a:gd name="connsiteX9" fmla="*/ 1049700 w 2818074"/>
                        <a:gd name="connsiteY9" fmla="*/ 1063385 h 1201608"/>
                        <a:gd name="connsiteX10" fmla="*/ 1413081 w 2818074"/>
                        <a:gd name="connsiteY10" fmla="*/ 1031497 h 1201608"/>
                        <a:gd name="connsiteX11" fmla="*/ 1648091 w 2818074"/>
                        <a:gd name="connsiteY11" fmla="*/ 989804 h 1201608"/>
                        <a:gd name="connsiteX12" fmla="*/ 1763639 w 2818074"/>
                        <a:gd name="connsiteY12" fmla="*/ 1201608 h 1201608"/>
                        <a:gd name="connsiteX13" fmla="*/ 1959428 w 2818074"/>
                        <a:gd name="connsiteY13" fmla="*/ 1159329 h 1201608"/>
                        <a:gd name="connsiteX14" fmla="*/ 2174033 w 2818074"/>
                        <a:gd name="connsiteY14" fmla="*/ 1094015 h 1201608"/>
                        <a:gd name="connsiteX15" fmla="*/ 2427779 w 2818074"/>
                        <a:gd name="connsiteY15" fmla="*/ 953667 h 1201608"/>
                        <a:gd name="connsiteX16" fmla="*/ 2818074 w 2818074"/>
                        <a:gd name="connsiteY16" fmla="*/ 693867 h 1201608"/>
                        <a:gd name="connsiteX0" fmla="*/ 0 w 2818074"/>
                        <a:gd name="connsiteY0" fmla="*/ 0 h 1159329"/>
                        <a:gd name="connsiteX1" fmla="*/ 74645 w 2818074"/>
                        <a:gd name="connsiteY1" fmla="*/ 233266 h 1159329"/>
                        <a:gd name="connsiteX2" fmla="*/ 149290 w 2818074"/>
                        <a:gd name="connsiteY2" fmla="*/ 391886 h 1159329"/>
                        <a:gd name="connsiteX3" fmla="*/ 223935 w 2818074"/>
                        <a:gd name="connsiteY3" fmla="*/ 401217 h 1159329"/>
                        <a:gd name="connsiteX4" fmla="*/ 298579 w 2818074"/>
                        <a:gd name="connsiteY4" fmla="*/ 382555 h 1159329"/>
                        <a:gd name="connsiteX5" fmla="*/ 391886 w 2818074"/>
                        <a:gd name="connsiteY5" fmla="*/ 429208 h 1159329"/>
                        <a:gd name="connsiteX6" fmla="*/ 522514 w 2818074"/>
                        <a:gd name="connsiteY6" fmla="*/ 513184 h 1159329"/>
                        <a:gd name="connsiteX7" fmla="*/ 662473 w 2818074"/>
                        <a:gd name="connsiteY7" fmla="*/ 737119 h 1159329"/>
                        <a:gd name="connsiteX8" fmla="*/ 830129 w 2818074"/>
                        <a:gd name="connsiteY8" fmla="*/ 910387 h 1159329"/>
                        <a:gd name="connsiteX9" fmla="*/ 1049700 w 2818074"/>
                        <a:gd name="connsiteY9" fmla="*/ 1063385 h 1159329"/>
                        <a:gd name="connsiteX10" fmla="*/ 1413081 w 2818074"/>
                        <a:gd name="connsiteY10" fmla="*/ 1031497 h 1159329"/>
                        <a:gd name="connsiteX11" fmla="*/ 1648091 w 2818074"/>
                        <a:gd name="connsiteY11" fmla="*/ 989804 h 1159329"/>
                        <a:gd name="connsiteX12" fmla="*/ 1856356 w 2818074"/>
                        <a:gd name="connsiteY12" fmla="*/ 955801 h 1159329"/>
                        <a:gd name="connsiteX13" fmla="*/ 1959428 w 2818074"/>
                        <a:gd name="connsiteY13" fmla="*/ 1159329 h 1159329"/>
                        <a:gd name="connsiteX14" fmla="*/ 2174033 w 2818074"/>
                        <a:gd name="connsiteY14" fmla="*/ 1094015 h 1159329"/>
                        <a:gd name="connsiteX15" fmla="*/ 2427779 w 2818074"/>
                        <a:gd name="connsiteY15" fmla="*/ 953667 h 1159329"/>
                        <a:gd name="connsiteX16" fmla="*/ 2818074 w 2818074"/>
                        <a:gd name="connsiteY16" fmla="*/ 693867 h 1159329"/>
                        <a:gd name="connsiteX0" fmla="*/ 0 w 2818074"/>
                        <a:gd name="connsiteY0" fmla="*/ 0 h 1094015"/>
                        <a:gd name="connsiteX1" fmla="*/ 74645 w 2818074"/>
                        <a:gd name="connsiteY1" fmla="*/ 233266 h 1094015"/>
                        <a:gd name="connsiteX2" fmla="*/ 149290 w 2818074"/>
                        <a:gd name="connsiteY2" fmla="*/ 391886 h 1094015"/>
                        <a:gd name="connsiteX3" fmla="*/ 223935 w 2818074"/>
                        <a:gd name="connsiteY3" fmla="*/ 401217 h 1094015"/>
                        <a:gd name="connsiteX4" fmla="*/ 298579 w 2818074"/>
                        <a:gd name="connsiteY4" fmla="*/ 382555 h 1094015"/>
                        <a:gd name="connsiteX5" fmla="*/ 391886 w 2818074"/>
                        <a:gd name="connsiteY5" fmla="*/ 429208 h 1094015"/>
                        <a:gd name="connsiteX6" fmla="*/ 522514 w 2818074"/>
                        <a:gd name="connsiteY6" fmla="*/ 513184 h 1094015"/>
                        <a:gd name="connsiteX7" fmla="*/ 662473 w 2818074"/>
                        <a:gd name="connsiteY7" fmla="*/ 737119 h 1094015"/>
                        <a:gd name="connsiteX8" fmla="*/ 830129 w 2818074"/>
                        <a:gd name="connsiteY8" fmla="*/ 910387 h 1094015"/>
                        <a:gd name="connsiteX9" fmla="*/ 1049700 w 2818074"/>
                        <a:gd name="connsiteY9" fmla="*/ 1063385 h 1094015"/>
                        <a:gd name="connsiteX10" fmla="*/ 1413081 w 2818074"/>
                        <a:gd name="connsiteY10" fmla="*/ 1031497 h 1094015"/>
                        <a:gd name="connsiteX11" fmla="*/ 1648091 w 2818074"/>
                        <a:gd name="connsiteY11" fmla="*/ 989804 h 1094015"/>
                        <a:gd name="connsiteX12" fmla="*/ 1856356 w 2818074"/>
                        <a:gd name="connsiteY12" fmla="*/ 955801 h 1094015"/>
                        <a:gd name="connsiteX13" fmla="*/ 2040555 w 2818074"/>
                        <a:gd name="connsiteY13" fmla="*/ 933187 h 1094015"/>
                        <a:gd name="connsiteX14" fmla="*/ 2174033 w 2818074"/>
                        <a:gd name="connsiteY14" fmla="*/ 1094015 h 1094015"/>
                        <a:gd name="connsiteX15" fmla="*/ 2427779 w 2818074"/>
                        <a:gd name="connsiteY15" fmla="*/ 953667 h 1094015"/>
                        <a:gd name="connsiteX16" fmla="*/ 2818074 w 2818074"/>
                        <a:gd name="connsiteY16" fmla="*/ 693867 h 1094015"/>
                        <a:gd name="connsiteX0" fmla="*/ 0 w 2818074"/>
                        <a:gd name="connsiteY0" fmla="*/ 0 h 1063385"/>
                        <a:gd name="connsiteX1" fmla="*/ 74645 w 2818074"/>
                        <a:gd name="connsiteY1" fmla="*/ 233266 h 1063385"/>
                        <a:gd name="connsiteX2" fmla="*/ 149290 w 2818074"/>
                        <a:gd name="connsiteY2" fmla="*/ 391886 h 1063385"/>
                        <a:gd name="connsiteX3" fmla="*/ 223935 w 2818074"/>
                        <a:gd name="connsiteY3" fmla="*/ 401217 h 1063385"/>
                        <a:gd name="connsiteX4" fmla="*/ 298579 w 2818074"/>
                        <a:gd name="connsiteY4" fmla="*/ 382555 h 1063385"/>
                        <a:gd name="connsiteX5" fmla="*/ 391886 w 2818074"/>
                        <a:gd name="connsiteY5" fmla="*/ 429208 h 1063385"/>
                        <a:gd name="connsiteX6" fmla="*/ 522514 w 2818074"/>
                        <a:gd name="connsiteY6" fmla="*/ 513184 h 1063385"/>
                        <a:gd name="connsiteX7" fmla="*/ 662473 w 2818074"/>
                        <a:gd name="connsiteY7" fmla="*/ 737119 h 1063385"/>
                        <a:gd name="connsiteX8" fmla="*/ 830129 w 2818074"/>
                        <a:gd name="connsiteY8" fmla="*/ 910387 h 1063385"/>
                        <a:gd name="connsiteX9" fmla="*/ 1049700 w 2818074"/>
                        <a:gd name="connsiteY9" fmla="*/ 1063385 h 1063385"/>
                        <a:gd name="connsiteX10" fmla="*/ 1413081 w 2818074"/>
                        <a:gd name="connsiteY10" fmla="*/ 1031497 h 1063385"/>
                        <a:gd name="connsiteX11" fmla="*/ 1648091 w 2818074"/>
                        <a:gd name="connsiteY11" fmla="*/ 989804 h 1063385"/>
                        <a:gd name="connsiteX12" fmla="*/ 1856356 w 2818074"/>
                        <a:gd name="connsiteY12" fmla="*/ 955801 h 1063385"/>
                        <a:gd name="connsiteX13" fmla="*/ 2040555 w 2818074"/>
                        <a:gd name="connsiteY13" fmla="*/ 933187 h 1063385"/>
                        <a:gd name="connsiteX14" fmla="*/ 2220392 w 2818074"/>
                        <a:gd name="connsiteY14" fmla="*/ 907202 h 1063385"/>
                        <a:gd name="connsiteX15" fmla="*/ 2427779 w 2818074"/>
                        <a:gd name="connsiteY15" fmla="*/ 953667 h 1063385"/>
                        <a:gd name="connsiteX16" fmla="*/ 2818074 w 2818074"/>
                        <a:gd name="connsiteY16" fmla="*/ 693867 h 1063385"/>
                        <a:gd name="connsiteX0" fmla="*/ 0 w 2818074"/>
                        <a:gd name="connsiteY0" fmla="*/ 0 h 1063385"/>
                        <a:gd name="connsiteX1" fmla="*/ 74645 w 2818074"/>
                        <a:gd name="connsiteY1" fmla="*/ 233266 h 1063385"/>
                        <a:gd name="connsiteX2" fmla="*/ 149290 w 2818074"/>
                        <a:gd name="connsiteY2" fmla="*/ 391886 h 1063385"/>
                        <a:gd name="connsiteX3" fmla="*/ 223935 w 2818074"/>
                        <a:gd name="connsiteY3" fmla="*/ 401217 h 1063385"/>
                        <a:gd name="connsiteX4" fmla="*/ 298579 w 2818074"/>
                        <a:gd name="connsiteY4" fmla="*/ 382555 h 1063385"/>
                        <a:gd name="connsiteX5" fmla="*/ 391886 w 2818074"/>
                        <a:gd name="connsiteY5" fmla="*/ 429208 h 1063385"/>
                        <a:gd name="connsiteX6" fmla="*/ 522514 w 2818074"/>
                        <a:gd name="connsiteY6" fmla="*/ 513184 h 1063385"/>
                        <a:gd name="connsiteX7" fmla="*/ 662473 w 2818074"/>
                        <a:gd name="connsiteY7" fmla="*/ 737119 h 1063385"/>
                        <a:gd name="connsiteX8" fmla="*/ 830129 w 2818074"/>
                        <a:gd name="connsiteY8" fmla="*/ 910387 h 1063385"/>
                        <a:gd name="connsiteX9" fmla="*/ 1049700 w 2818074"/>
                        <a:gd name="connsiteY9" fmla="*/ 1063385 h 1063385"/>
                        <a:gd name="connsiteX10" fmla="*/ 1413081 w 2818074"/>
                        <a:gd name="connsiteY10" fmla="*/ 1031497 h 1063385"/>
                        <a:gd name="connsiteX11" fmla="*/ 1648091 w 2818074"/>
                        <a:gd name="connsiteY11" fmla="*/ 989804 h 1063385"/>
                        <a:gd name="connsiteX12" fmla="*/ 1856356 w 2818074"/>
                        <a:gd name="connsiteY12" fmla="*/ 955801 h 1063385"/>
                        <a:gd name="connsiteX13" fmla="*/ 2040555 w 2818074"/>
                        <a:gd name="connsiteY13" fmla="*/ 933187 h 1063385"/>
                        <a:gd name="connsiteX14" fmla="*/ 2220392 w 2818074"/>
                        <a:gd name="connsiteY14" fmla="*/ 907202 h 1063385"/>
                        <a:gd name="connsiteX15" fmla="*/ 2474138 w 2818074"/>
                        <a:gd name="connsiteY15" fmla="*/ 835680 h 1063385"/>
                        <a:gd name="connsiteX16" fmla="*/ 2818074 w 2818074"/>
                        <a:gd name="connsiteY16" fmla="*/ 693867 h 1063385"/>
                        <a:gd name="connsiteX0" fmla="*/ 0 w 2818074"/>
                        <a:gd name="connsiteY0" fmla="*/ 0 h 1031497"/>
                        <a:gd name="connsiteX1" fmla="*/ 74645 w 2818074"/>
                        <a:gd name="connsiteY1" fmla="*/ 233266 h 1031497"/>
                        <a:gd name="connsiteX2" fmla="*/ 149290 w 2818074"/>
                        <a:gd name="connsiteY2" fmla="*/ 391886 h 1031497"/>
                        <a:gd name="connsiteX3" fmla="*/ 223935 w 2818074"/>
                        <a:gd name="connsiteY3" fmla="*/ 401217 h 1031497"/>
                        <a:gd name="connsiteX4" fmla="*/ 298579 w 2818074"/>
                        <a:gd name="connsiteY4" fmla="*/ 382555 h 1031497"/>
                        <a:gd name="connsiteX5" fmla="*/ 391886 w 2818074"/>
                        <a:gd name="connsiteY5" fmla="*/ 429208 h 1031497"/>
                        <a:gd name="connsiteX6" fmla="*/ 522514 w 2818074"/>
                        <a:gd name="connsiteY6" fmla="*/ 513184 h 1031497"/>
                        <a:gd name="connsiteX7" fmla="*/ 662473 w 2818074"/>
                        <a:gd name="connsiteY7" fmla="*/ 737119 h 1031497"/>
                        <a:gd name="connsiteX8" fmla="*/ 830129 w 2818074"/>
                        <a:gd name="connsiteY8" fmla="*/ 910387 h 1031497"/>
                        <a:gd name="connsiteX9" fmla="*/ 1084468 w 2818074"/>
                        <a:gd name="connsiteY9" fmla="*/ 1024056 h 1031497"/>
                        <a:gd name="connsiteX10" fmla="*/ 1413081 w 2818074"/>
                        <a:gd name="connsiteY10" fmla="*/ 1031497 h 1031497"/>
                        <a:gd name="connsiteX11" fmla="*/ 1648091 w 2818074"/>
                        <a:gd name="connsiteY11" fmla="*/ 989804 h 1031497"/>
                        <a:gd name="connsiteX12" fmla="*/ 1856356 w 2818074"/>
                        <a:gd name="connsiteY12" fmla="*/ 955801 h 1031497"/>
                        <a:gd name="connsiteX13" fmla="*/ 2040555 w 2818074"/>
                        <a:gd name="connsiteY13" fmla="*/ 933187 h 1031497"/>
                        <a:gd name="connsiteX14" fmla="*/ 2220392 w 2818074"/>
                        <a:gd name="connsiteY14" fmla="*/ 907202 h 1031497"/>
                        <a:gd name="connsiteX15" fmla="*/ 2474138 w 2818074"/>
                        <a:gd name="connsiteY15" fmla="*/ 835680 h 1031497"/>
                        <a:gd name="connsiteX16" fmla="*/ 2818074 w 2818074"/>
                        <a:gd name="connsiteY16" fmla="*/ 693867 h 103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074" h="1031497">
                          <a:moveTo>
                            <a:pt x="0" y="0"/>
                          </a:moveTo>
                          <a:lnTo>
                            <a:pt x="74645" y="233266"/>
                          </a:lnTo>
                          <a:lnTo>
                            <a:pt x="149290" y="391886"/>
                          </a:lnTo>
                          <a:lnTo>
                            <a:pt x="223935" y="401217"/>
                          </a:lnTo>
                          <a:lnTo>
                            <a:pt x="298579" y="382555"/>
                          </a:lnTo>
                          <a:lnTo>
                            <a:pt x="391886" y="429208"/>
                          </a:lnTo>
                          <a:lnTo>
                            <a:pt x="522514" y="513184"/>
                          </a:lnTo>
                          <a:lnTo>
                            <a:pt x="662473" y="737119"/>
                          </a:lnTo>
                          <a:lnTo>
                            <a:pt x="830129" y="910387"/>
                          </a:lnTo>
                          <a:lnTo>
                            <a:pt x="1084468" y="1024056"/>
                          </a:lnTo>
                          <a:lnTo>
                            <a:pt x="1413081" y="1031497"/>
                          </a:lnTo>
                          <a:lnTo>
                            <a:pt x="1648091" y="989804"/>
                          </a:lnTo>
                          <a:lnTo>
                            <a:pt x="1856356" y="955801"/>
                          </a:lnTo>
                          <a:lnTo>
                            <a:pt x="2040555" y="933187"/>
                          </a:lnTo>
                          <a:lnTo>
                            <a:pt x="2220392" y="907202"/>
                          </a:lnTo>
                          <a:lnTo>
                            <a:pt x="2474138" y="835680"/>
                          </a:lnTo>
                          <a:lnTo>
                            <a:pt x="2818074" y="693867"/>
                          </a:lnTo>
                        </a:path>
                      </a:pathLst>
                    </a:custGeom>
                    <a:ln w="28575">
                      <a:solidFill>
                        <a:srgbClr val="00FF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IE"/>
                    </a:p>
                  </p:txBody>
                </p:sp>
                <p:sp>
                  <p:nvSpPr>
                    <p:cNvPr id="9" name="Freeform: Shape 8">
                      <a:extLst>
                        <a:ext uri="{FF2B5EF4-FFF2-40B4-BE49-F238E27FC236}">
                          <a16:creationId xmlns:a16="http://schemas.microsoft.com/office/drawing/2014/main" id="{C1E3381B-042F-488B-A054-30BC4B1ECD16}"/>
                        </a:ext>
                      </a:extLst>
                    </p:cNvPr>
                    <p:cNvSpPr/>
                    <p:nvPr/>
                  </p:nvSpPr>
                  <p:spPr>
                    <a:xfrm>
                      <a:off x="4281948" y="3153747"/>
                      <a:ext cx="3286181" cy="972522"/>
                    </a:xfrm>
                    <a:custGeom>
                      <a:avLst/>
                      <a:gdLst>
                        <a:gd name="connsiteX0" fmla="*/ 0 w 2631232"/>
                        <a:gd name="connsiteY0" fmla="*/ 0 h 970384"/>
                        <a:gd name="connsiteX1" fmla="*/ 205273 w 2631232"/>
                        <a:gd name="connsiteY1" fmla="*/ 121298 h 970384"/>
                        <a:gd name="connsiteX2" fmla="*/ 363894 w 2631232"/>
                        <a:gd name="connsiteY2" fmla="*/ 186612 h 970384"/>
                        <a:gd name="connsiteX3" fmla="*/ 475861 w 2631232"/>
                        <a:gd name="connsiteY3" fmla="*/ 326571 h 970384"/>
                        <a:gd name="connsiteX4" fmla="*/ 522514 w 2631232"/>
                        <a:gd name="connsiteY4" fmla="*/ 503853 h 970384"/>
                        <a:gd name="connsiteX5" fmla="*/ 606489 w 2631232"/>
                        <a:gd name="connsiteY5" fmla="*/ 681135 h 970384"/>
                        <a:gd name="connsiteX6" fmla="*/ 709126 w 2631232"/>
                        <a:gd name="connsiteY6" fmla="*/ 802433 h 970384"/>
                        <a:gd name="connsiteX7" fmla="*/ 886408 w 2631232"/>
                        <a:gd name="connsiteY7" fmla="*/ 867747 h 970384"/>
                        <a:gd name="connsiteX8" fmla="*/ 1045028 w 2631232"/>
                        <a:gd name="connsiteY8" fmla="*/ 877077 h 970384"/>
                        <a:gd name="connsiteX9" fmla="*/ 1175657 w 2631232"/>
                        <a:gd name="connsiteY9" fmla="*/ 923731 h 970384"/>
                        <a:gd name="connsiteX10" fmla="*/ 1296955 w 2631232"/>
                        <a:gd name="connsiteY10" fmla="*/ 970384 h 970384"/>
                        <a:gd name="connsiteX11" fmla="*/ 1446245 w 2631232"/>
                        <a:gd name="connsiteY11" fmla="*/ 905069 h 970384"/>
                        <a:gd name="connsiteX12" fmla="*/ 1595534 w 2631232"/>
                        <a:gd name="connsiteY12" fmla="*/ 783771 h 970384"/>
                        <a:gd name="connsiteX13" fmla="*/ 1828800 w 2631232"/>
                        <a:gd name="connsiteY13" fmla="*/ 765110 h 970384"/>
                        <a:gd name="connsiteX14" fmla="*/ 2043404 w 2631232"/>
                        <a:gd name="connsiteY14" fmla="*/ 727788 h 970384"/>
                        <a:gd name="connsiteX15" fmla="*/ 2323322 w 2631232"/>
                        <a:gd name="connsiteY15" fmla="*/ 643812 h 970384"/>
                        <a:gd name="connsiteX16" fmla="*/ 2631232 w 2631232"/>
                        <a:gd name="connsiteY16" fmla="*/ 531845 h 970384"/>
                        <a:gd name="connsiteX0" fmla="*/ 0 w 2631232"/>
                        <a:gd name="connsiteY0" fmla="*/ 0 h 923731"/>
                        <a:gd name="connsiteX1" fmla="*/ 205273 w 2631232"/>
                        <a:gd name="connsiteY1" fmla="*/ 121298 h 923731"/>
                        <a:gd name="connsiteX2" fmla="*/ 363894 w 2631232"/>
                        <a:gd name="connsiteY2" fmla="*/ 186612 h 923731"/>
                        <a:gd name="connsiteX3" fmla="*/ 475861 w 2631232"/>
                        <a:gd name="connsiteY3" fmla="*/ 326571 h 923731"/>
                        <a:gd name="connsiteX4" fmla="*/ 522514 w 2631232"/>
                        <a:gd name="connsiteY4" fmla="*/ 503853 h 923731"/>
                        <a:gd name="connsiteX5" fmla="*/ 606489 w 2631232"/>
                        <a:gd name="connsiteY5" fmla="*/ 681135 h 923731"/>
                        <a:gd name="connsiteX6" fmla="*/ 709126 w 2631232"/>
                        <a:gd name="connsiteY6" fmla="*/ 802433 h 923731"/>
                        <a:gd name="connsiteX7" fmla="*/ 886408 w 2631232"/>
                        <a:gd name="connsiteY7" fmla="*/ 867747 h 923731"/>
                        <a:gd name="connsiteX8" fmla="*/ 1045028 w 2631232"/>
                        <a:gd name="connsiteY8" fmla="*/ 877077 h 923731"/>
                        <a:gd name="connsiteX9" fmla="*/ 1175657 w 2631232"/>
                        <a:gd name="connsiteY9" fmla="*/ 923731 h 923731"/>
                        <a:gd name="connsiteX10" fmla="*/ 1289034 w 2631232"/>
                        <a:gd name="connsiteY10" fmla="*/ 842565 h 923731"/>
                        <a:gd name="connsiteX11" fmla="*/ 1446245 w 2631232"/>
                        <a:gd name="connsiteY11" fmla="*/ 905069 h 923731"/>
                        <a:gd name="connsiteX12" fmla="*/ 1595534 w 2631232"/>
                        <a:gd name="connsiteY12" fmla="*/ 783771 h 923731"/>
                        <a:gd name="connsiteX13" fmla="*/ 1828800 w 2631232"/>
                        <a:gd name="connsiteY13" fmla="*/ 765110 h 923731"/>
                        <a:gd name="connsiteX14" fmla="*/ 2043404 w 2631232"/>
                        <a:gd name="connsiteY14" fmla="*/ 727788 h 923731"/>
                        <a:gd name="connsiteX15" fmla="*/ 2323322 w 2631232"/>
                        <a:gd name="connsiteY15" fmla="*/ 643812 h 923731"/>
                        <a:gd name="connsiteX16" fmla="*/ 2631232 w 2631232"/>
                        <a:gd name="connsiteY16" fmla="*/ 531845 h 923731"/>
                        <a:gd name="connsiteX0" fmla="*/ 0 w 2631232"/>
                        <a:gd name="connsiteY0" fmla="*/ 0 h 923731"/>
                        <a:gd name="connsiteX1" fmla="*/ 205273 w 2631232"/>
                        <a:gd name="connsiteY1" fmla="*/ 121298 h 923731"/>
                        <a:gd name="connsiteX2" fmla="*/ 363894 w 2631232"/>
                        <a:gd name="connsiteY2" fmla="*/ 186612 h 923731"/>
                        <a:gd name="connsiteX3" fmla="*/ 475861 w 2631232"/>
                        <a:gd name="connsiteY3" fmla="*/ 326571 h 923731"/>
                        <a:gd name="connsiteX4" fmla="*/ 522514 w 2631232"/>
                        <a:gd name="connsiteY4" fmla="*/ 503853 h 923731"/>
                        <a:gd name="connsiteX5" fmla="*/ 606489 w 2631232"/>
                        <a:gd name="connsiteY5" fmla="*/ 681135 h 923731"/>
                        <a:gd name="connsiteX6" fmla="*/ 709126 w 2631232"/>
                        <a:gd name="connsiteY6" fmla="*/ 802433 h 923731"/>
                        <a:gd name="connsiteX7" fmla="*/ 886408 w 2631232"/>
                        <a:gd name="connsiteY7" fmla="*/ 867747 h 923731"/>
                        <a:gd name="connsiteX8" fmla="*/ 1045028 w 2631232"/>
                        <a:gd name="connsiteY8" fmla="*/ 877077 h 923731"/>
                        <a:gd name="connsiteX9" fmla="*/ 1175657 w 2631232"/>
                        <a:gd name="connsiteY9" fmla="*/ 923731 h 923731"/>
                        <a:gd name="connsiteX10" fmla="*/ 1289034 w 2631232"/>
                        <a:gd name="connsiteY10" fmla="*/ 842565 h 923731"/>
                        <a:gd name="connsiteX11" fmla="*/ 1454165 w 2631232"/>
                        <a:gd name="connsiteY11" fmla="*/ 787081 h 923731"/>
                        <a:gd name="connsiteX12" fmla="*/ 1595534 w 2631232"/>
                        <a:gd name="connsiteY12" fmla="*/ 783771 h 923731"/>
                        <a:gd name="connsiteX13" fmla="*/ 1828800 w 2631232"/>
                        <a:gd name="connsiteY13" fmla="*/ 765110 h 923731"/>
                        <a:gd name="connsiteX14" fmla="*/ 2043404 w 2631232"/>
                        <a:gd name="connsiteY14" fmla="*/ 727788 h 923731"/>
                        <a:gd name="connsiteX15" fmla="*/ 2323322 w 2631232"/>
                        <a:gd name="connsiteY15" fmla="*/ 643812 h 923731"/>
                        <a:gd name="connsiteX16" fmla="*/ 2631232 w 2631232"/>
                        <a:gd name="connsiteY16" fmla="*/ 531845 h 923731"/>
                        <a:gd name="connsiteX0" fmla="*/ 0 w 2631232"/>
                        <a:gd name="connsiteY0" fmla="*/ 0 h 923731"/>
                        <a:gd name="connsiteX1" fmla="*/ 205273 w 2631232"/>
                        <a:gd name="connsiteY1" fmla="*/ 121298 h 923731"/>
                        <a:gd name="connsiteX2" fmla="*/ 363894 w 2631232"/>
                        <a:gd name="connsiteY2" fmla="*/ 186612 h 923731"/>
                        <a:gd name="connsiteX3" fmla="*/ 475861 w 2631232"/>
                        <a:gd name="connsiteY3" fmla="*/ 326571 h 923731"/>
                        <a:gd name="connsiteX4" fmla="*/ 522514 w 2631232"/>
                        <a:gd name="connsiteY4" fmla="*/ 503853 h 923731"/>
                        <a:gd name="connsiteX5" fmla="*/ 606489 w 2631232"/>
                        <a:gd name="connsiteY5" fmla="*/ 681135 h 923731"/>
                        <a:gd name="connsiteX6" fmla="*/ 709126 w 2631232"/>
                        <a:gd name="connsiteY6" fmla="*/ 802433 h 923731"/>
                        <a:gd name="connsiteX7" fmla="*/ 886408 w 2631232"/>
                        <a:gd name="connsiteY7" fmla="*/ 867747 h 923731"/>
                        <a:gd name="connsiteX8" fmla="*/ 1045028 w 2631232"/>
                        <a:gd name="connsiteY8" fmla="*/ 877077 h 923731"/>
                        <a:gd name="connsiteX9" fmla="*/ 1175657 w 2631232"/>
                        <a:gd name="connsiteY9" fmla="*/ 923731 h 923731"/>
                        <a:gd name="connsiteX10" fmla="*/ 1289034 w 2631232"/>
                        <a:gd name="connsiteY10" fmla="*/ 842565 h 923731"/>
                        <a:gd name="connsiteX11" fmla="*/ 1454165 w 2631232"/>
                        <a:gd name="connsiteY11" fmla="*/ 787081 h 923731"/>
                        <a:gd name="connsiteX12" fmla="*/ 1595534 w 2631232"/>
                        <a:gd name="connsiteY12" fmla="*/ 783771 h 923731"/>
                        <a:gd name="connsiteX13" fmla="*/ 1812960 w 2631232"/>
                        <a:gd name="connsiteY13" fmla="*/ 637291 h 923731"/>
                        <a:gd name="connsiteX14" fmla="*/ 2043404 w 2631232"/>
                        <a:gd name="connsiteY14" fmla="*/ 727788 h 923731"/>
                        <a:gd name="connsiteX15" fmla="*/ 2323322 w 2631232"/>
                        <a:gd name="connsiteY15" fmla="*/ 643812 h 923731"/>
                        <a:gd name="connsiteX16" fmla="*/ 2631232 w 2631232"/>
                        <a:gd name="connsiteY16" fmla="*/ 531845 h 923731"/>
                        <a:gd name="connsiteX0" fmla="*/ 0 w 2631232"/>
                        <a:gd name="connsiteY0" fmla="*/ 0 h 923731"/>
                        <a:gd name="connsiteX1" fmla="*/ 205273 w 2631232"/>
                        <a:gd name="connsiteY1" fmla="*/ 121298 h 923731"/>
                        <a:gd name="connsiteX2" fmla="*/ 363894 w 2631232"/>
                        <a:gd name="connsiteY2" fmla="*/ 186612 h 923731"/>
                        <a:gd name="connsiteX3" fmla="*/ 475861 w 2631232"/>
                        <a:gd name="connsiteY3" fmla="*/ 326571 h 923731"/>
                        <a:gd name="connsiteX4" fmla="*/ 522514 w 2631232"/>
                        <a:gd name="connsiteY4" fmla="*/ 503853 h 923731"/>
                        <a:gd name="connsiteX5" fmla="*/ 606489 w 2631232"/>
                        <a:gd name="connsiteY5" fmla="*/ 681135 h 923731"/>
                        <a:gd name="connsiteX6" fmla="*/ 709126 w 2631232"/>
                        <a:gd name="connsiteY6" fmla="*/ 802433 h 923731"/>
                        <a:gd name="connsiteX7" fmla="*/ 886408 w 2631232"/>
                        <a:gd name="connsiteY7" fmla="*/ 867747 h 923731"/>
                        <a:gd name="connsiteX8" fmla="*/ 1045028 w 2631232"/>
                        <a:gd name="connsiteY8" fmla="*/ 877077 h 923731"/>
                        <a:gd name="connsiteX9" fmla="*/ 1175657 w 2631232"/>
                        <a:gd name="connsiteY9" fmla="*/ 923731 h 923731"/>
                        <a:gd name="connsiteX10" fmla="*/ 1289034 w 2631232"/>
                        <a:gd name="connsiteY10" fmla="*/ 842565 h 923731"/>
                        <a:gd name="connsiteX11" fmla="*/ 1454165 w 2631232"/>
                        <a:gd name="connsiteY11" fmla="*/ 787081 h 923731"/>
                        <a:gd name="connsiteX12" fmla="*/ 1595534 w 2631232"/>
                        <a:gd name="connsiteY12" fmla="*/ 783771 h 923731"/>
                        <a:gd name="connsiteX13" fmla="*/ 1812960 w 2631232"/>
                        <a:gd name="connsiteY13" fmla="*/ 637291 h 923731"/>
                        <a:gd name="connsiteX14" fmla="*/ 2043404 w 2631232"/>
                        <a:gd name="connsiteY14" fmla="*/ 550807 h 923731"/>
                        <a:gd name="connsiteX15" fmla="*/ 2323322 w 2631232"/>
                        <a:gd name="connsiteY15" fmla="*/ 643812 h 923731"/>
                        <a:gd name="connsiteX16" fmla="*/ 2631232 w 2631232"/>
                        <a:gd name="connsiteY16" fmla="*/ 531845 h 923731"/>
                        <a:gd name="connsiteX0" fmla="*/ 0 w 2647072"/>
                        <a:gd name="connsiteY0" fmla="*/ 0 h 923731"/>
                        <a:gd name="connsiteX1" fmla="*/ 205273 w 2647072"/>
                        <a:gd name="connsiteY1" fmla="*/ 121298 h 923731"/>
                        <a:gd name="connsiteX2" fmla="*/ 363894 w 2647072"/>
                        <a:gd name="connsiteY2" fmla="*/ 186612 h 923731"/>
                        <a:gd name="connsiteX3" fmla="*/ 475861 w 2647072"/>
                        <a:gd name="connsiteY3" fmla="*/ 326571 h 923731"/>
                        <a:gd name="connsiteX4" fmla="*/ 522514 w 2647072"/>
                        <a:gd name="connsiteY4" fmla="*/ 503853 h 923731"/>
                        <a:gd name="connsiteX5" fmla="*/ 606489 w 2647072"/>
                        <a:gd name="connsiteY5" fmla="*/ 681135 h 923731"/>
                        <a:gd name="connsiteX6" fmla="*/ 709126 w 2647072"/>
                        <a:gd name="connsiteY6" fmla="*/ 802433 h 923731"/>
                        <a:gd name="connsiteX7" fmla="*/ 886408 w 2647072"/>
                        <a:gd name="connsiteY7" fmla="*/ 867747 h 923731"/>
                        <a:gd name="connsiteX8" fmla="*/ 1045028 w 2647072"/>
                        <a:gd name="connsiteY8" fmla="*/ 877077 h 923731"/>
                        <a:gd name="connsiteX9" fmla="*/ 1175657 w 2647072"/>
                        <a:gd name="connsiteY9" fmla="*/ 923731 h 923731"/>
                        <a:gd name="connsiteX10" fmla="*/ 1289034 w 2647072"/>
                        <a:gd name="connsiteY10" fmla="*/ 842565 h 923731"/>
                        <a:gd name="connsiteX11" fmla="*/ 1454165 w 2647072"/>
                        <a:gd name="connsiteY11" fmla="*/ 787081 h 923731"/>
                        <a:gd name="connsiteX12" fmla="*/ 1595534 w 2647072"/>
                        <a:gd name="connsiteY12" fmla="*/ 783771 h 923731"/>
                        <a:gd name="connsiteX13" fmla="*/ 1812960 w 2647072"/>
                        <a:gd name="connsiteY13" fmla="*/ 637291 h 923731"/>
                        <a:gd name="connsiteX14" fmla="*/ 2043404 w 2647072"/>
                        <a:gd name="connsiteY14" fmla="*/ 550807 h 923731"/>
                        <a:gd name="connsiteX15" fmla="*/ 2323322 w 2647072"/>
                        <a:gd name="connsiteY15" fmla="*/ 643812 h 923731"/>
                        <a:gd name="connsiteX16" fmla="*/ 2647072 w 2647072"/>
                        <a:gd name="connsiteY16" fmla="*/ 522012 h 923731"/>
                        <a:gd name="connsiteX0" fmla="*/ 0 w 2647072"/>
                        <a:gd name="connsiteY0" fmla="*/ 0 h 923731"/>
                        <a:gd name="connsiteX1" fmla="*/ 205273 w 2647072"/>
                        <a:gd name="connsiteY1" fmla="*/ 121298 h 923731"/>
                        <a:gd name="connsiteX2" fmla="*/ 291005 w 2647072"/>
                        <a:gd name="connsiteY2" fmla="*/ 248524 h 923731"/>
                        <a:gd name="connsiteX3" fmla="*/ 475861 w 2647072"/>
                        <a:gd name="connsiteY3" fmla="*/ 326571 h 923731"/>
                        <a:gd name="connsiteX4" fmla="*/ 522514 w 2647072"/>
                        <a:gd name="connsiteY4" fmla="*/ 503853 h 923731"/>
                        <a:gd name="connsiteX5" fmla="*/ 606489 w 2647072"/>
                        <a:gd name="connsiteY5" fmla="*/ 681135 h 923731"/>
                        <a:gd name="connsiteX6" fmla="*/ 709126 w 2647072"/>
                        <a:gd name="connsiteY6" fmla="*/ 802433 h 923731"/>
                        <a:gd name="connsiteX7" fmla="*/ 886408 w 2647072"/>
                        <a:gd name="connsiteY7" fmla="*/ 867747 h 923731"/>
                        <a:gd name="connsiteX8" fmla="*/ 1045028 w 2647072"/>
                        <a:gd name="connsiteY8" fmla="*/ 877077 h 923731"/>
                        <a:gd name="connsiteX9" fmla="*/ 1175657 w 2647072"/>
                        <a:gd name="connsiteY9" fmla="*/ 923731 h 923731"/>
                        <a:gd name="connsiteX10" fmla="*/ 1289034 w 2647072"/>
                        <a:gd name="connsiteY10" fmla="*/ 842565 h 923731"/>
                        <a:gd name="connsiteX11" fmla="*/ 1454165 w 2647072"/>
                        <a:gd name="connsiteY11" fmla="*/ 787081 h 923731"/>
                        <a:gd name="connsiteX12" fmla="*/ 1595534 w 2647072"/>
                        <a:gd name="connsiteY12" fmla="*/ 783771 h 923731"/>
                        <a:gd name="connsiteX13" fmla="*/ 1812960 w 2647072"/>
                        <a:gd name="connsiteY13" fmla="*/ 637291 h 923731"/>
                        <a:gd name="connsiteX14" fmla="*/ 2043404 w 2647072"/>
                        <a:gd name="connsiteY14" fmla="*/ 550807 h 923731"/>
                        <a:gd name="connsiteX15" fmla="*/ 2323322 w 2647072"/>
                        <a:gd name="connsiteY15" fmla="*/ 643812 h 923731"/>
                        <a:gd name="connsiteX16" fmla="*/ 2647072 w 2647072"/>
                        <a:gd name="connsiteY16" fmla="*/ 522012 h 923731"/>
                        <a:gd name="connsiteX0" fmla="*/ 0 w 2647072"/>
                        <a:gd name="connsiteY0" fmla="*/ 0 h 923731"/>
                        <a:gd name="connsiteX1" fmla="*/ 205273 w 2647072"/>
                        <a:gd name="connsiteY1" fmla="*/ 121298 h 923731"/>
                        <a:gd name="connsiteX2" fmla="*/ 291005 w 2647072"/>
                        <a:gd name="connsiteY2" fmla="*/ 248524 h 923731"/>
                        <a:gd name="connsiteX3" fmla="*/ 399136 w 2647072"/>
                        <a:gd name="connsiteY3" fmla="*/ 431346 h 923731"/>
                        <a:gd name="connsiteX4" fmla="*/ 522514 w 2647072"/>
                        <a:gd name="connsiteY4" fmla="*/ 503853 h 923731"/>
                        <a:gd name="connsiteX5" fmla="*/ 606489 w 2647072"/>
                        <a:gd name="connsiteY5" fmla="*/ 681135 h 923731"/>
                        <a:gd name="connsiteX6" fmla="*/ 709126 w 2647072"/>
                        <a:gd name="connsiteY6" fmla="*/ 802433 h 923731"/>
                        <a:gd name="connsiteX7" fmla="*/ 886408 w 2647072"/>
                        <a:gd name="connsiteY7" fmla="*/ 867747 h 923731"/>
                        <a:gd name="connsiteX8" fmla="*/ 1045028 w 2647072"/>
                        <a:gd name="connsiteY8" fmla="*/ 877077 h 923731"/>
                        <a:gd name="connsiteX9" fmla="*/ 1175657 w 2647072"/>
                        <a:gd name="connsiteY9" fmla="*/ 923731 h 923731"/>
                        <a:gd name="connsiteX10" fmla="*/ 1289034 w 2647072"/>
                        <a:gd name="connsiteY10" fmla="*/ 842565 h 923731"/>
                        <a:gd name="connsiteX11" fmla="*/ 1454165 w 2647072"/>
                        <a:gd name="connsiteY11" fmla="*/ 787081 h 923731"/>
                        <a:gd name="connsiteX12" fmla="*/ 1595534 w 2647072"/>
                        <a:gd name="connsiteY12" fmla="*/ 783771 h 923731"/>
                        <a:gd name="connsiteX13" fmla="*/ 1812960 w 2647072"/>
                        <a:gd name="connsiteY13" fmla="*/ 637291 h 923731"/>
                        <a:gd name="connsiteX14" fmla="*/ 2043404 w 2647072"/>
                        <a:gd name="connsiteY14" fmla="*/ 550807 h 923731"/>
                        <a:gd name="connsiteX15" fmla="*/ 2323322 w 2647072"/>
                        <a:gd name="connsiteY15" fmla="*/ 643812 h 923731"/>
                        <a:gd name="connsiteX16" fmla="*/ 2647072 w 2647072"/>
                        <a:gd name="connsiteY16" fmla="*/ 522012 h 923731"/>
                        <a:gd name="connsiteX0" fmla="*/ 0 w 2647072"/>
                        <a:gd name="connsiteY0" fmla="*/ 0 h 923731"/>
                        <a:gd name="connsiteX1" fmla="*/ 205273 w 2647072"/>
                        <a:gd name="connsiteY1" fmla="*/ 121298 h 923731"/>
                        <a:gd name="connsiteX2" fmla="*/ 291005 w 2647072"/>
                        <a:gd name="connsiteY2" fmla="*/ 248524 h 923731"/>
                        <a:gd name="connsiteX3" fmla="*/ 399136 w 2647072"/>
                        <a:gd name="connsiteY3" fmla="*/ 431346 h 923731"/>
                        <a:gd name="connsiteX4" fmla="*/ 415099 w 2647072"/>
                        <a:gd name="connsiteY4" fmla="*/ 561003 h 923731"/>
                        <a:gd name="connsiteX5" fmla="*/ 606489 w 2647072"/>
                        <a:gd name="connsiteY5" fmla="*/ 681135 h 923731"/>
                        <a:gd name="connsiteX6" fmla="*/ 709126 w 2647072"/>
                        <a:gd name="connsiteY6" fmla="*/ 802433 h 923731"/>
                        <a:gd name="connsiteX7" fmla="*/ 886408 w 2647072"/>
                        <a:gd name="connsiteY7" fmla="*/ 867747 h 923731"/>
                        <a:gd name="connsiteX8" fmla="*/ 1045028 w 2647072"/>
                        <a:gd name="connsiteY8" fmla="*/ 877077 h 923731"/>
                        <a:gd name="connsiteX9" fmla="*/ 1175657 w 2647072"/>
                        <a:gd name="connsiteY9" fmla="*/ 923731 h 923731"/>
                        <a:gd name="connsiteX10" fmla="*/ 1289034 w 2647072"/>
                        <a:gd name="connsiteY10" fmla="*/ 842565 h 923731"/>
                        <a:gd name="connsiteX11" fmla="*/ 1454165 w 2647072"/>
                        <a:gd name="connsiteY11" fmla="*/ 787081 h 923731"/>
                        <a:gd name="connsiteX12" fmla="*/ 1595534 w 2647072"/>
                        <a:gd name="connsiteY12" fmla="*/ 783771 h 923731"/>
                        <a:gd name="connsiteX13" fmla="*/ 1812960 w 2647072"/>
                        <a:gd name="connsiteY13" fmla="*/ 637291 h 923731"/>
                        <a:gd name="connsiteX14" fmla="*/ 2043404 w 2647072"/>
                        <a:gd name="connsiteY14" fmla="*/ 550807 h 923731"/>
                        <a:gd name="connsiteX15" fmla="*/ 2323322 w 2647072"/>
                        <a:gd name="connsiteY15" fmla="*/ 643812 h 923731"/>
                        <a:gd name="connsiteX16" fmla="*/ 2647072 w 2647072"/>
                        <a:gd name="connsiteY16" fmla="*/ 522012 h 923731"/>
                        <a:gd name="connsiteX0" fmla="*/ 0 w 2647072"/>
                        <a:gd name="connsiteY0" fmla="*/ 0 h 923731"/>
                        <a:gd name="connsiteX1" fmla="*/ 205273 w 2647072"/>
                        <a:gd name="connsiteY1" fmla="*/ 121298 h 923731"/>
                        <a:gd name="connsiteX2" fmla="*/ 291005 w 2647072"/>
                        <a:gd name="connsiteY2" fmla="*/ 248524 h 923731"/>
                        <a:gd name="connsiteX3" fmla="*/ 399136 w 2647072"/>
                        <a:gd name="connsiteY3" fmla="*/ 431346 h 923731"/>
                        <a:gd name="connsiteX4" fmla="*/ 415099 w 2647072"/>
                        <a:gd name="connsiteY4" fmla="*/ 561003 h 923731"/>
                        <a:gd name="connsiteX5" fmla="*/ 499074 w 2647072"/>
                        <a:gd name="connsiteY5" fmla="*/ 752572 h 923731"/>
                        <a:gd name="connsiteX6" fmla="*/ 709126 w 2647072"/>
                        <a:gd name="connsiteY6" fmla="*/ 802433 h 923731"/>
                        <a:gd name="connsiteX7" fmla="*/ 886408 w 2647072"/>
                        <a:gd name="connsiteY7" fmla="*/ 867747 h 923731"/>
                        <a:gd name="connsiteX8" fmla="*/ 1045028 w 2647072"/>
                        <a:gd name="connsiteY8" fmla="*/ 877077 h 923731"/>
                        <a:gd name="connsiteX9" fmla="*/ 1175657 w 2647072"/>
                        <a:gd name="connsiteY9" fmla="*/ 923731 h 923731"/>
                        <a:gd name="connsiteX10" fmla="*/ 1289034 w 2647072"/>
                        <a:gd name="connsiteY10" fmla="*/ 842565 h 923731"/>
                        <a:gd name="connsiteX11" fmla="*/ 1454165 w 2647072"/>
                        <a:gd name="connsiteY11" fmla="*/ 787081 h 923731"/>
                        <a:gd name="connsiteX12" fmla="*/ 1595534 w 2647072"/>
                        <a:gd name="connsiteY12" fmla="*/ 783771 h 923731"/>
                        <a:gd name="connsiteX13" fmla="*/ 1812960 w 2647072"/>
                        <a:gd name="connsiteY13" fmla="*/ 637291 h 923731"/>
                        <a:gd name="connsiteX14" fmla="*/ 2043404 w 2647072"/>
                        <a:gd name="connsiteY14" fmla="*/ 550807 h 923731"/>
                        <a:gd name="connsiteX15" fmla="*/ 2323322 w 2647072"/>
                        <a:gd name="connsiteY15" fmla="*/ 643812 h 923731"/>
                        <a:gd name="connsiteX16" fmla="*/ 2647072 w 2647072"/>
                        <a:gd name="connsiteY16" fmla="*/ 522012 h 923731"/>
                        <a:gd name="connsiteX0" fmla="*/ 0 w 2647072"/>
                        <a:gd name="connsiteY0" fmla="*/ 0 h 923731"/>
                        <a:gd name="connsiteX1" fmla="*/ 205273 w 2647072"/>
                        <a:gd name="connsiteY1" fmla="*/ 121298 h 923731"/>
                        <a:gd name="connsiteX2" fmla="*/ 291005 w 2647072"/>
                        <a:gd name="connsiteY2" fmla="*/ 248524 h 923731"/>
                        <a:gd name="connsiteX3" fmla="*/ 399136 w 2647072"/>
                        <a:gd name="connsiteY3" fmla="*/ 431346 h 923731"/>
                        <a:gd name="connsiteX4" fmla="*/ 415099 w 2647072"/>
                        <a:gd name="connsiteY4" fmla="*/ 561003 h 923731"/>
                        <a:gd name="connsiteX5" fmla="*/ 499074 w 2647072"/>
                        <a:gd name="connsiteY5" fmla="*/ 752572 h 923731"/>
                        <a:gd name="connsiteX6" fmla="*/ 609383 w 2647072"/>
                        <a:gd name="connsiteY6" fmla="*/ 897683 h 923731"/>
                        <a:gd name="connsiteX7" fmla="*/ 886408 w 2647072"/>
                        <a:gd name="connsiteY7" fmla="*/ 867747 h 923731"/>
                        <a:gd name="connsiteX8" fmla="*/ 1045028 w 2647072"/>
                        <a:gd name="connsiteY8" fmla="*/ 877077 h 923731"/>
                        <a:gd name="connsiteX9" fmla="*/ 1175657 w 2647072"/>
                        <a:gd name="connsiteY9" fmla="*/ 923731 h 923731"/>
                        <a:gd name="connsiteX10" fmla="*/ 1289034 w 2647072"/>
                        <a:gd name="connsiteY10" fmla="*/ 842565 h 923731"/>
                        <a:gd name="connsiteX11" fmla="*/ 1454165 w 2647072"/>
                        <a:gd name="connsiteY11" fmla="*/ 787081 h 923731"/>
                        <a:gd name="connsiteX12" fmla="*/ 1595534 w 2647072"/>
                        <a:gd name="connsiteY12" fmla="*/ 783771 h 923731"/>
                        <a:gd name="connsiteX13" fmla="*/ 1812960 w 2647072"/>
                        <a:gd name="connsiteY13" fmla="*/ 637291 h 923731"/>
                        <a:gd name="connsiteX14" fmla="*/ 2043404 w 2647072"/>
                        <a:gd name="connsiteY14" fmla="*/ 550807 h 923731"/>
                        <a:gd name="connsiteX15" fmla="*/ 2323322 w 2647072"/>
                        <a:gd name="connsiteY15" fmla="*/ 643812 h 923731"/>
                        <a:gd name="connsiteX16" fmla="*/ 2647072 w 2647072"/>
                        <a:gd name="connsiteY16" fmla="*/ 522012 h 923731"/>
                        <a:gd name="connsiteX0" fmla="*/ 0 w 2647072"/>
                        <a:gd name="connsiteY0" fmla="*/ 0 h 972522"/>
                        <a:gd name="connsiteX1" fmla="*/ 205273 w 2647072"/>
                        <a:gd name="connsiteY1" fmla="*/ 121298 h 972522"/>
                        <a:gd name="connsiteX2" fmla="*/ 291005 w 2647072"/>
                        <a:gd name="connsiteY2" fmla="*/ 248524 h 972522"/>
                        <a:gd name="connsiteX3" fmla="*/ 399136 w 2647072"/>
                        <a:gd name="connsiteY3" fmla="*/ 431346 h 972522"/>
                        <a:gd name="connsiteX4" fmla="*/ 415099 w 2647072"/>
                        <a:gd name="connsiteY4" fmla="*/ 561003 h 972522"/>
                        <a:gd name="connsiteX5" fmla="*/ 499074 w 2647072"/>
                        <a:gd name="connsiteY5" fmla="*/ 752572 h 972522"/>
                        <a:gd name="connsiteX6" fmla="*/ 609383 w 2647072"/>
                        <a:gd name="connsiteY6" fmla="*/ 897683 h 972522"/>
                        <a:gd name="connsiteX7" fmla="*/ 832700 w 2647072"/>
                        <a:gd name="connsiteY7" fmla="*/ 972522 h 972522"/>
                        <a:gd name="connsiteX8" fmla="*/ 1045028 w 2647072"/>
                        <a:gd name="connsiteY8" fmla="*/ 877077 h 972522"/>
                        <a:gd name="connsiteX9" fmla="*/ 1175657 w 2647072"/>
                        <a:gd name="connsiteY9" fmla="*/ 923731 h 972522"/>
                        <a:gd name="connsiteX10" fmla="*/ 1289034 w 2647072"/>
                        <a:gd name="connsiteY10" fmla="*/ 842565 h 972522"/>
                        <a:gd name="connsiteX11" fmla="*/ 1454165 w 2647072"/>
                        <a:gd name="connsiteY11" fmla="*/ 787081 h 972522"/>
                        <a:gd name="connsiteX12" fmla="*/ 1595534 w 2647072"/>
                        <a:gd name="connsiteY12" fmla="*/ 783771 h 972522"/>
                        <a:gd name="connsiteX13" fmla="*/ 1812960 w 2647072"/>
                        <a:gd name="connsiteY13" fmla="*/ 637291 h 972522"/>
                        <a:gd name="connsiteX14" fmla="*/ 2043404 w 2647072"/>
                        <a:gd name="connsiteY14" fmla="*/ 550807 h 972522"/>
                        <a:gd name="connsiteX15" fmla="*/ 2323322 w 2647072"/>
                        <a:gd name="connsiteY15" fmla="*/ 643812 h 972522"/>
                        <a:gd name="connsiteX16" fmla="*/ 2647072 w 2647072"/>
                        <a:gd name="connsiteY16" fmla="*/ 522012 h 972522"/>
                        <a:gd name="connsiteX0" fmla="*/ 0 w 2647072"/>
                        <a:gd name="connsiteY0" fmla="*/ 0 h 972522"/>
                        <a:gd name="connsiteX1" fmla="*/ 205273 w 2647072"/>
                        <a:gd name="connsiteY1" fmla="*/ 121298 h 972522"/>
                        <a:gd name="connsiteX2" fmla="*/ 291005 w 2647072"/>
                        <a:gd name="connsiteY2" fmla="*/ 248524 h 972522"/>
                        <a:gd name="connsiteX3" fmla="*/ 399136 w 2647072"/>
                        <a:gd name="connsiteY3" fmla="*/ 431346 h 972522"/>
                        <a:gd name="connsiteX4" fmla="*/ 415099 w 2647072"/>
                        <a:gd name="connsiteY4" fmla="*/ 561003 h 972522"/>
                        <a:gd name="connsiteX5" fmla="*/ 499074 w 2647072"/>
                        <a:gd name="connsiteY5" fmla="*/ 752572 h 972522"/>
                        <a:gd name="connsiteX6" fmla="*/ 609383 w 2647072"/>
                        <a:gd name="connsiteY6" fmla="*/ 897683 h 972522"/>
                        <a:gd name="connsiteX7" fmla="*/ 832700 w 2647072"/>
                        <a:gd name="connsiteY7" fmla="*/ 972522 h 972522"/>
                        <a:gd name="connsiteX8" fmla="*/ 1018174 w 2647072"/>
                        <a:gd name="connsiteY8" fmla="*/ 934227 h 972522"/>
                        <a:gd name="connsiteX9" fmla="*/ 1175657 w 2647072"/>
                        <a:gd name="connsiteY9" fmla="*/ 923731 h 972522"/>
                        <a:gd name="connsiteX10" fmla="*/ 1289034 w 2647072"/>
                        <a:gd name="connsiteY10" fmla="*/ 842565 h 972522"/>
                        <a:gd name="connsiteX11" fmla="*/ 1454165 w 2647072"/>
                        <a:gd name="connsiteY11" fmla="*/ 787081 h 972522"/>
                        <a:gd name="connsiteX12" fmla="*/ 1595534 w 2647072"/>
                        <a:gd name="connsiteY12" fmla="*/ 783771 h 972522"/>
                        <a:gd name="connsiteX13" fmla="*/ 1812960 w 2647072"/>
                        <a:gd name="connsiteY13" fmla="*/ 637291 h 972522"/>
                        <a:gd name="connsiteX14" fmla="*/ 2043404 w 2647072"/>
                        <a:gd name="connsiteY14" fmla="*/ 550807 h 972522"/>
                        <a:gd name="connsiteX15" fmla="*/ 2323322 w 2647072"/>
                        <a:gd name="connsiteY15" fmla="*/ 643812 h 972522"/>
                        <a:gd name="connsiteX16" fmla="*/ 2647072 w 2647072"/>
                        <a:gd name="connsiteY16" fmla="*/ 522012 h 972522"/>
                        <a:gd name="connsiteX0" fmla="*/ 0 w 2647072"/>
                        <a:gd name="connsiteY0" fmla="*/ 0 h 972522"/>
                        <a:gd name="connsiteX1" fmla="*/ 205273 w 2647072"/>
                        <a:gd name="connsiteY1" fmla="*/ 121298 h 972522"/>
                        <a:gd name="connsiteX2" fmla="*/ 291005 w 2647072"/>
                        <a:gd name="connsiteY2" fmla="*/ 248524 h 972522"/>
                        <a:gd name="connsiteX3" fmla="*/ 399136 w 2647072"/>
                        <a:gd name="connsiteY3" fmla="*/ 431346 h 972522"/>
                        <a:gd name="connsiteX4" fmla="*/ 415099 w 2647072"/>
                        <a:gd name="connsiteY4" fmla="*/ 561003 h 972522"/>
                        <a:gd name="connsiteX5" fmla="*/ 499074 w 2647072"/>
                        <a:gd name="connsiteY5" fmla="*/ 752572 h 972522"/>
                        <a:gd name="connsiteX6" fmla="*/ 609383 w 2647072"/>
                        <a:gd name="connsiteY6" fmla="*/ 897683 h 972522"/>
                        <a:gd name="connsiteX7" fmla="*/ 832700 w 2647072"/>
                        <a:gd name="connsiteY7" fmla="*/ 972522 h 972522"/>
                        <a:gd name="connsiteX8" fmla="*/ 1018174 w 2647072"/>
                        <a:gd name="connsiteY8" fmla="*/ 934227 h 972522"/>
                        <a:gd name="connsiteX9" fmla="*/ 1175657 w 2647072"/>
                        <a:gd name="connsiteY9" fmla="*/ 923731 h 972522"/>
                        <a:gd name="connsiteX10" fmla="*/ 1285198 w 2647072"/>
                        <a:gd name="connsiteY10" fmla="*/ 799703 h 972522"/>
                        <a:gd name="connsiteX11" fmla="*/ 1454165 w 2647072"/>
                        <a:gd name="connsiteY11" fmla="*/ 787081 h 972522"/>
                        <a:gd name="connsiteX12" fmla="*/ 1595534 w 2647072"/>
                        <a:gd name="connsiteY12" fmla="*/ 783771 h 972522"/>
                        <a:gd name="connsiteX13" fmla="*/ 1812960 w 2647072"/>
                        <a:gd name="connsiteY13" fmla="*/ 637291 h 972522"/>
                        <a:gd name="connsiteX14" fmla="*/ 2043404 w 2647072"/>
                        <a:gd name="connsiteY14" fmla="*/ 550807 h 972522"/>
                        <a:gd name="connsiteX15" fmla="*/ 2323322 w 2647072"/>
                        <a:gd name="connsiteY15" fmla="*/ 643812 h 972522"/>
                        <a:gd name="connsiteX16" fmla="*/ 2647072 w 2647072"/>
                        <a:gd name="connsiteY16" fmla="*/ 522012 h 972522"/>
                        <a:gd name="connsiteX0" fmla="*/ 0 w 2647072"/>
                        <a:gd name="connsiteY0" fmla="*/ 0 h 972522"/>
                        <a:gd name="connsiteX1" fmla="*/ 205273 w 2647072"/>
                        <a:gd name="connsiteY1" fmla="*/ 121298 h 972522"/>
                        <a:gd name="connsiteX2" fmla="*/ 291005 w 2647072"/>
                        <a:gd name="connsiteY2" fmla="*/ 248524 h 972522"/>
                        <a:gd name="connsiteX3" fmla="*/ 399136 w 2647072"/>
                        <a:gd name="connsiteY3" fmla="*/ 431346 h 972522"/>
                        <a:gd name="connsiteX4" fmla="*/ 415099 w 2647072"/>
                        <a:gd name="connsiteY4" fmla="*/ 561003 h 972522"/>
                        <a:gd name="connsiteX5" fmla="*/ 499074 w 2647072"/>
                        <a:gd name="connsiteY5" fmla="*/ 752572 h 972522"/>
                        <a:gd name="connsiteX6" fmla="*/ 609383 w 2647072"/>
                        <a:gd name="connsiteY6" fmla="*/ 897683 h 972522"/>
                        <a:gd name="connsiteX7" fmla="*/ 832700 w 2647072"/>
                        <a:gd name="connsiteY7" fmla="*/ 972522 h 972522"/>
                        <a:gd name="connsiteX8" fmla="*/ 1018174 w 2647072"/>
                        <a:gd name="connsiteY8" fmla="*/ 934227 h 972522"/>
                        <a:gd name="connsiteX9" fmla="*/ 1175657 w 2647072"/>
                        <a:gd name="connsiteY9" fmla="*/ 923731 h 972522"/>
                        <a:gd name="connsiteX10" fmla="*/ 1285198 w 2647072"/>
                        <a:gd name="connsiteY10" fmla="*/ 799703 h 972522"/>
                        <a:gd name="connsiteX11" fmla="*/ 1454165 w 2647072"/>
                        <a:gd name="connsiteY11" fmla="*/ 696593 h 972522"/>
                        <a:gd name="connsiteX12" fmla="*/ 1595534 w 2647072"/>
                        <a:gd name="connsiteY12" fmla="*/ 783771 h 972522"/>
                        <a:gd name="connsiteX13" fmla="*/ 1812960 w 2647072"/>
                        <a:gd name="connsiteY13" fmla="*/ 637291 h 972522"/>
                        <a:gd name="connsiteX14" fmla="*/ 2043404 w 2647072"/>
                        <a:gd name="connsiteY14" fmla="*/ 550807 h 972522"/>
                        <a:gd name="connsiteX15" fmla="*/ 2323322 w 2647072"/>
                        <a:gd name="connsiteY15" fmla="*/ 643812 h 972522"/>
                        <a:gd name="connsiteX16" fmla="*/ 2647072 w 2647072"/>
                        <a:gd name="connsiteY16" fmla="*/ 522012 h 972522"/>
                        <a:gd name="connsiteX0" fmla="*/ 0 w 2647072"/>
                        <a:gd name="connsiteY0" fmla="*/ 0 h 972522"/>
                        <a:gd name="connsiteX1" fmla="*/ 205273 w 2647072"/>
                        <a:gd name="connsiteY1" fmla="*/ 121298 h 972522"/>
                        <a:gd name="connsiteX2" fmla="*/ 291005 w 2647072"/>
                        <a:gd name="connsiteY2" fmla="*/ 248524 h 972522"/>
                        <a:gd name="connsiteX3" fmla="*/ 399136 w 2647072"/>
                        <a:gd name="connsiteY3" fmla="*/ 431346 h 972522"/>
                        <a:gd name="connsiteX4" fmla="*/ 415099 w 2647072"/>
                        <a:gd name="connsiteY4" fmla="*/ 561003 h 972522"/>
                        <a:gd name="connsiteX5" fmla="*/ 499074 w 2647072"/>
                        <a:gd name="connsiteY5" fmla="*/ 752572 h 972522"/>
                        <a:gd name="connsiteX6" fmla="*/ 609383 w 2647072"/>
                        <a:gd name="connsiteY6" fmla="*/ 897683 h 972522"/>
                        <a:gd name="connsiteX7" fmla="*/ 832700 w 2647072"/>
                        <a:gd name="connsiteY7" fmla="*/ 972522 h 972522"/>
                        <a:gd name="connsiteX8" fmla="*/ 1018174 w 2647072"/>
                        <a:gd name="connsiteY8" fmla="*/ 934227 h 972522"/>
                        <a:gd name="connsiteX9" fmla="*/ 1175657 w 2647072"/>
                        <a:gd name="connsiteY9" fmla="*/ 923731 h 972522"/>
                        <a:gd name="connsiteX10" fmla="*/ 1285198 w 2647072"/>
                        <a:gd name="connsiteY10" fmla="*/ 799703 h 972522"/>
                        <a:gd name="connsiteX11" fmla="*/ 1454165 w 2647072"/>
                        <a:gd name="connsiteY11" fmla="*/ 696593 h 972522"/>
                        <a:gd name="connsiteX12" fmla="*/ 1618552 w 2647072"/>
                        <a:gd name="connsiteY12" fmla="*/ 669471 h 972522"/>
                        <a:gd name="connsiteX13" fmla="*/ 1812960 w 2647072"/>
                        <a:gd name="connsiteY13" fmla="*/ 637291 h 972522"/>
                        <a:gd name="connsiteX14" fmla="*/ 2043404 w 2647072"/>
                        <a:gd name="connsiteY14" fmla="*/ 550807 h 972522"/>
                        <a:gd name="connsiteX15" fmla="*/ 2323322 w 2647072"/>
                        <a:gd name="connsiteY15" fmla="*/ 643812 h 972522"/>
                        <a:gd name="connsiteX16" fmla="*/ 2647072 w 2647072"/>
                        <a:gd name="connsiteY16" fmla="*/ 522012 h 972522"/>
                        <a:gd name="connsiteX0" fmla="*/ 0 w 2647072"/>
                        <a:gd name="connsiteY0" fmla="*/ 0 h 972522"/>
                        <a:gd name="connsiteX1" fmla="*/ 205273 w 2647072"/>
                        <a:gd name="connsiteY1" fmla="*/ 121298 h 972522"/>
                        <a:gd name="connsiteX2" fmla="*/ 291005 w 2647072"/>
                        <a:gd name="connsiteY2" fmla="*/ 248524 h 972522"/>
                        <a:gd name="connsiteX3" fmla="*/ 399136 w 2647072"/>
                        <a:gd name="connsiteY3" fmla="*/ 431346 h 972522"/>
                        <a:gd name="connsiteX4" fmla="*/ 415099 w 2647072"/>
                        <a:gd name="connsiteY4" fmla="*/ 561003 h 972522"/>
                        <a:gd name="connsiteX5" fmla="*/ 499074 w 2647072"/>
                        <a:gd name="connsiteY5" fmla="*/ 752572 h 972522"/>
                        <a:gd name="connsiteX6" fmla="*/ 609383 w 2647072"/>
                        <a:gd name="connsiteY6" fmla="*/ 897683 h 972522"/>
                        <a:gd name="connsiteX7" fmla="*/ 832700 w 2647072"/>
                        <a:gd name="connsiteY7" fmla="*/ 972522 h 972522"/>
                        <a:gd name="connsiteX8" fmla="*/ 1018174 w 2647072"/>
                        <a:gd name="connsiteY8" fmla="*/ 934227 h 972522"/>
                        <a:gd name="connsiteX9" fmla="*/ 1175657 w 2647072"/>
                        <a:gd name="connsiteY9" fmla="*/ 923731 h 972522"/>
                        <a:gd name="connsiteX10" fmla="*/ 1285198 w 2647072"/>
                        <a:gd name="connsiteY10" fmla="*/ 799703 h 972522"/>
                        <a:gd name="connsiteX11" fmla="*/ 1454165 w 2647072"/>
                        <a:gd name="connsiteY11" fmla="*/ 696593 h 972522"/>
                        <a:gd name="connsiteX12" fmla="*/ 1618552 w 2647072"/>
                        <a:gd name="connsiteY12" fmla="*/ 669471 h 972522"/>
                        <a:gd name="connsiteX13" fmla="*/ 1820633 w 2647072"/>
                        <a:gd name="connsiteY13" fmla="*/ 589666 h 972522"/>
                        <a:gd name="connsiteX14" fmla="*/ 2043404 w 2647072"/>
                        <a:gd name="connsiteY14" fmla="*/ 550807 h 972522"/>
                        <a:gd name="connsiteX15" fmla="*/ 2323322 w 2647072"/>
                        <a:gd name="connsiteY15" fmla="*/ 643812 h 972522"/>
                        <a:gd name="connsiteX16" fmla="*/ 2647072 w 2647072"/>
                        <a:gd name="connsiteY16" fmla="*/ 522012 h 97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7072" h="972522">
                          <a:moveTo>
                            <a:pt x="0" y="0"/>
                          </a:moveTo>
                          <a:lnTo>
                            <a:pt x="205273" y="121298"/>
                          </a:lnTo>
                          <a:lnTo>
                            <a:pt x="291005" y="248524"/>
                          </a:lnTo>
                          <a:lnTo>
                            <a:pt x="399136" y="431346"/>
                          </a:lnTo>
                          <a:lnTo>
                            <a:pt x="415099" y="561003"/>
                          </a:lnTo>
                          <a:lnTo>
                            <a:pt x="499074" y="752572"/>
                          </a:lnTo>
                          <a:lnTo>
                            <a:pt x="609383" y="897683"/>
                          </a:lnTo>
                          <a:lnTo>
                            <a:pt x="832700" y="972522"/>
                          </a:lnTo>
                          <a:lnTo>
                            <a:pt x="1018174" y="934227"/>
                          </a:lnTo>
                          <a:lnTo>
                            <a:pt x="1175657" y="923731"/>
                          </a:lnTo>
                          <a:lnTo>
                            <a:pt x="1285198" y="799703"/>
                          </a:lnTo>
                          <a:lnTo>
                            <a:pt x="1454165" y="696593"/>
                          </a:lnTo>
                          <a:lnTo>
                            <a:pt x="1618552" y="669471"/>
                          </a:lnTo>
                          <a:lnTo>
                            <a:pt x="1820633" y="589666"/>
                          </a:lnTo>
                          <a:lnTo>
                            <a:pt x="2043404" y="550807"/>
                          </a:lnTo>
                          <a:lnTo>
                            <a:pt x="2323322" y="643812"/>
                          </a:lnTo>
                          <a:lnTo>
                            <a:pt x="2647072" y="522012"/>
                          </a:lnTo>
                        </a:path>
                      </a:pathLst>
                    </a:custGeom>
                    <a:noFill/>
                    <a:ln w="285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8" name="Straight Connector 17">
                      <a:extLst>
                        <a:ext uri="{FF2B5EF4-FFF2-40B4-BE49-F238E27FC236}">
                          <a16:creationId xmlns:a16="http://schemas.microsoft.com/office/drawing/2014/main" id="{0973ACF3-2A61-4ED8-B1F8-89DC9B2ECD83}"/>
                        </a:ext>
                      </a:extLst>
                    </p:cNvPr>
                    <p:cNvCxnSpPr/>
                    <p:nvPr/>
                  </p:nvCxnSpPr>
                  <p:spPr>
                    <a:xfrm>
                      <a:off x="1212980" y="3639440"/>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7C195579-E42C-4B17-BEF9-9C4D2F154A7D}"/>
                        </a:ext>
                      </a:extLst>
                    </p:cNvPr>
                    <p:cNvCxnSpPr/>
                    <p:nvPr/>
                  </p:nvCxnSpPr>
                  <p:spPr>
                    <a:xfrm>
                      <a:off x="1212980" y="4096138"/>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id="{71B21122-FC2C-4195-A29D-DD539C037E5A}"/>
                        </a:ext>
                      </a:extLst>
                    </p:cNvPr>
                    <p:cNvCxnSpPr/>
                    <p:nvPr/>
                  </p:nvCxnSpPr>
                  <p:spPr>
                    <a:xfrm>
                      <a:off x="1212980" y="5015756"/>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E810C4C2-D473-4D46-858A-FCF43AFD7C83}"/>
                        </a:ext>
                      </a:extLst>
                    </p:cNvPr>
                    <p:cNvCxnSpPr/>
                    <p:nvPr/>
                  </p:nvCxnSpPr>
                  <p:spPr>
                    <a:xfrm>
                      <a:off x="1212980" y="4543507"/>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1E41E5AB-5A83-4350-958F-A18964EFF885}"/>
                        </a:ext>
                      </a:extLst>
                    </p:cNvPr>
                    <p:cNvCxnSpPr/>
                    <p:nvPr/>
                  </p:nvCxnSpPr>
                  <p:spPr>
                    <a:xfrm>
                      <a:off x="1212980" y="5497838"/>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32BA6781-6B25-42CF-A42B-1E4847EF0A34}"/>
                        </a:ext>
                      </a:extLst>
                    </p:cNvPr>
                    <p:cNvCxnSpPr/>
                    <p:nvPr/>
                  </p:nvCxnSpPr>
                  <p:spPr>
                    <a:xfrm>
                      <a:off x="1212980" y="5961258"/>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sp>
                <p:nvSpPr>
                  <p:cNvPr id="24" name="TextBox 23">
                    <a:extLst>
                      <a:ext uri="{FF2B5EF4-FFF2-40B4-BE49-F238E27FC236}">
                        <a16:creationId xmlns:a16="http://schemas.microsoft.com/office/drawing/2014/main" id="{3CC3FB63-0F11-4376-AE65-0F3A26D644A6}"/>
                      </a:ext>
                    </a:extLst>
                  </p:cNvPr>
                  <p:cNvSpPr txBox="1"/>
                  <p:nvPr/>
                </p:nvSpPr>
                <p:spPr>
                  <a:xfrm>
                    <a:off x="8893661" y="3250202"/>
                    <a:ext cx="580743" cy="3228231"/>
                  </a:xfrm>
                  <a:prstGeom prst="rect">
                    <a:avLst/>
                  </a:prstGeom>
                  <a:noFill/>
                </p:spPr>
                <p:txBody>
                  <a:bodyPr wrap="square" rtlCol="0">
                    <a:spAutoFit/>
                  </a:bodyPr>
                  <a:lstStyle/>
                  <a:p>
                    <a:r>
                      <a:rPr lang="en-GB" sz="1050" dirty="0"/>
                      <a:t>0m</a:t>
                    </a:r>
                  </a:p>
                  <a:p>
                    <a:endParaRPr lang="en-GB" sz="300" dirty="0"/>
                  </a:p>
                  <a:p>
                    <a:endParaRPr lang="en-GB" sz="1050" dirty="0"/>
                  </a:p>
                  <a:p>
                    <a:r>
                      <a:rPr lang="en-GB" sz="1050" dirty="0"/>
                      <a:t>50m</a:t>
                    </a:r>
                  </a:p>
                  <a:p>
                    <a:endParaRPr lang="en-GB" sz="800" dirty="0"/>
                  </a:p>
                  <a:p>
                    <a:endParaRPr lang="en-GB" sz="600" dirty="0"/>
                  </a:p>
                  <a:p>
                    <a:r>
                      <a:rPr lang="en-GB" sz="1050" dirty="0"/>
                      <a:t>100m</a:t>
                    </a:r>
                  </a:p>
                  <a:p>
                    <a:endParaRPr lang="en-GB" sz="800" dirty="0"/>
                  </a:p>
                  <a:p>
                    <a:endParaRPr lang="en-GB" sz="400" dirty="0"/>
                  </a:p>
                  <a:p>
                    <a:r>
                      <a:rPr lang="en-GB" sz="1050" dirty="0"/>
                      <a:t>150m</a:t>
                    </a:r>
                  </a:p>
                  <a:p>
                    <a:endParaRPr lang="en-GB" sz="900" dirty="0"/>
                  </a:p>
                  <a:p>
                    <a:endParaRPr lang="en-GB" sz="400" dirty="0"/>
                  </a:p>
                  <a:p>
                    <a:r>
                      <a:rPr lang="en-GB" sz="1050" dirty="0"/>
                      <a:t>200m</a:t>
                    </a:r>
                  </a:p>
                  <a:p>
                    <a:endParaRPr lang="en-GB" sz="900" dirty="0"/>
                  </a:p>
                  <a:p>
                    <a:endParaRPr lang="en-GB" sz="400" dirty="0"/>
                  </a:p>
                  <a:p>
                    <a:r>
                      <a:rPr lang="en-GB" sz="1050" dirty="0"/>
                      <a:t>250m</a:t>
                    </a:r>
                  </a:p>
                  <a:p>
                    <a:endParaRPr lang="en-GB" sz="800" dirty="0"/>
                  </a:p>
                  <a:p>
                    <a:endParaRPr lang="en-GB" sz="500" dirty="0"/>
                  </a:p>
                  <a:p>
                    <a:r>
                      <a:rPr lang="en-GB" sz="1050" dirty="0"/>
                      <a:t>300m</a:t>
                    </a:r>
                    <a:endParaRPr lang="en-IE" sz="1050" dirty="0"/>
                  </a:p>
                </p:txBody>
              </p:sp>
              <p:sp>
                <p:nvSpPr>
                  <p:cNvPr id="35" name="Freeform: Shape 34">
                    <a:extLst>
                      <a:ext uri="{FF2B5EF4-FFF2-40B4-BE49-F238E27FC236}">
                        <a16:creationId xmlns:a16="http://schemas.microsoft.com/office/drawing/2014/main" id="{68E992B2-BD0F-4EFC-B675-45F422A854BB}"/>
                      </a:ext>
                    </a:extLst>
                  </p:cNvPr>
                  <p:cNvSpPr/>
                  <p:nvPr/>
                </p:nvSpPr>
                <p:spPr>
                  <a:xfrm>
                    <a:off x="6324601" y="3429001"/>
                    <a:ext cx="2452688" cy="1228726"/>
                  </a:xfrm>
                  <a:custGeom>
                    <a:avLst/>
                    <a:gdLst>
                      <a:gd name="connsiteX0" fmla="*/ 0 w 2462213"/>
                      <a:gd name="connsiteY0" fmla="*/ 0 h 962025"/>
                      <a:gd name="connsiteX1" fmla="*/ 61913 w 2462213"/>
                      <a:gd name="connsiteY1" fmla="*/ 90488 h 962025"/>
                      <a:gd name="connsiteX2" fmla="*/ 157163 w 2462213"/>
                      <a:gd name="connsiteY2" fmla="*/ 185738 h 962025"/>
                      <a:gd name="connsiteX3" fmla="*/ 238125 w 2462213"/>
                      <a:gd name="connsiteY3" fmla="*/ 257175 h 962025"/>
                      <a:gd name="connsiteX4" fmla="*/ 271463 w 2462213"/>
                      <a:gd name="connsiteY4" fmla="*/ 300038 h 962025"/>
                      <a:gd name="connsiteX5" fmla="*/ 357188 w 2462213"/>
                      <a:gd name="connsiteY5" fmla="*/ 395288 h 962025"/>
                      <a:gd name="connsiteX6" fmla="*/ 404813 w 2462213"/>
                      <a:gd name="connsiteY6" fmla="*/ 438150 h 962025"/>
                      <a:gd name="connsiteX7" fmla="*/ 457200 w 2462213"/>
                      <a:gd name="connsiteY7" fmla="*/ 509588 h 962025"/>
                      <a:gd name="connsiteX8" fmla="*/ 504825 w 2462213"/>
                      <a:gd name="connsiteY8" fmla="*/ 566738 h 962025"/>
                      <a:gd name="connsiteX9" fmla="*/ 571500 w 2462213"/>
                      <a:gd name="connsiteY9" fmla="*/ 657225 h 962025"/>
                      <a:gd name="connsiteX10" fmla="*/ 628650 w 2462213"/>
                      <a:gd name="connsiteY10" fmla="*/ 742950 h 962025"/>
                      <a:gd name="connsiteX11" fmla="*/ 695325 w 2462213"/>
                      <a:gd name="connsiteY11" fmla="*/ 823913 h 962025"/>
                      <a:gd name="connsiteX12" fmla="*/ 776288 w 2462213"/>
                      <a:gd name="connsiteY12" fmla="*/ 866775 h 962025"/>
                      <a:gd name="connsiteX13" fmla="*/ 1028700 w 2462213"/>
                      <a:gd name="connsiteY13" fmla="*/ 962025 h 962025"/>
                      <a:gd name="connsiteX14" fmla="*/ 1433513 w 2462213"/>
                      <a:gd name="connsiteY14" fmla="*/ 957263 h 962025"/>
                      <a:gd name="connsiteX15" fmla="*/ 1714500 w 2462213"/>
                      <a:gd name="connsiteY15" fmla="*/ 900113 h 962025"/>
                      <a:gd name="connsiteX16" fmla="*/ 1866900 w 2462213"/>
                      <a:gd name="connsiteY16" fmla="*/ 862013 h 962025"/>
                      <a:gd name="connsiteX17" fmla="*/ 1919288 w 2462213"/>
                      <a:gd name="connsiteY17" fmla="*/ 852488 h 962025"/>
                      <a:gd name="connsiteX18" fmla="*/ 1943100 w 2462213"/>
                      <a:gd name="connsiteY18" fmla="*/ 842963 h 962025"/>
                      <a:gd name="connsiteX19" fmla="*/ 2071688 w 2462213"/>
                      <a:gd name="connsiteY19" fmla="*/ 795338 h 962025"/>
                      <a:gd name="connsiteX20" fmla="*/ 2157413 w 2462213"/>
                      <a:gd name="connsiteY20" fmla="*/ 771525 h 962025"/>
                      <a:gd name="connsiteX21" fmla="*/ 2233613 w 2462213"/>
                      <a:gd name="connsiteY21" fmla="*/ 723900 h 962025"/>
                      <a:gd name="connsiteX22" fmla="*/ 2462213 w 2462213"/>
                      <a:gd name="connsiteY22" fmla="*/ 642938 h 962025"/>
                      <a:gd name="connsiteX0" fmla="*/ 0 w 2462213"/>
                      <a:gd name="connsiteY0" fmla="*/ 0 h 962025"/>
                      <a:gd name="connsiteX1" fmla="*/ 61913 w 2462213"/>
                      <a:gd name="connsiteY1" fmla="*/ 90488 h 962025"/>
                      <a:gd name="connsiteX2" fmla="*/ 157163 w 2462213"/>
                      <a:gd name="connsiteY2" fmla="*/ 185738 h 962025"/>
                      <a:gd name="connsiteX3" fmla="*/ 238125 w 2462213"/>
                      <a:gd name="connsiteY3" fmla="*/ 257175 h 962025"/>
                      <a:gd name="connsiteX4" fmla="*/ 271463 w 2462213"/>
                      <a:gd name="connsiteY4" fmla="*/ 300038 h 962025"/>
                      <a:gd name="connsiteX5" fmla="*/ 357188 w 2462213"/>
                      <a:gd name="connsiteY5" fmla="*/ 395288 h 962025"/>
                      <a:gd name="connsiteX6" fmla="*/ 404813 w 2462213"/>
                      <a:gd name="connsiteY6" fmla="*/ 438150 h 962025"/>
                      <a:gd name="connsiteX7" fmla="*/ 457200 w 2462213"/>
                      <a:gd name="connsiteY7" fmla="*/ 509588 h 962025"/>
                      <a:gd name="connsiteX8" fmla="*/ 504825 w 2462213"/>
                      <a:gd name="connsiteY8" fmla="*/ 566738 h 962025"/>
                      <a:gd name="connsiteX9" fmla="*/ 571500 w 2462213"/>
                      <a:gd name="connsiteY9" fmla="*/ 657225 h 962025"/>
                      <a:gd name="connsiteX10" fmla="*/ 628650 w 2462213"/>
                      <a:gd name="connsiteY10" fmla="*/ 742950 h 962025"/>
                      <a:gd name="connsiteX11" fmla="*/ 695325 w 2462213"/>
                      <a:gd name="connsiteY11" fmla="*/ 823913 h 962025"/>
                      <a:gd name="connsiteX12" fmla="*/ 819151 w 2462213"/>
                      <a:gd name="connsiteY12" fmla="*/ 962025 h 962025"/>
                      <a:gd name="connsiteX13" fmla="*/ 1028700 w 2462213"/>
                      <a:gd name="connsiteY13" fmla="*/ 962025 h 962025"/>
                      <a:gd name="connsiteX14" fmla="*/ 1433513 w 2462213"/>
                      <a:gd name="connsiteY14" fmla="*/ 957263 h 962025"/>
                      <a:gd name="connsiteX15" fmla="*/ 1714500 w 2462213"/>
                      <a:gd name="connsiteY15" fmla="*/ 900113 h 962025"/>
                      <a:gd name="connsiteX16" fmla="*/ 1866900 w 2462213"/>
                      <a:gd name="connsiteY16" fmla="*/ 862013 h 962025"/>
                      <a:gd name="connsiteX17" fmla="*/ 1919288 w 2462213"/>
                      <a:gd name="connsiteY17" fmla="*/ 852488 h 962025"/>
                      <a:gd name="connsiteX18" fmla="*/ 1943100 w 2462213"/>
                      <a:gd name="connsiteY18" fmla="*/ 842963 h 962025"/>
                      <a:gd name="connsiteX19" fmla="*/ 2071688 w 2462213"/>
                      <a:gd name="connsiteY19" fmla="*/ 795338 h 962025"/>
                      <a:gd name="connsiteX20" fmla="*/ 2157413 w 2462213"/>
                      <a:gd name="connsiteY20" fmla="*/ 771525 h 962025"/>
                      <a:gd name="connsiteX21" fmla="*/ 2233613 w 2462213"/>
                      <a:gd name="connsiteY21" fmla="*/ 723900 h 962025"/>
                      <a:gd name="connsiteX22" fmla="*/ 2462213 w 2462213"/>
                      <a:gd name="connsiteY22" fmla="*/ 642938 h 962025"/>
                      <a:gd name="connsiteX0" fmla="*/ 0 w 2462213"/>
                      <a:gd name="connsiteY0" fmla="*/ 0 h 1171575"/>
                      <a:gd name="connsiteX1" fmla="*/ 61913 w 2462213"/>
                      <a:gd name="connsiteY1" fmla="*/ 90488 h 1171575"/>
                      <a:gd name="connsiteX2" fmla="*/ 157163 w 2462213"/>
                      <a:gd name="connsiteY2" fmla="*/ 185738 h 1171575"/>
                      <a:gd name="connsiteX3" fmla="*/ 238125 w 2462213"/>
                      <a:gd name="connsiteY3" fmla="*/ 257175 h 1171575"/>
                      <a:gd name="connsiteX4" fmla="*/ 271463 w 2462213"/>
                      <a:gd name="connsiteY4" fmla="*/ 300038 h 1171575"/>
                      <a:gd name="connsiteX5" fmla="*/ 357188 w 2462213"/>
                      <a:gd name="connsiteY5" fmla="*/ 395288 h 1171575"/>
                      <a:gd name="connsiteX6" fmla="*/ 404813 w 2462213"/>
                      <a:gd name="connsiteY6" fmla="*/ 438150 h 1171575"/>
                      <a:gd name="connsiteX7" fmla="*/ 457200 w 2462213"/>
                      <a:gd name="connsiteY7" fmla="*/ 509588 h 1171575"/>
                      <a:gd name="connsiteX8" fmla="*/ 504825 w 2462213"/>
                      <a:gd name="connsiteY8" fmla="*/ 566738 h 1171575"/>
                      <a:gd name="connsiteX9" fmla="*/ 571500 w 2462213"/>
                      <a:gd name="connsiteY9" fmla="*/ 657225 h 1171575"/>
                      <a:gd name="connsiteX10" fmla="*/ 628650 w 2462213"/>
                      <a:gd name="connsiteY10" fmla="*/ 742950 h 1171575"/>
                      <a:gd name="connsiteX11" fmla="*/ 695325 w 2462213"/>
                      <a:gd name="connsiteY11" fmla="*/ 823913 h 1171575"/>
                      <a:gd name="connsiteX12" fmla="*/ 819151 w 2462213"/>
                      <a:gd name="connsiteY12" fmla="*/ 962025 h 1171575"/>
                      <a:gd name="connsiteX13" fmla="*/ 1047750 w 2462213"/>
                      <a:gd name="connsiteY13" fmla="*/ 1171575 h 1171575"/>
                      <a:gd name="connsiteX14" fmla="*/ 1433513 w 2462213"/>
                      <a:gd name="connsiteY14" fmla="*/ 957263 h 1171575"/>
                      <a:gd name="connsiteX15" fmla="*/ 1714500 w 2462213"/>
                      <a:gd name="connsiteY15" fmla="*/ 900113 h 1171575"/>
                      <a:gd name="connsiteX16" fmla="*/ 1866900 w 2462213"/>
                      <a:gd name="connsiteY16" fmla="*/ 862013 h 1171575"/>
                      <a:gd name="connsiteX17" fmla="*/ 1919288 w 2462213"/>
                      <a:gd name="connsiteY17" fmla="*/ 852488 h 1171575"/>
                      <a:gd name="connsiteX18" fmla="*/ 1943100 w 2462213"/>
                      <a:gd name="connsiteY18" fmla="*/ 842963 h 1171575"/>
                      <a:gd name="connsiteX19" fmla="*/ 2071688 w 2462213"/>
                      <a:gd name="connsiteY19" fmla="*/ 795338 h 1171575"/>
                      <a:gd name="connsiteX20" fmla="*/ 2157413 w 2462213"/>
                      <a:gd name="connsiteY20" fmla="*/ 771525 h 1171575"/>
                      <a:gd name="connsiteX21" fmla="*/ 2233613 w 2462213"/>
                      <a:gd name="connsiteY21" fmla="*/ 723900 h 1171575"/>
                      <a:gd name="connsiteX22" fmla="*/ 2462213 w 2462213"/>
                      <a:gd name="connsiteY22" fmla="*/ 642938 h 1171575"/>
                      <a:gd name="connsiteX0" fmla="*/ 0 w 2462213"/>
                      <a:gd name="connsiteY0" fmla="*/ 0 h 1257301"/>
                      <a:gd name="connsiteX1" fmla="*/ 61913 w 2462213"/>
                      <a:gd name="connsiteY1" fmla="*/ 90488 h 1257301"/>
                      <a:gd name="connsiteX2" fmla="*/ 157163 w 2462213"/>
                      <a:gd name="connsiteY2" fmla="*/ 185738 h 1257301"/>
                      <a:gd name="connsiteX3" fmla="*/ 238125 w 2462213"/>
                      <a:gd name="connsiteY3" fmla="*/ 257175 h 1257301"/>
                      <a:gd name="connsiteX4" fmla="*/ 271463 w 2462213"/>
                      <a:gd name="connsiteY4" fmla="*/ 300038 h 1257301"/>
                      <a:gd name="connsiteX5" fmla="*/ 357188 w 2462213"/>
                      <a:gd name="connsiteY5" fmla="*/ 395288 h 1257301"/>
                      <a:gd name="connsiteX6" fmla="*/ 404813 w 2462213"/>
                      <a:gd name="connsiteY6" fmla="*/ 438150 h 1257301"/>
                      <a:gd name="connsiteX7" fmla="*/ 457200 w 2462213"/>
                      <a:gd name="connsiteY7" fmla="*/ 509588 h 1257301"/>
                      <a:gd name="connsiteX8" fmla="*/ 504825 w 2462213"/>
                      <a:gd name="connsiteY8" fmla="*/ 566738 h 1257301"/>
                      <a:gd name="connsiteX9" fmla="*/ 571500 w 2462213"/>
                      <a:gd name="connsiteY9" fmla="*/ 657225 h 1257301"/>
                      <a:gd name="connsiteX10" fmla="*/ 628650 w 2462213"/>
                      <a:gd name="connsiteY10" fmla="*/ 742950 h 1257301"/>
                      <a:gd name="connsiteX11" fmla="*/ 695325 w 2462213"/>
                      <a:gd name="connsiteY11" fmla="*/ 823913 h 1257301"/>
                      <a:gd name="connsiteX12" fmla="*/ 819151 w 2462213"/>
                      <a:gd name="connsiteY12" fmla="*/ 962025 h 1257301"/>
                      <a:gd name="connsiteX13" fmla="*/ 1047750 w 2462213"/>
                      <a:gd name="connsiteY13" fmla="*/ 1171575 h 1257301"/>
                      <a:gd name="connsiteX14" fmla="*/ 1385888 w 2462213"/>
                      <a:gd name="connsiteY14" fmla="*/ 1257301 h 1257301"/>
                      <a:gd name="connsiteX15" fmla="*/ 1714500 w 2462213"/>
                      <a:gd name="connsiteY15" fmla="*/ 900113 h 1257301"/>
                      <a:gd name="connsiteX16" fmla="*/ 1866900 w 2462213"/>
                      <a:gd name="connsiteY16" fmla="*/ 862013 h 1257301"/>
                      <a:gd name="connsiteX17" fmla="*/ 1919288 w 2462213"/>
                      <a:gd name="connsiteY17" fmla="*/ 852488 h 1257301"/>
                      <a:gd name="connsiteX18" fmla="*/ 1943100 w 2462213"/>
                      <a:gd name="connsiteY18" fmla="*/ 842963 h 1257301"/>
                      <a:gd name="connsiteX19" fmla="*/ 2071688 w 2462213"/>
                      <a:gd name="connsiteY19" fmla="*/ 795338 h 1257301"/>
                      <a:gd name="connsiteX20" fmla="*/ 2157413 w 2462213"/>
                      <a:gd name="connsiteY20" fmla="*/ 771525 h 1257301"/>
                      <a:gd name="connsiteX21" fmla="*/ 2233613 w 2462213"/>
                      <a:gd name="connsiteY21" fmla="*/ 723900 h 1257301"/>
                      <a:gd name="connsiteX22" fmla="*/ 2462213 w 2462213"/>
                      <a:gd name="connsiteY22" fmla="*/ 642938 h 1257301"/>
                      <a:gd name="connsiteX0" fmla="*/ 0 w 2462213"/>
                      <a:gd name="connsiteY0" fmla="*/ 0 h 1257301"/>
                      <a:gd name="connsiteX1" fmla="*/ 61913 w 2462213"/>
                      <a:gd name="connsiteY1" fmla="*/ 90488 h 1257301"/>
                      <a:gd name="connsiteX2" fmla="*/ 157163 w 2462213"/>
                      <a:gd name="connsiteY2" fmla="*/ 185738 h 1257301"/>
                      <a:gd name="connsiteX3" fmla="*/ 238125 w 2462213"/>
                      <a:gd name="connsiteY3" fmla="*/ 257175 h 1257301"/>
                      <a:gd name="connsiteX4" fmla="*/ 271463 w 2462213"/>
                      <a:gd name="connsiteY4" fmla="*/ 300038 h 1257301"/>
                      <a:gd name="connsiteX5" fmla="*/ 357188 w 2462213"/>
                      <a:gd name="connsiteY5" fmla="*/ 395288 h 1257301"/>
                      <a:gd name="connsiteX6" fmla="*/ 404813 w 2462213"/>
                      <a:gd name="connsiteY6" fmla="*/ 438150 h 1257301"/>
                      <a:gd name="connsiteX7" fmla="*/ 457200 w 2462213"/>
                      <a:gd name="connsiteY7" fmla="*/ 509588 h 1257301"/>
                      <a:gd name="connsiteX8" fmla="*/ 504825 w 2462213"/>
                      <a:gd name="connsiteY8" fmla="*/ 566738 h 1257301"/>
                      <a:gd name="connsiteX9" fmla="*/ 571500 w 2462213"/>
                      <a:gd name="connsiteY9" fmla="*/ 657225 h 1257301"/>
                      <a:gd name="connsiteX10" fmla="*/ 628650 w 2462213"/>
                      <a:gd name="connsiteY10" fmla="*/ 742950 h 1257301"/>
                      <a:gd name="connsiteX11" fmla="*/ 695325 w 2462213"/>
                      <a:gd name="connsiteY11" fmla="*/ 823913 h 1257301"/>
                      <a:gd name="connsiteX12" fmla="*/ 819151 w 2462213"/>
                      <a:gd name="connsiteY12" fmla="*/ 962025 h 1257301"/>
                      <a:gd name="connsiteX13" fmla="*/ 1047750 w 2462213"/>
                      <a:gd name="connsiteY13" fmla="*/ 1171575 h 1257301"/>
                      <a:gd name="connsiteX14" fmla="*/ 1385888 w 2462213"/>
                      <a:gd name="connsiteY14" fmla="*/ 1257301 h 1257301"/>
                      <a:gd name="connsiteX15" fmla="*/ 1795462 w 2462213"/>
                      <a:gd name="connsiteY15" fmla="*/ 1095375 h 1257301"/>
                      <a:gd name="connsiteX16" fmla="*/ 1866900 w 2462213"/>
                      <a:gd name="connsiteY16" fmla="*/ 862013 h 1257301"/>
                      <a:gd name="connsiteX17" fmla="*/ 1919288 w 2462213"/>
                      <a:gd name="connsiteY17" fmla="*/ 852488 h 1257301"/>
                      <a:gd name="connsiteX18" fmla="*/ 1943100 w 2462213"/>
                      <a:gd name="connsiteY18" fmla="*/ 842963 h 1257301"/>
                      <a:gd name="connsiteX19" fmla="*/ 2071688 w 2462213"/>
                      <a:gd name="connsiteY19" fmla="*/ 795338 h 1257301"/>
                      <a:gd name="connsiteX20" fmla="*/ 2157413 w 2462213"/>
                      <a:gd name="connsiteY20" fmla="*/ 771525 h 1257301"/>
                      <a:gd name="connsiteX21" fmla="*/ 2233613 w 2462213"/>
                      <a:gd name="connsiteY21" fmla="*/ 723900 h 1257301"/>
                      <a:gd name="connsiteX22" fmla="*/ 2462213 w 2462213"/>
                      <a:gd name="connsiteY22" fmla="*/ 642938 h 1257301"/>
                      <a:gd name="connsiteX0" fmla="*/ 0 w 2462213"/>
                      <a:gd name="connsiteY0" fmla="*/ 0 h 1257301"/>
                      <a:gd name="connsiteX1" fmla="*/ 61913 w 2462213"/>
                      <a:gd name="connsiteY1" fmla="*/ 90488 h 1257301"/>
                      <a:gd name="connsiteX2" fmla="*/ 157163 w 2462213"/>
                      <a:gd name="connsiteY2" fmla="*/ 185738 h 1257301"/>
                      <a:gd name="connsiteX3" fmla="*/ 238125 w 2462213"/>
                      <a:gd name="connsiteY3" fmla="*/ 257175 h 1257301"/>
                      <a:gd name="connsiteX4" fmla="*/ 271463 w 2462213"/>
                      <a:gd name="connsiteY4" fmla="*/ 300038 h 1257301"/>
                      <a:gd name="connsiteX5" fmla="*/ 357188 w 2462213"/>
                      <a:gd name="connsiteY5" fmla="*/ 395288 h 1257301"/>
                      <a:gd name="connsiteX6" fmla="*/ 404813 w 2462213"/>
                      <a:gd name="connsiteY6" fmla="*/ 438150 h 1257301"/>
                      <a:gd name="connsiteX7" fmla="*/ 457200 w 2462213"/>
                      <a:gd name="connsiteY7" fmla="*/ 509588 h 1257301"/>
                      <a:gd name="connsiteX8" fmla="*/ 504825 w 2462213"/>
                      <a:gd name="connsiteY8" fmla="*/ 566738 h 1257301"/>
                      <a:gd name="connsiteX9" fmla="*/ 571500 w 2462213"/>
                      <a:gd name="connsiteY9" fmla="*/ 657225 h 1257301"/>
                      <a:gd name="connsiteX10" fmla="*/ 628650 w 2462213"/>
                      <a:gd name="connsiteY10" fmla="*/ 742950 h 1257301"/>
                      <a:gd name="connsiteX11" fmla="*/ 695325 w 2462213"/>
                      <a:gd name="connsiteY11" fmla="*/ 823913 h 1257301"/>
                      <a:gd name="connsiteX12" fmla="*/ 819151 w 2462213"/>
                      <a:gd name="connsiteY12" fmla="*/ 962025 h 1257301"/>
                      <a:gd name="connsiteX13" fmla="*/ 1047750 w 2462213"/>
                      <a:gd name="connsiteY13" fmla="*/ 1171575 h 1257301"/>
                      <a:gd name="connsiteX14" fmla="*/ 1385888 w 2462213"/>
                      <a:gd name="connsiteY14" fmla="*/ 1257301 h 1257301"/>
                      <a:gd name="connsiteX15" fmla="*/ 1795462 w 2462213"/>
                      <a:gd name="connsiteY15" fmla="*/ 1095375 h 1257301"/>
                      <a:gd name="connsiteX16" fmla="*/ 1966913 w 2462213"/>
                      <a:gd name="connsiteY16" fmla="*/ 1000125 h 1257301"/>
                      <a:gd name="connsiteX17" fmla="*/ 1919288 w 2462213"/>
                      <a:gd name="connsiteY17" fmla="*/ 852488 h 1257301"/>
                      <a:gd name="connsiteX18" fmla="*/ 1943100 w 2462213"/>
                      <a:gd name="connsiteY18" fmla="*/ 842963 h 1257301"/>
                      <a:gd name="connsiteX19" fmla="*/ 2071688 w 2462213"/>
                      <a:gd name="connsiteY19" fmla="*/ 795338 h 1257301"/>
                      <a:gd name="connsiteX20" fmla="*/ 2157413 w 2462213"/>
                      <a:gd name="connsiteY20" fmla="*/ 771525 h 1257301"/>
                      <a:gd name="connsiteX21" fmla="*/ 2233613 w 2462213"/>
                      <a:gd name="connsiteY21" fmla="*/ 723900 h 1257301"/>
                      <a:gd name="connsiteX22" fmla="*/ 2462213 w 2462213"/>
                      <a:gd name="connsiteY22" fmla="*/ 642938 h 1257301"/>
                      <a:gd name="connsiteX0" fmla="*/ 0 w 2462213"/>
                      <a:gd name="connsiteY0" fmla="*/ 0 h 1257301"/>
                      <a:gd name="connsiteX1" fmla="*/ 61913 w 2462213"/>
                      <a:gd name="connsiteY1" fmla="*/ 90488 h 1257301"/>
                      <a:gd name="connsiteX2" fmla="*/ 157163 w 2462213"/>
                      <a:gd name="connsiteY2" fmla="*/ 185738 h 1257301"/>
                      <a:gd name="connsiteX3" fmla="*/ 238125 w 2462213"/>
                      <a:gd name="connsiteY3" fmla="*/ 257175 h 1257301"/>
                      <a:gd name="connsiteX4" fmla="*/ 271463 w 2462213"/>
                      <a:gd name="connsiteY4" fmla="*/ 300038 h 1257301"/>
                      <a:gd name="connsiteX5" fmla="*/ 357188 w 2462213"/>
                      <a:gd name="connsiteY5" fmla="*/ 395288 h 1257301"/>
                      <a:gd name="connsiteX6" fmla="*/ 404813 w 2462213"/>
                      <a:gd name="connsiteY6" fmla="*/ 438150 h 1257301"/>
                      <a:gd name="connsiteX7" fmla="*/ 457200 w 2462213"/>
                      <a:gd name="connsiteY7" fmla="*/ 509588 h 1257301"/>
                      <a:gd name="connsiteX8" fmla="*/ 504825 w 2462213"/>
                      <a:gd name="connsiteY8" fmla="*/ 566738 h 1257301"/>
                      <a:gd name="connsiteX9" fmla="*/ 571500 w 2462213"/>
                      <a:gd name="connsiteY9" fmla="*/ 657225 h 1257301"/>
                      <a:gd name="connsiteX10" fmla="*/ 628650 w 2462213"/>
                      <a:gd name="connsiteY10" fmla="*/ 742950 h 1257301"/>
                      <a:gd name="connsiteX11" fmla="*/ 695325 w 2462213"/>
                      <a:gd name="connsiteY11" fmla="*/ 823913 h 1257301"/>
                      <a:gd name="connsiteX12" fmla="*/ 819151 w 2462213"/>
                      <a:gd name="connsiteY12" fmla="*/ 962025 h 1257301"/>
                      <a:gd name="connsiteX13" fmla="*/ 1047750 w 2462213"/>
                      <a:gd name="connsiteY13" fmla="*/ 1171575 h 1257301"/>
                      <a:gd name="connsiteX14" fmla="*/ 1385888 w 2462213"/>
                      <a:gd name="connsiteY14" fmla="*/ 1257301 h 1257301"/>
                      <a:gd name="connsiteX15" fmla="*/ 1795462 w 2462213"/>
                      <a:gd name="connsiteY15" fmla="*/ 1095375 h 1257301"/>
                      <a:gd name="connsiteX16" fmla="*/ 1966913 w 2462213"/>
                      <a:gd name="connsiteY16" fmla="*/ 1000125 h 1257301"/>
                      <a:gd name="connsiteX17" fmla="*/ 1919288 w 2462213"/>
                      <a:gd name="connsiteY17" fmla="*/ 852488 h 1257301"/>
                      <a:gd name="connsiteX18" fmla="*/ 2052637 w 2462213"/>
                      <a:gd name="connsiteY18" fmla="*/ 919163 h 1257301"/>
                      <a:gd name="connsiteX19" fmla="*/ 2071688 w 2462213"/>
                      <a:gd name="connsiteY19" fmla="*/ 795338 h 1257301"/>
                      <a:gd name="connsiteX20" fmla="*/ 2157413 w 2462213"/>
                      <a:gd name="connsiteY20" fmla="*/ 771525 h 1257301"/>
                      <a:gd name="connsiteX21" fmla="*/ 2233613 w 2462213"/>
                      <a:gd name="connsiteY21" fmla="*/ 723900 h 1257301"/>
                      <a:gd name="connsiteX22" fmla="*/ 2462213 w 2462213"/>
                      <a:gd name="connsiteY22" fmla="*/ 642938 h 1257301"/>
                      <a:gd name="connsiteX0" fmla="*/ 0 w 2462213"/>
                      <a:gd name="connsiteY0" fmla="*/ 0 h 1257301"/>
                      <a:gd name="connsiteX1" fmla="*/ 61913 w 2462213"/>
                      <a:gd name="connsiteY1" fmla="*/ 90488 h 1257301"/>
                      <a:gd name="connsiteX2" fmla="*/ 157163 w 2462213"/>
                      <a:gd name="connsiteY2" fmla="*/ 185738 h 1257301"/>
                      <a:gd name="connsiteX3" fmla="*/ 238125 w 2462213"/>
                      <a:gd name="connsiteY3" fmla="*/ 257175 h 1257301"/>
                      <a:gd name="connsiteX4" fmla="*/ 271463 w 2462213"/>
                      <a:gd name="connsiteY4" fmla="*/ 300038 h 1257301"/>
                      <a:gd name="connsiteX5" fmla="*/ 357188 w 2462213"/>
                      <a:gd name="connsiteY5" fmla="*/ 395288 h 1257301"/>
                      <a:gd name="connsiteX6" fmla="*/ 404813 w 2462213"/>
                      <a:gd name="connsiteY6" fmla="*/ 438150 h 1257301"/>
                      <a:gd name="connsiteX7" fmla="*/ 457200 w 2462213"/>
                      <a:gd name="connsiteY7" fmla="*/ 509588 h 1257301"/>
                      <a:gd name="connsiteX8" fmla="*/ 504825 w 2462213"/>
                      <a:gd name="connsiteY8" fmla="*/ 566738 h 1257301"/>
                      <a:gd name="connsiteX9" fmla="*/ 571500 w 2462213"/>
                      <a:gd name="connsiteY9" fmla="*/ 657225 h 1257301"/>
                      <a:gd name="connsiteX10" fmla="*/ 628650 w 2462213"/>
                      <a:gd name="connsiteY10" fmla="*/ 742950 h 1257301"/>
                      <a:gd name="connsiteX11" fmla="*/ 695325 w 2462213"/>
                      <a:gd name="connsiteY11" fmla="*/ 823913 h 1257301"/>
                      <a:gd name="connsiteX12" fmla="*/ 819151 w 2462213"/>
                      <a:gd name="connsiteY12" fmla="*/ 962025 h 1257301"/>
                      <a:gd name="connsiteX13" fmla="*/ 1047750 w 2462213"/>
                      <a:gd name="connsiteY13" fmla="*/ 1171575 h 1257301"/>
                      <a:gd name="connsiteX14" fmla="*/ 1385888 w 2462213"/>
                      <a:gd name="connsiteY14" fmla="*/ 1257301 h 1257301"/>
                      <a:gd name="connsiteX15" fmla="*/ 1795462 w 2462213"/>
                      <a:gd name="connsiteY15" fmla="*/ 1095375 h 1257301"/>
                      <a:gd name="connsiteX16" fmla="*/ 1966913 w 2462213"/>
                      <a:gd name="connsiteY16" fmla="*/ 1000125 h 1257301"/>
                      <a:gd name="connsiteX17" fmla="*/ 1990725 w 2462213"/>
                      <a:gd name="connsiteY17" fmla="*/ 966788 h 1257301"/>
                      <a:gd name="connsiteX18" fmla="*/ 2052637 w 2462213"/>
                      <a:gd name="connsiteY18" fmla="*/ 919163 h 1257301"/>
                      <a:gd name="connsiteX19" fmla="*/ 2071688 w 2462213"/>
                      <a:gd name="connsiteY19" fmla="*/ 795338 h 1257301"/>
                      <a:gd name="connsiteX20" fmla="*/ 2157413 w 2462213"/>
                      <a:gd name="connsiteY20" fmla="*/ 771525 h 1257301"/>
                      <a:gd name="connsiteX21" fmla="*/ 2233613 w 2462213"/>
                      <a:gd name="connsiteY21" fmla="*/ 723900 h 1257301"/>
                      <a:gd name="connsiteX22" fmla="*/ 2462213 w 2462213"/>
                      <a:gd name="connsiteY22" fmla="*/ 642938 h 1257301"/>
                      <a:gd name="connsiteX0" fmla="*/ 0 w 2462213"/>
                      <a:gd name="connsiteY0" fmla="*/ 0 h 1257301"/>
                      <a:gd name="connsiteX1" fmla="*/ 61913 w 2462213"/>
                      <a:gd name="connsiteY1" fmla="*/ 90488 h 1257301"/>
                      <a:gd name="connsiteX2" fmla="*/ 157163 w 2462213"/>
                      <a:gd name="connsiteY2" fmla="*/ 185738 h 1257301"/>
                      <a:gd name="connsiteX3" fmla="*/ 238125 w 2462213"/>
                      <a:gd name="connsiteY3" fmla="*/ 257175 h 1257301"/>
                      <a:gd name="connsiteX4" fmla="*/ 271463 w 2462213"/>
                      <a:gd name="connsiteY4" fmla="*/ 300038 h 1257301"/>
                      <a:gd name="connsiteX5" fmla="*/ 357188 w 2462213"/>
                      <a:gd name="connsiteY5" fmla="*/ 395288 h 1257301"/>
                      <a:gd name="connsiteX6" fmla="*/ 404813 w 2462213"/>
                      <a:gd name="connsiteY6" fmla="*/ 438150 h 1257301"/>
                      <a:gd name="connsiteX7" fmla="*/ 457200 w 2462213"/>
                      <a:gd name="connsiteY7" fmla="*/ 509588 h 1257301"/>
                      <a:gd name="connsiteX8" fmla="*/ 504825 w 2462213"/>
                      <a:gd name="connsiteY8" fmla="*/ 566738 h 1257301"/>
                      <a:gd name="connsiteX9" fmla="*/ 571500 w 2462213"/>
                      <a:gd name="connsiteY9" fmla="*/ 657225 h 1257301"/>
                      <a:gd name="connsiteX10" fmla="*/ 628650 w 2462213"/>
                      <a:gd name="connsiteY10" fmla="*/ 742950 h 1257301"/>
                      <a:gd name="connsiteX11" fmla="*/ 695325 w 2462213"/>
                      <a:gd name="connsiteY11" fmla="*/ 823913 h 1257301"/>
                      <a:gd name="connsiteX12" fmla="*/ 819151 w 2462213"/>
                      <a:gd name="connsiteY12" fmla="*/ 962025 h 1257301"/>
                      <a:gd name="connsiteX13" fmla="*/ 1047750 w 2462213"/>
                      <a:gd name="connsiteY13" fmla="*/ 1171575 h 1257301"/>
                      <a:gd name="connsiteX14" fmla="*/ 1385888 w 2462213"/>
                      <a:gd name="connsiteY14" fmla="*/ 1257301 h 1257301"/>
                      <a:gd name="connsiteX15" fmla="*/ 1795462 w 2462213"/>
                      <a:gd name="connsiteY15" fmla="*/ 1095375 h 1257301"/>
                      <a:gd name="connsiteX16" fmla="*/ 1905001 w 2462213"/>
                      <a:gd name="connsiteY16" fmla="*/ 1023938 h 1257301"/>
                      <a:gd name="connsiteX17" fmla="*/ 1990725 w 2462213"/>
                      <a:gd name="connsiteY17" fmla="*/ 966788 h 1257301"/>
                      <a:gd name="connsiteX18" fmla="*/ 2052637 w 2462213"/>
                      <a:gd name="connsiteY18" fmla="*/ 919163 h 1257301"/>
                      <a:gd name="connsiteX19" fmla="*/ 2071688 w 2462213"/>
                      <a:gd name="connsiteY19" fmla="*/ 795338 h 1257301"/>
                      <a:gd name="connsiteX20" fmla="*/ 2157413 w 2462213"/>
                      <a:gd name="connsiteY20" fmla="*/ 771525 h 1257301"/>
                      <a:gd name="connsiteX21" fmla="*/ 2233613 w 2462213"/>
                      <a:gd name="connsiteY21" fmla="*/ 723900 h 1257301"/>
                      <a:gd name="connsiteX22" fmla="*/ 2462213 w 2462213"/>
                      <a:gd name="connsiteY22" fmla="*/ 642938 h 1257301"/>
                      <a:gd name="connsiteX0" fmla="*/ 0 w 2462213"/>
                      <a:gd name="connsiteY0" fmla="*/ 0 h 1257301"/>
                      <a:gd name="connsiteX1" fmla="*/ 61913 w 2462213"/>
                      <a:gd name="connsiteY1" fmla="*/ 90488 h 1257301"/>
                      <a:gd name="connsiteX2" fmla="*/ 157163 w 2462213"/>
                      <a:gd name="connsiteY2" fmla="*/ 185738 h 1257301"/>
                      <a:gd name="connsiteX3" fmla="*/ 238125 w 2462213"/>
                      <a:gd name="connsiteY3" fmla="*/ 257175 h 1257301"/>
                      <a:gd name="connsiteX4" fmla="*/ 271463 w 2462213"/>
                      <a:gd name="connsiteY4" fmla="*/ 300038 h 1257301"/>
                      <a:gd name="connsiteX5" fmla="*/ 357188 w 2462213"/>
                      <a:gd name="connsiteY5" fmla="*/ 395288 h 1257301"/>
                      <a:gd name="connsiteX6" fmla="*/ 404813 w 2462213"/>
                      <a:gd name="connsiteY6" fmla="*/ 438150 h 1257301"/>
                      <a:gd name="connsiteX7" fmla="*/ 457200 w 2462213"/>
                      <a:gd name="connsiteY7" fmla="*/ 509588 h 1257301"/>
                      <a:gd name="connsiteX8" fmla="*/ 504825 w 2462213"/>
                      <a:gd name="connsiteY8" fmla="*/ 566738 h 1257301"/>
                      <a:gd name="connsiteX9" fmla="*/ 571500 w 2462213"/>
                      <a:gd name="connsiteY9" fmla="*/ 657225 h 1257301"/>
                      <a:gd name="connsiteX10" fmla="*/ 628650 w 2462213"/>
                      <a:gd name="connsiteY10" fmla="*/ 742950 h 1257301"/>
                      <a:gd name="connsiteX11" fmla="*/ 695325 w 2462213"/>
                      <a:gd name="connsiteY11" fmla="*/ 823913 h 1257301"/>
                      <a:gd name="connsiteX12" fmla="*/ 819151 w 2462213"/>
                      <a:gd name="connsiteY12" fmla="*/ 962025 h 1257301"/>
                      <a:gd name="connsiteX13" fmla="*/ 1047750 w 2462213"/>
                      <a:gd name="connsiteY13" fmla="*/ 1171575 h 1257301"/>
                      <a:gd name="connsiteX14" fmla="*/ 1385888 w 2462213"/>
                      <a:gd name="connsiteY14" fmla="*/ 1257301 h 1257301"/>
                      <a:gd name="connsiteX15" fmla="*/ 1795462 w 2462213"/>
                      <a:gd name="connsiteY15" fmla="*/ 1095375 h 1257301"/>
                      <a:gd name="connsiteX16" fmla="*/ 1905001 w 2462213"/>
                      <a:gd name="connsiteY16" fmla="*/ 1023938 h 1257301"/>
                      <a:gd name="connsiteX17" fmla="*/ 1990725 w 2462213"/>
                      <a:gd name="connsiteY17" fmla="*/ 966788 h 1257301"/>
                      <a:gd name="connsiteX18" fmla="*/ 2052637 w 2462213"/>
                      <a:gd name="connsiteY18" fmla="*/ 919163 h 1257301"/>
                      <a:gd name="connsiteX19" fmla="*/ 2100263 w 2462213"/>
                      <a:gd name="connsiteY19" fmla="*/ 833438 h 1257301"/>
                      <a:gd name="connsiteX20" fmla="*/ 2157413 w 2462213"/>
                      <a:gd name="connsiteY20" fmla="*/ 771525 h 1257301"/>
                      <a:gd name="connsiteX21" fmla="*/ 2233613 w 2462213"/>
                      <a:gd name="connsiteY21" fmla="*/ 723900 h 1257301"/>
                      <a:gd name="connsiteX22" fmla="*/ 2462213 w 2462213"/>
                      <a:gd name="connsiteY22" fmla="*/ 642938 h 1257301"/>
                      <a:gd name="connsiteX0" fmla="*/ 0 w 2452688"/>
                      <a:gd name="connsiteY0" fmla="*/ 0 h 1228726"/>
                      <a:gd name="connsiteX1" fmla="*/ 52388 w 2452688"/>
                      <a:gd name="connsiteY1" fmla="*/ 61913 h 1228726"/>
                      <a:gd name="connsiteX2" fmla="*/ 147638 w 2452688"/>
                      <a:gd name="connsiteY2" fmla="*/ 157163 h 1228726"/>
                      <a:gd name="connsiteX3" fmla="*/ 228600 w 2452688"/>
                      <a:gd name="connsiteY3" fmla="*/ 228600 h 1228726"/>
                      <a:gd name="connsiteX4" fmla="*/ 261938 w 2452688"/>
                      <a:gd name="connsiteY4" fmla="*/ 271463 h 1228726"/>
                      <a:gd name="connsiteX5" fmla="*/ 347663 w 2452688"/>
                      <a:gd name="connsiteY5" fmla="*/ 366713 h 1228726"/>
                      <a:gd name="connsiteX6" fmla="*/ 395288 w 2452688"/>
                      <a:gd name="connsiteY6" fmla="*/ 409575 h 1228726"/>
                      <a:gd name="connsiteX7" fmla="*/ 447675 w 2452688"/>
                      <a:gd name="connsiteY7" fmla="*/ 481013 h 1228726"/>
                      <a:gd name="connsiteX8" fmla="*/ 495300 w 2452688"/>
                      <a:gd name="connsiteY8" fmla="*/ 538163 h 1228726"/>
                      <a:gd name="connsiteX9" fmla="*/ 561975 w 2452688"/>
                      <a:gd name="connsiteY9" fmla="*/ 628650 h 1228726"/>
                      <a:gd name="connsiteX10" fmla="*/ 619125 w 2452688"/>
                      <a:gd name="connsiteY10" fmla="*/ 714375 h 1228726"/>
                      <a:gd name="connsiteX11" fmla="*/ 685800 w 2452688"/>
                      <a:gd name="connsiteY11" fmla="*/ 795338 h 1228726"/>
                      <a:gd name="connsiteX12" fmla="*/ 809626 w 2452688"/>
                      <a:gd name="connsiteY12" fmla="*/ 933450 h 1228726"/>
                      <a:gd name="connsiteX13" fmla="*/ 1038225 w 2452688"/>
                      <a:gd name="connsiteY13" fmla="*/ 1143000 h 1228726"/>
                      <a:gd name="connsiteX14" fmla="*/ 1376363 w 2452688"/>
                      <a:gd name="connsiteY14" fmla="*/ 1228726 h 1228726"/>
                      <a:gd name="connsiteX15" fmla="*/ 1785937 w 2452688"/>
                      <a:gd name="connsiteY15" fmla="*/ 1066800 h 1228726"/>
                      <a:gd name="connsiteX16" fmla="*/ 1895476 w 2452688"/>
                      <a:gd name="connsiteY16" fmla="*/ 995363 h 1228726"/>
                      <a:gd name="connsiteX17" fmla="*/ 1981200 w 2452688"/>
                      <a:gd name="connsiteY17" fmla="*/ 938213 h 1228726"/>
                      <a:gd name="connsiteX18" fmla="*/ 2043112 w 2452688"/>
                      <a:gd name="connsiteY18" fmla="*/ 890588 h 1228726"/>
                      <a:gd name="connsiteX19" fmla="*/ 2090738 w 2452688"/>
                      <a:gd name="connsiteY19" fmla="*/ 804863 h 1228726"/>
                      <a:gd name="connsiteX20" fmla="*/ 2147888 w 2452688"/>
                      <a:gd name="connsiteY20" fmla="*/ 742950 h 1228726"/>
                      <a:gd name="connsiteX21" fmla="*/ 2224088 w 2452688"/>
                      <a:gd name="connsiteY21" fmla="*/ 695325 h 1228726"/>
                      <a:gd name="connsiteX22" fmla="*/ 2452688 w 2452688"/>
                      <a:gd name="connsiteY22" fmla="*/ 614363 h 122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2688" h="1228726">
                        <a:moveTo>
                          <a:pt x="0" y="0"/>
                        </a:moveTo>
                        <a:lnTo>
                          <a:pt x="52388" y="61913"/>
                        </a:lnTo>
                        <a:lnTo>
                          <a:pt x="147638" y="157163"/>
                        </a:lnTo>
                        <a:lnTo>
                          <a:pt x="228600" y="228600"/>
                        </a:lnTo>
                        <a:lnTo>
                          <a:pt x="261938" y="271463"/>
                        </a:lnTo>
                        <a:lnTo>
                          <a:pt x="347663" y="366713"/>
                        </a:lnTo>
                        <a:lnTo>
                          <a:pt x="395288" y="409575"/>
                        </a:lnTo>
                        <a:lnTo>
                          <a:pt x="447675" y="481013"/>
                        </a:lnTo>
                        <a:lnTo>
                          <a:pt x="495300" y="538163"/>
                        </a:lnTo>
                        <a:lnTo>
                          <a:pt x="561975" y="628650"/>
                        </a:lnTo>
                        <a:lnTo>
                          <a:pt x="619125" y="714375"/>
                        </a:lnTo>
                        <a:lnTo>
                          <a:pt x="685800" y="795338"/>
                        </a:lnTo>
                        <a:lnTo>
                          <a:pt x="809626" y="933450"/>
                        </a:lnTo>
                        <a:lnTo>
                          <a:pt x="1038225" y="1143000"/>
                        </a:lnTo>
                        <a:lnTo>
                          <a:pt x="1376363" y="1228726"/>
                        </a:lnTo>
                        <a:lnTo>
                          <a:pt x="1785937" y="1066800"/>
                        </a:lnTo>
                        <a:lnTo>
                          <a:pt x="1895476" y="995363"/>
                        </a:lnTo>
                        <a:cubicBezTo>
                          <a:pt x="1912939" y="992188"/>
                          <a:pt x="1956594" y="955675"/>
                          <a:pt x="1981200" y="938213"/>
                        </a:cubicBezTo>
                        <a:cubicBezTo>
                          <a:pt x="2005806" y="920751"/>
                          <a:pt x="2043112" y="890588"/>
                          <a:pt x="2043112" y="890588"/>
                        </a:cubicBezTo>
                        <a:lnTo>
                          <a:pt x="2090738" y="804863"/>
                        </a:lnTo>
                        <a:lnTo>
                          <a:pt x="2147888" y="742950"/>
                        </a:lnTo>
                        <a:lnTo>
                          <a:pt x="2224088" y="695325"/>
                        </a:lnTo>
                        <a:lnTo>
                          <a:pt x="2452688" y="614363"/>
                        </a:lnTo>
                      </a:path>
                    </a:pathLst>
                  </a:cu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Arrow: Left-Right 35">
                    <a:extLst>
                      <a:ext uri="{FF2B5EF4-FFF2-40B4-BE49-F238E27FC236}">
                        <a16:creationId xmlns:a16="http://schemas.microsoft.com/office/drawing/2014/main" id="{6A540A74-702B-4ADC-B83F-41D51C7E8C88}"/>
                      </a:ext>
                    </a:extLst>
                  </p:cNvPr>
                  <p:cNvSpPr/>
                  <p:nvPr/>
                </p:nvSpPr>
                <p:spPr>
                  <a:xfrm>
                    <a:off x="2920180" y="6337822"/>
                    <a:ext cx="963561" cy="178437"/>
                  </a:xfrm>
                  <a:prstGeom prst="leftRightArrow">
                    <a:avLst/>
                  </a:prstGeom>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37" name="Arrow: Left-Right 36">
                    <a:extLst>
                      <a:ext uri="{FF2B5EF4-FFF2-40B4-BE49-F238E27FC236}">
                        <a16:creationId xmlns:a16="http://schemas.microsoft.com/office/drawing/2014/main" id="{23CA76D1-38C3-4A59-A42A-A59B75918CFB}"/>
                      </a:ext>
                    </a:extLst>
                  </p:cNvPr>
                  <p:cNvSpPr/>
                  <p:nvPr/>
                </p:nvSpPr>
                <p:spPr>
                  <a:xfrm>
                    <a:off x="5174065" y="6335841"/>
                    <a:ext cx="963561" cy="178437"/>
                  </a:xfrm>
                  <a:prstGeom prst="leftRightArrow">
                    <a:avLst/>
                  </a:prstGeom>
                  <a:ln>
                    <a:solidFill>
                      <a:srgbClr val="FF5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38" name="Arrow: Left-Right 37">
                    <a:extLst>
                      <a:ext uri="{FF2B5EF4-FFF2-40B4-BE49-F238E27FC236}">
                        <a16:creationId xmlns:a16="http://schemas.microsoft.com/office/drawing/2014/main" id="{8BA3D3DF-B04D-4DB6-B07D-2CCE67809E42}"/>
                      </a:ext>
                    </a:extLst>
                  </p:cNvPr>
                  <p:cNvSpPr/>
                  <p:nvPr/>
                </p:nvSpPr>
                <p:spPr>
                  <a:xfrm>
                    <a:off x="4284274" y="6335841"/>
                    <a:ext cx="432000" cy="178438"/>
                  </a:xfrm>
                  <a:prstGeom prst="leftRightArrow">
                    <a:avLst/>
                  </a:prstGeom>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cxnSp>
                <p:nvCxnSpPr>
                  <p:cNvPr id="39" name="Straight Connector 38">
                    <a:extLst>
                      <a:ext uri="{FF2B5EF4-FFF2-40B4-BE49-F238E27FC236}">
                        <a16:creationId xmlns:a16="http://schemas.microsoft.com/office/drawing/2014/main" id="{821B5B18-3215-496E-B53D-32027B29256B}"/>
                      </a:ext>
                    </a:extLst>
                  </p:cNvPr>
                  <p:cNvCxnSpPr/>
                  <p:nvPr/>
                </p:nvCxnSpPr>
                <p:spPr>
                  <a:xfrm>
                    <a:off x="1655432" y="3427999"/>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43" name="Group 42">
                  <a:extLst>
                    <a:ext uri="{FF2B5EF4-FFF2-40B4-BE49-F238E27FC236}">
                      <a16:creationId xmlns:a16="http://schemas.microsoft.com/office/drawing/2014/main" id="{4DB045AD-511D-4B0C-8B8B-8C662C7CF72E}"/>
                    </a:ext>
                  </a:extLst>
                </p:cNvPr>
                <p:cNvGrpSpPr/>
                <p:nvPr/>
              </p:nvGrpSpPr>
              <p:grpSpPr>
                <a:xfrm>
                  <a:off x="1991334" y="489155"/>
                  <a:ext cx="7273287" cy="3214396"/>
                  <a:chOff x="1985963" y="1"/>
                  <a:chExt cx="7200000" cy="3214396"/>
                </a:xfrm>
              </p:grpSpPr>
              <p:grpSp>
                <p:nvGrpSpPr>
                  <p:cNvPr id="30" name="Group 29">
                    <a:extLst>
                      <a:ext uri="{FF2B5EF4-FFF2-40B4-BE49-F238E27FC236}">
                        <a16:creationId xmlns:a16="http://schemas.microsoft.com/office/drawing/2014/main" id="{13A35BF6-3D1E-4030-B1C4-8CB11F9E1073}"/>
                      </a:ext>
                    </a:extLst>
                  </p:cNvPr>
                  <p:cNvGrpSpPr/>
                  <p:nvPr/>
                </p:nvGrpSpPr>
                <p:grpSpPr>
                  <a:xfrm>
                    <a:off x="1985963" y="1"/>
                    <a:ext cx="7200000" cy="3214396"/>
                    <a:chOff x="1985963" y="670997"/>
                    <a:chExt cx="5572229" cy="2543399"/>
                  </a:xfrm>
                </p:grpSpPr>
                <p:pic>
                  <p:nvPicPr>
                    <p:cNvPr id="16" name="Picture 15">
                      <a:extLst>
                        <a:ext uri="{FF2B5EF4-FFF2-40B4-BE49-F238E27FC236}">
                          <a16:creationId xmlns:a16="http://schemas.microsoft.com/office/drawing/2014/main" id="{508FB6A2-0B41-4F0E-88C0-FA74323AAF9A}"/>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1991334" y="670997"/>
                      <a:ext cx="5566858" cy="2543399"/>
                    </a:xfrm>
                    <a:prstGeom prst="rect">
                      <a:avLst/>
                    </a:prstGeom>
                  </p:spPr>
                </p:pic>
                <p:sp>
                  <p:nvSpPr>
                    <p:cNvPr id="26" name="Freeform: Shape 25">
                      <a:extLst>
                        <a:ext uri="{FF2B5EF4-FFF2-40B4-BE49-F238E27FC236}">
                          <a16:creationId xmlns:a16="http://schemas.microsoft.com/office/drawing/2014/main" id="{C01365B6-6D50-49A0-895A-A1CF80A60A62}"/>
                        </a:ext>
                      </a:extLst>
                    </p:cNvPr>
                    <p:cNvSpPr/>
                    <p:nvPr/>
                  </p:nvSpPr>
                  <p:spPr>
                    <a:xfrm>
                      <a:off x="1985963" y="2014538"/>
                      <a:ext cx="4267200" cy="781050"/>
                    </a:xfrm>
                    <a:custGeom>
                      <a:avLst/>
                      <a:gdLst>
                        <a:gd name="connsiteX0" fmla="*/ 0 w 4267200"/>
                        <a:gd name="connsiteY0" fmla="*/ 0 h 781050"/>
                        <a:gd name="connsiteX1" fmla="*/ 133350 w 4267200"/>
                        <a:gd name="connsiteY1" fmla="*/ 23812 h 781050"/>
                        <a:gd name="connsiteX2" fmla="*/ 266700 w 4267200"/>
                        <a:gd name="connsiteY2" fmla="*/ 47625 h 781050"/>
                        <a:gd name="connsiteX3" fmla="*/ 481012 w 4267200"/>
                        <a:gd name="connsiteY3" fmla="*/ 109537 h 781050"/>
                        <a:gd name="connsiteX4" fmla="*/ 661987 w 4267200"/>
                        <a:gd name="connsiteY4" fmla="*/ 185737 h 781050"/>
                        <a:gd name="connsiteX5" fmla="*/ 828675 w 4267200"/>
                        <a:gd name="connsiteY5" fmla="*/ 261937 h 781050"/>
                        <a:gd name="connsiteX6" fmla="*/ 933450 w 4267200"/>
                        <a:gd name="connsiteY6" fmla="*/ 304800 h 781050"/>
                        <a:gd name="connsiteX7" fmla="*/ 1138237 w 4267200"/>
                        <a:gd name="connsiteY7" fmla="*/ 357187 h 781050"/>
                        <a:gd name="connsiteX8" fmla="*/ 1262062 w 4267200"/>
                        <a:gd name="connsiteY8" fmla="*/ 395287 h 781050"/>
                        <a:gd name="connsiteX9" fmla="*/ 1390650 w 4267200"/>
                        <a:gd name="connsiteY9" fmla="*/ 442912 h 781050"/>
                        <a:gd name="connsiteX10" fmla="*/ 1528762 w 4267200"/>
                        <a:gd name="connsiteY10" fmla="*/ 495300 h 781050"/>
                        <a:gd name="connsiteX11" fmla="*/ 1590675 w 4267200"/>
                        <a:gd name="connsiteY11" fmla="*/ 523875 h 781050"/>
                        <a:gd name="connsiteX12" fmla="*/ 1681162 w 4267200"/>
                        <a:gd name="connsiteY12" fmla="*/ 538162 h 781050"/>
                        <a:gd name="connsiteX13" fmla="*/ 1771650 w 4267200"/>
                        <a:gd name="connsiteY13" fmla="*/ 557212 h 781050"/>
                        <a:gd name="connsiteX14" fmla="*/ 1876425 w 4267200"/>
                        <a:gd name="connsiteY14" fmla="*/ 600075 h 781050"/>
                        <a:gd name="connsiteX15" fmla="*/ 1981200 w 4267200"/>
                        <a:gd name="connsiteY15" fmla="*/ 642937 h 781050"/>
                        <a:gd name="connsiteX16" fmla="*/ 2024062 w 4267200"/>
                        <a:gd name="connsiteY16" fmla="*/ 671512 h 781050"/>
                        <a:gd name="connsiteX17" fmla="*/ 2071687 w 4267200"/>
                        <a:gd name="connsiteY17" fmla="*/ 719137 h 781050"/>
                        <a:gd name="connsiteX18" fmla="*/ 2266950 w 4267200"/>
                        <a:gd name="connsiteY18" fmla="*/ 771525 h 781050"/>
                        <a:gd name="connsiteX19" fmla="*/ 2519362 w 4267200"/>
                        <a:gd name="connsiteY19" fmla="*/ 781050 h 781050"/>
                        <a:gd name="connsiteX20" fmla="*/ 2733675 w 4267200"/>
                        <a:gd name="connsiteY20" fmla="*/ 776287 h 781050"/>
                        <a:gd name="connsiteX21" fmla="*/ 2895600 w 4267200"/>
                        <a:gd name="connsiteY21" fmla="*/ 757237 h 781050"/>
                        <a:gd name="connsiteX22" fmla="*/ 2895600 w 4267200"/>
                        <a:gd name="connsiteY22" fmla="*/ 757237 h 781050"/>
                        <a:gd name="connsiteX23" fmla="*/ 3171825 w 4267200"/>
                        <a:gd name="connsiteY23" fmla="*/ 757237 h 781050"/>
                        <a:gd name="connsiteX24" fmla="*/ 3328987 w 4267200"/>
                        <a:gd name="connsiteY24" fmla="*/ 738187 h 781050"/>
                        <a:gd name="connsiteX25" fmla="*/ 3457575 w 4267200"/>
                        <a:gd name="connsiteY25" fmla="*/ 671512 h 781050"/>
                        <a:gd name="connsiteX26" fmla="*/ 3605212 w 4267200"/>
                        <a:gd name="connsiteY26" fmla="*/ 619125 h 781050"/>
                        <a:gd name="connsiteX27" fmla="*/ 3781425 w 4267200"/>
                        <a:gd name="connsiteY27" fmla="*/ 585787 h 781050"/>
                        <a:gd name="connsiteX28" fmla="*/ 3862387 w 4267200"/>
                        <a:gd name="connsiteY28" fmla="*/ 595312 h 781050"/>
                        <a:gd name="connsiteX29" fmla="*/ 3929062 w 4267200"/>
                        <a:gd name="connsiteY29" fmla="*/ 600075 h 781050"/>
                        <a:gd name="connsiteX30" fmla="*/ 3995737 w 4267200"/>
                        <a:gd name="connsiteY30" fmla="*/ 628650 h 781050"/>
                        <a:gd name="connsiteX31" fmla="*/ 4138612 w 4267200"/>
                        <a:gd name="connsiteY31" fmla="*/ 676275 h 781050"/>
                        <a:gd name="connsiteX32" fmla="*/ 4267200 w 4267200"/>
                        <a:gd name="connsiteY32" fmla="*/ 671512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200" h="781050">
                          <a:moveTo>
                            <a:pt x="0" y="0"/>
                          </a:moveTo>
                          <a:lnTo>
                            <a:pt x="133350" y="23812"/>
                          </a:lnTo>
                          <a:lnTo>
                            <a:pt x="266700" y="47625"/>
                          </a:lnTo>
                          <a:lnTo>
                            <a:pt x="481012" y="109537"/>
                          </a:lnTo>
                          <a:lnTo>
                            <a:pt x="661987" y="185737"/>
                          </a:lnTo>
                          <a:lnTo>
                            <a:pt x="828675" y="261937"/>
                          </a:lnTo>
                          <a:lnTo>
                            <a:pt x="933450" y="304800"/>
                          </a:lnTo>
                          <a:lnTo>
                            <a:pt x="1138237" y="357187"/>
                          </a:lnTo>
                          <a:lnTo>
                            <a:pt x="1262062" y="395287"/>
                          </a:lnTo>
                          <a:lnTo>
                            <a:pt x="1390650" y="442912"/>
                          </a:lnTo>
                          <a:lnTo>
                            <a:pt x="1528762" y="495300"/>
                          </a:lnTo>
                          <a:lnTo>
                            <a:pt x="1590675" y="523875"/>
                          </a:lnTo>
                          <a:lnTo>
                            <a:pt x="1681162" y="538162"/>
                          </a:lnTo>
                          <a:lnTo>
                            <a:pt x="1771650" y="557212"/>
                          </a:lnTo>
                          <a:lnTo>
                            <a:pt x="1876425" y="600075"/>
                          </a:lnTo>
                          <a:lnTo>
                            <a:pt x="1981200" y="642937"/>
                          </a:lnTo>
                          <a:lnTo>
                            <a:pt x="2024062" y="671512"/>
                          </a:lnTo>
                          <a:lnTo>
                            <a:pt x="2071687" y="719137"/>
                          </a:lnTo>
                          <a:lnTo>
                            <a:pt x="2266950" y="771525"/>
                          </a:lnTo>
                          <a:lnTo>
                            <a:pt x="2519362" y="781050"/>
                          </a:lnTo>
                          <a:lnTo>
                            <a:pt x="2733675" y="776287"/>
                          </a:lnTo>
                          <a:lnTo>
                            <a:pt x="2895600" y="757237"/>
                          </a:lnTo>
                          <a:lnTo>
                            <a:pt x="2895600" y="757237"/>
                          </a:lnTo>
                          <a:lnTo>
                            <a:pt x="3171825" y="757237"/>
                          </a:lnTo>
                          <a:lnTo>
                            <a:pt x="3328987" y="738187"/>
                          </a:lnTo>
                          <a:lnTo>
                            <a:pt x="3457575" y="671512"/>
                          </a:lnTo>
                          <a:lnTo>
                            <a:pt x="3605212" y="619125"/>
                          </a:lnTo>
                          <a:lnTo>
                            <a:pt x="3781425" y="585787"/>
                          </a:lnTo>
                          <a:lnTo>
                            <a:pt x="3862387" y="595312"/>
                          </a:lnTo>
                          <a:lnTo>
                            <a:pt x="3929062" y="600075"/>
                          </a:lnTo>
                          <a:lnTo>
                            <a:pt x="3995737" y="628650"/>
                          </a:lnTo>
                          <a:lnTo>
                            <a:pt x="4138612" y="676275"/>
                          </a:lnTo>
                          <a:lnTo>
                            <a:pt x="4267200" y="671512"/>
                          </a:ln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grpSp>
              <p:sp>
                <p:nvSpPr>
                  <p:cNvPr id="31" name="Freeform: Shape 30">
                    <a:extLst>
                      <a:ext uri="{FF2B5EF4-FFF2-40B4-BE49-F238E27FC236}">
                        <a16:creationId xmlns:a16="http://schemas.microsoft.com/office/drawing/2014/main" id="{7687AE74-D51B-40D5-8870-D4D983F2E8F5}"/>
                      </a:ext>
                    </a:extLst>
                  </p:cNvPr>
                  <p:cNvSpPr/>
                  <p:nvPr/>
                </p:nvSpPr>
                <p:spPr>
                  <a:xfrm>
                    <a:off x="3448050" y="1023938"/>
                    <a:ext cx="3752850" cy="1423987"/>
                  </a:xfrm>
                  <a:custGeom>
                    <a:avLst/>
                    <a:gdLst>
                      <a:gd name="connsiteX0" fmla="*/ 0 w 3752850"/>
                      <a:gd name="connsiteY0" fmla="*/ 0 h 1423987"/>
                      <a:gd name="connsiteX1" fmla="*/ 304800 w 3752850"/>
                      <a:gd name="connsiteY1" fmla="*/ 119062 h 1423987"/>
                      <a:gd name="connsiteX2" fmla="*/ 528638 w 3752850"/>
                      <a:gd name="connsiteY2" fmla="*/ 219075 h 1423987"/>
                      <a:gd name="connsiteX3" fmla="*/ 733425 w 3752850"/>
                      <a:gd name="connsiteY3" fmla="*/ 314325 h 1423987"/>
                      <a:gd name="connsiteX4" fmla="*/ 838200 w 3752850"/>
                      <a:gd name="connsiteY4" fmla="*/ 361950 h 1423987"/>
                      <a:gd name="connsiteX5" fmla="*/ 1023938 w 3752850"/>
                      <a:gd name="connsiteY5" fmla="*/ 433387 h 1423987"/>
                      <a:gd name="connsiteX6" fmla="*/ 1223963 w 3752850"/>
                      <a:gd name="connsiteY6" fmla="*/ 509587 h 1423987"/>
                      <a:gd name="connsiteX7" fmla="*/ 1381125 w 3752850"/>
                      <a:gd name="connsiteY7" fmla="*/ 576262 h 1423987"/>
                      <a:gd name="connsiteX8" fmla="*/ 1457325 w 3752850"/>
                      <a:gd name="connsiteY8" fmla="*/ 623887 h 1423987"/>
                      <a:gd name="connsiteX9" fmla="*/ 1600200 w 3752850"/>
                      <a:gd name="connsiteY9" fmla="*/ 704850 h 1423987"/>
                      <a:gd name="connsiteX10" fmla="*/ 1724025 w 3752850"/>
                      <a:gd name="connsiteY10" fmla="*/ 781050 h 1423987"/>
                      <a:gd name="connsiteX11" fmla="*/ 1819275 w 3752850"/>
                      <a:gd name="connsiteY11" fmla="*/ 857250 h 1423987"/>
                      <a:gd name="connsiteX12" fmla="*/ 1928813 w 3752850"/>
                      <a:gd name="connsiteY12" fmla="*/ 904875 h 1423987"/>
                      <a:gd name="connsiteX13" fmla="*/ 2071688 w 3752850"/>
                      <a:gd name="connsiteY13" fmla="*/ 971550 h 1423987"/>
                      <a:gd name="connsiteX14" fmla="*/ 2343150 w 3752850"/>
                      <a:gd name="connsiteY14" fmla="*/ 1047750 h 1423987"/>
                      <a:gd name="connsiteX15" fmla="*/ 2657475 w 3752850"/>
                      <a:gd name="connsiteY15" fmla="*/ 1114425 h 1423987"/>
                      <a:gd name="connsiteX16" fmla="*/ 2867025 w 3752850"/>
                      <a:gd name="connsiteY16" fmla="*/ 1162050 h 1423987"/>
                      <a:gd name="connsiteX17" fmla="*/ 3009900 w 3752850"/>
                      <a:gd name="connsiteY17" fmla="*/ 1209675 h 1423987"/>
                      <a:gd name="connsiteX18" fmla="*/ 3157538 w 3752850"/>
                      <a:gd name="connsiteY18" fmla="*/ 1271587 h 1423987"/>
                      <a:gd name="connsiteX19" fmla="*/ 3357563 w 3752850"/>
                      <a:gd name="connsiteY19" fmla="*/ 1309687 h 1423987"/>
                      <a:gd name="connsiteX20" fmla="*/ 3538538 w 3752850"/>
                      <a:gd name="connsiteY20" fmla="*/ 1343025 h 1423987"/>
                      <a:gd name="connsiteX21" fmla="*/ 3676650 w 3752850"/>
                      <a:gd name="connsiteY21" fmla="*/ 1385887 h 1423987"/>
                      <a:gd name="connsiteX22" fmla="*/ 3752850 w 3752850"/>
                      <a:gd name="connsiteY22" fmla="*/ 1423987 h 142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52850" h="1423987">
                        <a:moveTo>
                          <a:pt x="0" y="0"/>
                        </a:moveTo>
                        <a:lnTo>
                          <a:pt x="304800" y="119062"/>
                        </a:lnTo>
                        <a:lnTo>
                          <a:pt x="528638" y="219075"/>
                        </a:lnTo>
                        <a:lnTo>
                          <a:pt x="733425" y="314325"/>
                        </a:lnTo>
                        <a:lnTo>
                          <a:pt x="838200" y="361950"/>
                        </a:lnTo>
                        <a:lnTo>
                          <a:pt x="1023938" y="433387"/>
                        </a:lnTo>
                        <a:lnTo>
                          <a:pt x="1223963" y="509587"/>
                        </a:lnTo>
                        <a:lnTo>
                          <a:pt x="1381125" y="576262"/>
                        </a:lnTo>
                        <a:lnTo>
                          <a:pt x="1457325" y="623887"/>
                        </a:lnTo>
                        <a:lnTo>
                          <a:pt x="1600200" y="704850"/>
                        </a:lnTo>
                        <a:lnTo>
                          <a:pt x="1724025" y="781050"/>
                        </a:lnTo>
                        <a:lnTo>
                          <a:pt x="1819275" y="857250"/>
                        </a:lnTo>
                        <a:lnTo>
                          <a:pt x="1928813" y="904875"/>
                        </a:lnTo>
                        <a:lnTo>
                          <a:pt x="2071688" y="971550"/>
                        </a:lnTo>
                        <a:lnTo>
                          <a:pt x="2343150" y="1047750"/>
                        </a:lnTo>
                        <a:lnTo>
                          <a:pt x="2657475" y="1114425"/>
                        </a:lnTo>
                        <a:lnTo>
                          <a:pt x="2867025" y="1162050"/>
                        </a:lnTo>
                        <a:lnTo>
                          <a:pt x="3009900" y="1209675"/>
                        </a:lnTo>
                        <a:lnTo>
                          <a:pt x="3157538" y="1271587"/>
                        </a:lnTo>
                        <a:lnTo>
                          <a:pt x="3357563" y="1309687"/>
                        </a:lnTo>
                        <a:lnTo>
                          <a:pt x="3538538" y="1343025"/>
                        </a:lnTo>
                        <a:lnTo>
                          <a:pt x="3676650" y="1385887"/>
                        </a:lnTo>
                        <a:lnTo>
                          <a:pt x="3752850" y="1423987"/>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Freeform: Shape 31">
                    <a:extLst>
                      <a:ext uri="{FF2B5EF4-FFF2-40B4-BE49-F238E27FC236}">
                        <a16:creationId xmlns:a16="http://schemas.microsoft.com/office/drawing/2014/main" id="{389A12E1-8FBD-4D7D-95A1-32AD82BA375E}"/>
                      </a:ext>
                    </a:extLst>
                  </p:cNvPr>
                  <p:cNvSpPr/>
                  <p:nvPr/>
                </p:nvSpPr>
                <p:spPr>
                  <a:xfrm>
                    <a:off x="4572000" y="1128713"/>
                    <a:ext cx="3286125" cy="1366837"/>
                  </a:xfrm>
                  <a:custGeom>
                    <a:avLst/>
                    <a:gdLst>
                      <a:gd name="connsiteX0" fmla="*/ 0 w 3286125"/>
                      <a:gd name="connsiteY0" fmla="*/ 0 h 1366837"/>
                      <a:gd name="connsiteX1" fmla="*/ 300038 w 3286125"/>
                      <a:gd name="connsiteY1" fmla="*/ 176212 h 1366837"/>
                      <a:gd name="connsiteX2" fmla="*/ 514350 w 3286125"/>
                      <a:gd name="connsiteY2" fmla="*/ 285750 h 1366837"/>
                      <a:gd name="connsiteX3" fmla="*/ 642938 w 3286125"/>
                      <a:gd name="connsiteY3" fmla="*/ 381000 h 1366837"/>
                      <a:gd name="connsiteX4" fmla="*/ 742950 w 3286125"/>
                      <a:gd name="connsiteY4" fmla="*/ 471487 h 1366837"/>
                      <a:gd name="connsiteX5" fmla="*/ 823913 w 3286125"/>
                      <a:gd name="connsiteY5" fmla="*/ 519112 h 1366837"/>
                      <a:gd name="connsiteX6" fmla="*/ 938213 w 3286125"/>
                      <a:gd name="connsiteY6" fmla="*/ 566737 h 1366837"/>
                      <a:gd name="connsiteX7" fmla="*/ 1219200 w 3286125"/>
                      <a:gd name="connsiteY7" fmla="*/ 623887 h 1366837"/>
                      <a:gd name="connsiteX8" fmla="*/ 1552575 w 3286125"/>
                      <a:gd name="connsiteY8" fmla="*/ 700087 h 1366837"/>
                      <a:gd name="connsiteX9" fmla="*/ 1757363 w 3286125"/>
                      <a:gd name="connsiteY9" fmla="*/ 757237 h 1366837"/>
                      <a:gd name="connsiteX10" fmla="*/ 1952625 w 3286125"/>
                      <a:gd name="connsiteY10" fmla="*/ 833437 h 1366837"/>
                      <a:gd name="connsiteX11" fmla="*/ 2252663 w 3286125"/>
                      <a:gd name="connsiteY11" fmla="*/ 976312 h 1366837"/>
                      <a:gd name="connsiteX12" fmla="*/ 2471738 w 3286125"/>
                      <a:gd name="connsiteY12" fmla="*/ 1081087 h 1366837"/>
                      <a:gd name="connsiteX13" fmla="*/ 2709863 w 3286125"/>
                      <a:gd name="connsiteY13" fmla="*/ 1204912 h 1366837"/>
                      <a:gd name="connsiteX14" fmla="*/ 2928938 w 3286125"/>
                      <a:gd name="connsiteY14" fmla="*/ 1271587 h 1366837"/>
                      <a:gd name="connsiteX15" fmla="*/ 3143250 w 3286125"/>
                      <a:gd name="connsiteY15" fmla="*/ 1328737 h 1366837"/>
                      <a:gd name="connsiteX16" fmla="*/ 3286125 w 3286125"/>
                      <a:gd name="connsiteY16" fmla="*/ 1366837 h 136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6125" h="1366837">
                        <a:moveTo>
                          <a:pt x="0" y="0"/>
                        </a:moveTo>
                        <a:lnTo>
                          <a:pt x="300038" y="176212"/>
                        </a:lnTo>
                        <a:lnTo>
                          <a:pt x="514350" y="285750"/>
                        </a:lnTo>
                        <a:lnTo>
                          <a:pt x="642938" y="381000"/>
                        </a:lnTo>
                        <a:lnTo>
                          <a:pt x="742950" y="471487"/>
                        </a:lnTo>
                        <a:lnTo>
                          <a:pt x="823913" y="519112"/>
                        </a:lnTo>
                        <a:lnTo>
                          <a:pt x="938213" y="566737"/>
                        </a:lnTo>
                        <a:lnTo>
                          <a:pt x="1219200" y="623887"/>
                        </a:lnTo>
                        <a:lnTo>
                          <a:pt x="1552575" y="700087"/>
                        </a:lnTo>
                        <a:lnTo>
                          <a:pt x="1757363" y="757237"/>
                        </a:lnTo>
                        <a:lnTo>
                          <a:pt x="1952625" y="833437"/>
                        </a:lnTo>
                        <a:lnTo>
                          <a:pt x="2252663" y="976312"/>
                        </a:lnTo>
                        <a:lnTo>
                          <a:pt x="2471738" y="1081087"/>
                        </a:lnTo>
                        <a:lnTo>
                          <a:pt x="2709863" y="1204912"/>
                        </a:lnTo>
                        <a:lnTo>
                          <a:pt x="2928938" y="1271587"/>
                        </a:lnTo>
                        <a:lnTo>
                          <a:pt x="3143250" y="1328737"/>
                        </a:lnTo>
                        <a:lnTo>
                          <a:pt x="3286125" y="136683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Freeform: Shape 32">
                    <a:extLst>
                      <a:ext uri="{FF2B5EF4-FFF2-40B4-BE49-F238E27FC236}">
                        <a16:creationId xmlns:a16="http://schemas.microsoft.com/office/drawing/2014/main" id="{B2C51FEA-35DD-4BF3-8D52-F63EE4D6AAAC}"/>
                      </a:ext>
                    </a:extLst>
                  </p:cNvPr>
                  <p:cNvSpPr/>
                  <p:nvPr/>
                </p:nvSpPr>
                <p:spPr>
                  <a:xfrm>
                    <a:off x="6053138" y="1314450"/>
                    <a:ext cx="2052637" cy="923925"/>
                  </a:xfrm>
                  <a:custGeom>
                    <a:avLst/>
                    <a:gdLst>
                      <a:gd name="connsiteX0" fmla="*/ 0 w 2052637"/>
                      <a:gd name="connsiteY0" fmla="*/ 0 h 923925"/>
                      <a:gd name="connsiteX1" fmla="*/ 109537 w 2052637"/>
                      <a:gd name="connsiteY1" fmla="*/ 57150 h 923925"/>
                      <a:gd name="connsiteX2" fmla="*/ 319087 w 2052637"/>
                      <a:gd name="connsiteY2" fmla="*/ 128588 h 923925"/>
                      <a:gd name="connsiteX3" fmla="*/ 533400 w 2052637"/>
                      <a:gd name="connsiteY3" fmla="*/ 204788 h 923925"/>
                      <a:gd name="connsiteX4" fmla="*/ 747712 w 2052637"/>
                      <a:gd name="connsiteY4" fmla="*/ 290513 h 923925"/>
                      <a:gd name="connsiteX5" fmla="*/ 947737 w 2052637"/>
                      <a:gd name="connsiteY5" fmla="*/ 390525 h 923925"/>
                      <a:gd name="connsiteX6" fmla="*/ 1081087 w 2052637"/>
                      <a:gd name="connsiteY6" fmla="*/ 495300 h 923925"/>
                      <a:gd name="connsiteX7" fmla="*/ 1195387 w 2052637"/>
                      <a:gd name="connsiteY7" fmla="*/ 557213 h 923925"/>
                      <a:gd name="connsiteX8" fmla="*/ 1419225 w 2052637"/>
                      <a:gd name="connsiteY8" fmla="*/ 633413 h 923925"/>
                      <a:gd name="connsiteX9" fmla="*/ 1652587 w 2052637"/>
                      <a:gd name="connsiteY9" fmla="*/ 714375 h 923925"/>
                      <a:gd name="connsiteX10" fmla="*/ 1804987 w 2052637"/>
                      <a:gd name="connsiteY10" fmla="*/ 785813 h 923925"/>
                      <a:gd name="connsiteX11" fmla="*/ 1976437 w 2052637"/>
                      <a:gd name="connsiteY11" fmla="*/ 876300 h 923925"/>
                      <a:gd name="connsiteX12" fmla="*/ 2052637 w 2052637"/>
                      <a:gd name="connsiteY12"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637" h="923925">
                        <a:moveTo>
                          <a:pt x="0" y="0"/>
                        </a:moveTo>
                        <a:lnTo>
                          <a:pt x="109537" y="57150"/>
                        </a:lnTo>
                        <a:lnTo>
                          <a:pt x="319087" y="128588"/>
                        </a:lnTo>
                        <a:lnTo>
                          <a:pt x="533400" y="204788"/>
                        </a:lnTo>
                        <a:lnTo>
                          <a:pt x="747712" y="290513"/>
                        </a:lnTo>
                        <a:lnTo>
                          <a:pt x="947737" y="390525"/>
                        </a:lnTo>
                        <a:lnTo>
                          <a:pt x="1081087" y="495300"/>
                        </a:lnTo>
                        <a:lnTo>
                          <a:pt x="1195387" y="557213"/>
                        </a:lnTo>
                        <a:lnTo>
                          <a:pt x="1419225" y="633413"/>
                        </a:lnTo>
                        <a:lnTo>
                          <a:pt x="1652587" y="714375"/>
                        </a:lnTo>
                        <a:lnTo>
                          <a:pt x="1804987" y="785813"/>
                        </a:lnTo>
                        <a:lnTo>
                          <a:pt x="1976437" y="876300"/>
                        </a:lnTo>
                        <a:lnTo>
                          <a:pt x="2052637" y="923925"/>
                        </a:lnTo>
                      </a:path>
                    </a:pathLst>
                  </a:cu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Freeform: Shape 33">
                    <a:extLst>
                      <a:ext uri="{FF2B5EF4-FFF2-40B4-BE49-F238E27FC236}">
                        <a16:creationId xmlns:a16="http://schemas.microsoft.com/office/drawing/2014/main" id="{7CF182BC-8547-49B2-8544-05A6E510C569}"/>
                      </a:ext>
                    </a:extLst>
                  </p:cNvPr>
                  <p:cNvSpPr/>
                  <p:nvPr/>
                </p:nvSpPr>
                <p:spPr>
                  <a:xfrm>
                    <a:off x="6362700" y="790575"/>
                    <a:ext cx="2414588" cy="1171575"/>
                  </a:xfrm>
                  <a:custGeom>
                    <a:avLst/>
                    <a:gdLst>
                      <a:gd name="connsiteX0" fmla="*/ 0 w 2414588"/>
                      <a:gd name="connsiteY0" fmla="*/ 0 h 1171575"/>
                      <a:gd name="connsiteX1" fmla="*/ 300038 w 2414588"/>
                      <a:gd name="connsiteY1" fmla="*/ 95250 h 1171575"/>
                      <a:gd name="connsiteX2" fmla="*/ 719138 w 2414588"/>
                      <a:gd name="connsiteY2" fmla="*/ 266700 h 1171575"/>
                      <a:gd name="connsiteX3" fmla="*/ 1042988 w 2414588"/>
                      <a:gd name="connsiteY3" fmla="*/ 433388 h 1171575"/>
                      <a:gd name="connsiteX4" fmla="*/ 1428750 w 2414588"/>
                      <a:gd name="connsiteY4" fmla="*/ 633413 h 1171575"/>
                      <a:gd name="connsiteX5" fmla="*/ 1490663 w 2414588"/>
                      <a:gd name="connsiteY5" fmla="*/ 657225 h 1171575"/>
                      <a:gd name="connsiteX6" fmla="*/ 1685925 w 2414588"/>
                      <a:gd name="connsiteY6" fmla="*/ 771525 h 1171575"/>
                      <a:gd name="connsiteX7" fmla="*/ 1895475 w 2414588"/>
                      <a:gd name="connsiteY7" fmla="*/ 904875 h 1171575"/>
                      <a:gd name="connsiteX8" fmla="*/ 2095500 w 2414588"/>
                      <a:gd name="connsiteY8" fmla="*/ 1019175 h 1171575"/>
                      <a:gd name="connsiteX9" fmla="*/ 2200275 w 2414588"/>
                      <a:gd name="connsiteY9" fmla="*/ 1076325 h 1171575"/>
                      <a:gd name="connsiteX10" fmla="*/ 2414588 w 2414588"/>
                      <a:gd name="connsiteY10" fmla="*/ 1171575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4588" h="1171575">
                        <a:moveTo>
                          <a:pt x="0" y="0"/>
                        </a:moveTo>
                        <a:lnTo>
                          <a:pt x="300038" y="95250"/>
                        </a:lnTo>
                        <a:lnTo>
                          <a:pt x="719138" y="266700"/>
                        </a:lnTo>
                        <a:lnTo>
                          <a:pt x="1042988" y="433388"/>
                        </a:lnTo>
                        <a:lnTo>
                          <a:pt x="1428750" y="633413"/>
                        </a:lnTo>
                        <a:cubicBezTo>
                          <a:pt x="1474090" y="656083"/>
                          <a:pt x="1452927" y="649679"/>
                          <a:pt x="1490663" y="657225"/>
                        </a:cubicBezTo>
                        <a:lnTo>
                          <a:pt x="1685925" y="771525"/>
                        </a:lnTo>
                        <a:lnTo>
                          <a:pt x="1895475" y="904875"/>
                        </a:lnTo>
                        <a:lnTo>
                          <a:pt x="2095500" y="1019175"/>
                        </a:lnTo>
                        <a:lnTo>
                          <a:pt x="2200275" y="1076325"/>
                        </a:lnTo>
                        <a:lnTo>
                          <a:pt x="2414588" y="1171575"/>
                        </a:lnTo>
                      </a:path>
                    </a:pathLst>
                  </a:cu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Freeform: Shape 40">
                    <a:extLst>
                      <a:ext uri="{FF2B5EF4-FFF2-40B4-BE49-F238E27FC236}">
                        <a16:creationId xmlns:a16="http://schemas.microsoft.com/office/drawing/2014/main" id="{EA890A83-1823-4CEA-A6FE-718991AF42FA}"/>
                      </a:ext>
                    </a:extLst>
                  </p:cNvPr>
                  <p:cNvSpPr/>
                  <p:nvPr/>
                </p:nvSpPr>
                <p:spPr>
                  <a:xfrm>
                    <a:off x="3431458" y="1339179"/>
                    <a:ext cx="4583449" cy="794422"/>
                  </a:xfrm>
                  <a:custGeom>
                    <a:avLst/>
                    <a:gdLst>
                      <a:gd name="connsiteX0" fmla="*/ 0 w 4336026"/>
                      <a:gd name="connsiteY0" fmla="*/ 707923 h 707923"/>
                      <a:gd name="connsiteX1" fmla="*/ 1779639 w 4336026"/>
                      <a:gd name="connsiteY1" fmla="*/ 422788 h 707923"/>
                      <a:gd name="connsiteX2" fmla="*/ 2231923 w 4336026"/>
                      <a:gd name="connsiteY2" fmla="*/ 314633 h 707923"/>
                      <a:gd name="connsiteX3" fmla="*/ 3952568 w 4336026"/>
                      <a:gd name="connsiteY3" fmla="*/ 511278 h 707923"/>
                      <a:gd name="connsiteX4" fmla="*/ 4336026 w 4336026"/>
                      <a:gd name="connsiteY4" fmla="*/ 0 h 707923"/>
                      <a:gd name="connsiteX0" fmla="*/ 0 w 4336026"/>
                      <a:gd name="connsiteY0" fmla="*/ 707923 h 707923"/>
                      <a:gd name="connsiteX1" fmla="*/ 1779639 w 4336026"/>
                      <a:gd name="connsiteY1" fmla="*/ 422788 h 707923"/>
                      <a:gd name="connsiteX2" fmla="*/ 2231923 w 4336026"/>
                      <a:gd name="connsiteY2" fmla="*/ 314633 h 707923"/>
                      <a:gd name="connsiteX3" fmla="*/ 3490451 w 4336026"/>
                      <a:gd name="connsiteY3" fmla="*/ 226143 h 707923"/>
                      <a:gd name="connsiteX4" fmla="*/ 4336026 w 4336026"/>
                      <a:gd name="connsiteY4" fmla="*/ 0 h 707923"/>
                      <a:gd name="connsiteX0" fmla="*/ 0 w 4336026"/>
                      <a:gd name="connsiteY0" fmla="*/ 707923 h 707923"/>
                      <a:gd name="connsiteX1" fmla="*/ 1779639 w 4336026"/>
                      <a:gd name="connsiteY1" fmla="*/ 422788 h 707923"/>
                      <a:gd name="connsiteX2" fmla="*/ 2231923 w 4336026"/>
                      <a:gd name="connsiteY2" fmla="*/ 314633 h 707923"/>
                      <a:gd name="connsiteX3" fmla="*/ 3490451 w 4336026"/>
                      <a:gd name="connsiteY3" fmla="*/ 226143 h 707923"/>
                      <a:gd name="connsiteX4" fmla="*/ 4336026 w 4336026"/>
                      <a:gd name="connsiteY4" fmla="*/ 0 h 707923"/>
                      <a:gd name="connsiteX0" fmla="*/ 0 w 4583449"/>
                      <a:gd name="connsiteY0" fmla="*/ 794421 h 794421"/>
                      <a:gd name="connsiteX1" fmla="*/ 1779639 w 4583449"/>
                      <a:gd name="connsiteY1" fmla="*/ 509286 h 794421"/>
                      <a:gd name="connsiteX2" fmla="*/ 2231923 w 4583449"/>
                      <a:gd name="connsiteY2" fmla="*/ 401131 h 794421"/>
                      <a:gd name="connsiteX3" fmla="*/ 3490451 w 4583449"/>
                      <a:gd name="connsiteY3" fmla="*/ 312641 h 794421"/>
                      <a:gd name="connsiteX4" fmla="*/ 4583449 w 4583449"/>
                      <a:gd name="connsiteY4" fmla="*/ 0 h 79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449" h="794421">
                        <a:moveTo>
                          <a:pt x="0" y="794421"/>
                        </a:moveTo>
                        <a:lnTo>
                          <a:pt x="1779639" y="509286"/>
                        </a:lnTo>
                        <a:lnTo>
                          <a:pt x="2231923" y="401131"/>
                        </a:lnTo>
                        <a:lnTo>
                          <a:pt x="3490451" y="312641"/>
                        </a:lnTo>
                        <a:lnTo>
                          <a:pt x="4583449" y="0"/>
                        </a:lnTo>
                      </a:path>
                    </a:pathLst>
                  </a:custGeom>
                  <a:noFill/>
                  <a:ln w="19050">
                    <a:solidFill>
                      <a:srgbClr val="CC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45" name="TextBox 44">
                <a:extLst>
                  <a:ext uri="{FF2B5EF4-FFF2-40B4-BE49-F238E27FC236}">
                    <a16:creationId xmlns:a16="http://schemas.microsoft.com/office/drawing/2014/main" id="{39D3A12A-FBEF-4DA9-9846-A9E81A3CE498}"/>
                  </a:ext>
                </a:extLst>
              </p:cNvPr>
              <p:cNvSpPr txBox="1"/>
              <p:nvPr/>
            </p:nvSpPr>
            <p:spPr>
              <a:xfrm>
                <a:off x="4739629" y="5840751"/>
                <a:ext cx="3681176" cy="372300"/>
              </a:xfrm>
              <a:prstGeom prst="rect">
                <a:avLst/>
              </a:prstGeom>
              <a:noFill/>
            </p:spPr>
            <p:txBody>
              <a:bodyPr wrap="none" rtlCol="0">
                <a:spAutoFit/>
              </a:bodyPr>
              <a:lstStyle/>
              <a:p>
                <a:r>
                  <a:rPr lang="en-GB" sz="1600" dirty="0">
                    <a:solidFill>
                      <a:schemeClr val="bg1"/>
                    </a:solidFill>
                  </a:rPr>
                  <a:t>G-Zone          Magcobar     B-Zone       </a:t>
                </a:r>
                <a:endParaRPr lang="en-IE" sz="1600" dirty="0">
                  <a:solidFill>
                    <a:schemeClr val="bg1"/>
                  </a:solidFill>
                </a:endParaRPr>
              </a:p>
            </p:txBody>
          </p:sp>
        </p:grpSp>
        <p:sp>
          <p:nvSpPr>
            <p:cNvPr id="53" name="TextBox 52">
              <a:extLst>
                <a:ext uri="{FF2B5EF4-FFF2-40B4-BE49-F238E27FC236}">
                  <a16:creationId xmlns:a16="http://schemas.microsoft.com/office/drawing/2014/main" id="{5D9CAA11-AD72-4CDC-B4E3-3018323FD31D}"/>
                </a:ext>
              </a:extLst>
            </p:cNvPr>
            <p:cNvSpPr txBox="1"/>
            <p:nvPr/>
          </p:nvSpPr>
          <p:spPr>
            <a:xfrm rot="20766530">
              <a:off x="9553670" y="1786631"/>
              <a:ext cx="1253869" cy="415498"/>
            </a:xfrm>
            <a:prstGeom prst="rect">
              <a:avLst/>
            </a:prstGeom>
            <a:noFill/>
          </p:spPr>
          <p:txBody>
            <a:bodyPr wrap="none" rtlCol="0">
              <a:spAutoFit/>
            </a:bodyPr>
            <a:lstStyle/>
            <a:p>
              <a:r>
                <a:rPr lang="en-GB" sz="1050" i="1" dirty="0">
                  <a:solidFill>
                    <a:srgbClr val="CC0000"/>
                  </a:solidFill>
                </a:rPr>
                <a:t>Trend of maximum </a:t>
              </a:r>
            </a:p>
            <a:p>
              <a:r>
                <a:rPr lang="en-GB" sz="1050" i="1" dirty="0">
                  <a:solidFill>
                    <a:srgbClr val="CC0000"/>
                  </a:solidFill>
                </a:rPr>
                <a:t>displacement</a:t>
              </a:r>
              <a:endParaRPr lang="en-IE" sz="1050" i="1" dirty="0">
                <a:solidFill>
                  <a:srgbClr val="CC0000"/>
                </a:solidFill>
              </a:endParaRPr>
            </a:p>
          </p:txBody>
        </p:sp>
      </p:grpSp>
      <p:sp>
        <p:nvSpPr>
          <p:cNvPr id="3" name="TextBox 2">
            <a:extLst>
              <a:ext uri="{FF2B5EF4-FFF2-40B4-BE49-F238E27FC236}">
                <a16:creationId xmlns:a16="http://schemas.microsoft.com/office/drawing/2014/main" id="{A0376BBE-A963-4552-AF39-B9A8DF22F66A}"/>
              </a:ext>
            </a:extLst>
          </p:cNvPr>
          <p:cNvSpPr txBox="1"/>
          <p:nvPr/>
        </p:nvSpPr>
        <p:spPr>
          <a:xfrm>
            <a:off x="324299" y="4753635"/>
            <a:ext cx="3527929" cy="738664"/>
          </a:xfrm>
          <a:prstGeom prst="rect">
            <a:avLst/>
          </a:prstGeom>
          <a:noFill/>
        </p:spPr>
        <p:txBody>
          <a:bodyPr wrap="square" rtlCol="0">
            <a:spAutoFit/>
          </a:bodyPr>
          <a:lstStyle/>
          <a:p>
            <a:pPr algn="l"/>
            <a:r>
              <a:rPr lang="en-IE" sz="1400" b="0" i="0" u="none" strike="noStrike" baseline="0" dirty="0">
                <a:solidFill>
                  <a:schemeClr val="bg1"/>
                </a:solidFill>
                <a:latin typeface="NewCaledoniaLTStd"/>
              </a:rPr>
              <a:t>Displacement profiles show the changes in vertical displacement, or fault throw, for each of the segments.</a:t>
            </a:r>
            <a:endParaRPr lang="en-IE" sz="1400" dirty="0">
              <a:solidFill>
                <a:schemeClr val="bg1"/>
              </a:solidFill>
            </a:endParaRPr>
          </a:p>
        </p:txBody>
      </p:sp>
      <p:sp>
        <p:nvSpPr>
          <p:cNvPr id="4" name="TextBox 3">
            <a:extLst>
              <a:ext uri="{FF2B5EF4-FFF2-40B4-BE49-F238E27FC236}">
                <a16:creationId xmlns:a16="http://schemas.microsoft.com/office/drawing/2014/main" id="{7AC161EE-8C73-4216-A825-FD1138983267}"/>
              </a:ext>
            </a:extLst>
          </p:cNvPr>
          <p:cNvSpPr txBox="1"/>
          <p:nvPr/>
        </p:nvSpPr>
        <p:spPr>
          <a:xfrm>
            <a:off x="349869" y="5837792"/>
            <a:ext cx="2496133" cy="307777"/>
          </a:xfrm>
          <a:prstGeom prst="rect">
            <a:avLst/>
          </a:prstGeom>
          <a:noFill/>
        </p:spPr>
        <p:txBody>
          <a:bodyPr wrap="none" rtlCol="0">
            <a:spAutoFit/>
          </a:bodyPr>
          <a:lstStyle/>
          <a:p>
            <a:r>
              <a:rPr lang="en-GB" sz="1400" i="1" dirty="0">
                <a:solidFill>
                  <a:schemeClr val="bg1"/>
                </a:solidFill>
              </a:rPr>
              <a:t>Modified from </a:t>
            </a:r>
            <a:r>
              <a:rPr lang="en-GB" sz="1400" i="1" dirty="0" err="1">
                <a:solidFill>
                  <a:schemeClr val="bg1"/>
                </a:solidFill>
              </a:rPr>
              <a:t>Kyne</a:t>
            </a:r>
            <a:r>
              <a:rPr lang="en-GB" sz="1400" i="1" dirty="0">
                <a:solidFill>
                  <a:schemeClr val="bg1"/>
                </a:solidFill>
              </a:rPr>
              <a:t> et al, 2019)</a:t>
            </a:r>
            <a:endParaRPr lang="en-IE" sz="1400" i="1" dirty="0">
              <a:solidFill>
                <a:schemeClr val="bg1"/>
              </a:solidFill>
            </a:endParaRPr>
          </a:p>
        </p:txBody>
      </p:sp>
      <p:grpSp>
        <p:nvGrpSpPr>
          <p:cNvPr id="54" name="Group 53">
            <a:extLst>
              <a:ext uri="{FF2B5EF4-FFF2-40B4-BE49-F238E27FC236}">
                <a16:creationId xmlns:a16="http://schemas.microsoft.com/office/drawing/2014/main" id="{9A08FDB6-1011-435C-A780-7C5C19C46062}"/>
              </a:ext>
            </a:extLst>
          </p:cNvPr>
          <p:cNvGrpSpPr/>
          <p:nvPr/>
        </p:nvGrpSpPr>
        <p:grpSpPr>
          <a:xfrm>
            <a:off x="4749489" y="909603"/>
            <a:ext cx="2016000" cy="209496"/>
            <a:chOff x="532301" y="5979206"/>
            <a:chExt cx="3160166" cy="454041"/>
          </a:xfrm>
        </p:grpSpPr>
        <p:pic>
          <p:nvPicPr>
            <p:cNvPr id="55" name="Picture 54">
              <a:extLst>
                <a:ext uri="{FF2B5EF4-FFF2-40B4-BE49-F238E27FC236}">
                  <a16:creationId xmlns:a16="http://schemas.microsoft.com/office/drawing/2014/main" id="{24D3659B-48C3-4322-B732-BF652DC93C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flipV="1">
              <a:off x="634107" y="6289247"/>
              <a:ext cx="2748897" cy="144000"/>
            </a:xfrm>
            <a:prstGeom prst="rect">
              <a:avLst/>
            </a:prstGeom>
          </p:spPr>
        </p:pic>
        <p:sp>
          <p:nvSpPr>
            <p:cNvPr id="56" name="TextBox 55">
              <a:extLst>
                <a:ext uri="{FF2B5EF4-FFF2-40B4-BE49-F238E27FC236}">
                  <a16:creationId xmlns:a16="http://schemas.microsoft.com/office/drawing/2014/main" id="{12F530D4-B475-4FBF-BDC1-249CAA659205}"/>
                </a:ext>
              </a:extLst>
            </p:cNvPr>
            <p:cNvSpPr txBox="1"/>
            <p:nvPr/>
          </p:nvSpPr>
          <p:spPr>
            <a:xfrm>
              <a:off x="532301" y="5979206"/>
              <a:ext cx="3160166" cy="433580"/>
            </a:xfrm>
            <a:prstGeom prst="rect">
              <a:avLst/>
            </a:prstGeom>
            <a:noFill/>
          </p:spPr>
          <p:txBody>
            <a:bodyPr wrap="square" rtlCol="0">
              <a:spAutoFit/>
            </a:bodyPr>
            <a:lstStyle/>
            <a:p>
              <a:r>
                <a:rPr lang="en-GB" sz="700" dirty="0">
                  <a:solidFill>
                    <a:schemeClr val="bg1"/>
                  </a:solidFill>
                </a:rPr>
                <a:t>0m                               500m        700m            1000m</a:t>
              </a:r>
              <a:endParaRPr lang="en-IE" sz="700" dirty="0">
                <a:solidFill>
                  <a:schemeClr val="bg1"/>
                </a:solidFill>
              </a:endParaRPr>
            </a:p>
          </p:txBody>
        </p:sp>
      </p:grpSp>
      <p:sp>
        <p:nvSpPr>
          <p:cNvPr id="12" name="Rectangle 11">
            <a:extLst>
              <a:ext uri="{FF2B5EF4-FFF2-40B4-BE49-F238E27FC236}">
                <a16:creationId xmlns:a16="http://schemas.microsoft.com/office/drawing/2014/main" id="{9AA7E4D9-3EDC-4C93-A83D-9E9B64CAADDE}"/>
              </a:ext>
            </a:extLst>
          </p:cNvPr>
          <p:cNvSpPr/>
          <p:nvPr/>
        </p:nvSpPr>
        <p:spPr>
          <a:xfrm>
            <a:off x="4650658" y="3628102"/>
            <a:ext cx="6784258" cy="208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 name="Straight Connector 10">
            <a:extLst>
              <a:ext uri="{FF2B5EF4-FFF2-40B4-BE49-F238E27FC236}">
                <a16:creationId xmlns:a16="http://schemas.microsoft.com/office/drawing/2014/main" id="{E20B8715-3A88-4BDF-BEA6-99CEED6333CF}"/>
              </a:ext>
            </a:extLst>
          </p:cNvPr>
          <p:cNvCxnSpPr/>
          <p:nvPr/>
        </p:nvCxnSpPr>
        <p:spPr>
          <a:xfrm>
            <a:off x="6929833" y="839996"/>
            <a:ext cx="0" cy="5634685"/>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7" name="Straight Connector 56">
            <a:extLst>
              <a:ext uri="{FF2B5EF4-FFF2-40B4-BE49-F238E27FC236}">
                <a16:creationId xmlns:a16="http://schemas.microsoft.com/office/drawing/2014/main" id="{9E4C6BF7-0708-42F0-B775-586347A8132A}"/>
              </a:ext>
            </a:extLst>
          </p:cNvPr>
          <p:cNvCxnSpPr/>
          <p:nvPr/>
        </p:nvCxnSpPr>
        <p:spPr>
          <a:xfrm>
            <a:off x="9360418" y="826561"/>
            <a:ext cx="0" cy="5634685"/>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pic>
        <p:nvPicPr>
          <p:cNvPr id="28" name="Picture 27">
            <a:extLst>
              <a:ext uri="{FF2B5EF4-FFF2-40B4-BE49-F238E27FC236}">
                <a16:creationId xmlns:a16="http://schemas.microsoft.com/office/drawing/2014/main" id="{B964C2B9-99AC-416C-B47F-F720F950C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902" y="1701174"/>
            <a:ext cx="4124819" cy="1911640"/>
          </a:xfrm>
          <a:prstGeom prst="rect">
            <a:avLst/>
          </a:prstGeom>
        </p:spPr>
      </p:pic>
      <p:pic>
        <p:nvPicPr>
          <p:cNvPr id="10" name="Picture 9" descr="A group of logos with text&#10;&#10;Description automatically generated">
            <a:extLst>
              <a:ext uri="{FF2B5EF4-FFF2-40B4-BE49-F238E27FC236}">
                <a16:creationId xmlns:a16="http://schemas.microsoft.com/office/drawing/2014/main" id="{0216C5F8-C824-0B0B-2489-8458D1C727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2395992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4A6098-307D-8AD5-0CB4-0DEACF88EEAC}"/>
              </a:ext>
            </a:extLst>
          </p:cNvPr>
          <p:cNvSpPr/>
          <p:nvPr/>
        </p:nvSpPr>
        <p:spPr>
          <a:xfrm>
            <a:off x="0"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6" name="Group 5">
            <a:extLst>
              <a:ext uri="{FF2B5EF4-FFF2-40B4-BE49-F238E27FC236}">
                <a16:creationId xmlns:a16="http://schemas.microsoft.com/office/drawing/2014/main" id="{E1BD07C0-FF7F-0DC6-9BDB-5FD029CBEE12}"/>
              </a:ext>
            </a:extLst>
          </p:cNvPr>
          <p:cNvGrpSpPr/>
          <p:nvPr/>
        </p:nvGrpSpPr>
        <p:grpSpPr>
          <a:xfrm>
            <a:off x="133194" y="6313361"/>
            <a:ext cx="12910671" cy="466127"/>
            <a:chOff x="133194" y="6313361"/>
            <a:chExt cx="12910671" cy="466127"/>
          </a:xfrm>
        </p:grpSpPr>
        <p:sp>
          <p:nvSpPr>
            <p:cNvPr id="7" name="TextBox 6">
              <a:extLst>
                <a:ext uri="{FF2B5EF4-FFF2-40B4-BE49-F238E27FC236}">
                  <a16:creationId xmlns:a16="http://schemas.microsoft.com/office/drawing/2014/main" id="{C9899E20-803A-40A8-987F-95A100BCEC1A}"/>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8" name="Picture 7">
              <a:extLst>
                <a:ext uri="{FF2B5EF4-FFF2-40B4-BE49-F238E27FC236}">
                  <a16:creationId xmlns:a16="http://schemas.microsoft.com/office/drawing/2014/main" id="{B134861E-D0BF-7D25-38E8-74A70CE5A43F}"/>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grpSp>
        <p:nvGrpSpPr>
          <p:cNvPr id="101" name="Group 100">
            <a:extLst>
              <a:ext uri="{FF2B5EF4-FFF2-40B4-BE49-F238E27FC236}">
                <a16:creationId xmlns:a16="http://schemas.microsoft.com/office/drawing/2014/main" id="{11C8AD96-6FD0-4D83-AF46-E11E50392B59}"/>
              </a:ext>
            </a:extLst>
          </p:cNvPr>
          <p:cNvGrpSpPr/>
          <p:nvPr/>
        </p:nvGrpSpPr>
        <p:grpSpPr>
          <a:xfrm>
            <a:off x="1219447" y="4607198"/>
            <a:ext cx="453768" cy="831549"/>
            <a:chOff x="667109" y="4925961"/>
            <a:chExt cx="453768" cy="831549"/>
          </a:xfrm>
        </p:grpSpPr>
        <p:sp>
          <p:nvSpPr>
            <p:cNvPr id="102" name="Rectangle 101">
              <a:extLst>
                <a:ext uri="{FF2B5EF4-FFF2-40B4-BE49-F238E27FC236}">
                  <a16:creationId xmlns:a16="http://schemas.microsoft.com/office/drawing/2014/main" id="{CCD0AC64-7919-4139-80B5-D0E44226AA0E}"/>
                </a:ext>
              </a:extLst>
            </p:cNvPr>
            <p:cNvSpPr/>
            <p:nvPr/>
          </p:nvSpPr>
          <p:spPr>
            <a:xfrm>
              <a:off x="667109" y="4925961"/>
              <a:ext cx="453768" cy="230865"/>
            </a:xfrm>
            <a:prstGeom prst="rect">
              <a:avLst/>
            </a:prstGeom>
            <a:pattFill prst="pct90">
              <a:fgClr>
                <a:srgbClr val="00FF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3" name="Rectangle 102">
              <a:extLst>
                <a:ext uri="{FF2B5EF4-FFF2-40B4-BE49-F238E27FC236}">
                  <a16:creationId xmlns:a16="http://schemas.microsoft.com/office/drawing/2014/main" id="{00E95207-6331-4695-8446-A3E8EACAEF05}"/>
                </a:ext>
              </a:extLst>
            </p:cNvPr>
            <p:cNvSpPr/>
            <p:nvPr/>
          </p:nvSpPr>
          <p:spPr>
            <a:xfrm>
              <a:off x="667109" y="5216471"/>
              <a:ext cx="453768" cy="230865"/>
            </a:xfrm>
            <a:prstGeom prst="rect">
              <a:avLst/>
            </a:prstGeom>
            <a:pattFill prst="pct75">
              <a:fgClr>
                <a:srgbClr val="00FF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4" name="Rectangle 103">
              <a:extLst>
                <a:ext uri="{FF2B5EF4-FFF2-40B4-BE49-F238E27FC236}">
                  <a16:creationId xmlns:a16="http://schemas.microsoft.com/office/drawing/2014/main" id="{EEC709C2-2DFC-485B-9D96-210757936DB5}"/>
                </a:ext>
              </a:extLst>
            </p:cNvPr>
            <p:cNvSpPr/>
            <p:nvPr/>
          </p:nvSpPr>
          <p:spPr>
            <a:xfrm>
              <a:off x="667109" y="5526645"/>
              <a:ext cx="453768" cy="230865"/>
            </a:xfrm>
            <a:prstGeom prst="rect">
              <a:avLst/>
            </a:prstGeom>
            <a:pattFill prst="lgConfetti">
              <a:fgClr>
                <a:srgbClr val="00FF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88" name="Group 87">
            <a:extLst>
              <a:ext uri="{FF2B5EF4-FFF2-40B4-BE49-F238E27FC236}">
                <a16:creationId xmlns:a16="http://schemas.microsoft.com/office/drawing/2014/main" id="{F69D1224-1955-450C-B69F-190CCDA8923C}"/>
              </a:ext>
            </a:extLst>
          </p:cNvPr>
          <p:cNvGrpSpPr/>
          <p:nvPr/>
        </p:nvGrpSpPr>
        <p:grpSpPr>
          <a:xfrm>
            <a:off x="8080276" y="3977336"/>
            <a:ext cx="1812131" cy="845343"/>
            <a:chOff x="8080276" y="3980025"/>
            <a:chExt cx="1812131" cy="845343"/>
          </a:xfrm>
        </p:grpSpPr>
        <p:sp>
          <p:nvSpPr>
            <p:cNvPr id="82" name="Freeform: Shape 81">
              <a:extLst>
                <a:ext uri="{FF2B5EF4-FFF2-40B4-BE49-F238E27FC236}">
                  <a16:creationId xmlns:a16="http://schemas.microsoft.com/office/drawing/2014/main" id="{41EFF612-97F2-4E3F-AC51-4AC4B500D63C}"/>
                </a:ext>
              </a:extLst>
            </p:cNvPr>
            <p:cNvSpPr/>
            <p:nvPr/>
          </p:nvSpPr>
          <p:spPr>
            <a:xfrm>
              <a:off x="8080276" y="3980025"/>
              <a:ext cx="1797844" cy="316706"/>
            </a:xfrm>
            <a:custGeom>
              <a:avLst/>
              <a:gdLst>
                <a:gd name="connsiteX0" fmla="*/ 0 w 1797844"/>
                <a:gd name="connsiteY0" fmla="*/ 0 h 316706"/>
                <a:gd name="connsiteX1" fmla="*/ 1797844 w 1797844"/>
                <a:gd name="connsiteY1" fmla="*/ 14287 h 316706"/>
                <a:gd name="connsiteX2" fmla="*/ 1724025 w 1797844"/>
                <a:gd name="connsiteY2" fmla="*/ 88106 h 316706"/>
                <a:gd name="connsiteX3" fmla="*/ 1685925 w 1797844"/>
                <a:gd name="connsiteY3" fmla="*/ 121443 h 316706"/>
                <a:gd name="connsiteX4" fmla="*/ 1659731 w 1797844"/>
                <a:gd name="connsiteY4" fmla="*/ 138112 h 316706"/>
                <a:gd name="connsiteX5" fmla="*/ 1635919 w 1797844"/>
                <a:gd name="connsiteY5" fmla="*/ 150018 h 316706"/>
                <a:gd name="connsiteX6" fmla="*/ 1593056 w 1797844"/>
                <a:gd name="connsiteY6" fmla="*/ 135731 h 316706"/>
                <a:gd name="connsiteX7" fmla="*/ 1574006 w 1797844"/>
                <a:gd name="connsiteY7" fmla="*/ 121443 h 316706"/>
                <a:gd name="connsiteX8" fmla="*/ 1545431 w 1797844"/>
                <a:gd name="connsiteY8" fmla="*/ 121443 h 316706"/>
                <a:gd name="connsiteX9" fmla="*/ 1500188 w 1797844"/>
                <a:gd name="connsiteY9" fmla="*/ 147637 h 316706"/>
                <a:gd name="connsiteX10" fmla="*/ 1423988 w 1797844"/>
                <a:gd name="connsiteY10" fmla="*/ 207168 h 316706"/>
                <a:gd name="connsiteX11" fmla="*/ 1352550 w 1797844"/>
                <a:gd name="connsiteY11" fmla="*/ 261937 h 316706"/>
                <a:gd name="connsiteX12" fmla="*/ 1293019 w 1797844"/>
                <a:gd name="connsiteY12" fmla="*/ 297656 h 316706"/>
                <a:gd name="connsiteX13" fmla="*/ 1245394 w 1797844"/>
                <a:gd name="connsiteY13" fmla="*/ 316706 h 316706"/>
                <a:gd name="connsiteX14" fmla="*/ 1204913 w 1797844"/>
                <a:gd name="connsiteY14" fmla="*/ 314325 h 316706"/>
                <a:gd name="connsiteX15" fmla="*/ 1145381 w 1797844"/>
                <a:gd name="connsiteY15" fmla="*/ 297656 h 316706"/>
                <a:gd name="connsiteX16" fmla="*/ 1081088 w 1797844"/>
                <a:gd name="connsiteY16" fmla="*/ 269081 h 316706"/>
                <a:gd name="connsiteX17" fmla="*/ 1031081 w 1797844"/>
                <a:gd name="connsiteY17" fmla="*/ 240506 h 316706"/>
                <a:gd name="connsiteX18" fmla="*/ 988219 w 1797844"/>
                <a:gd name="connsiteY18" fmla="*/ 211931 h 316706"/>
                <a:gd name="connsiteX19" fmla="*/ 940594 w 1797844"/>
                <a:gd name="connsiteY19" fmla="*/ 202406 h 316706"/>
                <a:gd name="connsiteX20" fmla="*/ 885825 w 1797844"/>
                <a:gd name="connsiteY20" fmla="*/ 202406 h 316706"/>
                <a:gd name="connsiteX21" fmla="*/ 802481 w 1797844"/>
                <a:gd name="connsiteY21" fmla="*/ 238125 h 316706"/>
                <a:gd name="connsiteX22" fmla="*/ 723900 w 1797844"/>
                <a:gd name="connsiteY22" fmla="*/ 259556 h 316706"/>
                <a:gd name="connsiteX23" fmla="*/ 673894 w 1797844"/>
                <a:gd name="connsiteY23" fmla="*/ 264318 h 316706"/>
                <a:gd name="connsiteX24" fmla="*/ 635794 w 1797844"/>
                <a:gd name="connsiteY24" fmla="*/ 264318 h 316706"/>
                <a:gd name="connsiteX25" fmla="*/ 592931 w 1797844"/>
                <a:gd name="connsiteY25" fmla="*/ 280987 h 316706"/>
                <a:gd name="connsiteX26" fmla="*/ 552450 w 1797844"/>
                <a:gd name="connsiteY26" fmla="*/ 273843 h 316706"/>
                <a:gd name="connsiteX27" fmla="*/ 500063 w 1797844"/>
                <a:gd name="connsiteY27" fmla="*/ 235743 h 316706"/>
                <a:gd name="connsiteX28" fmla="*/ 466725 w 1797844"/>
                <a:gd name="connsiteY28" fmla="*/ 185737 h 316706"/>
                <a:gd name="connsiteX29" fmla="*/ 438150 w 1797844"/>
                <a:gd name="connsiteY29" fmla="*/ 114300 h 316706"/>
                <a:gd name="connsiteX30" fmla="*/ 421481 w 1797844"/>
                <a:gd name="connsiteY30" fmla="*/ 64293 h 316706"/>
                <a:gd name="connsiteX31" fmla="*/ 400050 w 1797844"/>
                <a:gd name="connsiteY31" fmla="*/ 30956 h 316706"/>
                <a:gd name="connsiteX32" fmla="*/ 373856 w 1797844"/>
                <a:gd name="connsiteY32" fmla="*/ 19050 h 316706"/>
                <a:gd name="connsiteX33" fmla="*/ 330994 w 1797844"/>
                <a:gd name="connsiteY33" fmla="*/ 28575 h 316706"/>
                <a:gd name="connsiteX34" fmla="*/ 307181 w 1797844"/>
                <a:gd name="connsiteY34" fmla="*/ 59531 h 316706"/>
                <a:gd name="connsiteX35" fmla="*/ 266700 w 1797844"/>
                <a:gd name="connsiteY35" fmla="*/ 130968 h 316706"/>
                <a:gd name="connsiteX36" fmla="*/ 230981 w 1797844"/>
                <a:gd name="connsiteY36" fmla="*/ 180975 h 316706"/>
                <a:gd name="connsiteX37" fmla="*/ 200025 w 1797844"/>
                <a:gd name="connsiteY37" fmla="*/ 207168 h 316706"/>
                <a:gd name="connsiteX38" fmla="*/ 173831 w 1797844"/>
                <a:gd name="connsiteY38" fmla="*/ 204787 h 316706"/>
                <a:gd name="connsiteX39" fmla="*/ 133350 w 1797844"/>
                <a:gd name="connsiteY39" fmla="*/ 166687 h 316706"/>
                <a:gd name="connsiteX40" fmla="*/ 109538 w 1797844"/>
                <a:gd name="connsiteY40" fmla="*/ 126206 h 316706"/>
                <a:gd name="connsiteX41" fmla="*/ 64294 w 1797844"/>
                <a:gd name="connsiteY41" fmla="*/ 109537 h 316706"/>
                <a:gd name="connsiteX42" fmla="*/ 26194 w 1797844"/>
                <a:gd name="connsiteY42" fmla="*/ 69056 h 316706"/>
                <a:gd name="connsiteX43" fmla="*/ 0 w 1797844"/>
                <a:gd name="connsiteY43" fmla="*/ 0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97844" h="316706">
                  <a:moveTo>
                    <a:pt x="0" y="0"/>
                  </a:moveTo>
                  <a:lnTo>
                    <a:pt x="1797844" y="14287"/>
                  </a:lnTo>
                  <a:lnTo>
                    <a:pt x="1724025" y="88106"/>
                  </a:lnTo>
                  <a:lnTo>
                    <a:pt x="1685925" y="121443"/>
                  </a:lnTo>
                  <a:lnTo>
                    <a:pt x="1659731" y="138112"/>
                  </a:lnTo>
                  <a:lnTo>
                    <a:pt x="1635919" y="150018"/>
                  </a:lnTo>
                  <a:lnTo>
                    <a:pt x="1593056" y="135731"/>
                  </a:lnTo>
                  <a:lnTo>
                    <a:pt x="1574006" y="121443"/>
                  </a:lnTo>
                  <a:lnTo>
                    <a:pt x="1545431" y="121443"/>
                  </a:lnTo>
                  <a:lnTo>
                    <a:pt x="1500188" y="147637"/>
                  </a:lnTo>
                  <a:lnTo>
                    <a:pt x="1423988" y="207168"/>
                  </a:lnTo>
                  <a:lnTo>
                    <a:pt x="1352550" y="261937"/>
                  </a:lnTo>
                  <a:lnTo>
                    <a:pt x="1293019" y="297656"/>
                  </a:lnTo>
                  <a:lnTo>
                    <a:pt x="1245394" y="316706"/>
                  </a:lnTo>
                  <a:lnTo>
                    <a:pt x="1204913" y="314325"/>
                  </a:lnTo>
                  <a:lnTo>
                    <a:pt x="1145381" y="297656"/>
                  </a:lnTo>
                  <a:lnTo>
                    <a:pt x="1081088" y="269081"/>
                  </a:lnTo>
                  <a:lnTo>
                    <a:pt x="1031081" y="240506"/>
                  </a:lnTo>
                  <a:lnTo>
                    <a:pt x="988219" y="211931"/>
                  </a:lnTo>
                  <a:lnTo>
                    <a:pt x="940594" y="202406"/>
                  </a:lnTo>
                  <a:lnTo>
                    <a:pt x="885825" y="202406"/>
                  </a:lnTo>
                  <a:lnTo>
                    <a:pt x="802481" y="238125"/>
                  </a:lnTo>
                  <a:lnTo>
                    <a:pt x="723900" y="259556"/>
                  </a:lnTo>
                  <a:lnTo>
                    <a:pt x="673894" y="264318"/>
                  </a:lnTo>
                  <a:lnTo>
                    <a:pt x="635794" y="264318"/>
                  </a:lnTo>
                  <a:lnTo>
                    <a:pt x="592931" y="280987"/>
                  </a:lnTo>
                  <a:lnTo>
                    <a:pt x="552450" y="273843"/>
                  </a:lnTo>
                  <a:lnTo>
                    <a:pt x="500063" y="235743"/>
                  </a:lnTo>
                  <a:lnTo>
                    <a:pt x="466725" y="185737"/>
                  </a:lnTo>
                  <a:lnTo>
                    <a:pt x="438150" y="114300"/>
                  </a:lnTo>
                  <a:lnTo>
                    <a:pt x="421481" y="64293"/>
                  </a:lnTo>
                  <a:lnTo>
                    <a:pt x="400050" y="30956"/>
                  </a:lnTo>
                  <a:lnTo>
                    <a:pt x="373856" y="19050"/>
                  </a:lnTo>
                  <a:lnTo>
                    <a:pt x="330994" y="28575"/>
                  </a:lnTo>
                  <a:lnTo>
                    <a:pt x="307181" y="59531"/>
                  </a:lnTo>
                  <a:lnTo>
                    <a:pt x="266700" y="130968"/>
                  </a:lnTo>
                  <a:lnTo>
                    <a:pt x="230981" y="180975"/>
                  </a:lnTo>
                  <a:lnTo>
                    <a:pt x="200025" y="207168"/>
                  </a:lnTo>
                  <a:lnTo>
                    <a:pt x="173831" y="204787"/>
                  </a:lnTo>
                  <a:lnTo>
                    <a:pt x="133350" y="166687"/>
                  </a:lnTo>
                  <a:lnTo>
                    <a:pt x="109538" y="126206"/>
                  </a:lnTo>
                  <a:lnTo>
                    <a:pt x="64294" y="109537"/>
                  </a:lnTo>
                  <a:lnTo>
                    <a:pt x="26194" y="69056"/>
                  </a:lnTo>
                  <a:lnTo>
                    <a:pt x="0" y="0"/>
                  </a:lnTo>
                  <a:close/>
                </a:path>
              </a:pathLst>
            </a:custGeom>
            <a:pattFill prst="pct90">
              <a:fgClr>
                <a:srgbClr val="00FF00"/>
              </a:fgClr>
              <a:bgClr>
                <a:schemeClr val="bg1"/>
              </a:bgClr>
            </a:patt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3" name="Freeform: Shape 82">
              <a:extLst>
                <a:ext uri="{FF2B5EF4-FFF2-40B4-BE49-F238E27FC236}">
                  <a16:creationId xmlns:a16="http://schemas.microsoft.com/office/drawing/2014/main" id="{3FB3D0AA-7576-4271-AF9E-6E3BF7F192A4}"/>
                </a:ext>
              </a:extLst>
            </p:cNvPr>
            <p:cNvSpPr/>
            <p:nvPr/>
          </p:nvSpPr>
          <p:spPr>
            <a:xfrm>
              <a:off x="8544620" y="4082418"/>
              <a:ext cx="1245394" cy="397669"/>
            </a:xfrm>
            <a:custGeom>
              <a:avLst/>
              <a:gdLst>
                <a:gd name="connsiteX0" fmla="*/ 0 w 1245394"/>
                <a:gd name="connsiteY0" fmla="*/ 85725 h 397669"/>
                <a:gd name="connsiteX1" fmla="*/ 57150 w 1245394"/>
                <a:gd name="connsiteY1" fmla="*/ 197644 h 397669"/>
                <a:gd name="connsiteX2" fmla="*/ 80962 w 1245394"/>
                <a:gd name="connsiteY2" fmla="*/ 273844 h 397669"/>
                <a:gd name="connsiteX3" fmla="*/ 107156 w 1245394"/>
                <a:gd name="connsiteY3" fmla="*/ 330994 h 397669"/>
                <a:gd name="connsiteX4" fmla="*/ 128587 w 1245394"/>
                <a:gd name="connsiteY4" fmla="*/ 364332 h 397669"/>
                <a:gd name="connsiteX5" fmla="*/ 152400 w 1245394"/>
                <a:gd name="connsiteY5" fmla="*/ 390525 h 397669"/>
                <a:gd name="connsiteX6" fmla="*/ 178594 w 1245394"/>
                <a:gd name="connsiteY6" fmla="*/ 381000 h 397669"/>
                <a:gd name="connsiteX7" fmla="*/ 228600 w 1245394"/>
                <a:gd name="connsiteY7" fmla="*/ 345282 h 397669"/>
                <a:gd name="connsiteX8" fmla="*/ 292894 w 1245394"/>
                <a:gd name="connsiteY8" fmla="*/ 278607 h 397669"/>
                <a:gd name="connsiteX9" fmla="*/ 321469 w 1245394"/>
                <a:gd name="connsiteY9" fmla="*/ 228600 h 397669"/>
                <a:gd name="connsiteX10" fmla="*/ 350044 w 1245394"/>
                <a:gd name="connsiteY10" fmla="*/ 173832 h 397669"/>
                <a:gd name="connsiteX11" fmla="*/ 392906 w 1245394"/>
                <a:gd name="connsiteY11" fmla="*/ 142875 h 397669"/>
                <a:gd name="connsiteX12" fmla="*/ 440531 w 1245394"/>
                <a:gd name="connsiteY12" fmla="*/ 121444 h 397669"/>
                <a:gd name="connsiteX13" fmla="*/ 504825 w 1245394"/>
                <a:gd name="connsiteY13" fmla="*/ 123825 h 397669"/>
                <a:gd name="connsiteX14" fmla="*/ 547687 w 1245394"/>
                <a:gd name="connsiteY14" fmla="*/ 142875 h 397669"/>
                <a:gd name="connsiteX15" fmla="*/ 595312 w 1245394"/>
                <a:gd name="connsiteY15" fmla="*/ 216694 h 397669"/>
                <a:gd name="connsiteX16" fmla="*/ 626269 w 1245394"/>
                <a:gd name="connsiteY16" fmla="*/ 297657 h 397669"/>
                <a:gd name="connsiteX17" fmla="*/ 654844 w 1245394"/>
                <a:gd name="connsiteY17" fmla="*/ 347663 h 397669"/>
                <a:gd name="connsiteX18" fmla="*/ 688181 w 1245394"/>
                <a:gd name="connsiteY18" fmla="*/ 378619 h 397669"/>
                <a:gd name="connsiteX19" fmla="*/ 747712 w 1245394"/>
                <a:gd name="connsiteY19" fmla="*/ 397669 h 397669"/>
                <a:gd name="connsiteX20" fmla="*/ 800100 w 1245394"/>
                <a:gd name="connsiteY20" fmla="*/ 390525 h 397669"/>
                <a:gd name="connsiteX21" fmla="*/ 892969 w 1245394"/>
                <a:gd name="connsiteY21" fmla="*/ 335757 h 397669"/>
                <a:gd name="connsiteX22" fmla="*/ 995362 w 1245394"/>
                <a:gd name="connsiteY22" fmla="*/ 276225 h 397669"/>
                <a:gd name="connsiteX23" fmla="*/ 1116806 w 1245394"/>
                <a:gd name="connsiteY23" fmla="*/ 169069 h 397669"/>
                <a:gd name="connsiteX24" fmla="*/ 1209675 w 1245394"/>
                <a:gd name="connsiteY24" fmla="*/ 47625 h 397669"/>
                <a:gd name="connsiteX25" fmla="*/ 1245394 w 1245394"/>
                <a:gd name="connsiteY25" fmla="*/ 0 h 397669"/>
                <a:gd name="connsiteX26" fmla="*/ 1209675 w 1245394"/>
                <a:gd name="connsiteY26" fmla="*/ 28575 h 397669"/>
                <a:gd name="connsiteX27" fmla="*/ 1178719 w 1245394"/>
                <a:gd name="connsiteY27" fmla="*/ 42863 h 397669"/>
                <a:gd name="connsiteX28" fmla="*/ 1135856 w 1245394"/>
                <a:gd name="connsiteY28" fmla="*/ 40482 h 397669"/>
                <a:gd name="connsiteX29" fmla="*/ 1119187 w 1245394"/>
                <a:gd name="connsiteY29" fmla="*/ 28575 h 397669"/>
                <a:gd name="connsiteX30" fmla="*/ 1112044 w 1245394"/>
                <a:gd name="connsiteY30" fmla="*/ 23813 h 397669"/>
                <a:gd name="connsiteX31" fmla="*/ 1081087 w 1245394"/>
                <a:gd name="connsiteY31" fmla="*/ 21432 h 397669"/>
                <a:gd name="connsiteX32" fmla="*/ 1026319 w 1245394"/>
                <a:gd name="connsiteY32" fmla="*/ 54769 h 397669"/>
                <a:gd name="connsiteX33" fmla="*/ 969169 w 1245394"/>
                <a:gd name="connsiteY33" fmla="*/ 100013 h 397669"/>
                <a:gd name="connsiteX34" fmla="*/ 909637 w 1245394"/>
                <a:gd name="connsiteY34" fmla="*/ 145257 h 397669"/>
                <a:gd name="connsiteX35" fmla="*/ 859631 w 1245394"/>
                <a:gd name="connsiteY35" fmla="*/ 178594 h 397669"/>
                <a:gd name="connsiteX36" fmla="*/ 821531 w 1245394"/>
                <a:gd name="connsiteY36" fmla="*/ 200025 h 397669"/>
                <a:gd name="connsiteX37" fmla="*/ 785812 w 1245394"/>
                <a:gd name="connsiteY37" fmla="*/ 214313 h 397669"/>
                <a:gd name="connsiteX38" fmla="*/ 750094 w 1245394"/>
                <a:gd name="connsiteY38" fmla="*/ 214313 h 397669"/>
                <a:gd name="connsiteX39" fmla="*/ 690562 w 1245394"/>
                <a:gd name="connsiteY39" fmla="*/ 195263 h 397669"/>
                <a:gd name="connsiteX40" fmla="*/ 623887 w 1245394"/>
                <a:gd name="connsiteY40" fmla="*/ 166688 h 397669"/>
                <a:gd name="connsiteX41" fmla="*/ 578644 w 1245394"/>
                <a:gd name="connsiteY41" fmla="*/ 145257 h 397669"/>
                <a:gd name="connsiteX42" fmla="*/ 550069 w 1245394"/>
                <a:gd name="connsiteY42" fmla="*/ 130969 h 397669"/>
                <a:gd name="connsiteX43" fmla="*/ 523875 w 1245394"/>
                <a:gd name="connsiteY43" fmla="*/ 111919 h 397669"/>
                <a:gd name="connsiteX44" fmla="*/ 485775 w 1245394"/>
                <a:gd name="connsiteY44" fmla="*/ 104775 h 397669"/>
                <a:gd name="connsiteX45" fmla="*/ 421481 w 1245394"/>
                <a:gd name="connsiteY45" fmla="*/ 97632 h 397669"/>
                <a:gd name="connsiteX46" fmla="*/ 342900 w 1245394"/>
                <a:gd name="connsiteY46" fmla="*/ 133350 h 397669"/>
                <a:gd name="connsiteX47" fmla="*/ 261937 w 1245394"/>
                <a:gd name="connsiteY47" fmla="*/ 152400 h 397669"/>
                <a:gd name="connsiteX48" fmla="*/ 216694 w 1245394"/>
                <a:gd name="connsiteY48" fmla="*/ 166688 h 397669"/>
                <a:gd name="connsiteX49" fmla="*/ 178594 w 1245394"/>
                <a:gd name="connsiteY49" fmla="*/ 161925 h 397669"/>
                <a:gd name="connsiteX50" fmla="*/ 157162 w 1245394"/>
                <a:gd name="connsiteY50" fmla="*/ 164307 h 397669"/>
                <a:gd name="connsiteX51" fmla="*/ 128587 w 1245394"/>
                <a:gd name="connsiteY51" fmla="*/ 178594 h 397669"/>
                <a:gd name="connsiteX52" fmla="*/ 90487 w 1245394"/>
                <a:gd name="connsiteY52" fmla="*/ 169069 h 397669"/>
                <a:gd name="connsiteX53" fmla="*/ 52387 w 1245394"/>
                <a:gd name="connsiteY53" fmla="*/ 145257 h 397669"/>
                <a:gd name="connsiteX54" fmla="*/ 0 w 1245394"/>
                <a:gd name="connsiteY54" fmla="*/ 85725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45394" h="397669">
                  <a:moveTo>
                    <a:pt x="0" y="85725"/>
                  </a:moveTo>
                  <a:lnTo>
                    <a:pt x="57150" y="197644"/>
                  </a:lnTo>
                  <a:lnTo>
                    <a:pt x="80962" y="273844"/>
                  </a:lnTo>
                  <a:lnTo>
                    <a:pt x="107156" y="330994"/>
                  </a:lnTo>
                  <a:lnTo>
                    <a:pt x="128587" y="364332"/>
                  </a:lnTo>
                  <a:lnTo>
                    <a:pt x="152400" y="390525"/>
                  </a:lnTo>
                  <a:lnTo>
                    <a:pt x="178594" y="381000"/>
                  </a:lnTo>
                  <a:lnTo>
                    <a:pt x="228600" y="345282"/>
                  </a:lnTo>
                  <a:lnTo>
                    <a:pt x="292894" y="278607"/>
                  </a:lnTo>
                  <a:lnTo>
                    <a:pt x="321469" y="228600"/>
                  </a:lnTo>
                  <a:lnTo>
                    <a:pt x="350044" y="173832"/>
                  </a:lnTo>
                  <a:lnTo>
                    <a:pt x="392906" y="142875"/>
                  </a:lnTo>
                  <a:lnTo>
                    <a:pt x="440531" y="121444"/>
                  </a:lnTo>
                  <a:lnTo>
                    <a:pt x="504825" y="123825"/>
                  </a:lnTo>
                  <a:lnTo>
                    <a:pt x="547687" y="142875"/>
                  </a:lnTo>
                  <a:lnTo>
                    <a:pt x="595312" y="216694"/>
                  </a:lnTo>
                  <a:lnTo>
                    <a:pt x="626269" y="297657"/>
                  </a:lnTo>
                  <a:lnTo>
                    <a:pt x="654844" y="347663"/>
                  </a:lnTo>
                  <a:lnTo>
                    <a:pt x="688181" y="378619"/>
                  </a:lnTo>
                  <a:lnTo>
                    <a:pt x="747712" y="397669"/>
                  </a:lnTo>
                  <a:lnTo>
                    <a:pt x="800100" y="390525"/>
                  </a:lnTo>
                  <a:lnTo>
                    <a:pt x="892969" y="335757"/>
                  </a:lnTo>
                  <a:lnTo>
                    <a:pt x="995362" y="276225"/>
                  </a:lnTo>
                  <a:lnTo>
                    <a:pt x="1116806" y="169069"/>
                  </a:lnTo>
                  <a:lnTo>
                    <a:pt x="1209675" y="47625"/>
                  </a:lnTo>
                  <a:lnTo>
                    <a:pt x="1245394" y="0"/>
                  </a:lnTo>
                  <a:lnTo>
                    <a:pt x="1209675" y="28575"/>
                  </a:lnTo>
                  <a:lnTo>
                    <a:pt x="1178719" y="42863"/>
                  </a:lnTo>
                  <a:lnTo>
                    <a:pt x="1135856" y="40482"/>
                  </a:lnTo>
                  <a:lnTo>
                    <a:pt x="1119187" y="28575"/>
                  </a:lnTo>
                  <a:lnTo>
                    <a:pt x="1112044" y="23813"/>
                  </a:lnTo>
                  <a:lnTo>
                    <a:pt x="1081087" y="21432"/>
                  </a:lnTo>
                  <a:lnTo>
                    <a:pt x="1026319" y="54769"/>
                  </a:lnTo>
                  <a:lnTo>
                    <a:pt x="969169" y="100013"/>
                  </a:lnTo>
                  <a:lnTo>
                    <a:pt x="909637" y="145257"/>
                  </a:lnTo>
                  <a:lnTo>
                    <a:pt x="859631" y="178594"/>
                  </a:lnTo>
                  <a:lnTo>
                    <a:pt x="821531" y="200025"/>
                  </a:lnTo>
                  <a:lnTo>
                    <a:pt x="785812" y="214313"/>
                  </a:lnTo>
                  <a:lnTo>
                    <a:pt x="750094" y="214313"/>
                  </a:lnTo>
                  <a:lnTo>
                    <a:pt x="690562" y="195263"/>
                  </a:lnTo>
                  <a:lnTo>
                    <a:pt x="623887" y="166688"/>
                  </a:lnTo>
                  <a:lnTo>
                    <a:pt x="578644" y="145257"/>
                  </a:lnTo>
                  <a:lnTo>
                    <a:pt x="550069" y="130969"/>
                  </a:lnTo>
                  <a:lnTo>
                    <a:pt x="523875" y="111919"/>
                  </a:lnTo>
                  <a:lnTo>
                    <a:pt x="485775" y="104775"/>
                  </a:lnTo>
                  <a:lnTo>
                    <a:pt x="421481" y="97632"/>
                  </a:lnTo>
                  <a:lnTo>
                    <a:pt x="342900" y="133350"/>
                  </a:lnTo>
                  <a:lnTo>
                    <a:pt x="261937" y="152400"/>
                  </a:lnTo>
                  <a:lnTo>
                    <a:pt x="216694" y="166688"/>
                  </a:lnTo>
                  <a:lnTo>
                    <a:pt x="178594" y="161925"/>
                  </a:lnTo>
                  <a:lnTo>
                    <a:pt x="157162" y="164307"/>
                  </a:lnTo>
                  <a:lnTo>
                    <a:pt x="128587" y="178594"/>
                  </a:lnTo>
                  <a:lnTo>
                    <a:pt x="90487" y="169069"/>
                  </a:lnTo>
                  <a:lnTo>
                    <a:pt x="52387" y="145257"/>
                  </a:lnTo>
                  <a:lnTo>
                    <a:pt x="0" y="85725"/>
                  </a:lnTo>
                  <a:close/>
                </a:path>
              </a:pathLst>
            </a:custGeom>
            <a:pattFill prst="pct70">
              <a:fgClr>
                <a:srgbClr val="00FF00"/>
              </a:fgClr>
              <a:bgClr>
                <a:schemeClr val="bg1"/>
              </a:bgClr>
            </a:patt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4" name="Freeform: Shape 83">
              <a:extLst>
                <a:ext uri="{FF2B5EF4-FFF2-40B4-BE49-F238E27FC236}">
                  <a16:creationId xmlns:a16="http://schemas.microsoft.com/office/drawing/2014/main" id="{D2495B93-3026-4377-A782-3EB963A670BA}"/>
                </a:ext>
              </a:extLst>
            </p:cNvPr>
            <p:cNvSpPr/>
            <p:nvPr/>
          </p:nvSpPr>
          <p:spPr>
            <a:xfrm>
              <a:off x="8547001" y="3991931"/>
              <a:ext cx="1345406" cy="833437"/>
            </a:xfrm>
            <a:custGeom>
              <a:avLst/>
              <a:gdLst>
                <a:gd name="connsiteX0" fmla="*/ 0 w 1345406"/>
                <a:gd name="connsiteY0" fmla="*/ 188119 h 833437"/>
                <a:gd name="connsiteX1" fmla="*/ 45244 w 1345406"/>
                <a:gd name="connsiteY1" fmla="*/ 354806 h 833437"/>
                <a:gd name="connsiteX2" fmla="*/ 71438 w 1345406"/>
                <a:gd name="connsiteY2" fmla="*/ 461962 h 833437"/>
                <a:gd name="connsiteX3" fmla="*/ 107156 w 1345406"/>
                <a:gd name="connsiteY3" fmla="*/ 533400 h 833437"/>
                <a:gd name="connsiteX4" fmla="*/ 135731 w 1345406"/>
                <a:gd name="connsiteY4" fmla="*/ 566737 h 833437"/>
                <a:gd name="connsiteX5" fmla="*/ 164306 w 1345406"/>
                <a:gd name="connsiteY5" fmla="*/ 590550 h 833437"/>
                <a:gd name="connsiteX6" fmla="*/ 207169 w 1345406"/>
                <a:gd name="connsiteY6" fmla="*/ 585787 h 833437"/>
                <a:gd name="connsiteX7" fmla="*/ 226219 w 1345406"/>
                <a:gd name="connsiteY7" fmla="*/ 547687 h 833437"/>
                <a:gd name="connsiteX8" fmla="*/ 254794 w 1345406"/>
                <a:gd name="connsiteY8" fmla="*/ 507206 h 833437"/>
                <a:gd name="connsiteX9" fmla="*/ 269081 w 1345406"/>
                <a:gd name="connsiteY9" fmla="*/ 478631 h 833437"/>
                <a:gd name="connsiteX10" fmla="*/ 283369 w 1345406"/>
                <a:gd name="connsiteY10" fmla="*/ 445294 h 833437"/>
                <a:gd name="connsiteX11" fmla="*/ 300038 w 1345406"/>
                <a:gd name="connsiteY11" fmla="*/ 426244 h 833437"/>
                <a:gd name="connsiteX12" fmla="*/ 300038 w 1345406"/>
                <a:gd name="connsiteY12" fmla="*/ 426244 h 833437"/>
                <a:gd name="connsiteX13" fmla="*/ 330994 w 1345406"/>
                <a:gd name="connsiteY13" fmla="*/ 421481 h 833437"/>
                <a:gd name="connsiteX14" fmla="*/ 330994 w 1345406"/>
                <a:gd name="connsiteY14" fmla="*/ 421481 h 833437"/>
                <a:gd name="connsiteX15" fmla="*/ 373856 w 1345406"/>
                <a:gd name="connsiteY15" fmla="*/ 461962 h 833437"/>
                <a:gd name="connsiteX16" fmla="*/ 392906 w 1345406"/>
                <a:gd name="connsiteY16" fmla="*/ 471487 h 833437"/>
                <a:gd name="connsiteX17" fmla="*/ 411956 w 1345406"/>
                <a:gd name="connsiteY17" fmla="*/ 454819 h 833437"/>
                <a:gd name="connsiteX18" fmla="*/ 435769 w 1345406"/>
                <a:gd name="connsiteY18" fmla="*/ 407194 h 833437"/>
                <a:gd name="connsiteX19" fmla="*/ 450056 w 1345406"/>
                <a:gd name="connsiteY19" fmla="*/ 340519 h 833437"/>
                <a:gd name="connsiteX20" fmla="*/ 469106 w 1345406"/>
                <a:gd name="connsiteY20" fmla="*/ 292894 h 833437"/>
                <a:gd name="connsiteX21" fmla="*/ 492919 w 1345406"/>
                <a:gd name="connsiteY21" fmla="*/ 252412 h 833437"/>
                <a:gd name="connsiteX22" fmla="*/ 509588 w 1345406"/>
                <a:gd name="connsiteY22" fmla="*/ 245269 h 833437"/>
                <a:gd name="connsiteX23" fmla="*/ 531019 w 1345406"/>
                <a:gd name="connsiteY23" fmla="*/ 264319 h 833437"/>
                <a:gd name="connsiteX24" fmla="*/ 554831 w 1345406"/>
                <a:gd name="connsiteY24" fmla="*/ 392906 h 833437"/>
                <a:gd name="connsiteX25" fmla="*/ 566738 w 1345406"/>
                <a:gd name="connsiteY25" fmla="*/ 592931 h 833437"/>
                <a:gd name="connsiteX26" fmla="*/ 576263 w 1345406"/>
                <a:gd name="connsiteY26" fmla="*/ 683419 h 833437"/>
                <a:gd name="connsiteX27" fmla="*/ 585788 w 1345406"/>
                <a:gd name="connsiteY27" fmla="*/ 738187 h 833437"/>
                <a:gd name="connsiteX28" fmla="*/ 600075 w 1345406"/>
                <a:gd name="connsiteY28" fmla="*/ 766762 h 833437"/>
                <a:gd name="connsiteX29" fmla="*/ 611981 w 1345406"/>
                <a:gd name="connsiteY29" fmla="*/ 804862 h 833437"/>
                <a:gd name="connsiteX30" fmla="*/ 642938 w 1345406"/>
                <a:gd name="connsiteY30" fmla="*/ 833437 h 833437"/>
                <a:gd name="connsiteX31" fmla="*/ 683419 w 1345406"/>
                <a:gd name="connsiteY31" fmla="*/ 819150 h 833437"/>
                <a:gd name="connsiteX32" fmla="*/ 733425 w 1345406"/>
                <a:gd name="connsiteY32" fmla="*/ 766762 h 833437"/>
                <a:gd name="connsiteX33" fmla="*/ 781050 w 1345406"/>
                <a:gd name="connsiteY33" fmla="*/ 673894 h 833437"/>
                <a:gd name="connsiteX34" fmla="*/ 840581 w 1345406"/>
                <a:gd name="connsiteY34" fmla="*/ 538162 h 833437"/>
                <a:gd name="connsiteX35" fmla="*/ 878681 w 1345406"/>
                <a:gd name="connsiteY35" fmla="*/ 473869 h 833437"/>
                <a:gd name="connsiteX36" fmla="*/ 933450 w 1345406"/>
                <a:gd name="connsiteY36" fmla="*/ 438150 h 833437"/>
                <a:gd name="connsiteX37" fmla="*/ 976313 w 1345406"/>
                <a:gd name="connsiteY37" fmla="*/ 421481 h 833437"/>
                <a:gd name="connsiteX38" fmla="*/ 1026319 w 1345406"/>
                <a:gd name="connsiteY38" fmla="*/ 421481 h 833437"/>
                <a:gd name="connsiteX39" fmla="*/ 1050131 w 1345406"/>
                <a:gd name="connsiteY39" fmla="*/ 435769 h 833437"/>
                <a:gd name="connsiteX40" fmla="*/ 1071563 w 1345406"/>
                <a:gd name="connsiteY40" fmla="*/ 476250 h 833437"/>
                <a:gd name="connsiteX41" fmla="*/ 1090613 w 1345406"/>
                <a:gd name="connsiteY41" fmla="*/ 507206 h 833437"/>
                <a:gd name="connsiteX42" fmla="*/ 1116806 w 1345406"/>
                <a:gd name="connsiteY42" fmla="*/ 523875 h 833437"/>
                <a:gd name="connsiteX43" fmla="*/ 1128713 w 1345406"/>
                <a:gd name="connsiteY43" fmla="*/ 519112 h 833437"/>
                <a:gd name="connsiteX44" fmla="*/ 1173956 w 1345406"/>
                <a:gd name="connsiteY44" fmla="*/ 473869 h 833437"/>
                <a:gd name="connsiteX45" fmla="*/ 1214438 w 1345406"/>
                <a:gd name="connsiteY45" fmla="*/ 433387 h 833437"/>
                <a:gd name="connsiteX46" fmla="*/ 1250156 w 1345406"/>
                <a:gd name="connsiteY46" fmla="*/ 392906 h 833437"/>
                <a:gd name="connsiteX47" fmla="*/ 1283494 w 1345406"/>
                <a:gd name="connsiteY47" fmla="*/ 278606 h 833437"/>
                <a:gd name="connsiteX48" fmla="*/ 1307306 w 1345406"/>
                <a:gd name="connsiteY48" fmla="*/ 159544 h 833437"/>
                <a:gd name="connsiteX49" fmla="*/ 1326356 w 1345406"/>
                <a:gd name="connsiteY49" fmla="*/ 42862 h 833437"/>
                <a:gd name="connsiteX50" fmla="*/ 1345406 w 1345406"/>
                <a:gd name="connsiteY50" fmla="*/ 0 h 833437"/>
                <a:gd name="connsiteX51" fmla="*/ 1300163 w 1345406"/>
                <a:gd name="connsiteY51" fmla="*/ 35719 h 833437"/>
                <a:gd name="connsiteX52" fmla="*/ 1243013 w 1345406"/>
                <a:gd name="connsiteY52" fmla="*/ 90487 h 833437"/>
                <a:gd name="connsiteX53" fmla="*/ 1202531 w 1345406"/>
                <a:gd name="connsiteY53" fmla="*/ 145256 h 833437"/>
                <a:gd name="connsiteX54" fmla="*/ 1169194 w 1345406"/>
                <a:gd name="connsiteY54" fmla="*/ 190500 h 833437"/>
                <a:gd name="connsiteX55" fmla="*/ 1138238 w 1345406"/>
                <a:gd name="connsiteY55" fmla="*/ 228600 h 833437"/>
                <a:gd name="connsiteX56" fmla="*/ 1114425 w 1345406"/>
                <a:gd name="connsiteY56" fmla="*/ 257175 h 833437"/>
                <a:gd name="connsiteX57" fmla="*/ 1073944 w 1345406"/>
                <a:gd name="connsiteY57" fmla="*/ 297656 h 833437"/>
                <a:gd name="connsiteX58" fmla="*/ 1023938 w 1345406"/>
                <a:gd name="connsiteY58" fmla="*/ 345281 h 833437"/>
                <a:gd name="connsiteX59" fmla="*/ 985838 w 1345406"/>
                <a:gd name="connsiteY59" fmla="*/ 369094 h 833437"/>
                <a:gd name="connsiteX60" fmla="*/ 842963 w 1345406"/>
                <a:gd name="connsiteY60" fmla="*/ 452437 h 833437"/>
                <a:gd name="connsiteX61" fmla="*/ 797719 w 1345406"/>
                <a:gd name="connsiteY61" fmla="*/ 481012 h 833437"/>
                <a:gd name="connsiteX62" fmla="*/ 747713 w 1345406"/>
                <a:gd name="connsiteY62" fmla="*/ 485775 h 833437"/>
                <a:gd name="connsiteX63" fmla="*/ 692944 w 1345406"/>
                <a:gd name="connsiteY63" fmla="*/ 471487 h 833437"/>
                <a:gd name="connsiteX64" fmla="*/ 650081 w 1345406"/>
                <a:gd name="connsiteY64" fmla="*/ 438150 h 833437"/>
                <a:gd name="connsiteX65" fmla="*/ 628650 w 1345406"/>
                <a:gd name="connsiteY65" fmla="*/ 400050 h 833437"/>
                <a:gd name="connsiteX66" fmla="*/ 595313 w 1345406"/>
                <a:gd name="connsiteY66" fmla="*/ 316706 h 833437"/>
                <a:gd name="connsiteX67" fmla="*/ 564356 w 1345406"/>
                <a:gd name="connsiteY67" fmla="*/ 259556 h 833437"/>
                <a:gd name="connsiteX68" fmla="*/ 542925 w 1345406"/>
                <a:gd name="connsiteY68" fmla="*/ 223837 h 833437"/>
                <a:gd name="connsiteX69" fmla="*/ 471488 w 1345406"/>
                <a:gd name="connsiteY69" fmla="*/ 211931 h 833437"/>
                <a:gd name="connsiteX70" fmla="*/ 433388 w 1345406"/>
                <a:gd name="connsiteY70" fmla="*/ 214312 h 833437"/>
                <a:gd name="connsiteX71" fmla="*/ 383381 w 1345406"/>
                <a:gd name="connsiteY71" fmla="*/ 235744 h 833437"/>
                <a:gd name="connsiteX72" fmla="*/ 350044 w 1345406"/>
                <a:gd name="connsiteY72" fmla="*/ 266700 h 833437"/>
                <a:gd name="connsiteX73" fmla="*/ 300038 w 1345406"/>
                <a:gd name="connsiteY73" fmla="*/ 352425 h 833437"/>
                <a:gd name="connsiteX74" fmla="*/ 269081 w 1345406"/>
                <a:gd name="connsiteY74" fmla="*/ 397669 h 833437"/>
                <a:gd name="connsiteX75" fmla="*/ 238125 w 1345406"/>
                <a:gd name="connsiteY75" fmla="*/ 431006 h 833437"/>
                <a:gd name="connsiteX76" fmla="*/ 197644 w 1345406"/>
                <a:gd name="connsiteY76" fmla="*/ 459581 h 833437"/>
                <a:gd name="connsiteX77" fmla="*/ 169069 w 1345406"/>
                <a:gd name="connsiteY77" fmla="*/ 473869 h 833437"/>
                <a:gd name="connsiteX78" fmla="*/ 152400 w 1345406"/>
                <a:gd name="connsiteY78" fmla="*/ 485775 h 833437"/>
                <a:gd name="connsiteX79" fmla="*/ 128588 w 1345406"/>
                <a:gd name="connsiteY79" fmla="*/ 461962 h 833437"/>
                <a:gd name="connsiteX80" fmla="*/ 100013 w 1345406"/>
                <a:gd name="connsiteY80" fmla="*/ 423862 h 833437"/>
                <a:gd name="connsiteX81" fmla="*/ 61913 w 1345406"/>
                <a:gd name="connsiteY81" fmla="*/ 321469 h 833437"/>
                <a:gd name="connsiteX82" fmla="*/ 26194 w 1345406"/>
                <a:gd name="connsiteY82" fmla="*/ 230981 h 833437"/>
                <a:gd name="connsiteX83" fmla="*/ 0 w 1345406"/>
                <a:gd name="connsiteY83" fmla="*/ 188119 h 833437"/>
                <a:gd name="connsiteX0" fmla="*/ 0 w 1345406"/>
                <a:gd name="connsiteY0" fmla="*/ 188119 h 833437"/>
                <a:gd name="connsiteX1" fmla="*/ 45244 w 1345406"/>
                <a:gd name="connsiteY1" fmla="*/ 354806 h 833437"/>
                <a:gd name="connsiteX2" fmla="*/ 71438 w 1345406"/>
                <a:gd name="connsiteY2" fmla="*/ 461962 h 833437"/>
                <a:gd name="connsiteX3" fmla="*/ 107156 w 1345406"/>
                <a:gd name="connsiteY3" fmla="*/ 533400 h 833437"/>
                <a:gd name="connsiteX4" fmla="*/ 135731 w 1345406"/>
                <a:gd name="connsiteY4" fmla="*/ 566737 h 833437"/>
                <a:gd name="connsiteX5" fmla="*/ 164306 w 1345406"/>
                <a:gd name="connsiteY5" fmla="*/ 581025 h 833437"/>
                <a:gd name="connsiteX6" fmla="*/ 207169 w 1345406"/>
                <a:gd name="connsiteY6" fmla="*/ 585787 h 833437"/>
                <a:gd name="connsiteX7" fmla="*/ 226219 w 1345406"/>
                <a:gd name="connsiteY7" fmla="*/ 547687 h 833437"/>
                <a:gd name="connsiteX8" fmla="*/ 254794 w 1345406"/>
                <a:gd name="connsiteY8" fmla="*/ 507206 h 833437"/>
                <a:gd name="connsiteX9" fmla="*/ 269081 w 1345406"/>
                <a:gd name="connsiteY9" fmla="*/ 478631 h 833437"/>
                <a:gd name="connsiteX10" fmla="*/ 283369 w 1345406"/>
                <a:gd name="connsiteY10" fmla="*/ 445294 h 833437"/>
                <a:gd name="connsiteX11" fmla="*/ 300038 w 1345406"/>
                <a:gd name="connsiteY11" fmla="*/ 426244 h 833437"/>
                <a:gd name="connsiteX12" fmla="*/ 300038 w 1345406"/>
                <a:gd name="connsiteY12" fmla="*/ 426244 h 833437"/>
                <a:gd name="connsiteX13" fmla="*/ 330994 w 1345406"/>
                <a:gd name="connsiteY13" fmla="*/ 421481 h 833437"/>
                <a:gd name="connsiteX14" fmla="*/ 330994 w 1345406"/>
                <a:gd name="connsiteY14" fmla="*/ 421481 h 833437"/>
                <a:gd name="connsiteX15" fmla="*/ 373856 w 1345406"/>
                <a:gd name="connsiteY15" fmla="*/ 461962 h 833437"/>
                <a:gd name="connsiteX16" fmla="*/ 392906 w 1345406"/>
                <a:gd name="connsiteY16" fmla="*/ 471487 h 833437"/>
                <a:gd name="connsiteX17" fmla="*/ 411956 w 1345406"/>
                <a:gd name="connsiteY17" fmla="*/ 454819 h 833437"/>
                <a:gd name="connsiteX18" fmla="*/ 435769 w 1345406"/>
                <a:gd name="connsiteY18" fmla="*/ 407194 h 833437"/>
                <a:gd name="connsiteX19" fmla="*/ 450056 w 1345406"/>
                <a:gd name="connsiteY19" fmla="*/ 340519 h 833437"/>
                <a:gd name="connsiteX20" fmla="*/ 469106 w 1345406"/>
                <a:gd name="connsiteY20" fmla="*/ 292894 h 833437"/>
                <a:gd name="connsiteX21" fmla="*/ 492919 w 1345406"/>
                <a:gd name="connsiteY21" fmla="*/ 252412 h 833437"/>
                <a:gd name="connsiteX22" fmla="*/ 509588 w 1345406"/>
                <a:gd name="connsiteY22" fmla="*/ 245269 h 833437"/>
                <a:gd name="connsiteX23" fmla="*/ 531019 w 1345406"/>
                <a:gd name="connsiteY23" fmla="*/ 264319 h 833437"/>
                <a:gd name="connsiteX24" fmla="*/ 554831 w 1345406"/>
                <a:gd name="connsiteY24" fmla="*/ 392906 h 833437"/>
                <a:gd name="connsiteX25" fmla="*/ 566738 w 1345406"/>
                <a:gd name="connsiteY25" fmla="*/ 592931 h 833437"/>
                <a:gd name="connsiteX26" fmla="*/ 576263 w 1345406"/>
                <a:gd name="connsiteY26" fmla="*/ 683419 h 833437"/>
                <a:gd name="connsiteX27" fmla="*/ 585788 w 1345406"/>
                <a:gd name="connsiteY27" fmla="*/ 738187 h 833437"/>
                <a:gd name="connsiteX28" fmla="*/ 600075 w 1345406"/>
                <a:gd name="connsiteY28" fmla="*/ 766762 h 833437"/>
                <a:gd name="connsiteX29" fmla="*/ 611981 w 1345406"/>
                <a:gd name="connsiteY29" fmla="*/ 804862 h 833437"/>
                <a:gd name="connsiteX30" fmla="*/ 642938 w 1345406"/>
                <a:gd name="connsiteY30" fmla="*/ 833437 h 833437"/>
                <a:gd name="connsiteX31" fmla="*/ 683419 w 1345406"/>
                <a:gd name="connsiteY31" fmla="*/ 819150 h 833437"/>
                <a:gd name="connsiteX32" fmla="*/ 733425 w 1345406"/>
                <a:gd name="connsiteY32" fmla="*/ 766762 h 833437"/>
                <a:gd name="connsiteX33" fmla="*/ 781050 w 1345406"/>
                <a:gd name="connsiteY33" fmla="*/ 673894 h 833437"/>
                <a:gd name="connsiteX34" fmla="*/ 840581 w 1345406"/>
                <a:gd name="connsiteY34" fmla="*/ 538162 h 833437"/>
                <a:gd name="connsiteX35" fmla="*/ 878681 w 1345406"/>
                <a:gd name="connsiteY35" fmla="*/ 473869 h 833437"/>
                <a:gd name="connsiteX36" fmla="*/ 933450 w 1345406"/>
                <a:gd name="connsiteY36" fmla="*/ 438150 h 833437"/>
                <a:gd name="connsiteX37" fmla="*/ 976313 w 1345406"/>
                <a:gd name="connsiteY37" fmla="*/ 421481 h 833437"/>
                <a:gd name="connsiteX38" fmla="*/ 1026319 w 1345406"/>
                <a:gd name="connsiteY38" fmla="*/ 421481 h 833437"/>
                <a:gd name="connsiteX39" fmla="*/ 1050131 w 1345406"/>
                <a:gd name="connsiteY39" fmla="*/ 435769 h 833437"/>
                <a:gd name="connsiteX40" fmla="*/ 1071563 w 1345406"/>
                <a:gd name="connsiteY40" fmla="*/ 476250 h 833437"/>
                <a:gd name="connsiteX41" fmla="*/ 1090613 w 1345406"/>
                <a:gd name="connsiteY41" fmla="*/ 507206 h 833437"/>
                <a:gd name="connsiteX42" fmla="*/ 1116806 w 1345406"/>
                <a:gd name="connsiteY42" fmla="*/ 523875 h 833437"/>
                <a:gd name="connsiteX43" fmla="*/ 1128713 w 1345406"/>
                <a:gd name="connsiteY43" fmla="*/ 519112 h 833437"/>
                <a:gd name="connsiteX44" fmla="*/ 1173956 w 1345406"/>
                <a:gd name="connsiteY44" fmla="*/ 473869 h 833437"/>
                <a:gd name="connsiteX45" fmla="*/ 1214438 w 1345406"/>
                <a:gd name="connsiteY45" fmla="*/ 433387 h 833437"/>
                <a:gd name="connsiteX46" fmla="*/ 1250156 w 1345406"/>
                <a:gd name="connsiteY46" fmla="*/ 392906 h 833437"/>
                <a:gd name="connsiteX47" fmla="*/ 1283494 w 1345406"/>
                <a:gd name="connsiteY47" fmla="*/ 278606 h 833437"/>
                <a:gd name="connsiteX48" fmla="*/ 1307306 w 1345406"/>
                <a:gd name="connsiteY48" fmla="*/ 159544 h 833437"/>
                <a:gd name="connsiteX49" fmla="*/ 1326356 w 1345406"/>
                <a:gd name="connsiteY49" fmla="*/ 42862 h 833437"/>
                <a:gd name="connsiteX50" fmla="*/ 1345406 w 1345406"/>
                <a:gd name="connsiteY50" fmla="*/ 0 h 833437"/>
                <a:gd name="connsiteX51" fmla="*/ 1300163 w 1345406"/>
                <a:gd name="connsiteY51" fmla="*/ 35719 h 833437"/>
                <a:gd name="connsiteX52" fmla="*/ 1243013 w 1345406"/>
                <a:gd name="connsiteY52" fmla="*/ 90487 h 833437"/>
                <a:gd name="connsiteX53" fmla="*/ 1202531 w 1345406"/>
                <a:gd name="connsiteY53" fmla="*/ 145256 h 833437"/>
                <a:gd name="connsiteX54" fmla="*/ 1169194 w 1345406"/>
                <a:gd name="connsiteY54" fmla="*/ 190500 h 833437"/>
                <a:gd name="connsiteX55" fmla="*/ 1138238 w 1345406"/>
                <a:gd name="connsiteY55" fmla="*/ 228600 h 833437"/>
                <a:gd name="connsiteX56" fmla="*/ 1114425 w 1345406"/>
                <a:gd name="connsiteY56" fmla="*/ 257175 h 833437"/>
                <a:gd name="connsiteX57" fmla="*/ 1073944 w 1345406"/>
                <a:gd name="connsiteY57" fmla="*/ 297656 h 833437"/>
                <a:gd name="connsiteX58" fmla="*/ 1023938 w 1345406"/>
                <a:gd name="connsiteY58" fmla="*/ 345281 h 833437"/>
                <a:gd name="connsiteX59" fmla="*/ 985838 w 1345406"/>
                <a:gd name="connsiteY59" fmla="*/ 369094 h 833437"/>
                <a:gd name="connsiteX60" fmla="*/ 842963 w 1345406"/>
                <a:gd name="connsiteY60" fmla="*/ 452437 h 833437"/>
                <a:gd name="connsiteX61" fmla="*/ 797719 w 1345406"/>
                <a:gd name="connsiteY61" fmla="*/ 481012 h 833437"/>
                <a:gd name="connsiteX62" fmla="*/ 747713 w 1345406"/>
                <a:gd name="connsiteY62" fmla="*/ 485775 h 833437"/>
                <a:gd name="connsiteX63" fmla="*/ 692944 w 1345406"/>
                <a:gd name="connsiteY63" fmla="*/ 471487 h 833437"/>
                <a:gd name="connsiteX64" fmla="*/ 650081 w 1345406"/>
                <a:gd name="connsiteY64" fmla="*/ 438150 h 833437"/>
                <a:gd name="connsiteX65" fmla="*/ 628650 w 1345406"/>
                <a:gd name="connsiteY65" fmla="*/ 400050 h 833437"/>
                <a:gd name="connsiteX66" fmla="*/ 595313 w 1345406"/>
                <a:gd name="connsiteY66" fmla="*/ 316706 h 833437"/>
                <a:gd name="connsiteX67" fmla="*/ 564356 w 1345406"/>
                <a:gd name="connsiteY67" fmla="*/ 259556 h 833437"/>
                <a:gd name="connsiteX68" fmla="*/ 542925 w 1345406"/>
                <a:gd name="connsiteY68" fmla="*/ 223837 h 833437"/>
                <a:gd name="connsiteX69" fmla="*/ 471488 w 1345406"/>
                <a:gd name="connsiteY69" fmla="*/ 211931 h 833437"/>
                <a:gd name="connsiteX70" fmla="*/ 433388 w 1345406"/>
                <a:gd name="connsiteY70" fmla="*/ 214312 h 833437"/>
                <a:gd name="connsiteX71" fmla="*/ 383381 w 1345406"/>
                <a:gd name="connsiteY71" fmla="*/ 235744 h 833437"/>
                <a:gd name="connsiteX72" fmla="*/ 350044 w 1345406"/>
                <a:gd name="connsiteY72" fmla="*/ 266700 h 833437"/>
                <a:gd name="connsiteX73" fmla="*/ 300038 w 1345406"/>
                <a:gd name="connsiteY73" fmla="*/ 352425 h 833437"/>
                <a:gd name="connsiteX74" fmla="*/ 269081 w 1345406"/>
                <a:gd name="connsiteY74" fmla="*/ 397669 h 833437"/>
                <a:gd name="connsiteX75" fmla="*/ 238125 w 1345406"/>
                <a:gd name="connsiteY75" fmla="*/ 431006 h 833437"/>
                <a:gd name="connsiteX76" fmla="*/ 197644 w 1345406"/>
                <a:gd name="connsiteY76" fmla="*/ 459581 h 833437"/>
                <a:gd name="connsiteX77" fmla="*/ 169069 w 1345406"/>
                <a:gd name="connsiteY77" fmla="*/ 473869 h 833437"/>
                <a:gd name="connsiteX78" fmla="*/ 152400 w 1345406"/>
                <a:gd name="connsiteY78" fmla="*/ 485775 h 833437"/>
                <a:gd name="connsiteX79" fmla="*/ 128588 w 1345406"/>
                <a:gd name="connsiteY79" fmla="*/ 461962 h 833437"/>
                <a:gd name="connsiteX80" fmla="*/ 100013 w 1345406"/>
                <a:gd name="connsiteY80" fmla="*/ 423862 h 833437"/>
                <a:gd name="connsiteX81" fmla="*/ 61913 w 1345406"/>
                <a:gd name="connsiteY81" fmla="*/ 321469 h 833437"/>
                <a:gd name="connsiteX82" fmla="*/ 26194 w 1345406"/>
                <a:gd name="connsiteY82" fmla="*/ 230981 h 833437"/>
                <a:gd name="connsiteX83" fmla="*/ 0 w 1345406"/>
                <a:gd name="connsiteY83" fmla="*/ 188119 h 833437"/>
                <a:gd name="connsiteX0" fmla="*/ 0 w 1345406"/>
                <a:gd name="connsiteY0" fmla="*/ 188119 h 833437"/>
                <a:gd name="connsiteX1" fmla="*/ 45244 w 1345406"/>
                <a:gd name="connsiteY1" fmla="*/ 354806 h 833437"/>
                <a:gd name="connsiteX2" fmla="*/ 71438 w 1345406"/>
                <a:gd name="connsiteY2" fmla="*/ 461962 h 833437"/>
                <a:gd name="connsiteX3" fmla="*/ 107156 w 1345406"/>
                <a:gd name="connsiteY3" fmla="*/ 533400 h 833437"/>
                <a:gd name="connsiteX4" fmla="*/ 135731 w 1345406"/>
                <a:gd name="connsiteY4" fmla="*/ 561974 h 833437"/>
                <a:gd name="connsiteX5" fmla="*/ 164306 w 1345406"/>
                <a:gd name="connsiteY5" fmla="*/ 581025 h 833437"/>
                <a:gd name="connsiteX6" fmla="*/ 207169 w 1345406"/>
                <a:gd name="connsiteY6" fmla="*/ 585787 h 833437"/>
                <a:gd name="connsiteX7" fmla="*/ 226219 w 1345406"/>
                <a:gd name="connsiteY7" fmla="*/ 547687 h 833437"/>
                <a:gd name="connsiteX8" fmla="*/ 254794 w 1345406"/>
                <a:gd name="connsiteY8" fmla="*/ 507206 h 833437"/>
                <a:gd name="connsiteX9" fmla="*/ 269081 w 1345406"/>
                <a:gd name="connsiteY9" fmla="*/ 478631 h 833437"/>
                <a:gd name="connsiteX10" fmla="*/ 283369 w 1345406"/>
                <a:gd name="connsiteY10" fmla="*/ 445294 h 833437"/>
                <a:gd name="connsiteX11" fmla="*/ 300038 w 1345406"/>
                <a:gd name="connsiteY11" fmla="*/ 426244 h 833437"/>
                <a:gd name="connsiteX12" fmla="*/ 300038 w 1345406"/>
                <a:gd name="connsiteY12" fmla="*/ 426244 h 833437"/>
                <a:gd name="connsiteX13" fmla="*/ 330994 w 1345406"/>
                <a:gd name="connsiteY13" fmla="*/ 421481 h 833437"/>
                <a:gd name="connsiteX14" fmla="*/ 330994 w 1345406"/>
                <a:gd name="connsiteY14" fmla="*/ 421481 h 833437"/>
                <a:gd name="connsiteX15" fmla="*/ 373856 w 1345406"/>
                <a:gd name="connsiteY15" fmla="*/ 461962 h 833437"/>
                <a:gd name="connsiteX16" fmla="*/ 392906 w 1345406"/>
                <a:gd name="connsiteY16" fmla="*/ 471487 h 833437"/>
                <a:gd name="connsiteX17" fmla="*/ 411956 w 1345406"/>
                <a:gd name="connsiteY17" fmla="*/ 454819 h 833437"/>
                <a:gd name="connsiteX18" fmla="*/ 435769 w 1345406"/>
                <a:gd name="connsiteY18" fmla="*/ 407194 h 833437"/>
                <a:gd name="connsiteX19" fmla="*/ 450056 w 1345406"/>
                <a:gd name="connsiteY19" fmla="*/ 340519 h 833437"/>
                <a:gd name="connsiteX20" fmla="*/ 469106 w 1345406"/>
                <a:gd name="connsiteY20" fmla="*/ 292894 h 833437"/>
                <a:gd name="connsiteX21" fmla="*/ 492919 w 1345406"/>
                <a:gd name="connsiteY21" fmla="*/ 252412 h 833437"/>
                <a:gd name="connsiteX22" fmla="*/ 509588 w 1345406"/>
                <a:gd name="connsiteY22" fmla="*/ 245269 h 833437"/>
                <a:gd name="connsiteX23" fmla="*/ 531019 w 1345406"/>
                <a:gd name="connsiteY23" fmla="*/ 264319 h 833437"/>
                <a:gd name="connsiteX24" fmla="*/ 554831 w 1345406"/>
                <a:gd name="connsiteY24" fmla="*/ 392906 h 833437"/>
                <a:gd name="connsiteX25" fmla="*/ 566738 w 1345406"/>
                <a:gd name="connsiteY25" fmla="*/ 592931 h 833437"/>
                <a:gd name="connsiteX26" fmla="*/ 576263 w 1345406"/>
                <a:gd name="connsiteY26" fmla="*/ 683419 h 833437"/>
                <a:gd name="connsiteX27" fmla="*/ 585788 w 1345406"/>
                <a:gd name="connsiteY27" fmla="*/ 738187 h 833437"/>
                <a:gd name="connsiteX28" fmla="*/ 600075 w 1345406"/>
                <a:gd name="connsiteY28" fmla="*/ 766762 h 833437"/>
                <a:gd name="connsiteX29" fmla="*/ 611981 w 1345406"/>
                <a:gd name="connsiteY29" fmla="*/ 804862 h 833437"/>
                <a:gd name="connsiteX30" fmla="*/ 642938 w 1345406"/>
                <a:gd name="connsiteY30" fmla="*/ 833437 h 833437"/>
                <a:gd name="connsiteX31" fmla="*/ 683419 w 1345406"/>
                <a:gd name="connsiteY31" fmla="*/ 819150 h 833437"/>
                <a:gd name="connsiteX32" fmla="*/ 733425 w 1345406"/>
                <a:gd name="connsiteY32" fmla="*/ 766762 h 833437"/>
                <a:gd name="connsiteX33" fmla="*/ 781050 w 1345406"/>
                <a:gd name="connsiteY33" fmla="*/ 673894 h 833437"/>
                <a:gd name="connsiteX34" fmla="*/ 840581 w 1345406"/>
                <a:gd name="connsiteY34" fmla="*/ 538162 h 833437"/>
                <a:gd name="connsiteX35" fmla="*/ 878681 w 1345406"/>
                <a:gd name="connsiteY35" fmla="*/ 473869 h 833437"/>
                <a:gd name="connsiteX36" fmla="*/ 933450 w 1345406"/>
                <a:gd name="connsiteY36" fmla="*/ 438150 h 833437"/>
                <a:gd name="connsiteX37" fmla="*/ 976313 w 1345406"/>
                <a:gd name="connsiteY37" fmla="*/ 421481 h 833437"/>
                <a:gd name="connsiteX38" fmla="*/ 1026319 w 1345406"/>
                <a:gd name="connsiteY38" fmla="*/ 421481 h 833437"/>
                <a:gd name="connsiteX39" fmla="*/ 1050131 w 1345406"/>
                <a:gd name="connsiteY39" fmla="*/ 435769 h 833437"/>
                <a:gd name="connsiteX40" fmla="*/ 1071563 w 1345406"/>
                <a:gd name="connsiteY40" fmla="*/ 476250 h 833437"/>
                <a:gd name="connsiteX41" fmla="*/ 1090613 w 1345406"/>
                <a:gd name="connsiteY41" fmla="*/ 507206 h 833437"/>
                <a:gd name="connsiteX42" fmla="*/ 1116806 w 1345406"/>
                <a:gd name="connsiteY42" fmla="*/ 523875 h 833437"/>
                <a:gd name="connsiteX43" fmla="*/ 1128713 w 1345406"/>
                <a:gd name="connsiteY43" fmla="*/ 519112 h 833437"/>
                <a:gd name="connsiteX44" fmla="*/ 1173956 w 1345406"/>
                <a:gd name="connsiteY44" fmla="*/ 473869 h 833437"/>
                <a:gd name="connsiteX45" fmla="*/ 1214438 w 1345406"/>
                <a:gd name="connsiteY45" fmla="*/ 433387 h 833437"/>
                <a:gd name="connsiteX46" fmla="*/ 1250156 w 1345406"/>
                <a:gd name="connsiteY46" fmla="*/ 392906 h 833437"/>
                <a:gd name="connsiteX47" fmla="*/ 1283494 w 1345406"/>
                <a:gd name="connsiteY47" fmla="*/ 278606 h 833437"/>
                <a:gd name="connsiteX48" fmla="*/ 1307306 w 1345406"/>
                <a:gd name="connsiteY48" fmla="*/ 159544 h 833437"/>
                <a:gd name="connsiteX49" fmla="*/ 1326356 w 1345406"/>
                <a:gd name="connsiteY49" fmla="*/ 42862 h 833437"/>
                <a:gd name="connsiteX50" fmla="*/ 1345406 w 1345406"/>
                <a:gd name="connsiteY50" fmla="*/ 0 h 833437"/>
                <a:gd name="connsiteX51" fmla="*/ 1300163 w 1345406"/>
                <a:gd name="connsiteY51" fmla="*/ 35719 h 833437"/>
                <a:gd name="connsiteX52" fmla="*/ 1243013 w 1345406"/>
                <a:gd name="connsiteY52" fmla="*/ 90487 h 833437"/>
                <a:gd name="connsiteX53" fmla="*/ 1202531 w 1345406"/>
                <a:gd name="connsiteY53" fmla="*/ 145256 h 833437"/>
                <a:gd name="connsiteX54" fmla="*/ 1169194 w 1345406"/>
                <a:gd name="connsiteY54" fmla="*/ 190500 h 833437"/>
                <a:gd name="connsiteX55" fmla="*/ 1138238 w 1345406"/>
                <a:gd name="connsiteY55" fmla="*/ 228600 h 833437"/>
                <a:gd name="connsiteX56" fmla="*/ 1114425 w 1345406"/>
                <a:gd name="connsiteY56" fmla="*/ 257175 h 833437"/>
                <a:gd name="connsiteX57" fmla="*/ 1073944 w 1345406"/>
                <a:gd name="connsiteY57" fmla="*/ 297656 h 833437"/>
                <a:gd name="connsiteX58" fmla="*/ 1023938 w 1345406"/>
                <a:gd name="connsiteY58" fmla="*/ 345281 h 833437"/>
                <a:gd name="connsiteX59" fmla="*/ 985838 w 1345406"/>
                <a:gd name="connsiteY59" fmla="*/ 369094 h 833437"/>
                <a:gd name="connsiteX60" fmla="*/ 842963 w 1345406"/>
                <a:gd name="connsiteY60" fmla="*/ 452437 h 833437"/>
                <a:gd name="connsiteX61" fmla="*/ 797719 w 1345406"/>
                <a:gd name="connsiteY61" fmla="*/ 481012 h 833437"/>
                <a:gd name="connsiteX62" fmla="*/ 747713 w 1345406"/>
                <a:gd name="connsiteY62" fmla="*/ 485775 h 833437"/>
                <a:gd name="connsiteX63" fmla="*/ 692944 w 1345406"/>
                <a:gd name="connsiteY63" fmla="*/ 471487 h 833437"/>
                <a:gd name="connsiteX64" fmla="*/ 650081 w 1345406"/>
                <a:gd name="connsiteY64" fmla="*/ 438150 h 833437"/>
                <a:gd name="connsiteX65" fmla="*/ 628650 w 1345406"/>
                <a:gd name="connsiteY65" fmla="*/ 400050 h 833437"/>
                <a:gd name="connsiteX66" fmla="*/ 595313 w 1345406"/>
                <a:gd name="connsiteY66" fmla="*/ 316706 h 833437"/>
                <a:gd name="connsiteX67" fmla="*/ 564356 w 1345406"/>
                <a:gd name="connsiteY67" fmla="*/ 259556 h 833437"/>
                <a:gd name="connsiteX68" fmla="*/ 542925 w 1345406"/>
                <a:gd name="connsiteY68" fmla="*/ 223837 h 833437"/>
                <a:gd name="connsiteX69" fmla="*/ 471488 w 1345406"/>
                <a:gd name="connsiteY69" fmla="*/ 211931 h 833437"/>
                <a:gd name="connsiteX70" fmla="*/ 433388 w 1345406"/>
                <a:gd name="connsiteY70" fmla="*/ 214312 h 833437"/>
                <a:gd name="connsiteX71" fmla="*/ 383381 w 1345406"/>
                <a:gd name="connsiteY71" fmla="*/ 235744 h 833437"/>
                <a:gd name="connsiteX72" fmla="*/ 350044 w 1345406"/>
                <a:gd name="connsiteY72" fmla="*/ 266700 h 833437"/>
                <a:gd name="connsiteX73" fmla="*/ 300038 w 1345406"/>
                <a:gd name="connsiteY73" fmla="*/ 352425 h 833437"/>
                <a:gd name="connsiteX74" fmla="*/ 269081 w 1345406"/>
                <a:gd name="connsiteY74" fmla="*/ 397669 h 833437"/>
                <a:gd name="connsiteX75" fmla="*/ 238125 w 1345406"/>
                <a:gd name="connsiteY75" fmla="*/ 431006 h 833437"/>
                <a:gd name="connsiteX76" fmla="*/ 197644 w 1345406"/>
                <a:gd name="connsiteY76" fmla="*/ 459581 h 833437"/>
                <a:gd name="connsiteX77" fmla="*/ 169069 w 1345406"/>
                <a:gd name="connsiteY77" fmla="*/ 473869 h 833437"/>
                <a:gd name="connsiteX78" fmla="*/ 152400 w 1345406"/>
                <a:gd name="connsiteY78" fmla="*/ 485775 h 833437"/>
                <a:gd name="connsiteX79" fmla="*/ 128588 w 1345406"/>
                <a:gd name="connsiteY79" fmla="*/ 461962 h 833437"/>
                <a:gd name="connsiteX80" fmla="*/ 100013 w 1345406"/>
                <a:gd name="connsiteY80" fmla="*/ 423862 h 833437"/>
                <a:gd name="connsiteX81" fmla="*/ 61913 w 1345406"/>
                <a:gd name="connsiteY81" fmla="*/ 321469 h 833437"/>
                <a:gd name="connsiteX82" fmla="*/ 26194 w 1345406"/>
                <a:gd name="connsiteY82" fmla="*/ 230981 h 833437"/>
                <a:gd name="connsiteX83" fmla="*/ 0 w 1345406"/>
                <a:gd name="connsiteY83" fmla="*/ 188119 h 833437"/>
                <a:gd name="connsiteX0" fmla="*/ 0 w 1345406"/>
                <a:gd name="connsiteY0" fmla="*/ 188119 h 833437"/>
                <a:gd name="connsiteX1" fmla="*/ 45244 w 1345406"/>
                <a:gd name="connsiteY1" fmla="*/ 354806 h 833437"/>
                <a:gd name="connsiteX2" fmla="*/ 71438 w 1345406"/>
                <a:gd name="connsiteY2" fmla="*/ 461962 h 833437"/>
                <a:gd name="connsiteX3" fmla="*/ 107156 w 1345406"/>
                <a:gd name="connsiteY3" fmla="*/ 533400 h 833437"/>
                <a:gd name="connsiteX4" fmla="*/ 135731 w 1345406"/>
                <a:gd name="connsiteY4" fmla="*/ 561974 h 833437"/>
                <a:gd name="connsiteX5" fmla="*/ 164306 w 1345406"/>
                <a:gd name="connsiteY5" fmla="*/ 581025 h 833437"/>
                <a:gd name="connsiteX6" fmla="*/ 204788 w 1345406"/>
                <a:gd name="connsiteY6" fmla="*/ 578643 h 833437"/>
                <a:gd name="connsiteX7" fmla="*/ 226219 w 1345406"/>
                <a:gd name="connsiteY7" fmla="*/ 547687 h 833437"/>
                <a:gd name="connsiteX8" fmla="*/ 254794 w 1345406"/>
                <a:gd name="connsiteY8" fmla="*/ 507206 h 833437"/>
                <a:gd name="connsiteX9" fmla="*/ 269081 w 1345406"/>
                <a:gd name="connsiteY9" fmla="*/ 478631 h 833437"/>
                <a:gd name="connsiteX10" fmla="*/ 283369 w 1345406"/>
                <a:gd name="connsiteY10" fmla="*/ 445294 h 833437"/>
                <a:gd name="connsiteX11" fmla="*/ 300038 w 1345406"/>
                <a:gd name="connsiteY11" fmla="*/ 426244 h 833437"/>
                <a:gd name="connsiteX12" fmla="*/ 300038 w 1345406"/>
                <a:gd name="connsiteY12" fmla="*/ 426244 h 833437"/>
                <a:gd name="connsiteX13" fmla="*/ 330994 w 1345406"/>
                <a:gd name="connsiteY13" fmla="*/ 421481 h 833437"/>
                <a:gd name="connsiteX14" fmla="*/ 330994 w 1345406"/>
                <a:gd name="connsiteY14" fmla="*/ 421481 h 833437"/>
                <a:gd name="connsiteX15" fmla="*/ 373856 w 1345406"/>
                <a:gd name="connsiteY15" fmla="*/ 461962 h 833437"/>
                <a:gd name="connsiteX16" fmla="*/ 392906 w 1345406"/>
                <a:gd name="connsiteY16" fmla="*/ 471487 h 833437"/>
                <a:gd name="connsiteX17" fmla="*/ 411956 w 1345406"/>
                <a:gd name="connsiteY17" fmla="*/ 454819 h 833437"/>
                <a:gd name="connsiteX18" fmla="*/ 435769 w 1345406"/>
                <a:gd name="connsiteY18" fmla="*/ 407194 h 833437"/>
                <a:gd name="connsiteX19" fmla="*/ 450056 w 1345406"/>
                <a:gd name="connsiteY19" fmla="*/ 340519 h 833437"/>
                <a:gd name="connsiteX20" fmla="*/ 469106 w 1345406"/>
                <a:gd name="connsiteY20" fmla="*/ 292894 h 833437"/>
                <a:gd name="connsiteX21" fmla="*/ 492919 w 1345406"/>
                <a:gd name="connsiteY21" fmla="*/ 252412 h 833437"/>
                <a:gd name="connsiteX22" fmla="*/ 509588 w 1345406"/>
                <a:gd name="connsiteY22" fmla="*/ 245269 h 833437"/>
                <a:gd name="connsiteX23" fmla="*/ 531019 w 1345406"/>
                <a:gd name="connsiteY23" fmla="*/ 264319 h 833437"/>
                <a:gd name="connsiteX24" fmla="*/ 554831 w 1345406"/>
                <a:gd name="connsiteY24" fmla="*/ 392906 h 833437"/>
                <a:gd name="connsiteX25" fmla="*/ 566738 w 1345406"/>
                <a:gd name="connsiteY25" fmla="*/ 592931 h 833437"/>
                <a:gd name="connsiteX26" fmla="*/ 576263 w 1345406"/>
                <a:gd name="connsiteY26" fmla="*/ 683419 h 833437"/>
                <a:gd name="connsiteX27" fmla="*/ 585788 w 1345406"/>
                <a:gd name="connsiteY27" fmla="*/ 738187 h 833437"/>
                <a:gd name="connsiteX28" fmla="*/ 600075 w 1345406"/>
                <a:gd name="connsiteY28" fmla="*/ 766762 h 833437"/>
                <a:gd name="connsiteX29" fmla="*/ 611981 w 1345406"/>
                <a:gd name="connsiteY29" fmla="*/ 804862 h 833437"/>
                <a:gd name="connsiteX30" fmla="*/ 642938 w 1345406"/>
                <a:gd name="connsiteY30" fmla="*/ 833437 h 833437"/>
                <a:gd name="connsiteX31" fmla="*/ 683419 w 1345406"/>
                <a:gd name="connsiteY31" fmla="*/ 819150 h 833437"/>
                <a:gd name="connsiteX32" fmla="*/ 733425 w 1345406"/>
                <a:gd name="connsiteY32" fmla="*/ 766762 h 833437"/>
                <a:gd name="connsiteX33" fmla="*/ 781050 w 1345406"/>
                <a:gd name="connsiteY33" fmla="*/ 673894 h 833437"/>
                <a:gd name="connsiteX34" fmla="*/ 840581 w 1345406"/>
                <a:gd name="connsiteY34" fmla="*/ 538162 h 833437"/>
                <a:gd name="connsiteX35" fmla="*/ 878681 w 1345406"/>
                <a:gd name="connsiteY35" fmla="*/ 473869 h 833437"/>
                <a:gd name="connsiteX36" fmla="*/ 933450 w 1345406"/>
                <a:gd name="connsiteY36" fmla="*/ 438150 h 833437"/>
                <a:gd name="connsiteX37" fmla="*/ 976313 w 1345406"/>
                <a:gd name="connsiteY37" fmla="*/ 421481 h 833437"/>
                <a:gd name="connsiteX38" fmla="*/ 1026319 w 1345406"/>
                <a:gd name="connsiteY38" fmla="*/ 421481 h 833437"/>
                <a:gd name="connsiteX39" fmla="*/ 1050131 w 1345406"/>
                <a:gd name="connsiteY39" fmla="*/ 435769 h 833437"/>
                <a:gd name="connsiteX40" fmla="*/ 1071563 w 1345406"/>
                <a:gd name="connsiteY40" fmla="*/ 476250 h 833437"/>
                <a:gd name="connsiteX41" fmla="*/ 1090613 w 1345406"/>
                <a:gd name="connsiteY41" fmla="*/ 507206 h 833437"/>
                <a:gd name="connsiteX42" fmla="*/ 1116806 w 1345406"/>
                <a:gd name="connsiteY42" fmla="*/ 523875 h 833437"/>
                <a:gd name="connsiteX43" fmla="*/ 1128713 w 1345406"/>
                <a:gd name="connsiteY43" fmla="*/ 519112 h 833437"/>
                <a:gd name="connsiteX44" fmla="*/ 1173956 w 1345406"/>
                <a:gd name="connsiteY44" fmla="*/ 473869 h 833437"/>
                <a:gd name="connsiteX45" fmla="*/ 1214438 w 1345406"/>
                <a:gd name="connsiteY45" fmla="*/ 433387 h 833437"/>
                <a:gd name="connsiteX46" fmla="*/ 1250156 w 1345406"/>
                <a:gd name="connsiteY46" fmla="*/ 392906 h 833437"/>
                <a:gd name="connsiteX47" fmla="*/ 1283494 w 1345406"/>
                <a:gd name="connsiteY47" fmla="*/ 278606 h 833437"/>
                <a:gd name="connsiteX48" fmla="*/ 1307306 w 1345406"/>
                <a:gd name="connsiteY48" fmla="*/ 159544 h 833437"/>
                <a:gd name="connsiteX49" fmla="*/ 1326356 w 1345406"/>
                <a:gd name="connsiteY49" fmla="*/ 42862 h 833437"/>
                <a:gd name="connsiteX50" fmla="*/ 1345406 w 1345406"/>
                <a:gd name="connsiteY50" fmla="*/ 0 h 833437"/>
                <a:gd name="connsiteX51" fmla="*/ 1300163 w 1345406"/>
                <a:gd name="connsiteY51" fmla="*/ 35719 h 833437"/>
                <a:gd name="connsiteX52" fmla="*/ 1243013 w 1345406"/>
                <a:gd name="connsiteY52" fmla="*/ 90487 h 833437"/>
                <a:gd name="connsiteX53" fmla="*/ 1202531 w 1345406"/>
                <a:gd name="connsiteY53" fmla="*/ 145256 h 833437"/>
                <a:gd name="connsiteX54" fmla="*/ 1169194 w 1345406"/>
                <a:gd name="connsiteY54" fmla="*/ 190500 h 833437"/>
                <a:gd name="connsiteX55" fmla="*/ 1138238 w 1345406"/>
                <a:gd name="connsiteY55" fmla="*/ 228600 h 833437"/>
                <a:gd name="connsiteX56" fmla="*/ 1114425 w 1345406"/>
                <a:gd name="connsiteY56" fmla="*/ 257175 h 833437"/>
                <a:gd name="connsiteX57" fmla="*/ 1073944 w 1345406"/>
                <a:gd name="connsiteY57" fmla="*/ 297656 h 833437"/>
                <a:gd name="connsiteX58" fmla="*/ 1023938 w 1345406"/>
                <a:gd name="connsiteY58" fmla="*/ 345281 h 833437"/>
                <a:gd name="connsiteX59" fmla="*/ 985838 w 1345406"/>
                <a:gd name="connsiteY59" fmla="*/ 369094 h 833437"/>
                <a:gd name="connsiteX60" fmla="*/ 842963 w 1345406"/>
                <a:gd name="connsiteY60" fmla="*/ 452437 h 833437"/>
                <a:gd name="connsiteX61" fmla="*/ 797719 w 1345406"/>
                <a:gd name="connsiteY61" fmla="*/ 481012 h 833437"/>
                <a:gd name="connsiteX62" fmla="*/ 747713 w 1345406"/>
                <a:gd name="connsiteY62" fmla="*/ 485775 h 833437"/>
                <a:gd name="connsiteX63" fmla="*/ 692944 w 1345406"/>
                <a:gd name="connsiteY63" fmla="*/ 471487 h 833437"/>
                <a:gd name="connsiteX64" fmla="*/ 650081 w 1345406"/>
                <a:gd name="connsiteY64" fmla="*/ 438150 h 833437"/>
                <a:gd name="connsiteX65" fmla="*/ 628650 w 1345406"/>
                <a:gd name="connsiteY65" fmla="*/ 400050 h 833437"/>
                <a:gd name="connsiteX66" fmla="*/ 595313 w 1345406"/>
                <a:gd name="connsiteY66" fmla="*/ 316706 h 833437"/>
                <a:gd name="connsiteX67" fmla="*/ 564356 w 1345406"/>
                <a:gd name="connsiteY67" fmla="*/ 259556 h 833437"/>
                <a:gd name="connsiteX68" fmla="*/ 542925 w 1345406"/>
                <a:gd name="connsiteY68" fmla="*/ 223837 h 833437"/>
                <a:gd name="connsiteX69" fmla="*/ 471488 w 1345406"/>
                <a:gd name="connsiteY69" fmla="*/ 211931 h 833437"/>
                <a:gd name="connsiteX70" fmla="*/ 433388 w 1345406"/>
                <a:gd name="connsiteY70" fmla="*/ 214312 h 833437"/>
                <a:gd name="connsiteX71" fmla="*/ 383381 w 1345406"/>
                <a:gd name="connsiteY71" fmla="*/ 235744 h 833437"/>
                <a:gd name="connsiteX72" fmla="*/ 350044 w 1345406"/>
                <a:gd name="connsiteY72" fmla="*/ 266700 h 833437"/>
                <a:gd name="connsiteX73" fmla="*/ 300038 w 1345406"/>
                <a:gd name="connsiteY73" fmla="*/ 352425 h 833437"/>
                <a:gd name="connsiteX74" fmla="*/ 269081 w 1345406"/>
                <a:gd name="connsiteY74" fmla="*/ 397669 h 833437"/>
                <a:gd name="connsiteX75" fmla="*/ 238125 w 1345406"/>
                <a:gd name="connsiteY75" fmla="*/ 431006 h 833437"/>
                <a:gd name="connsiteX76" fmla="*/ 197644 w 1345406"/>
                <a:gd name="connsiteY76" fmla="*/ 459581 h 833437"/>
                <a:gd name="connsiteX77" fmla="*/ 169069 w 1345406"/>
                <a:gd name="connsiteY77" fmla="*/ 473869 h 833437"/>
                <a:gd name="connsiteX78" fmla="*/ 152400 w 1345406"/>
                <a:gd name="connsiteY78" fmla="*/ 485775 h 833437"/>
                <a:gd name="connsiteX79" fmla="*/ 128588 w 1345406"/>
                <a:gd name="connsiteY79" fmla="*/ 461962 h 833437"/>
                <a:gd name="connsiteX80" fmla="*/ 100013 w 1345406"/>
                <a:gd name="connsiteY80" fmla="*/ 423862 h 833437"/>
                <a:gd name="connsiteX81" fmla="*/ 61913 w 1345406"/>
                <a:gd name="connsiteY81" fmla="*/ 321469 h 833437"/>
                <a:gd name="connsiteX82" fmla="*/ 26194 w 1345406"/>
                <a:gd name="connsiteY82" fmla="*/ 230981 h 833437"/>
                <a:gd name="connsiteX83" fmla="*/ 0 w 1345406"/>
                <a:gd name="connsiteY83" fmla="*/ 188119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345406" h="833437">
                  <a:moveTo>
                    <a:pt x="0" y="188119"/>
                  </a:moveTo>
                  <a:lnTo>
                    <a:pt x="45244" y="354806"/>
                  </a:lnTo>
                  <a:lnTo>
                    <a:pt x="71438" y="461962"/>
                  </a:lnTo>
                  <a:lnTo>
                    <a:pt x="107156" y="533400"/>
                  </a:lnTo>
                  <a:lnTo>
                    <a:pt x="135731" y="561974"/>
                  </a:lnTo>
                  <a:lnTo>
                    <a:pt x="164306" y="581025"/>
                  </a:lnTo>
                  <a:lnTo>
                    <a:pt x="204788" y="578643"/>
                  </a:lnTo>
                  <a:lnTo>
                    <a:pt x="226219" y="547687"/>
                  </a:lnTo>
                  <a:lnTo>
                    <a:pt x="254794" y="507206"/>
                  </a:lnTo>
                  <a:lnTo>
                    <a:pt x="269081" y="478631"/>
                  </a:lnTo>
                  <a:lnTo>
                    <a:pt x="283369" y="445294"/>
                  </a:lnTo>
                  <a:lnTo>
                    <a:pt x="300038" y="426244"/>
                  </a:lnTo>
                  <a:lnTo>
                    <a:pt x="300038" y="426244"/>
                  </a:lnTo>
                  <a:lnTo>
                    <a:pt x="330994" y="421481"/>
                  </a:lnTo>
                  <a:lnTo>
                    <a:pt x="330994" y="421481"/>
                  </a:lnTo>
                  <a:lnTo>
                    <a:pt x="373856" y="461962"/>
                  </a:lnTo>
                  <a:lnTo>
                    <a:pt x="392906" y="471487"/>
                  </a:lnTo>
                  <a:lnTo>
                    <a:pt x="411956" y="454819"/>
                  </a:lnTo>
                  <a:lnTo>
                    <a:pt x="435769" y="407194"/>
                  </a:lnTo>
                  <a:lnTo>
                    <a:pt x="450056" y="340519"/>
                  </a:lnTo>
                  <a:lnTo>
                    <a:pt x="469106" y="292894"/>
                  </a:lnTo>
                  <a:lnTo>
                    <a:pt x="492919" y="252412"/>
                  </a:lnTo>
                  <a:lnTo>
                    <a:pt x="509588" y="245269"/>
                  </a:lnTo>
                  <a:lnTo>
                    <a:pt x="531019" y="264319"/>
                  </a:lnTo>
                  <a:lnTo>
                    <a:pt x="554831" y="392906"/>
                  </a:lnTo>
                  <a:lnTo>
                    <a:pt x="566738" y="592931"/>
                  </a:lnTo>
                  <a:lnTo>
                    <a:pt x="576263" y="683419"/>
                  </a:lnTo>
                  <a:lnTo>
                    <a:pt x="585788" y="738187"/>
                  </a:lnTo>
                  <a:lnTo>
                    <a:pt x="600075" y="766762"/>
                  </a:lnTo>
                  <a:lnTo>
                    <a:pt x="611981" y="804862"/>
                  </a:lnTo>
                  <a:lnTo>
                    <a:pt x="642938" y="833437"/>
                  </a:lnTo>
                  <a:lnTo>
                    <a:pt x="683419" y="819150"/>
                  </a:lnTo>
                  <a:lnTo>
                    <a:pt x="733425" y="766762"/>
                  </a:lnTo>
                  <a:lnTo>
                    <a:pt x="781050" y="673894"/>
                  </a:lnTo>
                  <a:lnTo>
                    <a:pt x="840581" y="538162"/>
                  </a:lnTo>
                  <a:lnTo>
                    <a:pt x="878681" y="473869"/>
                  </a:lnTo>
                  <a:lnTo>
                    <a:pt x="933450" y="438150"/>
                  </a:lnTo>
                  <a:lnTo>
                    <a:pt x="976313" y="421481"/>
                  </a:lnTo>
                  <a:lnTo>
                    <a:pt x="1026319" y="421481"/>
                  </a:lnTo>
                  <a:lnTo>
                    <a:pt x="1050131" y="435769"/>
                  </a:lnTo>
                  <a:lnTo>
                    <a:pt x="1071563" y="476250"/>
                  </a:lnTo>
                  <a:lnTo>
                    <a:pt x="1090613" y="507206"/>
                  </a:lnTo>
                  <a:lnTo>
                    <a:pt x="1116806" y="523875"/>
                  </a:lnTo>
                  <a:lnTo>
                    <a:pt x="1128713" y="519112"/>
                  </a:lnTo>
                  <a:lnTo>
                    <a:pt x="1173956" y="473869"/>
                  </a:lnTo>
                  <a:lnTo>
                    <a:pt x="1214438" y="433387"/>
                  </a:lnTo>
                  <a:lnTo>
                    <a:pt x="1250156" y="392906"/>
                  </a:lnTo>
                  <a:lnTo>
                    <a:pt x="1283494" y="278606"/>
                  </a:lnTo>
                  <a:lnTo>
                    <a:pt x="1307306" y="159544"/>
                  </a:lnTo>
                  <a:lnTo>
                    <a:pt x="1326356" y="42862"/>
                  </a:lnTo>
                  <a:lnTo>
                    <a:pt x="1345406" y="0"/>
                  </a:lnTo>
                  <a:lnTo>
                    <a:pt x="1300163" y="35719"/>
                  </a:lnTo>
                  <a:lnTo>
                    <a:pt x="1243013" y="90487"/>
                  </a:lnTo>
                  <a:lnTo>
                    <a:pt x="1202531" y="145256"/>
                  </a:lnTo>
                  <a:lnTo>
                    <a:pt x="1169194" y="190500"/>
                  </a:lnTo>
                  <a:lnTo>
                    <a:pt x="1138238" y="228600"/>
                  </a:lnTo>
                  <a:lnTo>
                    <a:pt x="1114425" y="257175"/>
                  </a:lnTo>
                  <a:lnTo>
                    <a:pt x="1073944" y="297656"/>
                  </a:lnTo>
                  <a:lnTo>
                    <a:pt x="1023938" y="345281"/>
                  </a:lnTo>
                  <a:lnTo>
                    <a:pt x="985838" y="369094"/>
                  </a:lnTo>
                  <a:lnTo>
                    <a:pt x="842963" y="452437"/>
                  </a:lnTo>
                  <a:lnTo>
                    <a:pt x="797719" y="481012"/>
                  </a:lnTo>
                  <a:lnTo>
                    <a:pt x="747713" y="485775"/>
                  </a:lnTo>
                  <a:lnTo>
                    <a:pt x="692944" y="471487"/>
                  </a:lnTo>
                  <a:lnTo>
                    <a:pt x="650081" y="438150"/>
                  </a:lnTo>
                  <a:lnTo>
                    <a:pt x="628650" y="400050"/>
                  </a:lnTo>
                  <a:lnTo>
                    <a:pt x="595313" y="316706"/>
                  </a:lnTo>
                  <a:lnTo>
                    <a:pt x="564356" y="259556"/>
                  </a:lnTo>
                  <a:lnTo>
                    <a:pt x="542925" y="223837"/>
                  </a:lnTo>
                  <a:lnTo>
                    <a:pt x="471488" y="211931"/>
                  </a:lnTo>
                  <a:lnTo>
                    <a:pt x="433388" y="214312"/>
                  </a:lnTo>
                  <a:lnTo>
                    <a:pt x="383381" y="235744"/>
                  </a:lnTo>
                  <a:lnTo>
                    <a:pt x="350044" y="266700"/>
                  </a:lnTo>
                  <a:lnTo>
                    <a:pt x="300038" y="352425"/>
                  </a:lnTo>
                  <a:lnTo>
                    <a:pt x="269081" y="397669"/>
                  </a:lnTo>
                  <a:lnTo>
                    <a:pt x="238125" y="431006"/>
                  </a:lnTo>
                  <a:lnTo>
                    <a:pt x="197644" y="459581"/>
                  </a:lnTo>
                  <a:lnTo>
                    <a:pt x="169069" y="473869"/>
                  </a:lnTo>
                  <a:lnTo>
                    <a:pt x="152400" y="485775"/>
                  </a:lnTo>
                  <a:lnTo>
                    <a:pt x="128588" y="461962"/>
                  </a:lnTo>
                  <a:lnTo>
                    <a:pt x="100013" y="423862"/>
                  </a:lnTo>
                  <a:lnTo>
                    <a:pt x="61913" y="321469"/>
                  </a:lnTo>
                  <a:lnTo>
                    <a:pt x="26194" y="230981"/>
                  </a:lnTo>
                  <a:lnTo>
                    <a:pt x="0" y="188119"/>
                  </a:lnTo>
                  <a:close/>
                </a:path>
              </a:pathLst>
            </a:custGeom>
            <a:pattFill prst="lgConfetti">
              <a:fgClr>
                <a:srgbClr val="00FF00"/>
              </a:fgClr>
              <a:bgClr>
                <a:schemeClr val="bg1"/>
              </a:bgClr>
            </a:patt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49" name="TextBox 48">
            <a:extLst>
              <a:ext uri="{FF2B5EF4-FFF2-40B4-BE49-F238E27FC236}">
                <a16:creationId xmlns:a16="http://schemas.microsoft.com/office/drawing/2014/main" id="{FB4F72ED-E5FF-4439-84DB-6A86446D4440}"/>
              </a:ext>
            </a:extLst>
          </p:cNvPr>
          <p:cNvSpPr txBox="1"/>
          <p:nvPr/>
        </p:nvSpPr>
        <p:spPr>
          <a:xfrm>
            <a:off x="422632" y="4014788"/>
            <a:ext cx="3677353" cy="369332"/>
          </a:xfrm>
          <a:prstGeom prst="rect">
            <a:avLst/>
          </a:prstGeom>
          <a:noFill/>
        </p:spPr>
        <p:txBody>
          <a:bodyPr wrap="none" rtlCol="0">
            <a:spAutoFit/>
          </a:bodyPr>
          <a:lstStyle/>
          <a:p>
            <a:r>
              <a:rPr lang="en-GB" u="sng" dirty="0">
                <a:solidFill>
                  <a:schemeClr val="bg1"/>
                </a:solidFill>
              </a:rPr>
              <a:t>Thickness profiles of HW debris flows</a:t>
            </a:r>
            <a:endParaRPr lang="en-IE" u="sng" dirty="0">
              <a:solidFill>
                <a:schemeClr val="bg1"/>
              </a:solidFill>
            </a:endParaRPr>
          </a:p>
        </p:txBody>
      </p:sp>
      <p:sp>
        <p:nvSpPr>
          <p:cNvPr id="51" name="Title 1">
            <a:extLst>
              <a:ext uri="{FF2B5EF4-FFF2-40B4-BE49-F238E27FC236}">
                <a16:creationId xmlns:a16="http://schemas.microsoft.com/office/drawing/2014/main" id="{96BCA665-4EB5-4477-B67A-44C89DAFC32F}"/>
              </a:ext>
            </a:extLst>
          </p:cNvPr>
          <p:cNvSpPr>
            <a:spLocks noGrp="1"/>
          </p:cNvSpPr>
          <p:nvPr>
            <p:ph type="title"/>
          </p:nvPr>
        </p:nvSpPr>
        <p:spPr>
          <a:xfrm>
            <a:off x="667109" y="37892"/>
            <a:ext cx="10515600" cy="1325563"/>
          </a:xfrm>
        </p:spPr>
        <p:txBody>
          <a:bodyPr>
            <a:normAutofit/>
          </a:bodyPr>
          <a:lstStyle/>
          <a:p>
            <a:r>
              <a:rPr lang="en-IE" sz="3200" b="1" dirty="0">
                <a:solidFill>
                  <a:schemeClr val="accent4"/>
                </a:solidFill>
              </a:rPr>
              <a:t>Structural Details</a:t>
            </a:r>
          </a:p>
        </p:txBody>
      </p:sp>
      <p:grpSp>
        <p:nvGrpSpPr>
          <p:cNvPr id="25" name="Group 24">
            <a:extLst>
              <a:ext uri="{FF2B5EF4-FFF2-40B4-BE49-F238E27FC236}">
                <a16:creationId xmlns:a16="http://schemas.microsoft.com/office/drawing/2014/main" id="{C2405586-7B10-42B3-85D9-2D9D74B08768}"/>
              </a:ext>
            </a:extLst>
          </p:cNvPr>
          <p:cNvGrpSpPr/>
          <p:nvPr/>
        </p:nvGrpSpPr>
        <p:grpSpPr>
          <a:xfrm>
            <a:off x="4450440" y="4348945"/>
            <a:ext cx="6514417" cy="1759812"/>
            <a:chOff x="1212980" y="3639440"/>
            <a:chExt cx="7200000" cy="2321818"/>
          </a:xfrm>
        </p:grpSpPr>
        <p:cxnSp>
          <p:nvCxnSpPr>
            <p:cNvPr id="18" name="Straight Connector 17">
              <a:extLst>
                <a:ext uri="{FF2B5EF4-FFF2-40B4-BE49-F238E27FC236}">
                  <a16:creationId xmlns:a16="http://schemas.microsoft.com/office/drawing/2014/main" id="{0973ACF3-2A61-4ED8-B1F8-89DC9B2ECD83}"/>
                </a:ext>
              </a:extLst>
            </p:cNvPr>
            <p:cNvCxnSpPr/>
            <p:nvPr/>
          </p:nvCxnSpPr>
          <p:spPr>
            <a:xfrm>
              <a:off x="1212980" y="3639440"/>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7C195579-E42C-4B17-BEF9-9C4D2F154A7D}"/>
                </a:ext>
              </a:extLst>
            </p:cNvPr>
            <p:cNvCxnSpPr/>
            <p:nvPr/>
          </p:nvCxnSpPr>
          <p:spPr>
            <a:xfrm>
              <a:off x="1212980" y="4096138"/>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id="{71B21122-FC2C-4195-A29D-DD539C037E5A}"/>
                </a:ext>
              </a:extLst>
            </p:cNvPr>
            <p:cNvCxnSpPr/>
            <p:nvPr/>
          </p:nvCxnSpPr>
          <p:spPr>
            <a:xfrm>
              <a:off x="1212980" y="5015756"/>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E810C4C2-D473-4D46-858A-FCF43AFD7C83}"/>
                </a:ext>
              </a:extLst>
            </p:cNvPr>
            <p:cNvCxnSpPr/>
            <p:nvPr/>
          </p:nvCxnSpPr>
          <p:spPr>
            <a:xfrm>
              <a:off x="1212980" y="4543507"/>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1E41E5AB-5A83-4350-958F-A18964EFF885}"/>
                </a:ext>
              </a:extLst>
            </p:cNvPr>
            <p:cNvCxnSpPr/>
            <p:nvPr/>
          </p:nvCxnSpPr>
          <p:spPr>
            <a:xfrm>
              <a:off x="1212980" y="5497838"/>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32BA6781-6B25-42CF-A42B-1E4847EF0A34}"/>
                </a:ext>
              </a:extLst>
            </p:cNvPr>
            <p:cNvCxnSpPr/>
            <p:nvPr/>
          </p:nvCxnSpPr>
          <p:spPr>
            <a:xfrm>
              <a:off x="1212980" y="5961258"/>
              <a:ext cx="7200000"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sp>
        <p:nvSpPr>
          <p:cNvPr id="24" name="TextBox 23">
            <a:extLst>
              <a:ext uri="{FF2B5EF4-FFF2-40B4-BE49-F238E27FC236}">
                <a16:creationId xmlns:a16="http://schemas.microsoft.com/office/drawing/2014/main" id="{3CC3FB63-0F11-4376-AE65-0F3A26D644A6}"/>
              </a:ext>
            </a:extLst>
          </p:cNvPr>
          <p:cNvSpPr txBox="1"/>
          <p:nvPr/>
        </p:nvSpPr>
        <p:spPr>
          <a:xfrm>
            <a:off x="10999446" y="3845298"/>
            <a:ext cx="525445" cy="2446824"/>
          </a:xfrm>
          <a:prstGeom prst="rect">
            <a:avLst/>
          </a:prstGeom>
          <a:noFill/>
        </p:spPr>
        <p:txBody>
          <a:bodyPr wrap="square" rtlCol="0">
            <a:spAutoFit/>
          </a:bodyPr>
          <a:lstStyle/>
          <a:p>
            <a:r>
              <a:rPr lang="en-GB" sz="1050" dirty="0"/>
              <a:t>0m</a:t>
            </a:r>
          </a:p>
          <a:p>
            <a:endParaRPr lang="en-GB" sz="300" dirty="0"/>
          </a:p>
          <a:p>
            <a:endParaRPr lang="en-GB" sz="1050" dirty="0"/>
          </a:p>
          <a:p>
            <a:r>
              <a:rPr lang="en-GB" sz="1050" dirty="0"/>
              <a:t>50m</a:t>
            </a:r>
          </a:p>
          <a:p>
            <a:endParaRPr lang="en-GB" sz="800" dirty="0"/>
          </a:p>
          <a:p>
            <a:endParaRPr lang="en-GB" sz="600" dirty="0"/>
          </a:p>
          <a:p>
            <a:r>
              <a:rPr lang="en-GB" sz="1050" dirty="0"/>
              <a:t>100m</a:t>
            </a:r>
          </a:p>
          <a:p>
            <a:endParaRPr lang="en-GB" sz="800" dirty="0"/>
          </a:p>
          <a:p>
            <a:endParaRPr lang="en-GB" sz="400" dirty="0"/>
          </a:p>
          <a:p>
            <a:r>
              <a:rPr lang="en-GB" sz="1050" dirty="0"/>
              <a:t>150m</a:t>
            </a:r>
          </a:p>
          <a:p>
            <a:endParaRPr lang="en-GB" sz="900" dirty="0"/>
          </a:p>
          <a:p>
            <a:endParaRPr lang="en-GB" sz="400" dirty="0"/>
          </a:p>
          <a:p>
            <a:r>
              <a:rPr lang="en-GB" sz="1050" dirty="0"/>
              <a:t>200m</a:t>
            </a:r>
          </a:p>
          <a:p>
            <a:endParaRPr lang="en-GB" sz="900" dirty="0"/>
          </a:p>
          <a:p>
            <a:endParaRPr lang="en-GB" sz="400" dirty="0"/>
          </a:p>
          <a:p>
            <a:r>
              <a:rPr lang="en-GB" sz="1050" dirty="0"/>
              <a:t>250m</a:t>
            </a:r>
          </a:p>
          <a:p>
            <a:endParaRPr lang="en-GB" sz="800" dirty="0"/>
          </a:p>
          <a:p>
            <a:endParaRPr lang="en-GB" sz="500" dirty="0"/>
          </a:p>
          <a:p>
            <a:r>
              <a:rPr lang="en-GB" sz="1050" dirty="0"/>
              <a:t>300m</a:t>
            </a:r>
            <a:endParaRPr lang="en-IE" sz="1050" dirty="0"/>
          </a:p>
        </p:txBody>
      </p:sp>
      <p:sp>
        <p:nvSpPr>
          <p:cNvPr id="36" name="Arrow: Left-Right 35">
            <a:extLst>
              <a:ext uri="{FF2B5EF4-FFF2-40B4-BE49-F238E27FC236}">
                <a16:creationId xmlns:a16="http://schemas.microsoft.com/office/drawing/2014/main" id="{6A540A74-702B-4ADC-B83F-41D51C7E8C88}"/>
              </a:ext>
            </a:extLst>
          </p:cNvPr>
          <p:cNvSpPr/>
          <p:nvPr/>
        </p:nvSpPr>
        <p:spPr>
          <a:xfrm>
            <a:off x="5594759" y="6185546"/>
            <a:ext cx="871811" cy="135246"/>
          </a:xfrm>
          <a:prstGeom prst="leftRightArrow">
            <a:avLst/>
          </a:prstGeom>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37" name="Arrow: Left-Right 36">
            <a:extLst>
              <a:ext uri="{FF2B5EF4-FFF2-40B4-BE49-F238E27FC236}">
                <a16:creationId xmlns:a16="http://schemas.microsoft.com/office/drawing/2014/main" id="{23CA76D1-38C3-4A59-A42A-A59B75918CFB}"/>
              </a:ext>
            </a:extLst>
          </p:cNvPr>
          <p:cNvSpPr/>
          <p:nvPr/>
        </p:nvSpPr>
        <p:spPr>
          <a:xfrm>
            <a:off x="7634029" y="6184045"/>
            <a:ext cx="871811" cy="135246"/>
          </a:xfrm>
          <a:prstGeom prst="leftRightArrow">
            <a:avLst/>
          </a:prstGeom>
          <a:ln>
            <a:solidFill>
              <a:srgbClr val="FF5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38" name="Arrow: Left-Right 37">
            <a:extLst>
              <a:ext uri="{FF2B5EF4-FFF2-40B4-BE49-F238E27FC236}">
                <a16:creationId xmlns:a16="http://schemas.microsoft.com/office/drawing/2014/main" id="{8BA3D3DF-B04D-4DB6-B07D-2CCE67809E42}"/>
              </a:ext>
            </a:extLst>
          </p:cNvPr>
          <p:cNvSpPr/>
          <p:nvPr/>
        </p:nvSpPr>
        <p:spPr>
          <a:xfrm>
            <a:off x="6828964" y="6184045"/>
            <a:ext cx="390865" cy="135246"/>
          </a:xfrm>
          <a:prstGeom prst="leftRightArrow">
            <a:avLst/>
          </a:prstGeom>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pic>
        <p:nvPicPr>
          <p:cNvPr id="16" name="Picture 15">
            <a:extLst>
              <a:ext uri="{FF2B5EF4-FFF2-40B4-BE49-F238E27FC236}">
                <a16:creationId xmlns:a16="http://schemas.microsoft.com/office/drawing/2014/main" id="{508FB6A2-0B41-4F0E-88C0-FA74323AAF9A}"/>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4756641" y="837286"/>
            <a:ext cx="6574383" cy="2923037"/>
          </a:xfrm>
          <a:prstGeom prst="rect">
            <a:avLst/>
          </a:prstGeom>
        </p:spPr>
      </p:pic>
      <p:sp>
        <p:nvSpPr>
          <p:cNvPr id="26" name="Freeform: Shape 25">
            <a:extLst>
              <a:ext uri="{FF2B5EF4-FFF2-40B4-BE49-F238E27FC236}">
                <a16:creationId xmlns:a16="http://schemas.microsoft.com/office/drawing/2014/main" id="{C01365B6-6D50-49A0-895A-A1CF80A60A62}"/>
              </a:ext>
            </a:extLst>
          </p:cNvPr>
          <p:cNvSpPr/>
          <p:nvPr/>
        </p:nvSpPr>
        <p:spPr>
          <a:xfrm>
            <a:off x="4754357" y="2384079"/>
            <a:ext cx="5039505" cy="897633"/>
          </a:xfrm>
          <a:custGeom>
            <a:avLst/>
            <a:gdLst>
              <a:gd name="connsiteX0" fmla="*/ 0 w 4267200"/>
              <a:gd name="connsiteY0" fmla="*/ 0 h 781050"/>
              <a:gd name="connsiteX1" fmla="*/ 133350 w 4267200"/>
              <a:gd name="connsiteY1" fmla="*/ 23812 h 781050"/>
              <a:gd name="connsiteX2" fmla="*/ 266700 w 4267200"/>
              <a:gd name="connsiteY2" fmla="*/ 47625 h 781050"/>
              <a:gd name="connsiteX3" fmla="*/ 481012 w 4267200"/>
              <a:gd name="connsiteY3" fmla="*/ 109537 h 781050"/>
              <a:gd name="connsiteX4" fmla="*/ 661987 w 4267200"/>
              <a:gd name="connsiteY4" fmla="*/ 185737 h 781050"/>
              <a:gd name="connsiteX5" fmla="*/ 828675 w 4267200"/>
              <a:gd name="connsiteY5" fmla="*/ 261937 h 781050"/>
              <a:gd name="connsiteX6" fmla="*/ 933450 w 4267200"/>
              <a:gd name="connsiteY6" fmla="*/ 304800 h 781050"/>
              <a:gd name="connsiteX7" fmla="*/ 1138237 w 4267200"/>
              <a:gd name="connsiteY7" fmla="*/ 357187 h 781050"/>
              <a:gd name="connsiteX8" fmla="*/ 1262062 w 4267200"/>
              <a:gd name="connsiteY8" fmla="*/ 395287 h 781050"/>
              <a:gd name="connsiteX9" fmla="*/ 1390650 w 4267200"/>
              <a:gd name="connsiteY9" fmla="*/ 442912 h 781050"/>
              <a:gd name="connsiteX10" fmla="*/ 1528762 w 4267200"/>
              <a:gd name="connsiteY10" fmla="*/ 495300 h 781050"/>
              <a:gd name="connsiteX11" fmla="*/ 1590675 w 4267200"/>
              <a:gd name="connsiteY11" fmla="*/ 523875 h 781050"/>
              <a:gd name="connsiteX12" fmla="*/ 1681162 w 4267200"/>
              <a:gd name="connsiteY12" fmla="*/ 538162 h 781050"/>
              <a:gd name="connsiteX13" fmla="*/ 1771650 w 4267200"/>
              <a:gd name="connsiteY13" fmla="*/ 557212 h 781050"/>
              <a:gd name="connsiteX14" fmla="*/ 1876425 w 4267200"/>
              <a:gd name="connsiteY14" fmla="*/ 600075 h 781050"/>
              <a:gd name="connsiteX15" fmla="*/ 1981200 w 4267200"/>
              <a:gd name="connsiteY15" fmla="*/ 642937 h 781050"/>
              <a:gd name="connsiteX16" fmla="*/ 2024062 w 4267200"/>
              <a:gd name="connsiteY16" fmla="*/ 671512 h 781050"/>
              <a:gd name="connsiteX17" fmla="*/ 2071687 w 4267200"/>
              <a:gd name="connsiteY17" fmla="*/ 719137 h 781050"/>
              <a:gd name="connsiteX18" fmla="*/ 2266950 w 4267200"/>
              <a:gd name="connsiteY18" fmla="*/ 771525 h 781050"/>
              <a:gd name="connsiteX19" fmla="*/ 2519362 w 4267200"/>
              <a:gd name="connsiteY19" fmla="*/ 781050 h 781050"/>
              <a:gd name="connsiteX20" fmla="*/ 2733675 w 4267200"/>
              <a:gd name="connsiteY20" fmla="*/ 776287 h 781050"/>
              <a:gd name="connsiteX21" fmla="*/ 2895600 w 4267200"/>
              <a:gd name="connsiteY21" fmla="*/ 757237 h 781050"/>
              <a:gd name="connsiteX22" fmla="*/ 2895600 w 4267200"/>
              <a:gd name="connsiteY22" fmla="*/ 757237 h 781050"/>
              <a:gd name="connsiteX23" fmla="*/ 3171825 w 4267200"/>
              <a:gd name="connsiteY23" fmla="*/ 757237 h 781050"/>
              <a:gd name="connsiteX24" fmla="*/ 3328987 w 4267200"/>
              <a:gd name="connsiteY24" fmla="*/ 738187 h 781050"/>
              <a:gd name="connsiteX25" fmla="*/ 3457575 w 4267200"/>
              <a:gd name="connsiteY25" fmla="*/ 671512 h 781050"/>
              <a:gd name="connsiteX26" fmla="*/ 3605212 w 4267200"/>
              <a:gd name="connsiteY26" fmla="*/ 619125 h 781050"/>
              <a:gd name="connsiteX27" fmla="*/ 3781425 w 4267200"/>
              <a:gd name="connsiteY27" fmla="*/ 585787 h 781050"/>
              <a:gd name="connsiteX28" fmla="*/ 3862387 w 4267200"/>
              <a:gd name="connsiteY28" fmla="*/ 595312 h 781050"/>
              <a:gd name="connsiteX29" fmla="*/ 3929062 w 4267200"/>
              <a:gd name="connsiteY29" fmla="*/ 600075 h 781050"/>
              <a:gd name="connsiteX30" fmla="*/ 3995737 w 4267200"/>
              <a:gd name="connsiteY30" fmla="*/ 628650 h 781050"/>
              <a:gd name="connsiteX31" fmla="*/ 4138612 w 4267200"/>
              <a:gd name="connsiteY31" fmla="*/ 676275 h 781050"/>
              <a:gd name="connsiteX32" fmla="*/ 4267200 w 4267200"/>
              <a:gd name="connsiteY32" fmla="*/ 671512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67200" h="781050">
                <a:moveTo>
                  <a:pt x="0" y="0"/>
                </a:moveTo>
                <a:lnTo>
                  <a:pt x="133350" y="23812"/>
                </a:lnTo>
                <a:lnTo>
                  <a:pt x="266700" y="47625"/>
                </a:lnTo>
                <a:lnTo>
                  <a:pt x="481012" y="109537"/>
                </a:lnTo>
                <a:lnTo>
                  <a:pt x="661987" y="185737"/>
                </a:lnTo>
                <a:lnTo>
                  <a:pt x="828675" y="261937"/>
                </a:lnTo>
                <a:lnTo>
                  <a:pt x="933450" y="304800"/>
                </a:lnTo>
                <a:lnTo>
                  <a:pt x="1138237" y="357187"/>
                </a:lnTo>
                <a:lnTo>
                  <a:pt x="1262062" y="395287"/>
                </a:lnTo>
                <a:lnTo>
                  <a:pt x="1390650" y="442912"/>
                </a:lnTo>
                <a:lnTo>
                  <a:pt x="1528762" y="495300"/>
                </a:lnTo>
                <a:lnTo>
                  <a:pt x="1590675" y="523875"/>
                </a:lnTo>
                <a:lnTo>
                  <a:pt x="1681162" y="538162"/>
                </a:lnTo>
                <a:lnTo>
                  <a:pt x="1771650" y="557212"/>
                </a:lnTo>
                <a:lnTo>
                  <a:pt x="1876425" y="600075"/>
                </a:lnTo>
                <a:lnTo>
                  <a:pt x="1981200" y="642937"/>
                </a:lnTo>
                <a:lnTo>
                  <a:pt x="2024062" y="671512"/>
                </a:lnTo>
                <a:lnTo>
                  <a:pt x="2071687" y="719137"/>
                </a:lnTo>
                <a:lnTo>
                  <a:pt x="2266950" y="771525"/>
                </a:lnTo>
                <a:lnTo>
                  <a:pt x="2519362" y="781050"/>
                </a:lnTo>
                <a:lnTo>
                  <a:pt x="2733675" y="776287"/>
                </a:lnTo>
                <a:lnTo>
                  <a:pt x="2895600" y="757237"/>
                </a:lnTo>
                <a:lnTo>
                  <a:pt x="2895600" y="757237"/>
                </a:lnTo>
                <a:lnTo>
                  <a:pt x="3171825" y="757237"/>
                </a:lnTo>
                <a:lnTo>
                  <a:pt x="3328987" y="738187"/>
                </a:lnTo>
                <a:lnTo>
                  <a:pt x="3457575" y="671512"/>
                </a:lnTo>
                <a:lnTo>
                  <a:pt x="3605212" y="619125"/>
                </a:lnTo>
                <a:lnTo>
                  <a:pt x="3781425" y="585787"/>
                </a:lnTo>
                <a:lnTo>
                  <a:pt x="3862387" y="595312"/>
                </a:lnTo>
                <a:lnTo>
                  <a:pt x="3929062" y="600075"/>
                </a:lnTo>
                <a:lnTo>
                  <a:pt x="3995737" y="628650"/>
                </a:lnTo>
                <a:lnTo>
                  <a:pt x="4138612" y="676275"/>
                </a:lnTo>
                <a:lnTo>
                  <a:pt x="4267200" y="671512"/>
                </a:ln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en-IE"/>
          </a:p>
        </p:txBody>
      </p:sp>
      <p:sp>
        <p:nvSpPr>
          <p:cNvPr id="31" name="Freeform: Shape 30">
            <a:extLst>
              <a:ext uri="{FF2B5EF4-FFF2-40B4-BE49-F238E27FC236}">
                <a16:creationId xmlns:a16="http://schemas.microsoft.com/office/drawing/2014/main" id="{7687AE74-D51B-40D5-8870-D4D983F2E8F5}"/>
              </a:ext>
            </a:extLst>
          </p:cNvPr>
          <p:cNvSpPr/>
          <p:nvPr/>
        </p:nvSpPr>
        <p:spPr>
          <a:xfrm>
            <a:off x="6090689" y="1771121"/>
            <a:ext cx="3430066" cy="1294914"/>
          </a:xfrm>
          <a:custGeom>
            <a:avLst/>
            <a:gdLst>
              <a:gd name="connsiteX0" fmla="*/ 0 w 3752850"/>
              <a:gd name="connsiteY0" fmla="*/ 0 h 1423987"/>
              <a:gd name="connsiteX1" fmla="*/ 304800 w 3752850"/>
              <a:gd name="connsiteY1" fmla="*/ 119062 h 1423987"/>
              <a:gd name="connsiteX2" fmla="*/ 528638 w 3752850"/>
              <a:gd name="connsiteY2" fmla="*/ 219075 h 1423987"/>
              <a:gd name="connsiteX3" fmla="*/ 733425 w 3752850"/>
              <a:gd name="connsiteY3" fmla="*/ 314325 h 1423987"/>
              <a:gd name="connsiteX4" fmla="*/ 838200 w 3752850"/>
              <a:gd name="connsiteY4" fmla="*/ 361950 h 1423987"/>
              <a:gd name="connsiteX5" fmla="*/ 1023938 w 3752850"/>
              <a:gd name="connsiteY5" fmla="*/ 433387 h 1423987"/>
              <a:gd name="connsiteX6" fmla="*/ 1223963 w 3752850"/>
              <a:gd name="connsiteY6" fmla="*/ 509587 h 1423987"/>
              <a:gd name="connsiteX7" fmla="*/ 1381125 w 3752850"/>
              <a:gd name="connsiteY7" fmla="*/ 576262 h 1423987"/>
              <a:gd name="connsiteX8" fmla="*/ 1457325 w 3752850"/>
              <a:gd name="connsiteY8" fmla="*/ 623887 h 1423987"/>
              <a:gd name="connsiteX9" fmla="*/ 1600200 w 3752850"/>
              <a:gd name="connsiteY9" fmla="*/ 704850 h 1423987"/>
              <a:gd name="connsiteX10" fmla="*/ 1724025 w 3752850"/>
              <a:gd name="connsiteY10" fmla="*/ 781050 h 1423987"/>
              <a:gd name="connsiteX11" fmla="*/ 1819275 w 3752850"/>
              <a:gd name="connsiteY11" fmla="*/ 857250 h 1423987"/>
              <a:gd name="connsiteX12" fmla="*/ 1928813 w 3752850"/>
              <a:gd name="connsiteY12" fmla="*/ 904875 h 1423987"/>
              <a:gd name="connsiteX13" fmla="*/ 2071688 w 3752850"/>
              <a:gd name="connsiteY13" fmla="*/ 971550 h 1423987"/>
              <a:gd name="connsiteX14" fmla="*/ 2343150 w 3752850"/>
              <a:gd name="connsiteY14" fmla="*/ 1047750 h 1423987"/>
              <a:gd name="connsiteX15" fmla="*/ 2657475 w 3752850"/>
              <a:gd name="connsiteY15" fmla="*/ 1114425 h 1423987"/>
              <a:gd name="connsiteX16" fmla="*/ 2867025 w 3752850"/>
              <a:gd name="connsiteY16" fmla="*/ 1162050 h 1423987"/>
              <a:gd name="connsiteX17" fmla="*/ 3009900 w 3752850"/>
              <a:gd name="connsiteY17" fmla="*/ 1209675 h 1423987"/>
              <a:gd name="connsiteX18" fmla="*/ 3157538 w 3752850"/>
              <a:gd name="connsiteY18" fmla="*/ 1271587 h 1423987"/>
              <a:gd name="connsiteX19" fmla="*/ 3357563 w 3752850"/>
              <a:gd name="connsiteY19" fmla="*/ 1309687 h 1423987"/>
              <a:gd name="connsiteX20" fmla="*/ 3538538 w 3752850"/>
              <a:gd name="connsiteY20" fmla="*/ 1343025 h 1423987"/>
              <a:gd name="connsiteX21" fmla="*/ 3676650 w 3752850"/>
              <a:gd name="connsiteY21" fmla="*/ 1385887 h 1423987"/>
              <a:gd name="connsiteX22" fmla="*/ 3752850 w 3752850"/>
              <a:gd name="connsiteY22" fmla="*/ 1423987 h 142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52850" h="1423987">
                <a:moveTo>
                  <a:pt x="0" y="0"/>
                </a:moveTo>
                <a:lnTo>
                  <a:pt x="304800" y="119062"/>
                </a:lnTo>
                <a:lnTo>
                  <a:pt x="528638" y="219075"/>
                </a:lnTo>
                <a:lnTo>
                  <a:pt x="733425" y="314325"/>
                </a:lnTo>
                <a:lnTo>
                  <a:pt x="838200" y="361950"/>
                </a:lnTo>
                <a:lnTo>
                  <a:pt x="1023938" y="433387"/>
                </a:lnTo>
                <a:lnTo>
                  <a:pt x="1223963" y="509587"/>
                </a:lnTo>
                <a:lnTo>
                  <a:pt x="1381125" y="576262"/>
                </a:lnTo>
                <a:lnTo>
                  <a:pt x="1457325" y="623887"/>
                </a:lnTo>
                <a:lnTo>
                  <a:pt x="1600200" y="704850"/>
                </a:lnTo>
                <a:lnTo>
                  <a:pt x="1724025" y="781050"/>
                </a:lnTo>
                <a:lnTo>
                  <a:pt x="1819275" y="857250"/>
                </a:lnTo>
                <a:lnTo>
                  <a:pt x="1928813" y="904875"/>
                </a:lnTo>
                <a:lnTo>
                  <a:pt x="2071688" y="971550"/>
                </a:lnTo>
                <a:lnTo>
                  <a:pt x="2343150" y="1047750"/>
                </a:lnTo>
                <a:lnTo>
                  <a:pt x="2657475" y="1114425"/>
                </a:lnTo>
                <a:lnTo>
                  <a:pt x="2867025" y="1162050"/>
                </a:lnTo>
                <a:lnTo>
                  <a:pt x="3009900" y="1209675"/>
                </a:lnTo>
                <a:lnTo>
                  <a:pt x="3157538" y="1271587"/>
                </a:lnTo>
                <a:lnTo>
                  <a:pt x="3357563" y="1309687"/>
                </a:lnTo>
                <a:lnTo>
                  <a:pt x="3538538" y="1343025"/>
                </a:lnTo>
                <a:lnTo>
                  <a:pt x="3676650" y="1385887"/>
                </a:lnTo>
                <a:lnTo>
                  <a:pt x="3752850" y="1423987"/>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Freeform: Shape 31">
            <a:extLst>
              <a:ext uri="{FF2B5EF4-FFF2-40B4-BE49-F238E27FC236}">
                <a16:creationId xmlns:a16="http://schemas.microsoft.com/office/drawing/2014/main" id="{389A12E1-8FBD-4D7D-95A1-32AD82BA375E}"/>
              </a:ext>
            </a:extLst>
          </p:cNvPr>
          <p:cNvSpPr/>
          <p:nvPr/>
        </p:nvSpPr>
        <p:spPr>
          <a:xfrm>
            <a:off x="7117968" y="1866399"/>
            <a:ext cx="3003484" cy="1242944"/>
          </a:xfrm>
          <a:custGeom>
            <a:avLst/>
            <a:gdLst>
              <a:gd name="connsiteX0" fmla="*/ 0 w 3286125"/>
              <a:gd name="connsiteY0" fmla="*/ 0 h 1366837"/>
              <a:gd name="connsiteX1" fmla="*/ 300038 w 3286125"/>
              <a:gd name="connsiteY1" fmla="*/ 176212 h 1366837"/>
              <a:gd name="connsiteX2" fmla="*/ 514350 w 3286125"/>
              <a:gd name="connsiteY2" fmla="*/ 285750 h 1366837"/>
              <a:gd name="connsiteX3" fmla="*/ 642938 w 3286125"/>
              <a:gd name="connsiteY3" fmla="*/ 381000 h 1366837"/>
              <a:gd name="connsiteX4" fmla="*/ 742950 w 3286125"/>
              <a:gd name="connsiteY4" fmla="*/ 471487 h 1366837"/>
              <a:gd name="connsiteX5" fmla="*/ 823913 w 3286125"/>
              <a:gd name="connsiteY5" fmla="*/ 519112 h 1366837"/>
              <a:gd name="connsiteX6" fmla="*/ 938213 w 3286125"/>
              <a:gd name="connsiteY6" fmla="*/ 566737 h 1366837"/>
              <a:gd name="connsiteX7" fmla="*/ 1219200 w 3286125"/>
              <a:gd name="connsiteY7" fmla="*/ 623887 h 1366837"/>
              <a:gd name="connsiteX8" fmla="*/ 1552575 w 3286125"/>
              <a:gd name="connsiteY8" fmla="*/ 700087 h 1366837"/>
              <a:gd name="connsiteX9" fmla="*/ 1757363 w 3286125"/>
              <a:gd name="connsiteY9" fmla="*/ 757237 h 1366837"/>
              <a:gd name="connsiteX10" fmla="*/ 1952625 w 3286125"/>
              <a:gd name="connsiteY10" fmla="*/ 833437 h 1366837"/>
              <a:gd name="connsiteX11" fmla="*/ 2252663 w 3286125"/>
              <a:gd name="connsiteY11" fmla="*/ 976312 h 1366837"/>
              <a:gd name="connsiteX12" fmla="*/ 2471738 w 3286125"/>
              <a:gd name="connsiteY12" fmla="*/ 1081087 h 1366837"/>
              <a:gd name="connsiteX13" fmla="*/ 2709863 w 3286125"/>
              <a:gd name="connsiteY13" fmla="*/ 1204912 h 1366837"/>
              <a:gd name="connsiteX14" fmla="*/ 2928938 w 3286125"/>
              <a:gd name="connsiteY14" fmla="*/ 1271587 h 1366837"/>
              <a:gd name="connsiteX15" fmla="*/ 3143250 w 3286125"/>
              <a:gd name="connsiteY15" fmla="*/ 1328737 h 1366837"/>
              <a:gd name="connsiteX16" fmla="*/ 3286125 w 3286125"/>
              <a:gd name="connsiteY16" fmla="*/ 1366837 h 136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6125" h="1366837">
                <a:moveTo>
                  <a:pt x="0" y="0"/>
                </a:moveTo>
                <a:lnTo>
                  <a:pt x="300038" y="176212"/>
                </a:lnTo>
                <a:lnTo>
                  <a:pt x="514350" y="285750"/>
                </a:lnTo>
                <a:lnTo>
                  <a:pt x="642938" y="381000"/>
                </a:lnTo>
                <a:lnTo>
                  <a:pt x="742950" y="471487"/>
                </a:lnTo>
                <a:lnTo>
                  <a:pt x="823913" y="519112"/>
                </a:lnTo>
                <a:lnTo>
                  <a:pt x="938213" y="566737"/>
                </a:lnTo>
                <a:lnTo>
                  <a:pt x="1219200" y="623887"/>
                </a:lnTo>
                <a:lnTo>
                  <a:pt x="1552575" y="700087"/>
                </a:lnTo>
                <a:lnTo>
                  <a:pt x="1757363" y="757237"/>
                </a:lnTo>
                <a:lnTo>
                  <a:pt x="1952625" y="833437"/>
                </a:lnTo>
                <a:lnTo>
                  <a:pt x="2252663" y="976312"/>
                </a:lnTo>
                <a:lnTo>
                  <a:pt x="2471738" y="1081087"/>
                </a:lnTo>
                <a:lnTo>
                  <a:pt x="2709863" y="1204912"/>
                </a:lnTo>
                <a:lnTo>
                  <a:pt x="2928938" y="1271587"/>
                </a:lnTo>
                <a:lnTo>
                  <a:pt x="3143250" y="1328737"/>
                </a:lnTo>
                <a:lnTo>
                  <a:pt x="3286125" y="1366837"/>
                </a:ln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Freeform: Shape 32">
            <a:extLst>
              <a:ext uri="{FF2B5EF4-FFF2-40B4-BE49-F238E27FC236}">
                <a16:creationId xmlns:a16="http://schemas.microsoft.com/office/drawing/2014/main" id="{B2C51FEA-35DD-4BF3-8D52-F63EE4D6AAAC}"/>
              </a:ext>
            </a:extLst>
          </p:cNvPr>
          <p:cNvSpPr/>
          <p:nvPr/>
        </p:nvSpPr>
        <p:spPr>
          <a:xfrm>
            <a:off x="8471713" y="2035300"/>
            <a:ext cx="1876089" cy="840179"/>
          </a:xfrm>
          <a:custGeom>
            <a:avLst/>
            <a:gdLst>
              <a:gd name="connsiteX0" fmla="*/ 0 w 2052637"/>
              <a:gd name="connsiteY0" fmla="*/ 0 h 923925"/>
              <a:gd name="connsiteX1" fmla="*/ 109537 w 2052637"/>
              <a:gd name="connsiteY1" fmla="*/ 57150 h 923925"/>
              <a:gd name="connsiteX2" fmla="*/ 319087 w 2052637"/>
              <a:gd name="connsiteY2" fmla="*/ 128588 h 923925"/>
              <a:gd name="connsiteX3" fmla="*/ 533400 w 2052637"/>
              <a:gd name="connsiteY3" fmla="*/ 204788 h 923925"/>
              <a:gd name="connsiteX4" fmla="*/ 747712 w 2052637"/>
              <a:gd name="connsiteY4" fmla="*/ 290513 h 923925"/>
              <a:gd name="connsiteX5" fmla="*/ 947737 w 2052637"/>
              <a:gd name="connsiteY5" fmla="*/ 390525 h 923925"/>
              <a:gd name="connsiteX6" fmla="*/ 1081087 w 2052637"/>
              <a:gd name="connsiteY6" fmla="*/ 495300 h 923925"/>
              <a:gd name="connsiteX7" fmla="*/ 1195387 w 2052637"/>
              <a:gd name="connsiteY7" fmla="*/ 557213 h 923925"/>
              <a:gd name="connsiteX8" fmla="*/ 1419225 w 2052637"/>
              <a:gd name="connsiteY8" fmla="*/ 633413 h 923925"/>
              <a:gd name="connsiteX9" fmla="*/ 1652587 w 2052637"/>
              <a:gd name="connsiteY9" fmla="*/ 714375 h 923925"/>
              <a:gd name="connsiteX10" fmla="*/ 1804987 w 2052637"/>
              <a:gd name="connsiteY10" fmla="*/ 785813 h 923925"/>
              <a:gd name="connsiteX11" fmla="*/ 1976437 w 2052637"/>
              <a:gd name="connsiteY11" fmla="*/ 876300 h 923925"/>
              <a:gd name="connsiteX12" fmla="*/ 2052637 w 2052637"/>
              <a:gd name="connsiteY12"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2637" h="923925">
                <a:moveTo>
                  <a:pt x="0" y="0"/>
                </a:moveTo>
                <a:lnTo>
                  <a:pt x="109537" y="57150"/>
                </a:lnTo>
                <a:lnTo>
                  <a:pt x="319087" y="128588"/>
                </a:lnTo>
                <a:lnTo>
                  <a:pt x="533400" y="204788"/>
                </a:lnTo>
                <a:lnTo>
                  <a:pt x="747712" y="290513"/>
                </a:lnTo>
                <a:lnTo>
                  <a:pt x="947737" y="390525"/>
                </a:lnTo>
                <a:lnTo>
                  <a:pt x="1081087" y="495300"/>
                </a:lnTo>
                <a:lnTo>
                  <a:pt x="1195387" y="557213"/>
                </a:lnTo>
                <a:lnTo>
                  <a:pt x="1419225" y="633413"/>
                </a:lnTo>
                <a:lnTo>
                  <a:pt x="1652587" y="714375"/>
                </a:lnTo>
                <a:lnTo>
                  <a:pt x="1804987" y="785813"/>
                </a:lnTo>
                <a:lnTo>
                  <a:pt x="1976437" y="876300"/>
                </a:lnTo>
                <a:lnTo>
                  <a:pt x="2052637" y="923925"/>
                </a:lnTo>
              </a:path>
            </a:pathLst>
          </a:cu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Freeform: Shape 33">
            <a:extLst>
              <a:ext uri="{FF2B5EF4-FFF2-40B4-BE49-F238E27FC236}">
                <a16:creationId xmlns:a16="http://schemas.microsoft.com/office/drawing/2014/main" id="{7CF182BC-8547-49B2-8544-05A6E510C569}"/>
              </a:ext>
            </a:extLst>
          </p:cNvPr>
          <p:cNvSpPr/>
          <p:nvPr/>
        </p:nvSpPr>
        <p:spPr>
          <a:xfrm>
            <a:off x="8754650" y="1558910"/>
            <a:ext cx="2206909" cy="1065381"/>
          </a:xfrm>
          <a:custGeom>
            <a:avLst/>
            <a:gdLst>
              <a:gd name="connsiteX0" fmla="*/ 0 w 2414588"/>
              <a:gd name="connsiteY0" fmla="*/ 0 h 1171575"/>
              <a:gd name="connsiteX1" fmla="*/ 300038 w 2414588"/>
              <a:gd name="connsiteY1" fmla="*/ 95250 h 1171575"/>
              <a:gd name="connsiteX2" fmla="*/ 719138 w 2414588"/>
              <a:gd name="connsiteY2" fmla="*/ 266700 h 1171575"/>
              <a:gd name="connsiteX3" fmla="*/ 1042988 w 2414588"/>
              <a:gd name="connsiteY3" fmla="*/ 433388 h 1171575"/>
              <a:gd name="connsiteX4" fmla="*/ 1428750 w 2414588"/>
              <a:gd name="connsiteY4" fmla="*/ 633413 h 1171575"/>
              <a:gd name="connsiteX5" fmla="*/ 1490663 w 2414588"/>
              <a:gd name="connsiteY5" fmla="*/ 657225 h 1171575"/>
              <a:gd name="connsiteX6" fmla="*/ 1685925 w 2414588"/>
              <a:gd name="connsiteY6" fmla="*/ 771525 h 1171575"/>
              <a:gd name="connsiteX7" fmla="*/ 1895475 w 2414588"/>
              <a:gd name="connsiteY7" fmla="*/ 904875 h 1171575"/>
              <a:gd name="connsiteX8" fmla="*/ 2095500 w 2414588"/>
              <a:gd name="connsiteY8" fmla="*/ 1019175 h 1171575"/>
              <a:gd name="connsiteX9" fmla="*/ 2200275 w 2414588"/>
              <a:gd name="connsiteY9" fmla="*/ 1076325 h 1171575"/>
              <a:gd name="connsiteX10" fmla="*/ 2414588 w 2414588"/>
              <a:gd name="connsiteY10" fmla="*/ 1171575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4588" h="1171575">
                <a:moveTo>
                  <a:pt x="0" y="0"/>
                </a:moveTo>
                <a:lnTo>
                  <a:pt x="300038" y="95250"/>
                </a:lnTo>
                <a:lnTo>
                  <a:pt x="719138" y="266700"/>
                </a:lnTo>
                <a:lnTo>
                  <a:pt x="1042988" y="433388"/>
                </a:lnTo>
                <a:lnTo>
                  <a:pt x="1428750" y="633413"/>
                </a:lnTo>
                <a:cubicBezTo>
                  <a:pt x="1474090" y="656083"/>
                  <a:pt x="1452927" y="649679"/>
                  <a:pt x="1490663" y="657225"/>
                </a:cubicBezTo>
                <a:lnTo>
                  <a:pt x="1685925" y="771525"/>
                </a:lnTo>
                <a:lnTo>
                  <a:pt x="1895475" y="904875"/>
                </a:lnTo>
                <a:lnTo>
                  <a:pt x="2095500" y="1019175"/>
                </a:lnTo>
                <a:lnTo>
                  <a:pt x="2200275" y="1076325"/>
                </a:lnTo>
                <a:lnTo>
                  <a:pt x="2414588" y="1171575"/>
                </a:lnTo>
              </a:path>
            </a:pathLst>
          </a:cu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Freeform: Shape 40">
            <a:extLst>
              <a:ext uri="{FF2B5EF4-FFF2-40B4-BE49-F238E27FC236}">
                <a16:creationId xmlns:a16="http://schemas.microsoft.com/office/drawing/2014/main" id="{EA890A83-1823-4CEA-A6FE-718991AF42FA}"/>
              </a:ext>
            </a:extLst>
          </p:cNvPr>
          <p:cNvSpPr/>
          <p:nvPr/>
        </p:nvSpPr>
        <p:spPr>
          <a:xfrm>
            <a:off x="6075525" y="2057788"/>
            <a:ext cx="4189225" cy="722414"/>
          </a:xfrm>
          <a:custGeom>
            <a:avLst/>
            <a:gdLst>
              <a:gd name="connsiteX0" fmla="*/ 0 w 4336026"/>
              <a:gd name="connsiteY0" fmla="*/ 707923 h 707923"/>
              <a:gd name="connsiteX1" fmla="*/ 1779639 w 4336026"/>
              <a:gd name="connsiteY1" fmla="*/ 422788 h 707923"/>
              <a:gd name="connsiteX2" fmla="*/ 2231923 w 4336026"/>
              <a:gd name="connsiteY2" fmla="*/ 314633 h 707923"/>
              <a:gd name="connsiteX3" fmla="*/ 3952568 w 4336026"/>
              <a:gd name="connsiteY3" fmla="*/ 511278 h 707923"/>
              <a:gd name="connsiteX4" fmla="*/ 4336026 w 4336026"/>
              <a:gd name="connsiteY4" fmla="*/ 0 h 707923"/>
              <a:gd name="connsiteX0" fmla="*/ 0 w 4336026"/>
              <a:gd name="connsiteY0" fmla="*/ 707923 h 707923"/>
              <a:gd name="connsiteX1" fmla="*/ 1779639 w 4336026"/>
              <a:gd name="connsiteY1" fmla="*/ 422788 h 707923"/>
              <a:gd name="connsiteX2" fmla="*/ 2231923 w 4336026"/>
              <a:gd name="connsiteY2" fmla="*/ 314633 h 707923"/>
              <a:gd name="connsiteX3" fmla="*/ 3490451 w 4336026"/>
              <a:gd name="connsiteY3" fmla="*/ 226143 h 707923"/>
              <a:gd name="connsiteX4" fmla="*/ 4336026 w 4336026"/>
              <a:gd name="connsiteY4" fmla="*/ 0 h 707923"/>
              <a:gd name="connsiteX0" fmla="*/ 0 w 4336026"/>
              <a:gd name="connsiteY0" fmla="*/ 707923 h 707923"/>
              <a:gd name="connsiteX1" fmla="*/ 1779639 w 4336026"/>
              <a:gd name="connsiteY1" fmla="*/ 422788 h 707923"/>
              <a:gd name="connsiteX2" fmla="*/ 2231923 w 4336026"/>
              <a:gd name="connsiteY2" fmla="*/ 314633 h 707923"/>
              <a:gd name="connsiteX3" fmla="*/ 3490451 w 4336026"/>
              <a:gd name="connsiteY3" fmla="*/ 226143 h 707923"/>
              <a:gd name="connsiteX4" fmla="*/ 4336026 w 4336026"/>
              <a:gd name="connsiteY4" fmla="*/ 0 h 707923"/>
              <a:gd name="connsiteX0" fmla="*/ 0 w 4583449"/>
              <a:gd name="connsiteY0" fmla="*/ 794421 h 794421"/>
              <a:gd name="connsiteX1" fmla="*/ 1779639 w 4583449"/>
              <a:gd name="connsiteY1" fmla="*/ 509286 h 794421"/>
              <a:gd name="connsiteX2" fmla="*/ 2231923 w 4583449"/>
              <a:gd name="connsiteY2" fmla="*/ 401131 h 794421"/>
              <a:gd name="connsiteX3" fmla="*/ 3490451 w 4583449"/>
              <a:gd name="connsiteY3" fmla="*/ 312641 h 794421"/>
              <a:gd name="connsiteX4" fmla="*/ 4583449 w 4583449"/>
              <a:gd name="connsiteY4" fmla="*/ 0 h 79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449" h="794421">
                <a:moveTo>
                  <a:pt x="0" y="794421"/>
                </a:moveTo>
                <a:lnTo>
                  <a:pt x="1779639" y="509286"/>
                </a:lnTo>
                <a:lnTo>
                  <a:pt x="2231923" y="401131"/>
                </a:lnTo>
                <a:lnTo>
                  <a:pt x="3490451" y="312641"/>
                </a:lnTo>
                <a:lnTo>
                  <a:pt x="4583449" y="0"/>
                </a:lnTo>
              </a:path>
            </a:pathLst>
          </a:custGeom>
          <a:noFill/>
          <a:ln w="19050">
            <a:solidFill>
              <a:srgbClr val="CC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TextBox 44">
            <a:extLst>
              <a:ext uri="{FF2B5EF4-FFF2-40B4-BE49-F238E27FC236}">
                <a16:creationId xmlns:a16="http://schemas.microsoft.com/office/drawing/2014/main" id="{39D3A12A-FBEF-4DA9-9846-A9E81A3CE498}"/>
              </a:ext>
            </a:extLst>
          </p:cNvPr>
          <p:cNvSpPr txBox="1"/>
          <p:nvPr/>
        </p:nvSpPr>
        <p:spPr>
          <a:xfrm>
            <a:off x="5639674" y="5719867"/>
            <a:ext cx="3005246" cy="338554"/>
          </a:xfrm>
          <a:prstGeom prst="rect">
            <a:avLst/>
          </a:prstGeom>
          <a:noFill/>
        </p:spPr>
        <p:txBody>
          <a:bodyPr wrap="none" rtlCol="0">
            <a:spAutoFit/>
          </a:bodyPr>
          <a:lstStyle/>
          <a:p>
            <a:r>
              <a:rPr lang="en-GB" sz="1600" dirty="0">
                <a:solidFill>
                  <a:schemeClr val="bg1"/>
                </a:solidFill>
              </a:rPr>
              <a:t>G-Zone          Magcobar     B-Zone</a:t>
            </a:r>
            <a:endParaRPr lang="en-IE" sz="1600" dirty="0">
              <a:solidFill>
                <a:schemeClr val="bg1"/>
              </a:solidFill>
            </a:endParaRPr>
          </a:p>
        </p:txBody>
      </p:sp>
      <p:sp>
        <p:nvSpPr>
          <p:cNvPr id="53" name="TextBox 52">
            <a:extLst>
              <a:ext uri="{FF2B5EF4-FFF2-40B4-BE49-F238E27FC236}">
                <a16:creationId xmlns:a16="http://schemas.microsoft.com/office/drawing/2014/main" id="{5D9CAA11-AD72-4CDC-B4E3-3018323FD31D}"/>
              </a:ext>
            </a:extLst>
          </p:cNvPr>
          <p:cNvSpPr txBox="1"/>
          <p:nvPr/>
        </p:nvSpPr>
        <p:spPr>
          <a:xfrm rot="20766530">
            <a:off x="9835233" y="1604072"/>
            <a:ext cx="1253869" cy="415498"/>
          </a:xfrm>
          <a:prstGeom prst="rect">
            <a:avLst/>
          </a:prstGeom>
          <a:noFill/>
        </p:spPr>
        <p:txBody>
          <a:bodyPr wrap="none" rtlCol="0">
            <a:spAutoFit/>
          </a:bodyPr>
          <a:lstStyle/>
          <a:p>
            <a:r>
              <a:rPr lang="en-GB" sz="1050" i="1" dirty="0">
                <a:solidFill>
                  <a:srgbClr val="CC0000"/>
                </a:solidFill>
              </a:rPr>
              <a:t>Trend of maximum </a:t>
            </a:r>
          </a:p>
          <a:p>
            <a:r>
              <a:rPr lang="en-GB" sz="1050" i="1" dirty="0">
                <a:solidFill>
                  <a:srgbClr val="CC0000"/>
                </a:solidFill>
              </a:rPr>
              <a:t>displacement</a:t>
            </a:r>
            <a:endParaRPr lang="en-IE" sz="1050" i="1" dirty="0">
              <a:solidFill>
                <a:srgbClr val="CC0000"/>
              </a:solidFill>
            </a:endParaRPr>
          </a:p>
        </p:txBody>
      </p:sp>
      <p:sp>
        <p:nvSpPr>
          <p:cNvPr id="4" name="TextBox 3">
            <a:extLst>
              <a:ext uri="{FF2B5EF4-FFF2-40B4-BE49-F238E27FC236}">
                <a16:creationId xmlns:a16="http://schemas.microsoft.com/office/drawing/2014/main" id="{7AC161EE-8C73-4216-A825-FD1138983267}"/>
              </a:ext>
            </a:extLst>
          </p:cNvPr>
          <p:cNvSpPr txBox="1"/>
          <p:nvPr/>
        </p:nvSpPr>
        <p:spPr>
          <a:xfrm>
            <a:off x="431823" y="6030331"/>
            <a:ext cx="2496133" cy="307777"/>
          </a:xfrm>
          <a:prstGeom prst="rect">
            <a:avLst/>
          </a:prstGeom>
          <a:noFill/>
        </p:spPr>
        <p:txBody>
          <a:bodyPr wrap="none" rtlCol="0">
            <a:spAutoFit/>
          </a:bodyPr>
          <a:lstStyle/>
          <a:p>
            <a:r>
              <a:rPr lang="en-GB" sz="1400" i="1" dirty="0">
                <a:solidFill>
                  <a:schemeClr val="bg1"/>
                </a:solidFill>
              </a:rPr>
              <a:t>Modified from </a:t>
            </a:r>
            <a:r>
              <a:rPr lang="en-GB" sz="1400" i="1" dirty="0" err="1">
                <a:solidFill>
                  <a:schemeClr val="bg1"/>
                </a:solidFill>
              </a:rPr>
              <a:t>Kyne</a:t>
            </a:r>
            <a:r>
              <a:rPr lang="en-GB" sz="1400" i="1" dirty="0">
                <a:solidFill>
                  <a:schemeClr val="bg1"/>
                </a:solidFill>
              </a:rPr>
              <a:t> et al, 2019)</a:t>
            </a:r>
            <a:endParaRPr lang="en-IE" sz="1400" i="1" dirty="0">
              <a:solidFill>
                <a:schemeClr val="bg1"/>
              </a:solidFill>
            </a:endParaRPr>
          </a:p>
        </p:txBody>
      </p:sp>
      <p:grpSp>
        <p:nvGrpSpPr>
          <p:cNvPr id="54" name="Group 53">
            <a:extLst>
              <a:ext uri="{FF2B5EF4-FFF2-40B4-BE49-F238E27FC236}">
                <a16:creationId xmlns:a16="http://schemas.microsoft.com/office/drawing/2014/main" id="{9A08FDB6-1011-435C-A780-7C5C19C46062}"/>
              </a:ext>
            </a:extLst>
          </p:cNvPr>
          <p:cNvGrpSpPr/>
          <p:nvPr/>
        </p:nvGrpSpPr>
        <p:grpSpPr>
          <a:xfrm>
            <a:off x="4749489" y="909603"/>
            <a:ext cx="2016000" cy="209496"/>
            <a:chOff x="532301" y="5979206"/>
            <a:chExt cx="3160166" cy="454041"/>
          </a:xfrm>
        </p:grpSpPr>
        <p:pic>
          <p:nvPicPr>
            <p:cNvPr id="55" name="Picture 54">
              <a:extLst>
                <a:ext uri="{FF2B5EF4-FFF2-40B4-BE49-F238E27FC236}">
                  <a16:creationId xmlns:a16="http://schemas.microsoft.com/office/drawing/2014/main" id="{24D3659B-48C3-4322-B732-BF652DC93C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flipV="1">
              <a:off x="634107" y="6289247"/>
              <a:ext cx="2748897" cy="144000"/>
            </a:xfrm>
            <a:prstGeom prst="rect">
              <a:avLst/>
            </a:prstGeom>
          </p:spPr>
        </p:pic>
        <p:sp>
          <p:nvSpPr>
            <p:cNvPr id="56" name="TextBox 55">
              <a:extLst>
                <a:ext uri="{FF2B5EF4-FFF2-40B4-BE49-F238E27FC236}">
                  <a16:creationId xmlns:a16="http://schemas.microsoft.com/office/drawing/2014/main" id="{12F530D4-B475-4FBF-BDC1-249CAA659205}"/>
                </a:ext>
              </a:extLst>
            </p:cNvPr>
            <p:cNvSpPr txBox="1"/>
            <p:nvPr/>
          </p:nvSpPr>
          <p:spPr>
            <a:xfrm>
              <a:off x="532301" y="5979206"/>
              <a:ext cx="3160166" cy="433580"/>
            </a:xfrm>
            <a:prstGeom prst="rect">
              <a:avLst/>
            </a:prstGeom>
            <a:noFill/>
          </p:spPr>
          <p:txBody>
            <a:bodyPr wrap="square" rtlCol="0">
              <a:spAutoFit/>
            </a:bodyPr>
            <a:lstStyle/>
            <a:p>
              <a:r>
                <a:rPr lang="en-GB" sz="700" dirty="0">
                  <a:solidFill>
                    <a:schemeClr val="bg1"/>
                  </a:solidFill>
                </a:rPr>
                <a:t>0m                               500m        700m            1000m</a:t>
              </a:r>
              <a:endParaRPr lang="en-IE" sz="700" dirty="0">
                <a:solidFill>
                  <a:schemeClr val="bg1"/>
                </a:solidFill>
              </a:endParaRPr>
            </a:p>
          </p:txBody>
        </p:sp>
      </p:grpSp>
      <p:sp>
        <p:nvSpPr>
          <p:cNvPr id="12" name="Rectangle 11">
            <a:extLst>
              <a:ext uri="{FF2B5EF4-FFF2-40B4-BE49-F238E27FC236}">
                <a16:creationId xmlns:a16="http://schemas.microsoft.com/office/drawing/2014/main" id="{9AA7E4D9-3EDC-4C93-A83D-9E9B64CAADDE}"/>
              </a:ext>
            </a:extLst>
          </p:cNvPr>
          <p:cNvSpPr/>
          <p:nvPr/>
        </p:nvSpPr>
        <p:spPr>
          <a:xfrm>
            <a:off x="4650658" y="3628102"/>
            <a:ext cx="6784258" cy="208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57" name="Straight Connector 56">
            <a:extLst>
              <a:ext uri="{FF2B5EF4-FFF2-40B4-BE49-F238E27FC236}">
                <a16:creationId xmlns:a16="http://schemas.microsoft.com/office/drawing/2014/main" id="{9E4C6BF7-0708-42F0-B775-586347A8132A}"/>
              </a:ext>
            </a:extLst>
          </p:cNvPr>
          <p:cNvCxnSpPr/>
          <p:nvPr/>
        </p:nvCxnSpPr>
        <p:spPr>
          <a:xfrm>
            <a:off x="9360418" y="826561"/>
            <a:ext cx="0" cy="5634685"/>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pic>
        <p:nvPicPr>
          <p:cNvPr id="28" name="Picture 27">
            <a:extLst>
              <a:ext uri="{FF2B5EF4-FFF2-40B4-BE49-F238E27FC236}">
                <a16:creationId xmlns:a16="http://schemas.microsoft.com/office/drawing/2014/main" id="{B964C2B9-99AC-416C-B47F-F720F950C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902" y="1701174"/>
            <a:ext cx="4124819" cy="1911640"/>
          </a:xfrm>
          <a:prstGeom prst="rect">
            <a:avLst/>
          </a:prstGeom>
        </p:spPr>
      </p:pic>
      <p:cxnSp>
        <p:nvCxnSpPr>
          <p:cNvPr id="11" name="Straight Connector 10">
            <a:extLst>
              <a:ext uri="{FF2B5EF4-FFF2-40B4-BE49-F238E27FC236}">
                <a16:creationId xmlns:a16="http://schemas.microsoft.com/office/drawing/2014/main" id="{E20B8715-3A88-4BDF-BEA6-99CEED6333CF}"/>
              </a:ext>
            </a:extLst>
          </p:cNvPr>
          <p:cNvCxnSpPr/>
          <p:nvPr/>
        </p:nvCxnSpPr>
        <p:spPr>
          <a:xfrm>
            <a:off x="6929833" y="839996"/>
            <a:ext cx="0" cy="5634685"/>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nvGrpSpPr>
          <p:cNvPr id="67" name="Group 66">
            <a:extLst>
              <a:ext uri="{FF2B5EF4-FFF2-40B4-BE49-F238E27FC236}">
                <a16:creationId xmlns:a16="http://schemas.microsoft.com/office/drawing/2014/main" id="{751C8930-5F01-4DE6-B66C-7C74DBBB5303}"/>
              </a:ext>
            </a:extLst>
          </p:cNvPr>
          <p:cNvGrpSpPr/>
          <p:nvPr/>
        </p:nvGrpSpPr>
        <p:grpSpPr>
          <a:xfrm>
            <a:off x="7462632" y="3975736"/>
            <a:ext cx="1309687" cy="869157"/>
            <a:chOff x="7205663" y="5393531"/>
            <a:chExt cx="1309687" cy="869157"/>
          </a:xfrm>
        </p:grpSpPr>
        <p:sp>
          <p:nvSpPr>
            <p:cNvPr id="65" name="Freeform: Shape 64">
              <a:extLst>
                <a:ext uri="{FF2B5EF4-FFF2-40B4-BE49-F238E27FC236}">
                  <a16:creationId xmlns:a16="http://schemas.microsoft.com/office/drawing/2014/main" id="{635F59D9-F8EF-47DE-9E4C-005BB0914EC3}"/>
                </a:ext>
              </a:extLst>
            </p:cNvPr>
            <p:cNvSpPr/>
            <p:nvPr/>
          </p:nvSpPr>
          <p:spPr>
            <a:xfrm>
              <a:off x="7229475" y="5434013"/>
              <a:ext cx="1045369" cy="828675"/>
            </a:xfrm>
            <a:custGeom>
              <a:avLst/>
              <a:gdLst>
                <a:gd name="connsiteX0" fmla="*/ 0 w 1045369"/>
                <a:gd name="connsiteY0" fmla="*/ 0 h 828675"/>
                <a:gd name="connsiteX1" fmla="*/ 19050 w 1045369"/>
                <a:gd name="connsiteY1" fmla="*/ 73818 h 828675"/>
                <a:gd name="connsiteX2" fmla="*/ 38100 w 1045369"/>
                <a:gd name="connsiteY2" fmla="*/ 126206 h 828675"/>
                <a:gd name="connsiteX3" fmla="*/ 69056 w 1045369"/>
                <a:gd name="connsiteY3" fmla="*/ 157162 h 828675"/>
                <a:gd name="connsiteX4" fmla="*/ 104775 w 1045369"/>
                <a:gd name="connsiteY4" fmla="*/ 166687 h 828675"/>
                <a:gd name="connsiteX5" fmla="*/ 142875 w 1045369"/>
                <a:gd name="connsiteY5" fmla="*/ 147637 h 828675"/>
                <a:gd name="connsiteX6" fmla="*/ 166688 w 1045369"/>
                <a:gd name="connsiteY6" fmla="*/ 123825 h 828675"/>
                <a:gd name="connsiteX7" fmla="*/ 223838 w 1045369"/>
                <a:gd name="connsiteY7" fmla="*/ 90487 h 828675"/>
                <a:gd name="connsiteX8" fmla="*/ 283369 w 1045369"/>
                <a:gd name="connsiteY8" fmla="*/ 142875 h 828675"/>
                <a:gd name="connsiteX9" fmla="*/ 285750 w 1045369"/>
                <a:gd name="connsiteY9" fmla="*/ 226218 h 828675"/>
                <a:gd name="connsiteX10" fmla="*/ 264319 w 1045369"/>
                <a:gd name="connsiteY10" fmla="*/ 326231 h 828675"/>
                <a:gd name="connsiteX11" fmla="*/ 266700 w 1045369"/>
                <a:gd name="connsiteY11" fmla="*/ 526256 h 828675"/>
                <a:gd name="connsiteX12" fmla="*/ 290513 w 1045369"/>
                <a:gd name="connsiteY12" fmla="*/ 666750 h 828675"/>
                <a:gd name="connsiteX13" fmla="*/ 307181 w 1045369"/>
                <a:gd name="connsiteY13" fmla="*/ 738187 h 828675"/>
                <a:gd name="connsiteX14" fmla="*/ 342900 w 1045369"/>
                <a:gd name="connsiteY14" fmla="*/ 797718 h 828675"/>
                <a:gd name="connsiteX15" fmla="*/ 395288 w 1045369"/>
                <a:gd name="connsiteY15" fmla="*/ 828675 h 828675"/>
                <a:gd name="connsiteX16" fmla="*/ 469106 w 1045369"/>
                <a:gd name="connsiteY16" fmla="*/ 826293 h 828675"/>
                <a:gd name="connsiteX17" fmla="*/ 545306 w 1045369"/>
                <a:gd name="connsiteY17" fmla="*/ 800100 h 828675"/>
                <a:gd name="connsiteX18" fmla="*/ 619125 w 1045369"/>
                <a:gd name="connsiteY18" fmla="*/ 762000 h 828675"/>
                <a:gd name="connsiteX19" fmla="*/ 681038 w 1045369"/>
                <a:gd name="connsiteY19" fmla="*/ 700087 h 828675"/>
                <a:gd name="connsiteX20" fmla="*/ 747713 w 1045369"/>
                <a:gd name="connsiteY20" fmla="*/ 664368 h 828675"/>
                <a:gd name="connsiteX21" fmla="*/ 795338 w 1045369"/>
                <a:gd name="connsiteY21" fmla="*/ 640556 h 828675"/>
                <a:gd name="connsiteX22" fmla="*/ 831056 w 1045369"/>
                <a:gd name="connsiteY22" fmla="*/ 657225 h 828675"/>
                <a:gd name="connsiteX23" fmla="*/ 845344 w 1045369"/>
                <a:gd name="connsiteY23" fmla="*/ 688181 h 828675"/>
                <a:gd name="connsiteX24" fmla="*/ 864394 w 1045369"/>
                <a:gd name="connsiteY24" fmla="*/ 719137 h 828675"/>
                <a:gd name="connsiteX25" fmla="*/ 904875 w 1045369"/>
                <a:gd name="connsiteY25" fmla="*/ 735806 h 828675"/>
                <a:gd name="connsiteX26" fmla="*/ 938213 w 1045369"/>
                <a:gd name="connsiteY26" fmla="*/ 726281 h 828675"/>
                <a:gd name="connsiteX27" fmla="*/ 981075 w 1045369"/>
                <a:gd name="connsiteY27" fmla="*/ 683418 h 828675"/>
                <a:gd name="connsiteX28" fmla="*/ 1045369 w 1045369"/>
                <a:gd name="connsiteY28" fmla="*/ 526256 h 828675"/>
                <a:gd name="connsiteX29" fmla="*/ 183356 w 1045369"/>
                <a:gd name="connsiteY29" fmla="*/ 0 h 828675"/>
                <a:gd name="connsiteX30" fmla="*/ 0 w 1045369"/>
                <a:gd name="connsiteY30"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5369" h="828675">
                  <a:moveTo>
                    <a:pt x="0" y="0"/>
                  </a:moveTo>
                  <a:lnTo>
                    <a:pt x="19050" y="73818"/>
                  </a:lnTo>
                  <a:lnTo>
                    <a:pt x="38100" y="126206"/>
                  </a:lnTo>
                  <a:lnTo>
                    <a:pt x="69056" y="157162"/>
                  </a:lnTo>
                  <a:lnTo>
                    <a:pt x="104775" y="166687"/>
                  </a:lnTo>
                  <a:lnTo>
                    <a:pt x="142875" y="147637"/>
                  </a:lnTo>
                  <a:lnTo>
                    <a:pt x="166688" y="123825"/>
                  </a:lnTo>
                  <a:lnTo>
                    <a:pt x="223838" y="90487"/>
                  </a:lnTo>
                  <a:lnTo>
                    <a:pt x="283369" y="142875"/>
                  </a:lnTo>
                  <a:cubicBezTo>
                    <a:pt x="284163" y="170656"/>
                    <a:pt x="284956" y="198437"/>
                    <a:pt x="285750" y="226218"/>
                  </a:cubicBezTo>
                  <a:lnTo>
                    <a:pt x="264319" y="326231"/>
                  </a:lnTo>
                  <a:cubicBezTo>
                    <a:pt x="265113" y="392906"/>
                    <a:pt x="265906" y="459581"/>
                    <a:pt x="266700" y="526256"/>
                  </a:cubicBezTo>
                  <a:lnTo>
                    <a:pt x="290513" y="666750"/>
                  </a:lnTo>
                  <a:lnTo>
                    <a:pt x="307181" y="738187"/>
                  </a:lnTo>
                  <a:lnTo>
                    <a:pt x="342900" y="797718"/>
                  </a:lnTo>
                  <a:lnTo>
                    <a:pt x="395288" y="828675"/>
                  </a:lnTo>
                  <a:lnTo>
                    <a:pt x="469106" y="826293"/>
                  </a:lnTo>
                  <a:lnTo>
                    <a:pt x="545306" y="800100"/>
                  </a:lnTo>
                  <a:lnTo>
                    <a:pt x="619125" y="762000"/>
                  </a:lnTo>
                  <a:lnTo>
                    <a:pt x="681038" y="700087"/>
                  </a:lnTo>
                  <a:lnTo>
                    <a:pt x="747713" y="664368"/>
                  </a:lnTo>
                  <a:lnTo>
                    <a:pt x="795338" y="640556"/>
                  </a:lnTo>
                  <a:lnTo>
                    <a:pt x="831056" y="657225"/>
                  </a:lnTo>
                  <a:lnTo>
                    <a:pt x="845344" y="688181"/>
                  </a:lnTo>
                  <a:lnTo>
                    <a:pt x="864394" y="719137"/>
                  </a:lnTo>
                  <a:lnTo>
                    <a:pt x="904875" y="735806"/>
                  </a:lnTo>
                  <a:lnTo>
                    <a:pt x="938213" y="726281"/>
                  </a:lnTo>
                  <a:lnTo>
                    <a:pt x="981075" y="683418"/>
                  </a:lnTo>
                  <a:lnTo>
                    <a:pt x="1045369" y="526256"/>
                  </a:lnTo>
                  <a:lnTo>
                    <a:pt x="183356" y="0"/>
                  </a:lnTo>
                  <a:lnTo>
                    <a:pt x="0" y="0"/>
                  </a:lnTo>
                  <a:close/>
                </a:path>
              </a:pathLst>
            </a:cu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Freeform: Shape 61">
              <a:extLst>
                <a:ext uri="{FF2B5EF4-FFF2-40B4-BE49-F238E27FC236}">
                  <a16:creationId xmlns:a16="http://schemas.microsoft.com/office/drawing/2014/main" id="{79DF96FD-90FB-484E-94B7-EA085DC5E0B3}"/>
                </a:ext>
              </a:extLst>
            </p:cNvPr>
            <p:cNvSpPr/>
            <p:nvPr/>
          </p:nvSpPr>
          <p:spPr>
            <a:xfrm>
              <a:off x="7350919" y="5395913"/>
              <a:ext cx="1164431" cy="438150"/>
            </a:xfrm>
            <a:custGeom>
              <a:avLst/>
              <a:gdLst>
                <a:gd name="connsiteX0" fmla="*/ 0 w 1164431"/>
                <a:gd name="connsiteY0" fmla="*/ 0 h 438150"/>
                <a:gd name="connsiteX1" fmla="*/ 1164431 w 1164431"/>
                <a:gd name="connsiteY1" fmla="*/ 11906 h 438150"/>
                <a:gd name="connsiteX2" fmla="*/ 1123950 w 1164431"/>
                <a:gd name="connsiteY2" fmla="*/ 138112 h 438150"/>
                <a:gd name="connsiteX3" fmla="*/ 1085850 w 1164431"/>
                <a:gd name="connsiteY3" fmla="*/ 221456 h 438150"/>
                <a:gd name="connsiteX4" fmla="*/ 1064419 w 1164431"/>
                <a:gd name="connsiteY4" fmla="*/ 276225 h 438150"/>
                <a:gd name="connsiteX5" fmla="*/ 1038225 w 1164431"/>
                <a:gd name="connsiteY5" fmla="*/ 321468 h 438150"/>
                <a:gd name="connsiteX6" fmla="*/ 1004887 w 1164431"/>
                <a:gd name="connsiteY6" fmla="*/ 361950 h 438150"/>
                <a:gd name="connsiteX7" fmla="*/ 976312 w 1164431"/>
                <a:gd name="connsiteY7" fmla="*/ 395287 h 438150"/>
                <a:gd name="connsiteX8" fmla="*/ 942975 w 1164431"/>
                <a:gd name="connsiteY8" fmla="*/ 419100 h 438150"/>
                <a:gd name="connsiteX9" fmla="*/ 912019 w 1164431"/>
                <a:gd name="connsiteY9" fmla="*/ 421481 h 438150"/>
                <a:gd name="connsiteX10" fmla="*/ 892969 w 1164431"/>
                <a:gd name="connsiteY10" fmla="*/ 407193 h 438150"/>
                <a:gd name="connsiteX11" fmla="*/ 857250 w 1164431"/>
                <a:gd name="connsiteY11" fmla="*/ 359568 h 438150"/>
                <a:gd name="connsiteX12" fmla="*/ 833437 w 1164431"/>
                <a:gd name="connsiteY12" fmla="*/ 307181 h 438150"/>
                <a:gd name="connsiteX13" fmla="*/ 802481 w 1164431"/>
                <a:gd name="connsiteY13" fmla="*/ 257175 h 438150"/>
                <a:gd name="connsiteX14" fmla="*/ 769144 w 1164431"/>
                <a:gd name="connsiteY14" fmla="*/ 235743 h 438150"/>
                <a:gd name="connsiteX15" fmla="*/ 742950 w 1164431"/>
                <a:gd name="connsiteY15" fmla="*/ 223837 h 438150"/>
                <a:gd name="connsiteX16" fmla="*/ 704850 w 1164431"/>
                <a:gd name="connsiteY16" fmla="*/ 223837 h 438150"/>
                <a:gd name="connsiteX17" fmla="*/ 673894 w 1164431"/>
                <a:gd name="connsiteY17" fmla="*/ 238125 h 438150"/>
                <a:gd name="connsiteX18" fmla="*/ 626269 w 1164431"/>
                <a:gd name="connsiteY18" fmla="*/ 285750 h 438150"/>
                <a:gd name="connsiteX19" fmla="*/ 561975 w 1164431"/>
                <a:gd name="connsiteY19" fmla="*/ 347662 h 438150"/>
                <a:gd name="connsiteX20" fmla="*/ 507206 w 1164431"/>
                <a:gd name="connsiteY20" fmla="*/ 395287 h 438150"/>
                <a:gd name="connsiteX21" fmla="*/ 469106 w 1164431"/>
                <a:gd name="connsiteY21" fmla="*/ 428625 h 438150"/>
                <a:gd name="connsiteX22" fmla="*/ 433387 w 1164431"/>
                <a:gd name="connsiteY22" fmla="*/ 438150 h 438150"/>
                <a:gd name="connsiteX23" fmla="*/ 385762 w 1164431"/>
                <a:gd name="connsiteY23" fmla="*/ 433387 h 438150"/>
                <a:gd name="connsiteX24" fmla="*/ 330994 w 1164431"/>
                <a:gd name="connsiteY24" fmla="*/ 385762 h 438150"/>
                <a:gd name="connsiteX25" fmla="*/ 235744 w 1164431"/>
                <a:gd name="connsiteY25" fmla="*/ 257175 h 438150"/>
                <a:gd name="connsiteX26" fmla="*/ 147637 w 1164431"/>
                <a:gd name="connsiteY26" fmla="*/ 142875 h 438150"/>
                <a:gd name="connsiteX27" fmla="*/ 90487 w 1164431"/>
                <a:gd name="connsiteY27" fmla="*/ 71437 h 438150"/>
                <a:gd name="connsiteX28" fmla="*/ 0 w 1164431"/>
                <a:gd name="connsiteY28"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431" h="438150">
                  <a:moveTo>
                    <a:pt x="0" y="0"/>
                  </a:moveTo>
                  <a:lnTo>
                    <a:pt x="1164431" y="11906"/>
                  </a:lnTo>
                  <a:lnTo>
                    <a:pt x="1123950" y="138112"/>
                  </a:lnTo>
                  <a:lnTo>
                    <a:pt x="1085850" y="221456"/>
                  </a:lnTo>
                  <a:lnTo>
                    <a:pt x="1064419" y="276225"/>
                  </a:lnTo>
                  <a:lnTo>
                    <a:pt x="1038225" y="321468"/>
                  </a:lnTo>
                  <a:lnTo>
                    <a:pt x="1004887" y="361950"/>
                  </a:lnTo>
                  <a:lnTo>
                    <a:pt x="976312" y="395287"/>
                  </a:lnTo>
                  <a:lnTo>
                    <a:pt x="942975" y="419100"/>
                  </a:lnTo>
                  <a:lnTo>
                    <a:pt x="912019" y="421481"/>
                  </a:lnTo>
                  <a:lnTo>
                    <a:pt x="892969" y="407193"/>
                  </a:lnTo>
                  <a:lnTo>
                    <a:pt x="857250" y="359568"/>
                  </a:lnTo>
                  <a:lnTo>
                    <a:pt x="833437" y="307181"/>
                  </a:lnTo>
                  <a:lnTo>
                    <a:pt x="802481" y="257175"/>
                  </a:lnTo>
                  <a:lnTo>
                    <a:pt x="769144" y="235743"/>
                  </a:lnTo>
                  <a:lnTo>
                    <a:pt x="742950" y="223837"/>
                  </a:lnTo>
                  <a:lnTo>
                    <a:pt x="704850" y="223837"/>
                  </a:lnTo>
                  <a:lnTo>
                    <a:pt x="673894" y="238125"/>
                  </a:lnTo>
                  <a:lnTo>
                    <a:pt x="626269" y="285750"/>
                  </a:lnTo>
                  <a:lnTo>
                    <a:pt x="561975" y="347662"/>
                  </a:lnTo>
                  <a:lnTo>
                    <a:pt x="507206" y="395287"/>
                  </a:lnTo>
                  <a:lnTo>
                    <a:pt x="469106" y="428625"/>
                  </a:lnTo>
                  <a:lnTo>
                    <a:pt x="433387" y="438150"/>
                  </a:lnTo>
                  <a:lnTo>
                    <a:pt x="385762" y="433387"/>
                  </a:lnTo>
                  <a:lnTo>
                    <a:pt x="330994" y="385762"/>
                  </a:lnTo>
                  <a:lnTo>
                    <a:pt x="235744" y="257175"/>
                  </a:lnTo>
                  <a:lnTo>
                    <a:pt x="147637" y="142875"/>
                  </a:lnTo>
                  <a:lnTo>
                    <a:pt x="90487" y="71437"/>
                  </a:lnTo>
                  <a:lnTo>
                    <a:pt x="0" y="0"/>
                  </a:lnTo>
                  <a:close/>
                </a:path>
              </a:pathLst>
            </a:custGeom>
            <a:pattFill prst="pct90">
              <a:fgClr>
                <a:schemeClr val="accent6">
                  <a:lumMod val="60000"/>
                  <a:lumOff val="40000"/>
                </a:schemeClr>
              </a:fgClr>
              <a:bgClr>
                <a:schemeClr val="bg1"/>
              </a:bgClr>
            </a:patt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Freeform: Shape 62">
              <a:extLst>
                <a:ext uri="{FF2B5EF4-FFF2-40B4-BE49-F238E27FC236}">
                  <a16:creationId xmlns:a16="http://schemas.microsoft.com/office/drawing/2014/main" id="{18F78FF1-9D05-4ABA-89BF-258A1DCE835E}"/>
                </a:ext>
              </a:extLst>
            </p:cNvPr>
            <p:cNvSpPr/>
            <p:nvPr/>
          </p:nvSpPr>
          <p:spPr>
            <a:xfrm>
              <a:off x="7205663" y="5393531"/>
              <a:ext cx="1219200" cy="719138"/>
            </a:xfrm>
            <a:custGeom>
              <a:avLst/>
              <a:gdLst>
                <a:gd name="connsiteX0" fmla="*/ 0 w 1219200"/>
                <a:gd name="connsiteY0" fmla="*/ 0 h 719138"/>
                <a:gd name="connsiteX1" fmla="*/ 47625 w 1219200"/>
                <a:gd name="connsiteY1" fmla="*/ 80963 h 719138"/>
                <a:gd name="connsiteX2" fmla="*/ 71437 w 1219200"/>
                <a:gd name="connsiteY2" fmla="*/ 123825 h 719138"/>
                <a:gd name="connsiteX3" fmla="*/ 95250 w 1219200"/>
                <a:gd name="connsiteY3" fmla="*/ 150019 h 719138"/>
                <a:gd name="connsiteX4" fmla="*/ 130968 w 1219200"/>
                <a:gd name="connsiteY4" fmla="*/ 166688 h 719138"/>
                <a:gd name="connsiteX5" fmla="*/ 166687 w 1219200"/>
                <a:gd name="connsiteY5" fmla="*/ 171450 h 719138"/>
                <a:gd name="connsiteX6" fmla="*/ 214312 w 1219200"/>
                <a:gd name="connsiteY6" fmla="*/ 159544 h 719138"/>
                <a:gd name="connsiteX7" fmla="*/ 261937 w 1219200"/>
                <a:gd name="connsiteY7" fmla="*/ 159544 h 719138"/>
                <a:gd name="connsiteX8" fmla="*/ 297656 w 1219200"/>
                <a:gd name="connsiteY8" fmla="*/ 166688 h 719138"/>
                <a:gd name="connsiteX9" fmla="*/ 338137 w 1219200"/>
                <a:gd name="connsiteY9" fmla="*/ 240507 h 719138"/>
                <a:gd name="connsiteX10" fmla="*/ 392906 w 1219200"/>
                <a:gd name="connsiteY10" fmla="*/ 376238 h 719138"/>
                <a:gd name="connsiteX11" fmla="*/ 440531 w 1219200"/>
                <a:gd name="connsiteY11" fmla="*/ 511969 h 719138"/>
                <a:gd name="connsiteX12" fmla="*/ 473868 w 1219200"/>
                <a:gd name="connsiteY12" fmla="*/ 597694 h 719138"/>
                <a:gd name="connsiteX13" fmla="*/ 523875 w 1219200"/>
                <a:gd name="connsiteY13" fmla="*/ 669132 h 719138"/>
                <a:gd name="connsiteX14" fmla="*/ 552450 w 1219200"/>
                <a:gd name="connsiteY14" fmla="*/ 688182 h 719138"/>
                <a:gd name="connsiteX15" fmla="*/ 607218 w 1219200"/>
                <a:gd name="connsiteY15" fmla="*/ 702469 h 719138"/>
                <a:gd name="connsiteX16" fmla="*/ 657225 w 1219200"/>
                <a:gd name="connsiteY16" fmla="*/ 697707 h 719138"/>
                <a:gd name="connsiteX17" fmla="*/ 688181 w 1219200"/>
                <a:gd name="connsiteY17" fmla="*/ 673894 h 719138"/>
                <a:gd name="connsiteX18" fmla="*/ 745331 w 1219200"/>
                <a:gd name="connsiteY18" fmla="*/ 631032 h 719138"/>
                <a:gd name="connsiteX19" fmla="*/ 804862 w 1219200"/>
                <a:gd name="connsiteY19" fmla="*/ 609600 h 719138"/>
                <a:gd name="connsiteX20" fmla="*/ 828675 w 1219200"/>
                <a:gd name="connsiteY20" fmla="*/ 604838 h 719138"/>
                <a:gd name="connsiteX21" fmla="*/ 859631 w 1219200"/>
                <a:gd name="connsiteY21" fmla="*/ 628650 h 719138"/>
                <a:gd name="connsiteX22" fmla="*/ 885825 w 1219200"/>
                <a:gd name="connsiteY22" fmla="*/ 676275 h 719138"/>
                <a:gd name="connsiteX23" fmla="*/ 914400 w 1219200"/>
                <a:gd name="connsiteY23" fmla="*/ 711994 h 719138"/>
                <a:gd name="connsiteX24" fmla="*/ 938212 w 1219200"/>
                <a:gd name="connsiteY24" fmla="*/ 719138 h 719138"/>
                <a:gd name="connsiteX25" fmla="*/ 978693 w 1219200"/>
                <a:gd name="connsiteY25" fmla="*/ 697707 h 719138"/>
                <a:gd name="connsiteX26" fmla="*/ 1071562 w 1219200"/>
                <a:gd name="connsiteY26" fmla="*/ 583407 h 719138"/>
                <a:gd name="connsiteX27" fmla="*/ 1169193 w 1219200"/>
                <a:gd name="connsiteY27" fmla="*/ 381000 h 719138"/>
                <a:gd name="connsiteX28" fmla="*/ 1219200 w 1219200"/>
                <a:gd name="connsiteY28" fmla="*/ 264319 h 719138"/>
                <a:gd name="connsiteX29" fmla="*/ 1157287 w 1219200"/>
                <a:gd name="connsiteY29" fmla="*/ 359569 h 719138"/>
                <a:gd name="connsiteX30" fmla="*/ 1128712 w 1219200"/>
                <a:gd name="connsiteY30" fmla="*/ 390525 h 719138"/>
                <a:gd name="connsiteX31" fmla="*/ 1109662 w 1219200"/>
                <a:gd name="connsiteY31" fmla="*/ 409575 h 719138"/>
                <a:gd name="connsiteX32" fmla="*/ 1092993 w 1219200"/>
                <a:gd name="connsiteY32" fmla="*/ 419100 h 719138"/>
                <a:gd name="connsiteX33" fmla="*/ 1062037 w 1219200"/>
                <a:gd name="connsiteY33" fmla="*/ 423863 h 719138"/>
                <a:gd name="connsiteX34" fmla="*/ 1042987 w 1219200"/>
                <a:gd name="connsiteY34" fmla="*/ 414338 h 719138"/>
                <a:gd name="connsiteX35" fmla="*/ 1009650 w 1219200"/>
                <a:gd name="connsiteY35" fmla="*/ 373857 h 719138"/>
                <a:gd name="connsiteX36" fmla="*/ 983456 w 1219200"/>
                <a:gd name="connsiteY36" fmla="*/ 316707 h 719138"/>
                <a:gd name="connsiteX37" fmla="*/ 950118 w 1219200"/>
                <a:gd name="connsiteY37" fmla="*/ 261938 h 719138"/>
                <a:gd name="connsiteX38" fmla="*/ 909637 w 1219200"/>
                <a:gd name="connsiteY38" fmla="*/ 235744 h 719138"/>
                <a:gd name="connsiteX39" fmla="*/ 892968 w 1219200"/>
                <a:gd name="connsiteY39" fmla="*/ 230982 h 719138"/>
                <a:gd name="connsiteX40" fmla="*/ 842962 w 1219200"/>
                <a:gd name="connsiteY40" fmla="*/ 230982 h 719138"/>
                <a:gd name="connsiteX41" fmla="*/ 807243 w 1219200"/>
                <a:gd name="connsiteY41" fmla="*/ 254794 h 719138"/>
                <a:gd name="connsiteX42" fmla="*/ 750093 w 1219200"/>
                <a:gd name="connsiteY42" fmla="*/ 309563 h 719138"/>
                <a:gd name="connsiteX43" fmla="*/ 704850 w 1219200"/>
                <a:gd name="connsiteY43" fmla="*/ 354807 h 719138"/>
                <a:gd name="connsiteX44" fmla="*/ 654843 w 1219200"/>
                <a:gd name="connsiteY44" fmla="*/ 392907 h 719138"/>
                <a:gd name="connsiteX45" fmla="*/ 626268 w 1219200"/>
                <a:gd name="connsiteY45" fmla="*/ 426244 h 719138"/>
                <a:gd name="connsiteX46" fmla="*/ 583406 w 1219200"/>
                <a:gd name="connsiteY46" fmla="*/ 438150 h 719138"/>
                <a:gd name="connsiteX47" fmla="*/ 533400 w 1219200"/>
                <a:gd name="connsiteY47" fmla="*/ 435769 h 719138"/>
                <a:gd name="connsiteX48" fmla="*/ 478631 w 1219200"/>
                <a:gd name="connsiteY48" fmla="*/ 395288 h 719138"/>
                <a:gd name="connsiteX49" fmla="*/ 416718 w 1219200"/>
                <a:gd name="connsiteY49" fmla="*/ 304800 h 719138"/>
                <a:gd name="connsiteX50" fmla="*/ 354806 w 1219200"/>
                <a:gd name="connsiteY50" fmla="*/ 228600 h 719138"/>
                <a:gd name="connsiteX51" fmla="*/ 280987 w 1219200"/>
                <a:gd name="connsiteY51" fmla="*/ 130969 h 719138"/>
                <a:gd name="connsiteX52" fmla="*/ 240506 w 1219200"/>
                <a:gd name="connsiteY52" fmla="*/ 69057 h 719138"/>
                <a:gd name="connsiteX53" fmla="*/ 150018 w 1219200"/>
                <a:gd name="connsiteY53" fmla="*/ 4763 h 719138"/>
                <a:gd name="connsiteX54" fmla="*/ 0 w 1219200"/>
                <a:gd name="connsiteY54" fmla="*/ 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200" h="719138">
                  <a:moveTo>
                    <a:pt x="0" y="0"/>
                  </a:moveTo>
                  <a:lnTo>
                    <a:pt x="47625" y="80963"/>
                  </a:lnTo>
                  <a:lnTo>
                    <a:pt x="71437" y="123825"/>
                  </a:lnTo>
                  <a:lnTo>
                    <a:pt x="95250" y="150019"/>
                  </a:lnTo>
                  <a:lnTo>
                    <a:pt x="130968" y="166688"/>
                  </a:lnTo>
                  <a:lnTo>
                    <a:pt x="166687" y="171450"/>
                  </a:lnTo>
                  <a:lnTo>
                    <a:pt x="214312" y="159544"/>
                  </a:lnTo>
                  <a:lnTo>
                    <a:pt x="261937" y="159544"/>
                  </a:lnTo>
                  <a:lnTo>
                    <a:pt x="297656" y="166688"/>
                  </a:lnTo>
                  <a:lnTo>
                    <a:pt x="338137" y="240507"/>
                  </a:lnTo>
                  <a:lnTo>
                    <a:pt x="392906" y="376238"/>
                  </a:lnTo>
                  <a:lnTo>
                    <a:pt x="440531" y="511969"/>
                  </a:lnTo>
                  <a:lnTo>
                    <a:pt x="473868" y="597694"/>
                  </a:lnTo>
                  <a:lnTo>
                    <a:pt x="523875" y="669132"/>
                  </a:lnTo>
                  <a:lnTo>
                    <a:pt x="552450" y="688182"/>
                  </a:lnTo>
                  <a:lnTo>
                    <a:pt x="607218" y="702469"/>
                  </a:lnTo>
                  <a:lnTo>
                    <a:pt x="657225" y="697707"/>
                  </a:lnTo>
                  <a:lnTo>
                    <a:pt x="688181" y="673894"/>
                  </a:lnTo>
                  <a:lnTo>
                    <a:pt x="745331" y="631032"/>
                  </a:lnTo>
                  <a:lnTo>
                    <a:pt x="804862" y="609600"/>
                  </a:lnTo>
                  <a:lnTo>
                    <a:pt x="828675" y="604838"/>
                  </a:lnTo>
                  <a:lnTo>
                    <a:pt x="859631" y="628650"/>
                  </a:lnTo>
                  <a:lnTo>
                    <a:pt x="885825" y="676275"/>
                  </a:lnTo>
                  <a:lnTo>
                    <a:pt x="914400" y="711994"/>
                  </a:lnTo>
                  <a:lnTo>
                    <a:pt x="938212" y="719138"/>
                  </a:lnTo>
                  <a:lnTo>
                    <a:pt x="978693" y="697707"/>
                  </a:lnTo>
                  <a:lnTo>
                    <a:pt x="1071562" y="583407"/>
                  </a:lnTo>
                  <a:lnTo>
                    <a:pt x="1169193" y="381000"/>
                  </a:lnTo>
                  <a:lnTo>
                    <a:pt x="1219200" y="264319"/>
                  </a:lnTo>
                  <a:lnTo>
                    <a:pt x="1157287" y="359569"/>
                  </a:lnTo>
                  <a:lnTo>
                    <a:pt x="1128712" y="390525"/>
                  </a:lnTo>
                  <a:lnTo>
                    <a:pt x="1109662" y="409575"/>
                  </a:lnTo>
                  <a:lnTo>
                    <a:pt x="1092993" y="419100"/>
                  </a:lnTo>
                  <a:lnTo>
                    <a:pt x="1062037" y="423863"/>
                  </a:lnTo>
                  <a:lnTo>
                    <a:pt x="1042987" y="414338"/>
                  </a:lnTo>
                  <a:lnTo>
                    <a:pt x="1009650" y="373857"/>
                  </a:lnTo>
                  <a:lnTo>
                    <a:pt x="983456" y="316707"/>
                  </a:lnTo>
                  <a:lnTo>
                    <a:pt x="950118" y="261938"/>
                  </a:lnTo>
                  <a:lnTo>
                    <a:pt x="909637" y="235744"/>
                  </a:lnTo>
                  <a:lnTo>
                    <a:pt x="892968" y="230982"/>
                  </a:lnTo>
                  <a:lnTo>
                    <a:pt x="842962" y="230982"/>
                  </a:lnTo>
                  <a:lnTo>
                    <a:pt x="807243" y="254794"/>
                  </a:lnTo>
                  <a:lnTo>
                    <a:pt x="750093" y="309563"/>
                  </a:lnTo>
                  <a:lnTo>
                    <a:pt x="704850" y="354807"/>
                  </a:lnTo>
                  <a:lnTo>
                    <a:pt x="654843" y="392907"/>
                  </a:lnTo>
                  <a:lnTo>
                    <a:pt x="626268" y="426244"/>
                  </a:lnTo>
                  <a:lnTo>
                    <a:pt x="583406" y="438150"/>
                  </a:lnTo>
                  <a:lnTo>
                    <a:pt x="533400" y="435769"/>
                  </a:lnTo>
                  <a:lnTo>
                    <a:pt x="478631" y="395288"/>
                  </a:lnTo>
                  <a:lnTo>
                    <a:pt x="416718" y="304800"/>
                  </a:lnTo>
                  <a:lnTo>
                    <a:pt x="354806" y="228600"/>
                  </a:lnTo>
                  <a:lnTo>
                    <a:pt x="280987" y="130969"/>
                  </a:lnTo>
                  <a:lnTo>
                    <a:pt x="240506" y="69057"/>
                  </a:lnTo>
                  <a:lnTo>
                    <a:pt x="150018" y="4763"/>
                  </a:lnTo>
                  <a:lnTo>
                    <a:pt x="0" y="0"/>
                  </a:lnTo>
                  <a:close/>
                </a:path>
              </a:pathLst>
            </a:custGeom>
            <a:pattFill prst="pct70">
              <a:fgClr>
                <a:schemeClr val="accent6">
                  <a:lumMod val="60000"/>
                  <a:lumOff val="40000"/>
                </a:schemeClr>
              </a:fgClr>
              <a:bgClr>
                <a:schemeClr val="bg1"/>
              </a:bgClr>
            </a:patt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4" name="Freeform: Shape 63">
              <a:extLst>
                <a:ext uri="{FF2B5EF4-FFF2-40B4-BE49-F238E27FC236}">
                  <a16:creationId xmlns:a16="http://schemas.microsoft.com/office/drawing/2014/main" id="{7455F82E-2EDF-4313-9A2D-78BBAFDBDBD1}"/>
                </a:ext>
              </a:extLst>
            </p:cNvPr>
            <p:cNvSpPr/>
            <p:nvPr/>
          </p:nvSpPr>
          <p:spPr>
            <a:xfrm>
              <a:off x="7424738" y="5550694"/>
              <a:ext cx="447675" cy="604838"/>
            </a:xfrm>
            <a:custGeom>
              <a:avLst/>
              <a:gdLst>
                <a:gd name="connsiteX0" fmla="*/ 0 w 447675"/>
                <a:gd name="connsiteY0" fmla="*/ 0 h 604838"/>
                <a:gd name="connsiteX1" fmla="*/ 42862 w 447675"/>
                <a:gd name="connsiteY1" fmla="*/ 26194 h 604838"/>
                <a:gd name="connsiteX2" fmla="*/ 61912 w 447675"/>
                <a:gd name="connsiteY2" fmla="*/ 88107 h 604838"/>
                <a:gd name="connsiteX3" fmla="*/ 76200 w 447675"/>
                <a:gd name="connsiteY3" fmla="*/ 204788 h 604838"/>
                <a:gd name="connsiteX4" fmla="*/ 90487 w 447675"/>
                <a:gd name="connsiteY4" fmla="*/ 347663 h 604838"/>
                <a:gd name="connsiteX5" fmla="*/ 116681 w 447675"/>
                <a:gd name="connsiteY5" fmla="*/ 459582 h 604838"/>
                <a:gd name="connsiteX6" fmla="*/ 147637 w 447675"/>
                <a:gd name="connsiteY6" fmla="*/ 535782 h 604838"/>
                <a:gd name="connsiteX7" fmla="*/ 192881 w 447675"/>
                <a:gd name="connsiteY7" fmla="*/ 585788 h 604838"/>
                <a:gd name="connsiteX8" fmla="*/ 228600 w 447675"/>
                <a:gd name="connsiteY8" fmla="*/ 602457 h 604838"/>
                <a:gd name="connsiteX9" fmla="*/ 295275 w 447675"/>
                <a:gd name="connsiteY9" fmla="*/ 604838 h 604838"/>
                <a:gd name="connsiteX10" fmla="*/ 340518 w 447675"/>
                <a:gd name="connsiteY10" fmla="*/ 600075 h 604838"/>
                <a:gd name="connsiteX11" fmla="*/ 390525 w 447675"/>
                <a:gd name="connsiteY11" fmla="*/ 576263 h 604838"/>
                <a:gd name="connsiteX12" fmla="*/ 447675 w 447675"/>
                <a:gd name="connsiteY12" fmla="*/ 533400 h 604838"/>
                <a:gd name="connsiteX13" fmla="*/ 385762 w 447675"/>
                <a:gd name="connsiteY13" fmla="*/ 542925 h 604838"/>
                <a:gd name="connsiteX14" fmla="*/ 326231 w 447675"/>
                <a:gd name="connsiteY14" fmla="*/ 523875 h 604838"/>
                <a:gd name="connsiteX15" fmla="*/ 295275 w 447675"/>
                <a:gd name="connsiteY15" fmla="*/ 502444 h 604838"/>
                <a:gd name="connsiteX16" fmla="*/ 259556 w 447675"/>
                <a:gd name="connsiteY16" fmla="*/ 442913 h 604838"/>
                <a:gd name="connsiteX17" fmla="*/ 219075 w 447675"/>
                <a:gd name="connsiteY17" fmla="*/ 350044 h 604838"/>
                <a:gd name="connsiteX18" fmla="*/ 157162 w 447675"/>
                <a:gd name="connsiteY18" fmla="*/ 171450 h 604838"/>
                <a:gd name="connsiteX19" fmla="*/ 111918 w 447675"/>
                <a:gd name="connsiteY19" fmla="*/ 66675 h 604838"/>
                <a:gd name="connsiteX20" fmla="*/ 78581 w 447675"/>
                <a:gd name="connsiteY20" fmla="*/ 9525 h 604838"/>
                <a:gd name="connsiteX21" fmla="*/ 0 w 447675"/>
                <a:gd name="connsiteY21" fmla="*/ 0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675" h="604838">
                  <a:moveTo>
                    <a:pt x="0" y="0"/>
                  </a:moveTo>
                  <a:lnTo>
                    <a:pt x="42862" y="26194"/>
                  </a:lnTo>
                  <a:lnTo>
                    <a:pt x="61912" y="88107"/>
                  </a:lnTo>
                  <a:lnTo>
                    <a:pt x="76200" y="204788"/>
                  </a:lnTo>
                  <a:lnTo>
                    <a:pt x="90487" y="347663"/>
                  </a:lnTo>
                  <a:lnTo>
                    <a:pt x="116681" y="459582"/>
                  </a:lnTo>
                  <a:lnTo>
                    <a:pt x="147637" y="535782"/>
                  </a:lnTo>
                  <a:lnTo>
                    <a:pt x="192881" y="585788"/>
                  </a:lnTo>
                  <a:lnTo>
                    <a:pt x="228600" y="602457"/>
                  </a:lnTo>
                  <a:lnTo>
                    <a:pt x="295275" y="604838"/>
                  </a:lnTo>
                  <a:lnTo>
                    <a:pt x="340518" y="600075"/>
                  </a:lnTo>
                  <a:lnTo>
                    <a:pt x="390525" y="576263"/>
                  </a:lnTo>
                  <a:lnTo>
                    <a:pt x="447675" y="533400"/>
                  </a:lnTo>
                  <a:lnTo>
                    <a:pt x="385762" y="542925"/>
                  </a:lnTo>
                  <a:lnTo>
                    <a:pt x="326231" y="523875"/>
                  </a:lnTo>
                  <a:lnTo>
                    <a:pt x="295275" y="502444"/>
                  </a:lnTo>
                  <a:lnTo>
                    <a:pt x="259556" y="442913"/>
                  </a:lnTo>
                  <a:lnTo>
                    <a:pt x="219075" y="350044"/>
                  </a:lnTo>
                  <a:lnTo>
                    <a:pt x="157162" y="171450"/>
                  </a:lnTo>
                  <a:lnTo>
                    <a:pt x="111918" y="66675"/>
                  </a:lnTo>
                  <a:lnTo>
                    <a:pt x="78581" y="9525"/>
                  </a:lnTo>
                  <a:lnTo>
                    <a:pt x="0" y="0"/>
                  </a:lnTo>
                  <a:close/>
                </a:path>
              </a:pathLst>
            </a:custGeom>
            <a:pattFill prst="smCheck">
              <a:fgClr>
                <a:schemeClr val="accent6">
                  <a:lumMod val="60000"/>
                  <a:lumOff val="40000"/>
                </a:schemeClr>
              </a:fgClr>
              <a:bgClr>
                <a:schemeClr val="bg1"/>
              </a:bgClr>
            </a:patt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76" name="Group 75">
            <a:extLst>
              <a:ext uri="{FF2B5EF4-FFF2-40B4-BE49-F238E27FC236}">
                <a16:creationId xmlns:a16="http://schemas.microsoft.com/office/drawing/2014/main" id="{2D423998-C366-4FD4-93E2-6D9F1EE878C6}"/>
              </a:ext>
            </a:extLst>
          </p:cNvPr>
          <p:cNvGrpSpPr/>
          <p:nvPr/>
        </p:nvGrpSpPr>
        <p:grpSpPr>
          <a:xfrm>
            <a:off x="6718977" y="3972977"/>
            <a:ext cx="1390650" cy="600075"/>
            <a:chOff x="6669881" y="3193256"/>
            <a:chExt cx="1390650" cy="600075"/>
          </a:xfrm>
        </p:grpSpPr>
        <p:sp>
          <p:nvSpPr>
            <p:cNvPr id="70" name="Freeform: Shape 69">
              <a:extLst>
                <a:ext uri="{FF2B5EF4-FFF2-40B4-BE49-F238E27FC236}">
                  <a16:creationId xmlns:a16="http://schemas.microsoft.com/office/drawing/2014/main" id="{D30706D8-2E8E-4A41-B1A2-825D56437697}"/>
                </a:ext>
              </a:extLst>
            </p:cNvPr>
            <p:cNvSpPr/>
            <p:nvPr/>
          </p:nvSpPr>
          <p:spPr>
            <a:xfrm>
              <a:off x="7486650" y="3202781"/>
              <a:ext cx="340519" cy="226219"/>
            </a:xfrm>
            <a:custGeom>
              <a:avLst/>
              <a:gdLst>
                <a:gd name="connsiteX0" fmla="*/ 0 w 340519"/>
                <a:gd name="connsiteY0" fmla="*/ 0 h 226219"/>
                <a:gd name="connsiteX1" fmla="*/ 340519 w 340519"/>
                <a:gd name="connsiteY1" fmla="*/ 0 h 226219"/>
                <a:gd name="connsiteX2" fmla="*/ 283369 w 340519"/>
                <a:gd name="connsiteY2" fmla="*/ 102394 h 226219"/>
                <a:gd name="connsiteX3" fmla="*/ 230981 w 340519"/>
                <a:gd name="connsiteY3" fmla="*/ 183357 h 226219"/>
                <a:gd name="connsiteX4" fmla="*/ 188119 w 340519"/>
                <a:gd name="connsiteY4" fmla="*/ 216694 h 226219"/>
                <a:gd name="connsiteX5" fmla="*/ 166688 w 340519"/>
                <a:gd name="connsiteY5" fmla="*/ 226219 h 226219"/>
                <a:gd name="connsiteX6" fmla="*/ 128588 w 340519"/>
                <a:gd name="connsiteY6" fmla="*/ 223838 h 226219"/>
                <a:gd name="connsiteX7" fmla="*/ 83344 w 340519"/>
                <a:gd name="connsiteY7" fmla="*/ 147638 h 226219"/>
                <a:gd name="connsiteX8" fmla="*/ 47625 w 340519"/>
                <a:gd name="connsiteY8" fmla="*/ 80963 h 226219"/>
                <a:gd name="connsiteX9" fmla="*/ 0 w 340519"/>
                <a:gd name="connsiteY9" fmla="*/ 0 h 22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19" h="226219">
                  <a:moveTo>
                    <a:pt x="0" y="0"/>
                  </a:moveTo>
                  <a:lnTo>
                    <a:pt x="340519" y="0"/>
                  </a:lnTo>
                  <a:lnTo>
                    <a:pt x="283369" y="102394"/>
                  </a:lnTo>
                  <a:lnTo>
                    <a:pt x="230981" y="183357"/>
                  </a:lnTo>
                  <a:lnTo>
                    <a:pt x="188119" y="216694"/>
                  </a:lnTo>
                  <a:lnTo>
                    <a:pt x="166688" y="226219"/>
                  </a:lnTo>
                  <a:lnTo>
                    <a:pt x="128588" y="223838"/>
                  </a:lnTo>
                  <a:lnTo>
                    <a:pt x="83344" y="147638"/>
                  </a:lnTo>
                  <a:lnTo>
                    <a:pt x="47625" y="80963"/>
                  </a:lnTo>
                  <a:lnTo>
                    <a:pt x="0" y="0"/>
                  </a:lnTo>
                  <a:close/>
                </a:path>
              </a:pathLst>
            </a:custGeom>
            <a:pattFill prst="pct90">
              <a:fgClr>
                <a:schemeClr val="accent4"/>
              </a:fgClr>
              <a:bgClr>
                <a:schemeClr val="bg1"/>
              </a:bgClr>
            </a:patt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3" name="Freeform: Shape 72">
              <a:extLst>
                <a:ext uri="{FF2B5EF4-FFF2-40B4-BE49-F238E27FC236}">
                  <a16:creationId xmlns:a16="http://schemas.microsoft.com/office/drawing/2014/main" id="{F0BE7B42-DBB2-40A3-AA90-378E8CF8F827}"/>
                </a:ext>
              </a:extLst>
            </p:cNvPr>
            <p:cNvSpPr/>
            <p:nvPr/>
          </p:nvSpPr>
          <p:spPr>
            <a:xfrm>
              <a:off x="7546181" y="3474244"/>
              <a:ext cx="280988" cy="319087"/>
            </a:xfrm>
            <a:custGeom>
              <a:avLst/>
              <a:gdLst>
                <a:gd name="connsiteX0" fmla="*/ 0 w 280988"/>
                <a:gd name="connsiteY0" fmla="*/ 0 h 319087"/>
                <a:gd name="connsiteX1" fmla="*/ 30957 w 280988"/>
                <a:gd name="connsiteY1" fmla="*/ 114300 h 319087"/>
                <a:gd name="connsiteX2" fmla="*/ 61913 w 280988"/>
                <a:gd name="connsiteY2" fmla="*/ 207169 h 319087"/>
                <a:gd name="connsiteX3" fmla="*/ 80963 w 280988"/>
                <a:gd name="connsiteY3" fmla="*/ 257175 h 319087"/>
                <a:gd name="connsiteX4" fmla="*/ 97632 w 280988"/>
                <a:gd name="connsiteY4" fmla="*/ 297656 h 319087"/>
                <a:gd name="connsiteX5" fmla="*/ 130969 w 280988"/>
                <a:gd name="connsiteY5" fmla="*/ 319087 h 319087"/>
                <a:gd name="connsiteX6" fmla="*/ 178594 w 280988"/>
                <a:gd name="connsiteY6" fmla="*/ 304800 h 319087"/>
                <a:gd name="connsiteX7" fmla="*/ 216694 w 280988"/>
                <a:gd name="connsiteY7" fmla="*/ 257175 h 319087"/>
                <a:gd name="connsiteX8" fmla="*/ 280988 w 280988"/>
                <a:gd name="connsiteY8" fmla="*/ 164306 h 319087"/>
                <a:gd name="connsiteX9" fmla="*/ 0 w 280988"/>
                <a:gd name="connsiteY9" fmla="*/ 0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988" h="319087">
                  <a:moveTo>
                    <a:pt x="0" y="0"/>
                  </a:moveTo>
                  <a:lnTo>
                    <a:pt x="30957" y="114300"/>
                  </a:lnTo>
                  <a:lnTo>
                    <a:pt x="61913" y="207169"/>
                  </a:lnTo>
                  <a:lnTo>
                    <a:pt x="80963" y="257175"/>
                  </a:lnTo>
                  <a:lnTo>
                    <a:pt x="97632" y="297656"/>
                  </a:lnTo>
                  <a:lnTo>
                    <a:pt x="130969" y="319087"/>
                  </a:lnTo>
                  <a:lnTo>
                    <a:pt x="178594" y="304800"/>
                  </a:lnTo>
                  <a:lnTo>
                    <a:pt x="216694" y="257175"/>
                  </a:lnTo>
                  <a:lnTo>
                    <a:pt x="280988" y="164306"/>
                  </a:lnTo>
                  <a:lnTo>
                    <a:pt x="0" y="0"/>
                  </a:lnTo>
                  <a:close/>
                </a:path>
              </a:pathLst>
            </a:cu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1" name="Freeform: Shape 70">
              <a:extLst>
                <a:ext uri="{FF2B5EF4-FFF2-40B4-BE49-F238E27FC236}">
                  <a16:creationId xmlns:a16="http://schemas.microsoft.com/office/drawing/2014/main" id="{14BC565B-75A4-4794-8361-095972D681F3}"/>
                </a:ext>
              </a:extLst>
            </p:cNvPr>
            <p:cNvSpPr/>
            <p:nvPr/>
          </p:nvSpPr>
          <p:spPr>
            <a:xfrm>
              <a:off x="7429500" y="3202781"/>
              <a:ext cx="631031" cy="347663"/>
            </a:xfrm>
            <a:custGeom>
              <a:avLst/>
              <a:gdLst>
                <a:gd name="connsiteX0" fmla="*/ 0 w 631031"/>
                <a:gd name="connsiteY0" fmla="*/ 0 h 347663"/>
                <a:gd name="connsiteX1" fmla="*/ 47625 w 631031"/>
                <a:gd name="connsiteY1" fmla="*/ 78582 h 347663"/>
                <a:gd name="connsiteX2" fmla="*/ 80963 w 631031"/>
                <a:gd name="connsiteY2" fmla="*/ 164307 h 347663"/>
                <a:gd name="connsiteX3" fmla="*/ 97631 w 631031"/>
                <a:gd name="connsiteY3" fmla="*/ 235744 h 347663"/>
                <a:gd name="connsiteX4" fmla="*/ 121444 w 631031"/>
                <a:gd name="connsiteY4" fmla="*/ 283369 h 347663"/>
                <a:gd name="connsiteX5" fmla="*/ 154781 w 631031"/>
                <a:gd name="connsiteY5" fmla="*/ 316707 h 347663"/>
                <a:gd name="connsiteX6" fmla="*/ 209550 w 631031"/>
                <a:gd name="connsiteY6" fmla="*/ 347663 h 347663"/>
                <a:gd name="connsiteX7" fmla="*/ 261938 w 631031"/>
                <a:gd name="connsiteY7" fmla="*/ 347663 h 347663"/>
                <a:gd name="connsiteX8" fmla="*/ 309563 w 631031"/>
                <a:gd name="connsiteY8" fmla="*/ 307182 h 347663"/>
                <a:gd name="connsiteX9" fmla="*/ 347663 w 631031"/>
                <a:gd name="connsiteY9" fmla="*/ 242888 h 347663"/>
                <a:gd name="connsiteX10" fmla="*/ 376238 w 631031"/>
                <a:gd name="connsiteY10" fmla="*/ 185738 h 347663"/>
                <a:gd name="connsiteX11" fmla="*/ 397669 w 631031"/>
                <a:gd name="connsiteY11" fmla="*/ 147638 h 347663"/>
                <a:gd name="connsiteX12" fmla="*/ 423863 w 631031"/>
                <a:gd name="connsiteY12" fmla="*/ 119063 h 347663"/>
                <a:gd name="connsiteX13" fmla="*/ 447675 w 631031"/>
                <a:gd name="connsiteY13" fmla="*/ 111919 h 347663"/>
                <a:gd name="connsiteX14" fmla="*/ 473869 w 631031"/>
                <a:gd name="connsiteY14" fmla="*/ 123825 h 347663"/>
                <a:gd name="connsiteX15" fmla="*/ 488156 w 631031"/>
                <a:gd name="connsiteY15" fmla="*/ 164307 h 347663"/>
                <a:gd name="connsiteX16" fmla="*/ 504825 w 631031"/>
                <a:gd name="connsiteY16" fmla="*/ 197644 h 347663"/>
                <a:gd name="connsiteX17" fmla="*/ 516731 w 631031"/>
                <a:gd name="connsiteY17" fmla="*/ 214313 h 347663"/>
                <a:gd name="connsiteX18" fmla="*/ 533400 w 631031"/>
                <a:gd name="connsiteY18" fmla="*/ 219075 h 347663"/>
                <a:gd name="connsiteX19" fmla="*/ 557213 w 631031"/>
                <a:gd name="connsiteY19" fmla="*/ 209550 h 347663"/>
                <a:gd name="connsiteX20" fmla="*/ 600075 w 631031"/>
                <a:gd name="connsiteY20" fmla="*/ 76200 h 347663"/>
                <a:gd name="connsiteX21" fmla="*/ 631031 w 631031"/>
                <a:gd name="connsiteY21" fmla="*/ 0 h 347663"/>
                <a:gd name="connsiteX22" fmla="*/ 392906 w 631031"/>
                <a:gd name="connsiteY22" fmla="*/ 2382 h 347663"/>
                <a:gd name="connsiteX23" fmla="*/ 359569 w 631031"/>
                <a:gd name="connsiteY23" fmla="*/ 73819 h 347663"/>
                <a:gd name="connsiteX24" fmla="*/ 335756 w 631031"/>
                <a:gd name="connsiteY24" fmla="*/ 111919 h 347663"/>
                <a:gd name="connsiteX25" fmla="*/ 309563 w 631031"/>
                <a:gd name="connsiteY25" fmla="*/ 152400 h 347663"/>
                <a:gd name="connsiteX26" fmla="*/ 285750 w 631031"/>
                <a:gd name="connsiteY26" fmla="*/ 188119 h 347663"/>
                <a:gd name="connsiteX27" fmla="*/ 257175 w 631031"/>
                <a:gd name="connsiteY27" fmla="*/ 214313 h 347663"/>
                <a:gd name="connsiteX28" fmla="*/ 228600 w 631031"/>
                <a:gd name="connsiteY28" fmla="*/ 223838 h 347663"/>
                <a:gd name="connsiteX29" fmla="*/ 188119 w 631031"/>
                <a:gd name="connsiteY29" fmla="*/ 226219 h 347663"/>
                <a:gd name="connsiteX30" fmla="*/ 159544 w 631031"/>
                <a:gd name="connsiteY30" fmla="*/ 180975 h 347663"/>
                <a:gd name="connsiteX31" fmla="*/ 119063 w 631031"/>
                <a:gd name="connsiteY31" fmla="*/ 104775 h 347663"/>
                <a:gd name="connsiteX32" fmla="*/ 88106 w 631031"/>
                <a:gd name="connsiteY32" fmla="*/ 47625 h 347663"/>
                <a:gd name="connsiteX33" fmla="*/ 52388 w 631031"/>
                <a:gd name="connsiteY33" fmla="*/ 2382 h 347663"/>
                <a:gd name="connsiteX34" fmla="*/ 0 w 631031"/>
                <a:gd name="connsiteY34" fmla="*/ 0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1031" h="347663">
                  <a:moveTo>
                    <a:pt x="0" y="0"/>
                  </a:moveTo>
                  <a:lnTo>
                    <a:pt x="47625" y="78582"/>
                  </a:lnTo>
                  <a:lnTo>
                    <a:pt x="80963" y="164307"/>
                  </a:lnTo>
                  <a:lnTo>
                    <a:pt x="97631" y="235744"/>
                  </a:lnTo>
                  <a:lnTo>
                    <a:pt x="121444" y="283369"/>
                  </a:lnTo>
                  <a:lnTo>
                    <a:pt x="154781" y="316707"/>
                  </a:lnTo>
                  <a:lnTo>
                    <a:pt x="209550" y="347663"/>
                  </a:lnTo>
                  <a:lnTo>
                    <a:pt x="261938" y="347663"/>
                  </a:lnTo>
                  <a:lnTo>
                    <a:pt x="309563" y="307182"/>
                  </a:lnTo>
                  <a:lnTo>
                    <a:pt x="347663" y="242888"/>
                  </a:lnTo>
                  <a:lnTo>
                    <a:pt x="376238" y="185738"/>
                  </a:lnTo>
                  <a:lnTo>
                    <a:pt x="397669" y="147638"/>
                  </a:lnTo>
                  <a:lnTo>
                    <a:pt x="423863" y="119063"/>
                  </a:lnTo>
                  <a:lnTo>
                    <a:pt x="447675" y="111919"/>
                  </a:lnTo>
                  <a:lnTo>
                    <a:pt x="473869" y="123825"/>
                  </a:lnTo>
                  <a:lnTo>
                    <a:pt x="488156" y="164307"/>
                  </a:lnTo>
                  <a:lnTo>
                    <a:pt x="504825" y="197644"/>
                  </a:lnTo>
                  <a:lnTo>
                    <a:pt x="516731" y="214313"/>
                  </a:lnTo>
                  <a:lnTo>
                    <a:pt x="533400" y="219075"/>
                  </a:lnTo>
                  <a:lnTo>
                    <a:pt x="557213" y="209550"/>
                  </a:lnTo>
                  <a:lnTo>
                    <a:pt x="600075" y="76200"/>
                  </a:lnTo>
                  <a:lnTo>
                    <a:pt x="631031" y="0"/>
                  </a:lnTo>
                  <a:lnTo>
                    <a:pt x="392906" y="2382"/>
                  </a:lnTo>
                  <a:lnTo>
                    <a:pt x="359569" y="73819"/>
                  </a:lnTo>
                  <a:lnTo>
                    <a:pt x="335756" y="111919"/>
                  </a:lnTo>
                  <a:lnTo>
                    <a:pt x="309563" y="152400"/>
                  </a:lnTo>
                  <a:lnTo>
                    <a:pt x="285750" y="188119"/>
                  </a:lnTo>
                  <a:lnTo>
                    <a:pt x="257175" y="214313"/>
                  </a:lnTo>
                  <a:lnTo>
                    <a:pt x="228600" y="223838"/>
                  </a:lnTo>
                  <a:lnTo>
                    <a:pt x="188119" y="226219"/>
                  </a:lnTo>
                  <a:lnTo>
                    <a:pt x="159544" y="180975"/>
                  </a:lnTo>
                  <a:lnTo>
                    <a:pt x="119063" y="104775"/>
                  </a:lnTo>
                  <a:lnTo>
                    <a:pt x="88106" y="47625"/>
                  </a:lnTo>
                  <a:lnTo>
                    <a:pt x="52388" y="2382"/>
                  </a:lnTo>
                  <a:lnTo>
                    <a:pt x="0" y="0"/>
                  </a:lnTo>
                  <a:close/>
                </a:path>
              </a:pathLst>
            </a:custGeom>
            <a:pattFill prst="pct70">
              <a:fgClr>
                <a:schemeClr val="accent4"/>
              </a:fgClr>
              <a:bgClr>
                <a:schemeClr val="bg1"/>
              </a:bgClr>
            </a:patt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2" name="Freeform: Shape 71">
              <a:extLst>
                <a:ext uri="{FF2B5EF4-FFF2-40B4-BE49-F238E27FC236}">
                  <a16:creationId xmlns:a16="http://schemas.microsoft.com/office/drawing/2014/main" id="{D0749324-CA52-4C34-A66A-58B54EF64B99}"/>
                </a:ext>
              </a:extLst>
            </p:cNvPr>
            <p:cNvSpPr/>
            <p:nvPr/>
          </p:nvSpPr>
          <p:spPr>
            <a:xfrm>
              <a:off x="7546181" y="3317081"/>
              <a:ext cx="440532" cy="392907"/>
            </a:xfrm>
            <a:custGeom>
              <a:avLst/>
              <a:gdLst>
                <a:gd name="connsiteX0" fmla="*/ 0 w 440532"/>
                <a:gd name="connsiteY0" fmla="*/ 161925 h 392907"/>
                <a:gd name="connsiteX1" fmla="*/ 61913 w 440532"/>
                <a:gd name="connsiteY1" fmla="*/ 276225 h 392907"/>
                <a:gd name="connsiteX2" fmla="*/ 104775 w 440532"/>
                <a:gd name="connsiteY2" fmla="*/ 354807 h 392907"/>
                <a:gd name="connsiteX3" fmla="*/ 142875 w 440532"/>
                <a:gd name="connsiteY3" fmla="*/ 392907 h 392907"/>
                <a:gd name="connsiteX4" fmla="*/ 188119 w 440532"/>
                <a:gd name="connsiteY4" fmla="*/ 385763 h 392907"/>
                <a:gd name="connsiteX5" fmla="*/ 276225 w 440532"/>
                <a:gd name="connsiteY5" fmla="*/ 326232 h 392907"/>
                <a:gd name="connsiteX6" fmla="*/ 345282 w 440532"/>
                <a:gd name="connsiteY6" fmla="*/ 247650 h 392907"/>
                <a:gd name="connsiteX7" fmla="*/ 395288 w 440532"/>
                <a:gd name="connsiteY7" fmla="*/ 173832 h 392907"/>
                <a:gd name="connsiteX8" fmla="*/ 440532 w 440532"/>
                <a:gd name="connsiteY8" fmla="*/ 92869 h 392907"/>
                <a:gd name="connsiteX9" fmla="*/ 419100 w 440532"/>
                <a:gd name="connsiteY9" fmla="*/ 102394 h 392907"/>
                <a:gd name="connsiteX10" fmla="*/ 404813 w 440532"/>
                <a:gd name="connsiteY10" fmla="*/ 102394 h 392907"/>
                <a:gd name="connsiteX11" fmla="*/ 388144 w 440532"/>
                <a:gd name="connsiteY11" fmla="*/ 85725 h 392907"/>
                <a:gd name="connsiteX12" fmla="*/ 376238 w 440532"/>
                <a:gd name="connsiteY12" fmla="*/ 50007 h 392907"/>
                <a:gd name="connsiteX13" fmla="*/ 359569 w 440532"/>
                <a:gd name="connsiteY13" fmla="*/ 9525 h 392907"/>
                <a:gd name="connsiteX14" fmla="*/ 340519 w 440532"/>
                <a:gd name="connsiteY14" fmla="*/ 0 h 392907"/>
                <a:gd name="connsiteX15" fmla="*/ 319088 w 440532"/>
                <a:gd name="connsiteY15" fmla="*/ 4763 h 392907"/>
                <a:gd name="connsiteX16" fmla="*/ 280988 w 440532"/>
                <a:gd name="connsiteY16" fmla="*/ 23813 h 392907"/>
                <a:gd name="connsiteX17" fmla="*/ 252413 w 440532"/>
                <a:gd name="connsiteY17" fmla="*/ 78582 h 392907"/>
                <a:gd name="connsiteX18" fmla="*/ 216694 w 440532"/>
                <a:gd name="connsiteY18" fmla="*/ 150019 h 392907"/>
                <a:gd name="connsiteX19" fmla="*/ 195263 w 440532"/>
                <a:gd name="connsiteY19" fmla="*/ 185738 h 392907"/>
                <a:gd name="connsiteX20" fmla="*/ 147638 w 440532"/>
                <a:gd name="connsiteY20" fmla="*/ 228600 h 392907"/>
                <a:gd name="connsiteX21" fmla="*/ 121444 w 440532"/>
                <a:gd name="connsiteY21" fmla="*/ 233363 h 392907"/>
                <a:gd name="connsiteX22" fmla="*/ 97632 w 440532"/>
                <a:gd name="connsiteY22" fmla="*/ 235744 h 392907"/>
                <a:gd name="connsiteX23" fmla="*/ 42863 w 440532"/>
                <a:gd name="connsiteY23" fmla="*/ 204788 h 392907"/>
                <a:gd name="connsiteX24" fmla="*/ 0 w 440532"/>
                <a:gd name="connsiteY24" fmla="*/ 161925 h 39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0532" h="392907">
                  <a:moveTo>
                    <a:pt x="0" y="161925"/>
                  </a:moveTo>
                  <a:lnTo>
                    <a:pt x="61913" y="276225"/>
                  </a:lnTo>
                  <a:lnTo>
                    <a:pt x="104775" y="354807"/>
                  </a:lnTo>
                  <a:lnTo>
                    <a:pt x="142875" y="392907"/>
                  </a:lnTo>
                  <a:lnTo>
                    <a:pt x="188119" y="385763"/>
                  </a:lnTo>
                  <a:lnTo>
                    <a:pt x="276225" y="326232"/>
                  </a:lnTo>
                  <a:lnTo>
                    <a:pt x="345282" y="247650"/>
                  </a:lnTo>
                  <a:lnTo>
                    <a:pt x="395288" y="173832"/>
                  </a:lnTo>
                  <a:lnTo>
                    <a:pt x="440532" y="92869"/>
                  </a:lnTo>
                  <a:lnTo>
                    <a:pt x="419100" y="102394"/>
                  </a:lnTo>
                  <a:lnTo>
                    <a:pt x="404813" y="102394"/>
                  </a:lnTo>
                  <a:lnTo>
                    <a:pt x="388144" y="85725"/>
                  </a:lnTo>
                  <a:lnTo>
                    <a:pt x="376238" y="50007"/>
                  </a:lnTo>
                  <a:lnTo>
                    <a:pt x="359569" y="9525"/>
                  </a:lnTo>
                  <a:lnTo>
                    <a:pt x="340519" y="0"/>
                  </a:lnTo>
                  <a:lnTo>
                    <a:pt x="319088" y="4763"/>
                  </a:lnTo>
                  <a:lnTo>
                    <a:pt x="280988" y="23813"/>
                  </a:lnTo>
                  <a:lnTo>
                    <a:pt x="252413" y="78582"/>
                  </a:lnTo>
                  <a:lnTo>
                    <a:pt x="216694" y="150019"/>
                  </a:lnTo>
                  <a:lnTo>
                    <a:pt x="195263" y="185738"/>
                  </a:lnTo>
                  <a:lnTo>
                    <a:pt x="147638" y="228600"/>
                  </a:lnTo>
                  <a:lnTo>
                    <a:pt x="121444" y="233363"/>
                  </a:lnTo>
                  <a:lnTo>
                    <a:pt x="97632" y="235744"/>
                  </a:lnTo>
                  <a:lnTo>
                    <a:pt x="42863" y="204788"/>
                  </a:lnTo>
                  <a:lnTo>
                    <a:pt x="0" y="161925"/>
                  </a:lnTo>
                  <a:close/>
                </a:path>
              </a:pathLst>
            </a:custGeom>
            <a:pattFill prst="pct25">
              <a:fgClr>
                <a:schemeClr val="accent4"/>
              </a:fgClr>
              <a:bgClr>
                <a:schemeClr val="bg1"/>
              </a:bgClr>
            </a:patt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5" name="Freeform: Shape 74">
              <a:extLst>
                <a:ext uri="{FF2B5EF4-FFF2-40B4-BE49-F238E27FC236}">
                  <a16:creationId xmlns:a16="http://schemas.microsoft.com/office/drawing/2014/main" id="{E79F56DA-B4B2-46BA-AF95-1478E256FDF4}"/>
                </a:ext>
              </a:extLst>
            </p:cNvPr>
            <p:cNvSpPr/>
            <p:nvPr/>
          </p:nvSpPr>
          <p:spPr>
            <a:xfrm>
              <a:off x="6705600" y="3255169"/>
              <a:ext cx="164306" cy="83344"/>
            </a:xfrm>
            <a:custGeom>
              <a:avLst/>
              <a:gdLst>
                <a:gd name="connsiteX0" fmla="*/ 0 w 164306"/>
                <a:gd name="connsiteY0" fmla="*/ 7144 h 83344"/>
                <a:gd name="connsiteX1" fmla="*/ 47625 w 164306"/>
                <a:gd name="connsiteY1" fmla="*/ 76200 h 83344"/>
                <a:gd name="connsiteX2" fmla="*/ 71438 w 164306"/>
                <a:gd name="connsiteY2" fmla="*/ 83344 h 83344"/>
                <a:gd name="connsiteX3" fmla="*/ 104775 w 164306"/>
                <a:gd name="connsiteY3" fmla="*/ 64294 h 83344"/>
                <a:gd name="connsiteX4" fmla="*/ 133350 w 164306"/>
                <a:gd name="connsiteY4" fmla="*/ 45244 h 83344"/>
                <a:gd name="connsiteX5" fmla="*/ 164306 w 164306"/>
                <a:gd name="connsiteY5" fmla="*/ 0 h 83344"/>
                <a:gd name="connsiteX6" fmla="*/ 0 w 164306"/>
                <a:gd name="connsiteY6" fmla="*/ 7144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306" h="83344">
                  <a:moveTo>
                    <a:pt x="0" y="7144"/>
                  </a:moveTo>
                  <a:lnTo>
                    <a:pt x="47625" y="76200"/>
                  </a:lnTo>
                  <a:lnTo>
                    <a:pt x="71438" y="83344"/>
                  </a:lnTo>
                  <a:lnTo>
                    <a:pt x="104775" y="64294"/>
                  </a:lnTo>
                  <a:lnTo>
                    <a:pt x="133350" y="45244"/>
                  </a:lnTo>
                  <a:lnTo>
                    <a:pt x="164306" y="0"/>
                  </a:lnTo>
                  <a:lnTo>
                    <a:pt x="0" y="7144"/>
                  </a:lnTo>
                  <a:close/>
                </a:path>
              </a:pathLst>
            </a:cu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4" name="Freeform: Shape 73">
              <a:extLst>
                <a:ext uri="{FF2B5EF4-FFF2-40B4-BE49-F238E27FC236}">
                  <a16:creationId xmlns:a16="http://schemas.microsoft.com/office/drawing/2014/main" id="{39C3B74E-F731-46D9-A2E1-542AF99B39F8}"/>
                </a:ext>
              </a:extLst>
            </p:cNvPr>
            <p:cNvSpPr/>
            <p:nvPr/>
          </p:nvSpPr>
          <p:spPr>
            <a:xfrm>
              <a:off x="6669881" y="3193256"/>
              <a:ext cx="290513" cy="107157"/>
            </a:xfrm>
            <a:custGeom>
              <a:avLst/>
              <a:gdLst>
                <a:gd name="connsiteX0" fmla="*/ 0 w 290513"/>
                <a:gd name="connsiteY0" fmla="*/ 2382 h 107157"/>
                <a:gd name="connsiteX1" fmla="*/ 40482 w 290513"/>
                <a:gd name="connsiteY1" fmla="*/ 76200 h 107157"/>
                <a:gd name="connsiteX2" fmla="*/ 69057 w 290513"/>
                <a:gd name="connsiteY2" fmla="*/ 97632 h 107157"/>
                <a:gd name="connsiteX3" fmla="*/ 121444 w 290513"/>
                <a:gd name="connsiteY3" fmla="*/ 107157 h 107157"/>
                <a:gd name="connsiteX4" fmla="*/ 178594 w 290513"/>
                <a:gd name="connsiteY4" fmla="*/ 83344 h 107157"/>
                <a:gd name="connsiteX5" fmla="*/ 235744 w 290513"/>
                <a:gd name="connsiteY5" fmla="*/ 40482 h 107157"/>
                <a:gd name="connsiteX6" fmla="*/ 290513 w 290513"/>
                <a:gd name="connsiteY6" fmla="*/ 0 h 107157"/>
                <a:gd name="connsiteX7" fmla="*/ 0 w 290513"/>
                <a:gd name="connsiteY7" fmla="*/ 2382 h 10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13" h="107157">
                  <a:moveTo>
                    <a:pt x="0" y="2382"/>
                  </a:moveTo>
                  <a:lnTo>
                    <a:pt x="40482" y="76200"/>
                  </a:lnTo>
                  <a:lnTo>
                    <a:pt x="69057" y="97632"/>
                  </a:lnTo>
                  <a:lnTo>
                    <a:pt x="121444" y="107157"/>
                  </a:lnTo>
                  <a:lnTo>
                    <a:pt x="178594" y="83344"/>
                  </a:lnTo>
                  <a:lnTo>
                    <a:pt x="235744" y="40482"/>
                  </a:lnTo>
                  <a:lnTo>
                    <a:pt x="290513" y="0"/>
                  </a:lnTo>
                  <a:lnTo>
                    <a:pt x="0" y="2382"/>
                  </a:lnTo>
                  <a:close/>
                </a:path>
              </a:pathLst>
            </a:custGeom>
            <a:pattFill prst="pct25">
              <a:fgClr>
                <a:schemeClr val="accent4"/>
              </a:fgClr>
              <a:bgClr>
                <a:schemeClr val="bg1"/>
              </a:bgClr>
            </a:patt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61" name="Group 60">
            <a:extLst>
              <a:ext uri="{FF2B5EF4-FFF2-40B4-BE49-F238E27FC236}">
                <a16:creationId xmlns:a16="http://schemas.microsoft.com/office/drawing/2014/main" id="{213D4171-A420-4DAE-B121-179AB5DF3101}"/>
              </a:ext>
            </a:extLst>
          </p:cNvPr>
          <p:cNvGrpSpPr/>
          <p:nvPr/>
        </p:nvGrpSpPr>
        <p:grpSpPr>
          <a:xfrm>
            <a:off x="5588793" y="3974306"/>
            <a:ext cx="1981201" cy="1193007"/>
            <a:chOff x="5588793" y="3971925"/>
            <a:chExt cx="1981201" cy="1193007"/>
          </a:xfrm>
        </p:grpSpPr>
        <p:sp>
          <p:nvSpPr>
            <p:cNvPr id="59" name="Freeform: Shape 58">
              <a:extLst>
                <a:ext uri="{FF2B5EF4-FFF2-40B4-BE49-F238E27FC236}">
                  <a16:creationId xmlns:a16="http://schemas.microsoft.com/office/drawing/2014/main" id="{9E47F180-B398-4E56-8C21-7C169901A9C5}"/>
                </a:ext>
              </a:extLst>
            </p:cNvPr>
            <p:cNvSpPr/>
            <p:nvPr/>
          </p:nvSpPr>
          <p:spPr>
            <a:xfrm>
              <a:off x="7024688" y="4095751"/>
              <a:ext cx="466725" cy="409575"/>
            </a:xfrm>
            <a:custGeom>
              <a:avLst/>
              <a:gdLst>
                <a:gd name="connsiteX0" fmla="*/ 0 w 466725"/>
                <a:gd name="connsiteY0" fmla="*/ 73819 h 409575"/>
                <a:gd name="connsiteX1" fmla="*/ 69056 w 466725"/>
                <a:gd name="connsiteY1" fmla="*/ 107157 h 409575"/>
                <a:gd name="connsiteX2" fmla="*/ 104775 w 466725"/>
                <a:gd name="connsiteY2" fmla="*/ 197644 h 409575"/>
                <a:gd name="connsiteX3" fmla="*/ 154781 w 466725"/>
                <a:gd name="connsiteY3" fmla="*/ 300038 h 409575"/>
                <a:gd name="connsiteX4" fmla="*/ 190500 w 466725"/>
                <a:gd name="connsiteY4" fmla="*/ 373857 h 409575"/>
                <a:gd name="connsiteX5" fmla="*/ 247650 w 466725"/>
                <a:gd name="connsiteY5" fmla="*/ 407194 h 409575"/>
                <a:gd name="connsiteX6" fmla="*/ 292893 w 466725"/>
                <a:gd name="connsiteY6" fmla="*/ 409575 h 409575"/>
                <a:gd name="connsiteX7" fmla="*/ 350043 w 466725"/>
                <a:gd name="connsiteY7" fmla="*/ 385763 h 409575"/>
                <a:gd name="connsiteX8" fmla="*/ 400050 w 466725"/>
                <a:gd name="connsiteY8" fmla="*/ 338138 h 409575"/>
                <a:gd name="connsiteX9" fmla="*/ 431006 w 466725"/>
                <a:gd name="connsiteY9" fmla="*/ 261938 h 409575"/>
                <a:gd name="connsiteX10" fmla="*/ 466725 w 466725"/>
                <a:gd name="connsiteY10" fmla="*/ 100013 h 409575"/>
                <a:gd name="connsiteX11" fmla="*/ 173831 w 466725"/>
                <a:gd name="connsiteY11" fmla="*/ 52388 h 409575"/>
                <a:gd name="connsiteX12" fmla="*/ 30956 w 466725"/>
                <a:gd name="connsiteY12" fmla="*/ 0 h 409575"/>
                <a:gd name="connsiteX13" fmla="*/ 0 w 466725"/>
                <a:gd name="connsiteY13" fmla="*/ 73819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25" h="409575">
                  <a:moveTo>
                    <a:pt x="0" y="73819"/>
                  </a:moveTo>
                  <a:lnTo>
                    <a:pt x="69056" y="107157"/>
                  </a:lnTo>
                  <a:lnTo>
                    <a:pt x="104775" y="197644"/>
                  </a:lnTo>
                  <a:lnTo>
                    <a:pt x="154781" y="300038"/>
                  </a:lnTo>
                  <a:lnTo>
                    <a:pt x="190500" y="373857"/>
                  </a:lnTo>
                  <a:lnTo>
                    <a:pt x="247650" y="407194"/>
                  </a:lnTo>
                  <a:lnTo>
                    <a:pt x="292893" y="409575"/>
                  </a:lnTo>
                  <a:lnTo>
                    <a:pt x="350043" y="385763"/>
                  </a:lnTo>
                  <a:lnTo>
                    <a:pt x="400050" y="338138"/>
                  </a:lnTo>
                  <a:lnTo>
                    <a:pt x="431006" y="261938"/>
                  </a:lnTo>
                  <a:lnTo>
                    <a:pt x="466725" y="100013"/>
                  </a:lnTo>
                  <a:lnTo>
                    <a:pt x="173831" y="52388"/>
                  </a:lnTo>
                  <a:lnTo>
                    <a:pt x="30956" y="0"/>
                  </a:lnTo>
                  <a:lnTo>
                    <a:pt x="0" y="73819"/>
                  </a:lnTo>
                  <a:close/>
                </a:path>
              </a:pathLst>
            </a:cu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15899CC7-90F3-45DC-A03B-017C86139938}"/>
                </a:ext>
              </a:extLst>
            </p:cNvPr>
            <p:cNvSpPr/>
            <p:nvPr/>
          </p:nvSpPr>
          <p:spPr>
            <a:xfrm>
              <a:off x="5634038" y="3971925"/>
              <a:ext cx="1935956" cy="511969"/>
            </a:xfrm>
            <a:custGeom>
              <a:avLst/>
              <a:gdLst>
                <a:gd name="connsiteX0" fmla="*/ 0 w 1938337"/>
                <a:gd name="connsiteY0" fmla="*/ 0 h 523875"/>
                <a:gd name="connsiteX1" fmla="*/ 52387 w 1938337"/>
                <a:gd name="connsiteY1" fmla="*/ 152400 h 523875"/>
                <a:gd name="connsiteX2" fmla="*/ 85725 w 1938337"/>
                <a:gd name="connsiteY2" fmla="*/ 233362 h 523875"/>
                <a:gd name="connsiteX3" fmla="*/ 104775 w 1938337"/>
                <a:gd name="connsiteY3" fmla="*/ 295275 h 523875"/>
                <a:gd name="connsiteX4" fmla="*/ 123825 w 1938337"/>
                <a:gd name="connsiteY4" fmla="*/ 366712 h 523875"/>
                <a:gd name="connsiteX5" fmla="*/ 138112 w 1938337"/>
                <a:gd name="connsiteY5" fmla="*/ 428625 h 523875"/>
                <a:gd name="connsiteX6" fmla="*/ 157162 w 1938337"/>
                <a:gd name="connsiteY6" fmla="*/ 466725 h 523875"/>
                <a:gd name="connsiteX7" fmla="*/ 157162 w 1938337"/>
                <a:gd name="connsiteY7" fmla="*/ 466725 h 523875"/>
                <a:gd name="connsiteX8" fmla="*/ 195262 w 1938337"/>
                <a:gd name="connsiteY8" fmla="*/ 523875 h 523875"/>
                <a:gd name="connsiteX9" fmla="*/ 233362 w 1938337"/>
                <a:gd name="connsiteY9" fmla="*/ 514350 h 523875"/>
                <a:gd name="connsiteX10" fmla="*/ 261937 w 1938337"/>
                <a:gd name="connsiteY10" fmla="*/ 452437 h 523875"/>
                <a:gd name="connsiteX11" fmla="*/ 304800 w 1938337"/>
                <a:gd name="connsiteY11" fmla="*/ 390525 h 523875"/>
                <a:gd name="connsiteX12" fmla="*/ 333375 w 1938337"/>
                <a:gd name="connsiteY12" fmla="*/ 347662 h 523875"/>
                <a:gd name="connsiteX13" fmla="*/ 352425 w 1938337"/>
                <a:gd name="connsiteY13" fmla="*/ 333375 h 523875"/>
                <a:gd name="connsiteX14" fmla="*/ 366712 w 1938337"/>
                <a:gd name="connsiteY14" fmla="*/ 323850 h 523875"/>
                <a:gd name="connsiteX15" fmla="*/ 395287 w 1938337"/>
                <a:gd name="connsiteY15" fmla="*/ 333375 h 523875"/>
                <a:gd name="connsiteX16" fmla="*/ 409575 w 1938337"/>
                <a:gd name="connsiteY16" fmla="*/ 371475 h 523875"/>
                <a:gd name="connsiteX17" fmla="*/ 438150 w 1938337"/>
                <a:gd name="connsiteY17" fmla="*/ 395287 h 523875"/>
                <a:gd name="connsiteX18" fmla="*/ 457200 w 1938337"/>
                <a:gd name="connsiteY18" fmla="*/ 404812 h 523875"/>
                <a:gd name="connsiteX19" fmla="*/ 471487 w 1938337"/>
                <a:gd name="connsiteY19" fmla="*/ 409575 h 523875"/>
                <a:gd name="connsiteX20" fmla="*/ 514350 w 1938337"/>
                <a:gd name="connsiteY20" fmla="*/ 366712 h 523875"/>
                <a:gd name="connsiteX21" fmla="*/ 619125 w 1938337"/>
                <a:gd name="connsiteY21" fmla="*/ 242887 h 523875"/>
                <a:gd name="connsiteX22" fmla="*/ 647700 w 1938337"/>
                <a:gd name="connsiteY22" fmla="*/ 214312 h 523875"/>
                <a:gd name="connsiteX23" fmla="*/ 709612 w 1938337"/>
                <a:gd name="connsiteY23" fmla="*/ 190500 h 523875"/>
                <a:gd name="connsiteX24" fmla="*/ 766762 w 1938337"/>
                <a:gd name="connsiteY24" fmla="*/ 180975 h 523875"/>
                <a:gd name="connsiteX25" fmla="*/ 847725 w 1938337"/>
                <a:gd name="connsiteY25" fmla="*/ 195262 h 523875"/>
                <a:gd name="connsiteX26" fmla="*/ 900112 w 1938337"/>
                <a:gd name="connsiteY26" fmla="*/ 209550 h 523875"/>
                <a:gd name="connsiteX27" fmla="*/ 962025 w 1938337"/>
                <a:gd name="connsiteY27" fmla="*/ 219075 h 523875"/>
                <a:gd name="connsiteX28" fmla="*/ 1071562 w 1938337"/>
                <a:gd name="connsiteY28" fmla="*/ 195262 h 523875"/>
                <a:gd name="connsiteX29" fmla="*/ 1133475 w 1938337"/>
                <a:gd name="connsiteY29" fmla="*/ 119062 h 523875"/>
                <a:gd name="connsiteX30" fmla="*/ 1200150 w 1938337"/>
                <a:gd name="connsiteY30" fmla="*/ 66675 h 523875"/>
                <a:gd name="connsiteX31" fmla="*/ 1252537 w 1938337"/>
                <a:gd name="connsiteY31" fmla="*/ 42862 h 523875"/>
                <a:gd name="connsiteX32" fmla="*/ 1319212 w 1938337"/>
                <a:gd name="connsiteY32" fmla="*/ 57150 h 523875"/>
                <a:gd name="connsiteX33" fmla="*/ 1357312 w 1938337"/>
                <a:gd name="connsiteY33" fmla="*/ 85725 h 523875"/>
                <a:gd name="connsiteX34" fmla="*/ 1390650 w 1938337"/>
                <a:gd name="connsiteY34" fmla="*/ 109537 h 523875"/>
                <a:gd name="connsiteX35" fmla="*/ 1390650 w 1938337"/>
                <a:gd name="connsiteY35" fmla="*/ 109537 h 523875"/>
                <a:gd name="connsiteX36" fmla="*/ 1447800 w 1938337"/>
                <a:gd name="connsiteY36" fmla="*/ 80962 h 523875"/>
                <a:gd name="connsiteX37" fmla="*/ 1481137 w 1938337"/>
                <a:gd name="connsiteY37" fmla="*/ 57150 h 523875"/>
                <a:gd name="connsiteX38" fmla="*/ 1509712 w 1938337"/>
                <a:gd name="connsiteY38" fmla="*/ 52387 h 523875"/>
                <a:gd name="connsiteX39" fmla="*/ 1552575 w 1938337"/>
                <a:gd name="connsiteY39" fmla="*/ 100012 h 523875"/>
                <a:gd name="connsiteX40" fmla="*/ 1595437 w 1938337"/>
                <a:gd name="connsiteY40" fmla="*/ 171450 h 523875"/>
                <a:gd name="connsiteX41" fmla="*/ 1643062 w 1938337"/>
                <a:gd name="connsiteY41" fmla="*/ 228600 h 523875"/>
                <a:gd name="connsiteX42" fmla="*/ 1681162 w 1938337"/>
                <a:gd name="connsiteY42" fmla="*/ 252412 h 523875"/>
                <a:gd name="connsiteX43" fmla="*/ 1733550 w 1938337"/>
                <a:gd name="connsiteY43" fmla="*/ 257175 h 523875"/>
                <a:gd name="connsiteX44" fmla="*/ 1809750 w 1938337"/>
                <a:gd name="connsiteY44" fmla="*/ 219075 h 523875"/>
                <a:gd name="connsiteX45" fmla="*/ 1885950 w 1938337"/>
                <a:gd name="connsiteY45" fmla="*/ 133350 h 523875"/>
                <a:gd name="connsiteX46" fmla="*/ 1914525 w 1938337"/>
                <a:gd name="connsiteY46" fmla="*/ 76200 h 523875"/>
                <a:gd name="connsiteX47" fmla="*/ 1938337 w 1938337"/>
                <a:gd name="connsiteY47" fmla="*/ 33337 h 523875"/>
                <a:gd name="connsiteX48" fmla="*/ 0 w 1938337"/>
                <a:gd name="connsiteY48" fmla="*/ 0 h 523875"/>
                <a:gd name="connsiteX0" fmla="*/ 0 w 1938337"/>
                <a:gd name="connsiteY0" fmla="*/ 0 h 523875"/>
                <a:gd name="connsiteX1" fmla="*/ 52387 w 1938337"/>
                <a:gd name="connsiteY1" fmla="*/ 152400 h 523875"/>
                <a:gd name="connsiteX2" fmla="*/ 85725 w 1938337"/>
                <a:gd name="connsiteY2" fmla="*/ 233362 h 523875"/>
                <a:gd name="connsiteX3" fmla="*/ 104775 w 1938337"/>
                <a:gd name="connsiteY3" fmla="*/ 295275 h 523875"/>
                <a:gd name="connsiteX4" fmla="*/ 123825 w 1938337"/>
                <a:gd name="connsiteY4" fmla="*/ 366712 h 523875"/>
                <a:gd name="connsiteX5" fmla="*/ 138112 w 1938337"/>
                <a:gd name="connsiteY5" fmla="*/ 428625 h 523875"/>
                <a:gd name="connsiteX6" fmla="*/ 157162 w 1938337"/>
                <a:gd name="connsiteY6" fmla="*/ 466725 h 523875"/>
                <a:gd name="connsiteX7" fmla="*/ 157162 w 1938337"/>
                <a:gd name="connsiteY7" fmla="*/ 466725 h 523875"/>
                <a:gd name="connsiteX8" fmla="*/ 195262 w 1938337"/>
                <a:gd name="connsiteY8" fmla="*/ 523875 h 523875"/>
                <a:gd name="connsiteX9" fmla="*/ 233362 w 1938337"/>
                <a:gd name="connsiteY9" fmla="*/ 514350 h 523875"/>
                <a:gd name="connsiteX10" fmla="*/ 261937 w 1938337"/>
                <a:gd name="connsiteY10" fmla="*/ 452437 h 523875"/>
                <a:gd name="connsiteX11" fmla="*/ 304800 w 1938337"/>
                <a:gd name="connsiteY11" fmla="*/ 390525 h 523875"/>
                <a:gd name="connsiteX12" fmla="*/ 333375 w 1938337"/>
                <a:gd name="connsiteY12" fmla="*/ 347662 h 523875"/>
                <a:gd name="connsiteX13" fmla="*/ 352425 w 1938337"/>
                <a:gd name="connsiteY13" fmla="*/ 333375 h 523875"/>
                <a:gd name="connsiteX14" fmla="*/ 366712 w 1938337"/>
                <a:gd name="connsiteY14" fmla="*/ 323850 h 523875"/>
                <a:gd name="connsiteX15" fmla="*/ 395287 w 1938337"/>
                <a:gd name="connsiteY15" fmla="*/ 333375 h 523875"/>
                <a:gd name="connsiteX16" fmla="*/ 409575 w 1938337"/>
                <a:gd name="connsiteY16" fmla="*/ 371475 h 523875"/>
                <a:gd name="connsiteX17" fmla="*/ 438150 w 1938337"/>
                <a:gd name="connsiteY17" fmla="*/ 395287 h 523875"/>
                <a:gd name="connsiteX18" fmla="*/ 457200 w 1938337"/>
                <a:gd name="connsiteY18" fmla="*/ 404812 h 523875"/>
                <a:gd name="connsiteX19" fmla="*/ 471487 w 1938337"/>
                <a:gd name="connsiteY19" fmla="*/ 409575 h 523875"/>
                <a:gd name="connsiteX20" fmla="*/ 514350 w 1938337"/>
                <a:gd name="connsiteY20" fmla="*/ 366712 h 523875"/>
                <a:gd name="connsiteX21" fmla="*/ 619125 w 1938337"/>
                <a:gd name="connsiteY21" fmla="*/ 242887 h 523875"/>
                <a:gd name="connsiteX22" fmla="*/ 647700 w 1938337"/>
                <a:gd name="connsiteY22" fmla="*/ 214312 h 523875"/>
                <a:gd name="connsiteX23" fmla="*/ 709612 w 1938337"/>
                <a:gd name="connsiteY23" fmla="*/ 190500 h 523875"/>
                <a:gd name="connsiteX24" fmla="*/ 766762 w 1938337"/>
                <a:gd name="connsiteY24" fmla="*/ 180975 h 523875"/>
                <a:gd name="connsiteX25" fmla="*/ 847725 w 1938337"/>
                <a:gd name="connsiteY25" fmla="*/ 195262 h 523875"/>
                <a:gd name="connsiteX26" fmla="*/ 900112 w 1938337"/>
                <a:gd name="connsiteY26" fmla="*/ 209550 h 523875"/>
                <a:gd name="connsiteX27" fmla="*/ 962025 w 1938337"/>
                <a:gd name="connsiteY27" fmla="*/ 219075 h 523875"/>
                <a:gd name="connsiteX28" fmla="*/ 1071562 w 1938337"/>
                <a:gd name="connsiteY28" fmla="*/ 195262 h 523875"/>
                <a:gd name="connsiteX29" fmla="*/ 1140618 w 1938337"/>
                <a:gd name="connsiteY29" fmla="*/ 135730 h 523875"/>
                <a:gd name="connsiteX30" fmla="*/ 1200150 w 1938337"/>
                <a:gd name="connsiteY30" fmla="*/ 66675 h 523875"/>
                <a:gd name="connsiteX31" fmla="*/ 1252537 w 1938337"/>
                <a:gd name="connsiteY31" fmla="*/ 42862 h 523875"/>
                <a:gd name="connsiteX32" fmla="*/ 1319212 w 1938337"/>
                <a:gd name="connsiteY32" fmla="*/ 57150 h 523875"/>
                <a:gd name="connsiteX33" fmla="*/ 1357312 w 1938337"/>
                <a:gd name="connsiteY33" fmla="*/ 85725 h 523875"/>
                <a:gd name="connsiteX34" fmla="*/ 1390650 w 1938337"/>
                <a:gd name="connsiteY34" fmla="*/ 109537 h 523875"/>
                <a:gd name="connsiteX35" fmla="*/ 1390650 w 1938337"/>
                <a:gd name="connsiteY35" fmla="*/ 109537 h 523875"/>
                <a:gd name="connsiteX36" fmla="*/ 1447800 w 1938337"/>
                <a:gd name="connsiteY36" fmla="*/ 80962 h 523875"/>
                <a:gd name="connsiteX37" fmla="*/ 1481137 w 1938337"/>
                <a:gd name="connsiteY37" fmla="*/ 57150 h 523875"/>
                <a:gd name="connsiteX38" fmla="*/ 1509712 w 1938337"/>
                <a:gd name="connsiteY38" fmla="*/ 52387 h 523875"/>
                <a:gd name="connsiteX39" fmla="*/ 1552575 w 1938337"/>
                <a:gd name="connsiteY39" fmla="*/ 100012 h 523875"/>
                <a:gd name="connsiteX40" fmla="*/ 1595437 w 1938337"/>
                <a:gd name="connsiteY40" fmla="*/ 171450 h 523875"/>
                <a:gd name="connsiteX41" fmla="*/ 1643062 w 1938337"/>
                <a:gd name="connsiteY41" fmla="*/ 228600 h 523875"/>
                <a:gd name="connsiteX42" fmla="*/ 1681162 w 1938337"/>
                <a:gd name="connsiteY42" fmla="*/ 252412 h 523875"/>
                <a:gd name="connsiteX43" fmla="*/ 1733550 w 1938337"/>
                <a:gd name="connsiteY43" fmla="*/ 257175 h 523875"/>
                <a:gd name="connsiteX44" fmla="*/ 1809750 w 1938337"/>
                <a:gd name="connsiteY44" fmla="*/ 219075 h 523875"/>
                <a:gd name="connsiteX45" fmla="*/ 1885950 w 1938337"/>
                <a:gd name="connsiteY45" fmla="*/ 133350 h 523875"/>
                <a:gd name="connsiteX46" fmla="*/ 1914525 w 1938337"/>
                <a:gd name="connsiteY46" fmla="*/ 76200 h 523875"/>
                <a:gd name="connsiteX47" fmla="*/ 1938337 w 1938337"/>
                <a:gd name="connsiteY47" fmla="*/ 33337 h 523875"/>
                <a:gd name="connsiteX48" fmla="*/ 0 w 1938337"/>
                <a:gd name="connsiteY48" fmla="*/ 0 h 523875"/>
                <a:gd name="connsiteX0" fmla="*/ 0 w 1935956"/>
                <a:gd name="connsiteY0" fmla="*/ 0 h 523875"/>
                <a:gd name="connsiteX1" fmla="*/ 52387 w 1935956"/>
                <a:gd name="connsiteY1" fmla="*/ 152400 h 523875"/>
                <a:gd name="connsiteX2" fmla="*/ 85725 w 1935956"/>
                <a:gd name="connsiteY2" fmla="*/ 233362 h 523875"/>
                <a:gd name="connsiteX3" fmla="*/ 104775 w 1935956"/>
                <a:gd name="connsiteY3" fmla="*/ 295275 h 523875"/>
                <a:gd name="connsiteX4" fmla="*/ 123825 w 1935956"/>
                <a:gd name="connsiteY4" fmla="*/ 366712 h 523875"/>
                <a:gd name="connsiteX5" fmla="*/ 138112 w 1935956"/>
                <a:gd name="connsiteY5" fmla="*/ 428625 h 523875"/>
                <a:gd name="connsiteX6" fmla="*/ 157162 w 1935956"/>
                <a:gd name="connsiteY6" fmla="*/ 466725 h 523875"/>
                <a:gd name="connsiteX7" fmla="*/ 157162 w 1935956"/>
                <a:gd name="connsiteY7" fmla="*/ 466725 h 523875"/>
                <a:gd name="connsiteX8" fmla="*/ 195262 w 1935956"/>
                <a:gd name="connsiteY8" fmla="*/ 523875 h 523875"/>
                <a:gd name="connsiteX9" fmla="*/ 233362 w 1935956"/>
                <a:gd name="connsiteY9" fmla="*/ 514350 h 523875"/>
                <a:gd name="connsiteX10" fmla="*/ 261937 w 1935956"/>
                <a:gd name="connsiteY10" fmla="*/ 452437 h 523875"/>
                <a:gd name="connsiteX11" fmla="*/ 304800 w 1935956"/>
                <a:gd name="connsiteY11" fmla="*/ 390525 h 523875"/>
                <a:gd name="connsiteX12" fmla="*/ 333375 w 1935956"/>
                <a:gd name="connsiteY12" fmla="*/ 347662 h 523875"/>
                <a:gd name="connsiteX13" fmla="*/ 352425 w 1935956"/>
                <a:gd name="connsiteY13" fmla="*/ 333375 h 523875"/>
                <a:gd name="connsiteX14" fmla="*/ 366712 w 1935956"/>
                <a:gd name="connsiteY14" fmla="*/ 323850 h 523875"/>
                <a:gd name="connsiteX15" fmla="*/ 395287 w 1935956"/>
                <a:gd name="connsiteY15" fmla="*/ 333375 h 523875"/>
                <a:gd name="connsiteX16" fmla="*/ 409575 w 1935956"/>
                <a:gd name="connsiteY16" fmla="*/ 371475 h 523875"/>
                <a:gd name="connsiteX17" fmla="*/ 438150 w 1935956"/>
                <a:gd name="connsiteY17" fmla="*/ 395287 h 523875"/>
                <a:gd name="connsiteX18" fmla="*/ 457200 w 1935956"/>
                <a:gd name="connsiteY18" fmla="*/ 404812 h 523875"/>
                <a:gd name="connsiteX19" fmla="*/ 471487 w 1935956"/>
                <a:gd name="connsiteY19" fmla="*/ 409575 h 523875"/>
                <a:gd name="connsiteX20" fmla="*/ 514350 w 1935956"/>
                <a:gd name="connsiteY20" fmla="*/ 366712 h 523875"/>
                <a:gd name="connsiteX21" fmla="*/ 619125 w 1935956"/>
                <a:gd name="connsiteY21" fmla="*/ 242887 h 523875"/>
                <a:gd name="connsiteX22" fmla="*/ 647700 w 1935956"/>
                <a:gd name="connsiteY22" fmla="*/ 214312 h 523875"/>
                <a:gd name="connsiteX23" fmla="*/ 709612 w 1935956"/>
                <a:gd name="connsiteY23" fmla="*/ 190500 h 523875"/>
                <a:gd name="connsiteX24" fmla="*/ 766762 w 1935956"/>
                <a:gd name="connsiteY24" fmla="*/ 180975 h 523875"/>
                <a:gd name="connsiteX25" fmla="*/ 847725 w 1935956"/>
                <a:gd name="connsiteY25" fmla="*/ 195262 h 523875"/>
                <a:gd name="connsiteX26" fmla="*/ 900112 w 1935956"/>
                <a:gd name="connsiteY26" fmla="*/ 209550 h 523875"/>
                <a:gd name="connsiteX27" fmla="*/ 962025 w 1935956"/>
                <a:gd name="connsiteY27" fmla="*/ 219075 h 523875"/>
                <a:gd name="connsiteX28" fmla="*/ 1071562 w 1935956"/>
                <a:gd name="connsiteY28" fmla="*/ 195262 h 523875"/>
                <a:gd name="connsiteX29" fmla="*/ 1140618 w 1935956"/>
                <a:gd name="connsiteY29" fmla="*/ 135730 h 523875"/>
                <a:gd name="connsiteX30" fmla="*/ 1200150 w 1935956"/>
                <a:gd name="connsiteY30" fmla="*/ 66675 h 523875"/>
                <a:gd name="connsiteX31" fmla="*/ 1252537 w 1935956"/>
                <a:gd name="connsiteY31" fmla="*/ 42862 h 523875"/>
                <a:gd name="connsiteX32" fmla="*/ 1319212 w 1935956"/>
                <a:gd name="connsiteY32" fmla="*/ 57150 h 523875"/>
                <a:gd name="connsiteX33" fmla="*/ 1357312 w 1935956"/>
                <a:gd name="connsiteY33" fmla="*/ 85725 h 523875"/>
                <a:gd name="connsiteX34" fmla="*/ 1390650 w 1935956"/>
                <a:gd name="connsiteY34" fmla="*/ 109537 h 523875"/>
                <a:gd name="connsiteX35" fmla="*/ 1390650 w 1935956"/>
                <a:gd name="connsiteY35" fmla="*/ 109537 h 523875"/>
                <a:gd name="connsiteX36" fmla="*/ 1447800 w 1935956"/>
                <a:gd name="connsiteY36" fmla="*/ 80962 h 523875"/>
                <a:gd name="connsiteX37" fmla="*/ 1481137 w 1935956"/>
                <a:gd name="connsiteY37" fmla="*/ 57150 h 523875"/>
                <a:gd name="connsiteX38" fmla="*/ 1509712 w 1935956"/>
                <a:gd name="connsiteY38" fmla="*/ 52387 h 523875"/>
                <a:gd name="connsiteX39" fmla="*/ 1552575 w 1935956"/>
                <a:gd name="connsiteY39" fmla="*/ 100012 h 523875"/>
                <a:gd name="connsiteX40" fmla="*/ 1595437 w 1935956"/>
                <a:gd name="connsiteY40" fmla="*/ 171450 h 523875"/>
                <a:gd name="connsiteX41" fmla="*/ 1643062 w 1935956"/>
                <a:gd name="connsiteY41" fmla="*/ 228600 h 523875"/>
                <a:gd name="connsiteX42" fmla="*/ 1681162 w 1935956"/>
                <a:gd name="connsiteY42" fmla="*/ 252412 h 523875"/>
                <a:gd name="connsiteX43" fmla="*/ 1733550 w 1935956"/>
                <a:gd name="connsiteY43" fmla="*/ 257175 h 523875"/>
                <a:gd name="connsiteX44" fmla="*/ 1809750 w 1935956"/>
                <a:gd name="connsiteY44" fmla="*/ 219075 h 523875"/>
                <a:gd name="connsiteX45" fmla="*/ 1885950 w 1935956"/>
                <a:gd name="connsiteY45" fmla="*/ 133350 h 523875"/>
                <a:gd name="connsiteX46" fmla="*/ 1914525 w 1935956"/>
                <a:gd name="connsiteY46" fmla="*/ 76200 h 523875"/>
                <a:gd name="connsiteX47" fmla="*/ 1935956 w 1935956"/>
                <a:gd name="connsiteY47" fmla="*/ 21430 h 523875"/>
                <a:gd name="connsiteX48" fmla="*/ 0 w 1935956"/>
                <a:gd name="connsiteY48" fmla="*/ 0 h 523875"/>
                <a:gd name="connsiteX0" fmla="*/ 0 w 1935956"/>
                <a:gd name="connsiteY0" fmla="*/ 0 h 511969"/>
                <a:gd name="connsiteX1" fmla="*/ 52387 w 1935956"/>
                <a:gd name="connsiteY1" fmla="*/ 140494 h 511969"/>
                <a:gd name="connsiteX2" fmla="*/ 85725 w 1935956"/>
                <a:gd name="connsiteY2" fmla="*/ 221456 h 511969"/>
                <a:gd name="connsiteX3" fmla="*/ 104775 w 1935956"/>
                <a:gd name="connsiteY3" fmla="*/ 283369 h 511969"/>
                <a:gd name="connsiteX4" fmla="*/ 123825 w 1935956"/>
                <a:gd name="connsiteY4" fmla="*/ 354806 h 511969"/>
                <a:gd name="connsiteX5" fmla="*/ 138112 w 1935956"/>
                <a:gd name="connsiteY5" fmla="*/ 416719 h 511969"/>
                <a:gd name="connsiteX6" fmla="*/ 157162 w 1935956"/>
                <a:gd name="connsiteY6" fmla="*/ 454819 h 511969"/>
                <a:gd name="connsiteX7" fmla="*/ 157162 w 1935956"/>
                <a:gd name="connsiteY7" fmla="*/ 454819 h 511969"/>
                <a:gd name="connsiteX8" fmla="*/ 195262 w 1935956"/>
                <a:gd name="connsiteY8" fmla="*/ 511969 h 511969"/>
                <a:gd name="connsiteX9" fmla="*/ 233362 w 1935956"/>
                <a:gd name="connsiteY9" fmla="*/ 502444 h 511969"/>
                <a:gd name="connsiteX10" fmla="*/ 261937 w 1935956"/>
                <a:gd name="connsiteY10" fmla="*/ 440531 h 511969"/>
                <a:gd name="connsiteX11" fmla="*/ 304800 w 1935956"/>
                <a:gd name="connsiteY11" fmla="*/ 378619 h 511969"/>
                <a:gd name="connsiteX12" fmla="*/ 333375 w 1935956"/>
                <a:gd name="connsiteY12" fmla="*/ 335756 h 511969"/>
                <a:gd name="connsiteX13" fmla="*/ 352425 w 1935956"/>
                <a:gd name="connsiteY13" fmla="*/ 321469 h 511969"/>
                <a:gd name="connsiteX14" fmla="*/ 366712 w 1935956"/>
                <a:gd name="connsiteY14" fmla="*/ 311944 h 511969"/>
                <a:gd name="connsiteX15" fmla="*/ 395287 w 1935956"/>
                <a:gd name="connsiteY15" fmla="*/ 321469 h 511969"/>
                <a:gd name="connsiteX16" fmla="*/ 409575 w 1935956"/>
                <a:gd name="connsiteY16" fmla="*/ 359569 h 511969"/>
                <a:gd name="connsiteX17" fmla="*/ 438150 w 1935956"/>
                <a:gd name="connsiteY17" fmla="*/ 383381 h 511969"/>
                <a:gd name="connsiteX18" fmla="*/ 457200 w 1935956"/>
                <a:gd name="connsiteY18" fmla="*/ 392906 h 511969"/>
                <a:gd name="connsiteX19" fmla="*/ 471487 w 1935956"/>
                <a:gd name="connsiteY19" fmla="*/ 397669 h 511969"/>
                <a:gd name="connsiteX20" fmla="*/ 514350 w 1935956"/>
                <a:gd name="connsiteY20" fmla="*/ 354806 h 511969"/>
                <a:gd name="connsiteX21" fmla="*/ 619125 w 1935956"/>
                <a:gd name="connsiteY21" fmla="*/ 230981 h 511969"/>
                <a:gd name="connsiteX22" fmla="*/ 647700 w 1935956"/>
                <a:gd name="connsiteY22" fmla="*/ 202406 h 511969"/>
                <a:gd name="connsiteX23" fmla="*/ 709612 w 1935956"/>
                <a:gd name="connsiteY23" fmla="*/ 178594 h 511969"/>
                <a:gd name="connsiteX24" fmla="*/ 766762 w 1935956"/>
                <a:gd name="connsiteY24" fmla="*/ 169069 h 511969"/>
                <a:gd name="connsiteX25" fmla="*/ 847725 w 1935956"/>
                <a:gd name="connsiteY25" fmla="*/ 183356 h 511969"/>
                <a:gd name="connsiteX26" fmla="*/ 900112 w 1935956"/>
                <a:gd name="connsiteY26" fmla="*/ 197644 h 511969"/>
                <a:gd name="connsiteX27" fmla="*/ 962025 w 1935956"/>
                <a:gd name="connsiteY27" fmla="*/ 207169 h 511969"/>
                <a:gd name="connsiteX28" fmla="*/ 1071562 w 1935956"/>
                <a:gd name="connsiteY28" fmla="*/ 183356 h 511969"/>
                <a:gd name="connsiteX29" fmla="*/ 1140618 w 1935956"/>
                <a:gd name="connsiteY29" fmla="*/ 123824 h 511969"/>
                <a:gd name="connsiteX30" fmla="*/ 1200150 w 1935956"/>
                <a:gd name="connsiteY30" fmla="*/ 54769 h 511969"/>
                <a:gd name="connsiteX31" fmla="*/ 1252537 w 1935956"/>
                <a:gd name="connsiteY31" fmla="*/ 30956 h 511969"/>
                <a:gd name="connsiteX32" fmla="*/ 1319212 w 1935956"/>
                <a:gd name="connsiteY32" fmla="*/ 45244 h 511969"/>
                <a:gd name="connsiteX33" fmla="*/ 1357312 w 1935956"/>
                <a:gd name="connsiteY33" fmla="*/ 73819 h 511969"/>
                <a:gd name="connsiteX34" fmla="*/ 1390650 w 1935956"/>
                <a:gd name="connsiteY34" fmla="*/ 97631 h 511969"/>
                <a:gd name="connsiteX35" fmla="*/ 1390650 w 1935956"/>
                <a:gd name="connsiteY35" fmla="*/ 97631 h 511969"/>
                <a:gd name="connsiteX36" fmla="*/ 1447800 w 1935956"/>
                <a:gd name="connsiteY36" fmla="*/ 69056 h 511969"/>
                <a:gd name="connsiteX37" fmla="*/ 1481137 w 1935956"/>
                <a:gd name="connsiteY37" fmla="*/ 45244 h 511969"/>
                <a:gd name="connsiteX38" fmla="*/ 1509712 w 1935956"/>
                <a:gd name="connsiteY38" fmla="*/ 40481 h 511969"/>
                <a:gd name="connsiteX39" fmla="*/ 1552575 w 1935956"/>
                <a:gd name="connsiteY39" fmla="*/ 88106 h 511969"/>
                <a:gd name="connsiteX40" fmla="*/ 1595437 w 1935956"/>
                <a:gd name="connsiteY40" fmla="*/ 159544 h 511969"/>
                <a:gd name="connsiteX41" fmla="*/ 1643062 w 1935956"/>
                <a:gd name="connsiteY41" fmla="*/ 216694 h 511969"/>
                <a:gd name="connsiteX42" fmla="*/ 1681162 w 1935956"/>
                <a:gd name="connsiteY42" fmla="*/ 240506 h 511969"/>
                <a:gd name="connsiteX43" fmla="*/ 1733550 w 1935956"/>
                <a:gd name="connsiteY43" fmla="*/ 245269 h 511969"/>
                <a:gd name="connsiteX44" fmla="*/ 1809750 w 1935956"/>
                <a:gd name="connsiteY44" fmla="*/ 207169 h 511969"/>
                <a:gd name="connsiteX45" fmla="*/ 1885950 w 1935956"/>
                <a:gd name="connsiteY45" fmla="*/ 121444 h 511969"/>
                <a:gd name="connsiteX46" fmla="*/ 1914525 w 1935956"/>
                <a:gd name="connsiteY46" fmla="*/ 64294 h 511969"/>
                <a:gd name="connsiteX47" fmla="*/ 1935956 w 1935956"/>
                <a:gd name="connsiteY47" fmla="*/ 9524 h 511969"/>
                <a:gd name="connsiteX48" fmla="*/ 0 w 1935956"/>
                <a:gd name="connsiteY48" fmla="*/ 0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35956" h="511969">
                  <a:moveTo>
                    <a:pt x="0" y="0"/>
                  </a:moveTo>
                  <a:lnTo>
                    <a:pt x="52387" y="140494"/>
                  </a:lnTo>
                  <a:lnTo>
                    <a:pt x="85725" y="221456"/>
                  </a:lnTo>
                  <a:lnTo>
                    <a:pt x="104775" y="283369"/>
                  </a:lnTo>
                  <a:lnTo>
                    <a:pt x="123825" y="354806"/>
                  </a:lnTo>
                  <a:lnTo>
                    <a:pt x="138112" y="416719"/>
                  </a:lnTo>
                  <a:lnTo>
                    <a:pt x="157162" y="454819"/>
                  </a:lnTo>
                  <a:lnTo>
                    <a:pt x="157162" y="454819"/>
                  </a:lnTo>
                  <a:lnTo>
                    <a:pt x="195262" y="511969"/>
                  </a:lnTo>
                  <a:lnTo>
                    <a:pt x="233362" y="502444"/>
                  </a:lnTo>
                  <a:lnTo>
                    <a:pt x="261937" y="440531"/>
                  </a:lnTo>
                  <a:lnTo>
                    <a:pt x="304800" y="378619"/>
                  </a:lnTo>
                  <a:lnTo>
                    <a:pt x="333375" y="335756"/>
                  </a:lnTo>
                  <a:lnTo>
                    <a:pt x="352425" y="321469"/>
                  </a:lnTo>
                  <a:lnTo>
                    <a:pt x="366712" y="311944"/>
                  </a:lnTo>
                  <a:lnTo>
                    <a:pt x="395287" y="321469"/>
                  </a:lnTo>
                  <a:lnTo>
                    <a:pt x="409575" y="359569"/>
                  </a:lnTo>
                  <a:lnTo>
                    <a:pt x="438150" y="383381"/>
                  </a:lnTo>
                  <a:lnTo>
                    <a:pt x="457200" y="392906"/>
                  </a:lnTo>
                  <a:lnTo>
                    <a:pt x="471487" y="397669"/>
                  </a:lnTo>
                  <a:lnTo>
                    <a:pt x="514350" y="354806"/>
                  </a:lnTo>
                  <a:lnTo>
                    <a:pt x="619125" y="230981"/>
                  </a:lnTo>
                  <a:lnTo>
                    <a:pt x="647700" y="202406"/>
                  </a:lnTo>
                  <a:lnTo>
                    <a:pt x="709612" y="178594"/>
                  </a:lnTo>
                  <a:lnTo>
                    <a:pt x="766762" y="169069"/>
                  </a:lnTo>
                  <a:lnTo>
                    <a:pt x="847725" y="183356"/>
                  </a:lnTo>
                  <a:lnTo>
                    <a:pt x="900112" y="197644"/>
                  </a:lnTo>
                  <a:lnTo>
                    <a:pt x="962025" y="207169"/>
                  </a:lnTo>
                  <a:lnTo>
                    <a:pt x="1071562" y="183356"/>
                  </a:lnTo>
                  <a:lnTo>
                    <a:pt x="1140618" y="123824"/>
                  </a:lnTo>
                  <a:lnTo>
                    <a:pt x="1200150" y="54769"/>
                  </a:lnTo>
                  <a:lnTo>
                    <a:pt x="1252537" y="30956"/>
                  </a:lnTo>
                  <a:lnTo>
                    <a:pt x="1319212" y="45244"/>
                  </a:lnTo>
                  <a:lnTo>
                    <a:pt x="1357312" y="73819"/>
                  </a:lnTo>
                  <a:lnTo>
                    <a:pt x="1390650" y="97631"/>
                  </a:lnTo>
                  <a:lnTo>
                    <a:pt x="1390650" y="97631"/>
                  </a:lnTo>
                  <a:lnTo>
                    <a:pt x="1447800" y="69056"/>
                  </a:lnTo>
                  <a:lnTo>
                    <a:pt x="1481137" y="45244"/>
                  </a:lnTo>
                  <a:lnTo>
                    <a:pt x="1509712" y="40481"/>
                  </a:lnTo>
                  <a:lnTo>
                    <a:pt x="1552575" y="88106"/>
                  </a:lnTo>
                  <a:lnTo>
                    <a:pt x="1595437" y="159544"/>
                  </a:lnTo>
                  <a:lnTo>
                    <a:pt x="1643062" y="216694"/>
                  </a:lnTo>
                  <a:lnTo>
                    <a:pt x="1681162" y="240506"/>
                  </a:lnTo>
                  <a:lnTo>
                    <a:pt x="1733550" y="245269"/>
                  </a:lnTo>
                  <a:lnTo>
                    <a:pt x="1809750" y="207169"/>
                  </a:lnTo>
                  <a:lnTo>
                    <a:pt x="1885950" y="121444"/>
                  </a:lnTo>
                  <a:lnTo>
                    <a:pt x="1914525" y="64294"/>
                  </a:lnTo>
                  <a:lnTo>
                    <a:pt x="1935956" y="9524"/>
                  </a:lnTo>
                  <a:lnTo>
                    <a:pt x="0" y="0"/>
                  </a:lnTo>
                  <a:close/>
                </a:path>
              </a:pathLst>
            </a:custGeom>
            <a:pattFill prst="pct90">
              <a:fgClr>
                <a:schemeClr val="accent1">
                  <a:lumMod val="60000"/>
                  <a:lumOff val="40000"/>
                </a:schemeClr>
              </a:fgClr>
              <a:bgClr>
                <a:schemeClr val="bg1"/>
              </a:bgClr>
            </a:pattFill>
            <a:ln w="3175">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40" name="Freeform: Shape 39">
              <a:extLst>
                <a:ext uri="{FF2B5EF4-FFF2-40B4-BE49-F238E27FC236}">
                  <a16:creationId xmlns:a16="http://schemas.microsoft.com/office/drawing/2014/main" id="{DDEAE20B-82F9-4DC5-8F26-9D8E732CA5AA}"/>
                </a:ext>
              </a:extLst>
            </p:cNvPr>
            <p:cNvSpPr/>
            <p:nvPr/>
          </p:nvSpPr>
          <p:spPr>
            <a:xfrm>
              <a:off x="5722144" y="4336257"/>
              <a:ext cx="697706" cy="828675"/>
            </a:xfrm>
            <a:custGeom>
              <a:avLst/>
              <a:gdLst>
                <a:gd name="connsiteX0" fmla="*/ 0 w 697706"/>
                <a:gd name="connsiteY0" fmla="*/ 259556 h 828675"/>
                <a:gd name="connsiteX1" fmla="*/ 54769 w 697706"/>
                <a:gd name="connsiteY1" fmla="*/ 376238 h 828675"/>
                <a:gd name="connsiteX2" fmla="*/ 90488 w 697706"/>
                <a:gd name="connsiteY2" fmla="*/ 454819 h 828675"/>
                <a:gd name="connsiteX3" fmla="*/ 119063 w 697706"/>
                <a:gd name="connsiteY3" fmla="*/ 531019 h 828675"/>
                <a:gd name="connsiteX4" fmla="*/ 135731 w 697706"/>
                <a:gd name="connsiteY4" fmla="*/ 609600 h 828675"/>
                <a:gd name="connsiteX5" fmla="*/ 154781 w 697706"/>
                <a:gd name="connsiteY5" fmla="*/ 676275 h 828675"/>
                <a:gd name="connsiteX6" fmla="*/ 185738 w 697706"/>
                <a:gd name="connsiteY6" fmla="*/ 735806 h 828675"/>
                <a:gd name="connsiteX7" fmla="*/ 211931 w 697706"/>
                <a:gd name="connsiteY7" fmla="*/ 776288 h 828675"/>
                <a:gd name="connsiteX8" fmla="*/ 238125 w 697706"/>
                <a:gd name="connsiteY8" fmla="*/ 807244 h 828675"/>
                <a:gd name="connsiteX9" fmla="*/ 261938 w 697706"/>
                <a:gd name="connsiteY9" fmla="*/ 828675 h 828675"/>
                <a:gd name="connsiteX10" fmla="*/ 307181 w 697706"/>
                <a:gd name="connsiteY10" fmla="*/ 828675 h 828675"/>
                <a:gd name="connsiteX11" fmla="*/ 352425 w 697706"/>
                <a:gd name="connsiteY11" fmla="*/ 819150 h 828675"/>
                <a:gd name="connsiteX12" fmla="*/ 409575 w 697706"/>
                <a:gd name="connsiteY12" fmla="*/ 742950 h 828675"/>
                <a:gd name="connsiteX13" fmla="*/ 473869 w 697706"/>
                <a:gd name="connsiteY13" fmla="*/ 626269 h 828675"/>
                <a:gd name="connsiteX14" fmla="*/ 535781 w 697706"/>
                <a:gd name="connsiteY14" fmla="*/ 445294 h 828675"/>
                <a:gd name="connsiteX15" fmla="*/ 566738 w 697706"/>
                <a:gd name="connsiteY15" fmla="*/ 295275 h 828675"/>
                <a:gd name="connsiteX16" fmla="*/ 578644 w 697706"/>
                <a:gd name="connsiteY16" fmla="*/ 202406 h 828675"/>
                <a:gd name="connsiteX17" fmla="*/ 611981 w 697706"/>
                <a:gd name="connsiteY17" fmla="*/ 121444 h 828675"/>
                <a:gd name="connsiteX18" fmla="*/ 697706 w 697706"/>
                <a:gd name="connsiteY18" fmla="*/ 0 h 828675"/>
                <a:gd name="connsiteX19" fmla="*/ 602456 w 697706"/>
                <a:gd name="connsiteY19" fmla="*/ 107156 h 828675"/>
                <a:gd name="connsiteX20" fmla="*/ 550069 w 697706"/>
                <a:gd name="connsiteY20" fmla="*/ 192881 h 828675"/>
                <a:gd name="connsiteX21" fmla="*/ 0 w 697706"/>
                <a:gd name="connsiteY21" fmla="*/ 259556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706" h="828675">
                  <a:moveTo>
                    <a:pt x="0" y="259556"/>
                  </a:moveTo>
                  <a:lnTo>
                    <a:pt x="54769" y="376238"/>
                  </a:lnTo>
                  <a:lnTo>
                    <a:pt x="90488" y="454819"/>
                  </a:lnTo>
                  <a:lnTo>
                    <a:pt x="119063" y="531019"/>
                  </a:lnTo>
                  <a:lnTo>
                    <a:pt x="135731" y="609600"/>
                  </a:lnTo>
                  <a:lnTo>
                    <a:pt x="154781" y="676275"/>
                  </a:lnTo>
                  <a:lnTo>
                    <a:pt x="185738" y="735806"/>
                  </a:lnTo>
                  <a:lnTo>
                    <a:pt x="211931" y="776288"/>
                  </a:lnTo>
                  <a:lnTo>
                    <a:pt x="238125" y="807244"/>
                  </a:lnTo>
                  <a:lnTo>
                    <a:pt x="261938" y="828675"/>
                  </a:lnTo>
                  <a:lnTo>
                    <a:pt x="307181" y="828675"/>
                  </a:lnTo>
                  <a:lnTo>
                    <a:pt x="352425" y="819150"/>
                  </a:lnTo>
                  <a:lnTo>
                    <a:pt x="409575" y="742950"/>
                  </a:lnTo>
                  <a:lnTo>
                    <a:pt x="473869" y="626269"/>
                  </a:lnTo>
                  <a:lnTo>
                    <a:pt x="535781" y="445294"/>
                  </a:lnTo>
                  <a:lnTo>
                    <a:pt x="566738" y="295275"/>
                  </a:lnTo>
                  <a:lnTo>
                    <a:pt x="578644" y="202406"/>
                  </a:lnTo>
                  <a:lnTo>
                    <a:pt x="611981" y="121444"/>
                  </a:lnTo>
                  <a:lnTo>
                    <a:pt x="697706" y="0"/>
                  </a:lnTo>
                  <a:lnTo>
                    <a:pt x="602456" y="107156"/>
                  </a:lnTo>
                  <a:lnTo>
                    <a:pt x="550069" y="192881"/>
                  </a:lnTo>
                  <a:lnTo>
                    <a:pt x="0" y="259556"/>
                  </a:lnTo>
                  <a:close/>
                </a:path>
              </a:pathLst>
            </a:cu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Freeform: Shape 16">
              <a:extLst>
                <a:ext uri="{FF2B5EF4-FFF2-40B4-BE49-F238E27FC236}">
                  <a16:creationId xmlns:a16="http://schemas.microsoft.com/office/drawing/2014/main" id="{624EF704-8720-4961-942D-0F8183393CEA}"/>
                </a:ext>
              </a:extLst>
            </p:cNvPr>
            <p:cNvSpPr/>
            <p:nvPr/>
          </p:nvSpPr>
          <p:spPr>
            <a:xfrm>
              <a:off x="5588793" y="3971926"/>
              <a:ext cx="1521619" cy="750093"/>
            </a:xfrm>
            <a:custGeom>
              <a:avLst/>
              <a:gdLst>
                <a:gd name="connsiteX0" fmla="*/ 40481 w 1519238"/>
                <a:gd name="connsiteY0" fmla="*/ 0 h 766762"/>
                <a:gd name="connsiteX1" fmla="*/ 0 w 1519238"/>
                <a:gd name="connsiteY1" fmla="*/ 2381 h 766762"/>
                <a:gd name="connsiteX2" fmla="*/ 14288 w 1519238"/>
                <a:gd name="connsiteY2" fmla="*/ 90487 h 766762"/>
                <a:gd name="connsiteX3" fmla="*/ 38100 w 1519238"/>
                <a:gd name="connsiteY3" fmla="*/ 190500 h 766762"/>
                <a:gd name="connsiteX4" fmla="*/ 42863 w 1519238"/>
                <a:gd name="connsiteY4" fmla="*/ 250031 h 766762"/>
                <a:gd name="connsiteX5" fmla="*/ 50006 w 1519238"/>
                <a:gd name="connsiteY5" fmla="*/ 323850 h 766762"/>
                <a:gd name="connsiteX6" fmla="*/ 61913 w 1519238"/>
                <a:gd name="connsiteY6" fmla="*/ 395287 h 766762"/>
                <a:gd name="connsiteX7" fmla="*/ 85725 w 1519238"/>
                <a:gd name="connsiteY7" fmla="*/ 490537 h 766762"/>
                <a:gd name="connsiteX8" fmla="*/ 102394 w 1519238"/>
                <a:gd name="connsiteY8" fmla="*/ 561975 h 766762"/>
                <a:gd name="connsiteX9" fmla="*/ 121444 w 1519238"/>
                <a:gd name="connsiteY9" fmla="*/ 614362 h 766762"/>
                <a:gd name="connsiteX10" fmla="*/ 135731 w 1519238"/>
                <a:gd name="connsiteY10" fmla="*/ 645318 h 766762"/>
                <a:gd name="connsiteX11" fmla="*/ 166688 w 1519238"/>
                <a:gd name="connsiteY11" fmla="*/ 688181 h 766762"/>
                <a:gd name="connsiteX12" fmla="*/ 211931 w 1519238"/>
                <a:gd name="connsiteY12" fmla="*/ 723900 h 766762"/>
                <a:gd name="connsiteX13" fmla="*/ 247650 w 1519238"/>
                <a:gd name="connsiteY13" fmla="*/ 738187 h 766762"/>
                <a:gd name="connsiteX14" fmla="*/ 283369 w 1519238"/>
                <a:gd name="connsiteY14" fmla="*/ 733425 h 766762"/>
                <a:gd name="connsiteX15" fmla="*/ 319088 w 1519238"/>
                <a:gd name="connsiteY15" fmla="*/ 709612 h 766762"/>
                <a:gd name="connsiteX16" fmla="*/ 357188 w 1519238"/>
                <a:gd name="connsiteY16" fmla="*/ 671512 h 766762"/>
                <a:gd name="connsiteX17" fmla="*/ 385763 w 1519238"/>
                <a:gd name="connsiteY17" fmla="*/ 645318 h 766762"/>
                <a:gd name="connsiteX18" fmla="*/ 419100 w 1519238"/>
                <a:gd name="connsiteY18" fmla="*/ 628650 h 766762"/>
                <a:gd name="connsiteX19" fmla="*/ 445294 w 1519238"/>
                <a:gd name="connsiteY19" fmla="*/ 645318 h 766762"/>
                <a:gd name="connsiteX20" fmla="*/ 461963 w 1519238"/>
                <a:gd name="connsiteY20" fmla="*/ 669131 h 766762"/>
                <a:gd name="connsiteX21" fmla="*/ 478631 w 1519238"/>
                <a:gd name="connsiteY21" fmla="*/ 709612 h 766762"/>
                <a:gd name="connsiteX22" fmla="*/ 497681 w 1519238"/>
                <a:gd name="connsiteY22" fmla="*/ 728662 h 766762"/>
                <a:gd name="connsiteX23" fmla="*/ 511969 w 1519238"/>
                <a:gd name="connsiteY23" fmla="*/ 738187 h 766762"/>
                <a:gd name="connsiteX24" fmla="*/ 538163 w 1519238"/>
                <a:gd name="connsiteY24" fmla="*/ 716756 h 766762"/>
                <a:gd name="connsiteX25" fmla="*/ 554831 w 1519238"/>
                <a:gd name="connsiteY25" fmla="*/ 709612 h 766762"/>
                <a:gd name="connsiteX26" fmla="*/ 573881 w 1519238"/>
                <a:gd name="connsiteY26" fmla="*/ 726281 h 766762"/>
                <a:gd name="connsiteX27" fmla="*/ 590550 w 1519238"/>
                <a:gd name="connsiteY27" fmla="*/ 750093 h 766762"/>
                <a:gd name="connsiteX28" fmla="*/ 616744 w 1519238"/>
                <a:gd name="connsiteY28" fmla="*/ 766762 h 766762"/>
                <a:gd name="connsiteX29" fmla="*/ 633413 w 1519238"/>
                <a:gd name="connsiteY29" fmla="*/ 752475 h 766762"/>
                <a:gd name="connsiteX30" fmla="*/ 654844 w 1519238"/>
                <a:gd name="connsiteY30" fmla="*/ 695325 h 766762"/>
                <a:gd name="connsiteX31" fmla="*/ 683419 w 1519238"/>
                <a:gd name="connsiteY31" fmla="*/ 590550 h 766762"/>
                <a:gd name="connsiteX32" fmla="*/ 714375 w 1519238"/>
                <a:gd name="connsiteY32" fmla="*/ 516731 h 766762"/>
                <a:gd name="connsiteX33" fmla="*/ 783431 w 1519238"/>
                <a:gd name="connsiteY33" fmla="*/ 431006 h 766762"/>
                <a:gd name="connsiteX34" fmla="*/ 850106 w 1519238"/>
                <a:gd name="connsiteY34" fmla="*/ 361950 h 766762"/>
                <a:gd name="connsiteX35" fmla="*/ 904875 w 1519238"/>
                <a:gd name="connsiteY35" fmla="*/ 333375 h 766762"/>
                <a:gd name="connsiteX36" fmla="*/ 985838 w 1519238"/>
                <a:gd name="connsiteY36" fmla="*/ 316706 h 766762"/>
                <a:gd name="connsiteX37" fmla="*/ 1047750 w 1519238"/>
                <a:gd name="connsiteY37" fmla="*/ 314325 h 766762"/>
                <a:gd name="connsiteX38" fmla="*/ 1114425 w 1519238"/>
                <a:gd name="connsiteY38" fmla="*/ 314325 h 766762"/>
                <a:gd name="connsiteX39" fmla="*/ 1169194 w 1519238"/>
                <a:gd name="connsiteY39" fmla="*/ 304800 h 766762"/>
                <a:gd name="connsiteX40" fmla="*/ 1250156 w 1519238"/>
                <a:gd name="connsiteY40" fmla="*/ 257175 h 766762"/>
                <a:gd name="connsiteX41" fmla="*/ 1285875 w 1519238"/>
                <a:gd name="connsiteY41" fmla="*/ 233362 h 766762"/>
                <a:gd name="connsiteX42" fmla="*/ 1333500 w 1519238"/>
                <a:gd name="connsiteY42" fmla="*/ 238125 h 766762"/>
                <a:gd name="connsiteX43" fmla="*/ 1381125 w 1519238"/>
                <a:gd name="connsiteY43" fmla="*/ 245268 h 766762"/>
                <a:gd name="connsiteX44" fmla="*/ 1414463 w 1519238"/>
                <a:gd name="connsiteY44" fmla="*/ 223837 h 766762"/>
                <a:gd name="connsiteX45" fmla="*/ 1443038 w 1519238"/>
                <a:gd name="connsiteY45" fmla="*/ 195262 h 766762"/>
                <a:gd name="connsiteX46" fmla="*/ 1483519 w 1519238"/>
                <a:gd name="connsiteY46" fmla="*/ 178593 h 766762"/>
                <a:gd name="connsiteX47" fmla="*/ 1514475 w 1519238"/>
                <a:gd name="connsiteY47" fmla="*/ 183356 h 766762"/>
                <a:gd name="connsiteX48" fmla="*/ 1519238 w 1519238"/>
                <a:gd name="connsiteY48" fmla="*/ 61912 h 766762"/>
                <a:gd name="connsiteX49" fmla="*/ 1478756 w 1519238"/>
                <a:gd name="connsiteY49" fmla="*/ 88106 h 766762"/>
                <a:gd name="connsiteX50" fmla="*/ 1433513 w 1519238"/>
                <a:gd name="connsiteY50" fmla="*/ 104775 h 766762"/>
                <a:gd name="connsiteX51" fmla="*/ 1385888 w 1519238"/>
                <a:gd name="connsiteY51" fmla="*/ 78581 h 766762"/>
                <a:gd name="connsiteX52" fmla="*/ 1357313 w 1519238"/>
                <a:gd name="connsiteY52" fmla="*/ 57150 h 766762"/>
                <a:gd name="connsiteX53" fmla="*/ 1295400 w 1519238"/>
                <a:gd name="connsiteY53" fmla="*/ 42862 h 766762"/>
                <a:gd name="connsiteX54" fmla="*/ 1254919 w 1519238"/>
                <a:gd name="connsiteY54" fmla="*/ 59531 h 766762"/>
                <a:gd name="connsiteX55" fmla="*/ 1233488 w 1519238"/>
                <a:gd name="connsiteY55" fmla="*/ 76200 h 766762"/>
                <a:gd name="connsiteX56" fmla="*/ 1176338 w 1519238"/>
                <a:gd name="connsiteY56" fmla="*/ 116681 h 766762"/>
                <a:gd name="connsiteX57" fmla="*/ 1140619 w 1519238"/>
                <a:gd name="connsiteY57" fmla="*/ 164306 h 766762"/>
                <a:gd name="connsiteX58" fmla="*/ 1123950 w 1519238"/>
                <a:gd name="connsiteY58" fmla="*/ 190500 h 766762"/>
                <a:gd name="connsiteX59" fmla="*/ 1000125 w 1519238"/>
                <a:gd name="connsiteY59" fmla="*/ 219075 h 766762"/>
                <a:gd name="connsiteX60" fmla="*/ 928688 w 1519238"/>
                <a:gd name="connsiteY60" fmla="*/ 209550 h 766762"/>
                <a:gd name="connsiteX61" fmla="*/ 866775 w 1519238"/>
                <a:gd name="connsiteY61" fmla="*/ 192881 h 766762"/>
                <a:gd name="connsiteX62" fmla="*/ 814388 w 1519238"/>
                <a:gd name="connsiteY62" fmla="*/ 183356 h 766762"/>
                <a:gd name="connsiteX63" fmla="*/ 742950 w 1519238"/>
                <a:gd name="connsiteY63" fmla="*/ 195262 h 766762"/>
                <a:gd name="connsiteX64" fmla="*/ 690563 w 1519238"/>
                <a:gd name="connsiteY64" fmla="*/ 219075 h 766762"/>
                <a:gd name="connsiteX65" fmla="*/ 650081 w 1519238"/>
                <a:gd name="connsiteY65" fmla="*/ 259556 h 766762"/>
                <a:gd name="connsiteX66" fmla="*/ 590550 w 1519238"/>
                <a:gd name="connsiteY66" fmla="*/ 328612 h 766762"/>
                <a:gd name="connsiteX67" fmla="*/ 542925 w 1519238"/>
                <a:gd name="connsiteY67" fmla="*/ 385762 h 766762"/>
                <a:gd name="connsiteX68" fmla="*/ 511969 w 1519238"/>
                <a:gd name="connsiteY68" fmla="*/ 409575 h 766762"/>
                <a:gd name="connsiteX69" fmla="*/ 478631 w 1519238"/>
                <a:gd name="connsiteY69" fmla="*/ 392906 h 766762"/>
                <a:gd name="connsiteX70" fmla="*/ 454819 w 1519238"/>
                <a:gd name="connsiteY70" fmla="*/ 378618 h 766762"/>
                <a:gd name="connsiteX71" fmla="*/ 440531 w 1519238"/>
                <a:gd name="connsiteY71" fmla="*/ 338137 h 766762"/>
                <a:gd name="connsiteX72" fmla="*/ 411956 w 1519238"/>
                <a:gd name="connsiteY72" fmla="*/ 326231 h 766762"/>
                <a:gd name="connsiteX73" fmla="*/ 373856 w 1519238"/>
                <a:gd name="connsiteY73" fmla="*/ 352425 h 766762"/>
                <a:gd name="connsiteX74" fmla="*/ 333375 w 1519238"/>
                <a:gd name="connsiteY74" fmla="*/ 411956 h 766762"/>
                <a:gd name="connsiteX75" fmla="*/ 304800 w 1519238"/>
                <a:gd name="connsiteY75" fmla="*/ 452437 h 766762"/>
                <a:gd name="connsiteX76" fmla="*/ 276225 w 1519238"/>
                <a:gd name="connsiteY76" fmla="*/ 509587 h 766762"/>
                <a:gd name="connsiteX77" fmla="*/ 242888 w 1519238"/>
                <a:gd name="connsiteY77" fmla="*/ 523875 h 766762"/>
                <a:gd name="connsiteX78" fmla="*/ 202406 w 1519238"/>
                <a:gd name="connsiteY78" fmla="*/ 471487 h 766762"/>
                <a:gd name="connsiteX79" fmla="*/ 183356 w 1519238"/>
                <a:gd name="connsiteY79" fmla="*/ 440531 h 766762"/>
                <a:gd name="connsiteX80" fmla="*/ 157163 w 1519238"/>
                <a:gd name="connsiteY80" fmla="*/ 326231 h 766762"/>
                <a:gd name="connsiteX81" fmla="*/ 133350 w 1519238"/>
                <a:gd name="connsiteY81" fmla="*/ 250031 h 766762"/>
                <a:gd name="connsiteX82" fmla="*/ 88106 w 1519238"/>
                <a:gd name="connsiteY82" fmla="*/ 130968 h 766762"/>
                <a:gd name="connsiteX83" fmla="*/ 40481 w 1519238"/>
                <a:gd name="connsiteY83" fmla="*/ 0 h 766762"/>
                <a:gd name="connsiteX0" fmla="*/ 40481 w 1519238"/>
                <a:gd name="connsiteY0" fmla="*/ 0 h 766762"/>
                <a:gd name="connsiteX1" fmla="*/ 0 w 1519238"/>
                <a:gd name="connsiteY1" fmla="*/ 2381 h 766762"/>
                <a:gd name="connsiteX2" fmla="*/ 14288 w 1519238"/>
                <a:gd name="connsiteY2" fmla="*/ 90487 h 766762"/>
                <a:gd name="connsiteX3" fmla="*/ 38100 w 1519238"/>
                <a:gd name="connsiteY3" fmla="*/ 190500 h 766762"/>
                <a:gd name="connsiteX4" fmla="*/ 42863 w 1519238"/>
                <a:gd name="connsiteY4" fmla="*/ 250031 h 766762"/>
                <a:gd name="connsiteX5" fmla="*/ 50006 w 1519238"/>
                <a:gd name="connsiteY5" fmla="*/ 323850 h 766762"/>
                <a:gd name="connsiteX6" fmla="*/ 61913 w 1519238"/>
                <a:gd name="connsiteY6" fmla="*/ 395287 h 766762"/>
                <a:gd name="connsiteX7" fmla="*/ 85725 w 1519238"/>
                <a:gd name="connsiteY7" fmla="*/ 490537 h 766762"/>
                <a:gd name="connsiteX8" fmla="*/ 102394 w 1519238"/>
                <a:gd name="connsiteY8" fmla="*/ 561975 h 766762"/>
                <a:gd name="connsiteX9" fmla="*/ 121444 w 1519238"/>
                <a:gd name="connsiteY9" fmla="*/ 614362 h 766762"/>
                <a:gd name="connsiteX10" fmla="*/ 135731 w 1519238"/>
                <a:gd name="connsiteY10" fmla="*/ 645318 h 766762"/>
                <a:gd name="connsiteX11" fmla="*/ 166688 w 1519238"/>
                <a:gd name="connsiteY11" fmla="*/ 688181 h 766762"/>
                <a:gd name="connsiteX12" fmla="*/ 211931 w 1519238"/>
                <a:gd name="connsiteY12" fmla="*/ 723900 h 766762"/>
                <a:gd name="connsiteX13" fmla="*/ 247650 w 1519238"/>
                <a:gd name="connsiteY13" fmla="*/ 738187 h 766762"/>
                <a:gd name="connsiteX14" fmla="*/ 283369 w 1519238"/>
                <a:gd name="connsiteY14" fmla="*/ 733425 h 766762"/>
                <a:gd name="connsiteX15" fmla="*/ 319088 w 1519238"/>
                <a:gd name="connsiteY15" fmla="*/ 709612 h 766762"/>
                <a:gd name="connsiteX16" fmla="*/ 357188 w 1519238"/>
                <a:gd name="connsiteY16" fmla="*/ 671512 h 766762"/>
                <a:gd name="connsiteX17" fmla="*/ 385763 w 1519238"/>
                <a:gd name="connsiteY17" fmla="*/ 645318 h 766762"/>
                <a:gd name="connsiteX18" fmla="*/ 419100 w 1519238"/>
                <a:gd name="connsiteY18" fmla="*/ 628650 h 766762"/>
                <a:gd name="connsiteX19" fmla="*/ 445294 w 1519238"/>
                <a:gd name="connsiteY19" fmla="*/ 645318 h 766762"/>
                <a:gd name="connsiteX20" fmla="*/ 461963 w 1519238"/>
                <a:gd name="connsiteY20" fmla="*/ 669131 h 766762"/>
                <a:gd name="connsiteX21" fmla="*/ 478631 w 1519238"/>
                <a:gd name="connsiteY21" fmla="*/ 709612 h 766762"/>
                <a:gd name="connsiteX22" fmla="*/ 497681 w 1519238"/>
                <a:gd name="connsiteY22" fmla="*/ 728662 h 766762"/>
                <a:gd name="connsiteX23" fmla="*/ 511969 w 1519238"/>
                <a:gd name="connsiteY23" fmla="*/ 738187 h 766762"/>
                <a:gd name="connsiteX24" fmla="*/ 538163 w 1519238"/>
                <a:gd name="connsiteY24" fmla="*/ 716756 h 766762"/>
                <a:gd name="connsiteX25" fmla="*/ 554831 w 1519238"/>
                <a:gd name="connsiteY25" fmla="*/ 709612 h 766762"/>
                <a:gd name="connsiteX26" fmla="*/ 573881 w 1519238"/>
                <a:gd name="connsiteY26" fmla="*/ 726281 h 766762"/>
                <a:gd name="connsiteX27" fmla="*/ 590550 w 1519238"/>
                <a:gd name="connsiteY27" fmla="*/ 750093 h 766762"/>
                <a:gd name="connsiteX28" fmla="*/ 616744 w 1519238"/>
                <a:gd name="connsiteY28" fmla="*/ 766762 h 766762"/>
                <a:gd name="connsiteX29" fmla="*/ 633413 w 1519238"/>
                <a:gd name="connsiteY29" fmla="*/ 752475 h 766762"/>
                <a:gd name="connsiteX30" fmla="*/ 654844 w 1519238"/>
                <a:gd name="connsiteY30" fmla="*/ 695325 h 766762"/>
                <a:gd name="connsiteX31" fmla="*/ 683419 w 1519238"/>
                <a:gd name="connsiteY31" fmla="*/ 590550 h 766762"/>
                <a:gd name="connsiteX32" fmla="*/ 714375 w 1519238"/>
                <a:gd name="connsiteY32" fmla="*/ 516731 h 766762"/>
                <a:gd name="connsiteX33" fmla="*/ 783431 w 1519238"/>
                <a:gd name="connsiteY33" fmla="*/ 431006 h 766762"/>
                <a:gd name="connsiteX34" fmla="*/ 850106 w 1519238"/>
                <a:gd name="connsiteY34" fmla="*/ 361950 h 766762"/>
                <a:gd name="connsiteX35" fmla="*/ 904875 w 1519238"/>
                <a:gd name="connsiteY35" fmla="*/ 333375 h 766762"/>
                <a:gd name="connsiteX36" fmla="*/ 985838 w 1519238"/>
                <a:gd name="connsiteY36" fmla="*/ 316706 h 766762"/>
                <a:gd name="connsiteX37" fmla="*/ 1047750 w 1519238"/>
                <a:gd name="connsiteY37" fmla="*/ 314325 h 766762"/>
                <a:gd name="connsiteX38" fmla="*/ 1114425 w 1519238"/>
                <a:gd name="connsiteY38" fmla="*/ 314325 h 766762"/>
                <a:gd name="connsiteX39" fmla="*/ 1169194 w 1519238"/>
                <a:gd name="connsiteY39" fmla="*/ 304800 h 766762"/>
                <a:gd name="connsiteX40" fmla="*/ 1250156 w 1519238"/>
                <a:gd name="connsiteY40" fmla="*/ 257175 h 766762"/>
                <a:gd name="connsiteX41" fmla="*/ 1285875 w 1519238"/>
                <a:gd name="connsiteY41" fmla="*/ 233362 h 766762"/>
                <a:gd name="connsiteX42" fmla="*/ 1333500 w 1519238"/>
                <a:gd name="connsiteY42" fmla="*/ 238125 h 766762"/>
                <a:gd name="connsiteX43" fmla="*/ 1381125 w 1519238"/>
                <a:gd name="connsiteY43" fmla="*/ 245268 h 766762"/>
                <a:gd name="connsiteX44" fmla="*/ 1414463 w 1519238"/>
                <a:gd name="connsiteY44" fmla="*/ 223837 h 766762"/>
                <a:gd name="connsiteX45" fmla="*/ 1443038 w 1519238"/>
                <a:gd name="connsiteY45" fmla="*/ 195262 h 766762"/>
                <a:gd name="connsiteX46" fmla="*/ 1485900 w 1519238"/>
                <a:gd name="connsiteY46" fmla="*/ 130968 h 766762"/>
                <a:gd name="connsiteX47" fmla="*/ 1514475 w 1519238"/>
                <a:gd name="connsiteY47" fmla="*/ 183356 h 766762"/>
                <a:gd name="connsiteX48" fmla="*/ 1519238 w 1519238"/>
                <a:gd name="connsiteY48" fmla="*/ 61912 h 766762"/>
                <a:gd name="connsiteX49" fmla="*/ 1478756 w 1519238"/>
                <a:gd name="connsiteY49" fmla="*/ 88106 h 766762"/>
                <a:gd name="connsiteX50" fmla="*/ 1433513 w 1519238"/>
                <a:gd name="connsiteY50" fmla="*/ 104775 h 766762"/>
                <a:gd name="connsiteX51" fmla="*/ 1385888 w 1519238"/>
                <a:gd name="connsiteY51" fmla="*/ 78581 h 766762"/>
                <a:gd name="connsiteX52" fmla="*/ 1357313 w 1519238"/>
                <a:gd name="connsiteY52" fmla="*/ 57150 h 766762"/>
                <a:gd name="connsiteX53" fmla="*/ 1295400 w 1519238"/>
                <a:gd name="connsiteY53" fmla="*/ 42862 h 766762"/>
                <a:gd name="connsiteX54" fmla="*/ 1254919 w 1519238"/>
                <a:gd name="connsiteY54" fmla="*/ 59531 h 766762"/>
                <a:gd name="connsiteX55" fmla="*/ 1233488 w 1519238"/>
                <a:gd name="connsiteY55" fmla="*/ 76200 h 766762"/>
                <a:gd name="connsiteX56" fmla="*/ 1176338 w 1519238"/>
                <a:gd name="connsiteY56" fmla="*/ 116681 h 766762"/>
                <a:gd name="connsiteX57" fmla="*/ 1140619 w 1519238"/>
                <a:gd name="connsiteY57" fmla="*/ 164306 h 766762"/>
                <a:gd name="connsiteX58" fmla="*/ 1123950 w 1519238"/>
                <a:gd name="connsiteY58" fmla="*/ 190500 h 766762"/>
                <a:gd name="connsiteX59" fmla="*/ 1000125 w 1519238"/>
                <a:gd name="connsiteY59" fmla="*/ 219075 h 766762"/>
                <a:gd name="connsiteX60" fmla="*/ 928688 w 1519238"/>
                <a:gd name="connsiteY60" fmla="*/ 209550 h 766762"/>
                <a:gd name="connsiteX61" fmla="*/ 866775 w 1519238"/>
                <a:gd name="connsiteY61" fmla="*/ 192881 h 766762"/>
                <a:gd name="connsiteX62" fmla="*/ 814388 w 1519238"/>
                <a:gd name="connsiteY62" fmla="*/ 183356 h 766762"/>
                <a:gd name="connsiteX63" fmla="*/ 742950 w 1519238"/>
                <a:gd name="connsiteY63" fmla="*/ 195262 h 766762"/>
                <a:gd name="connsiteX64" fmla="*/ 690563 w 1519238"/>
                <a:gd name="connsiteY64" fmla="*/ 219075 h 766762"/>
                <a:gd name="connsiteX65" fmla="*/ 650081 w 1519238"/>
                <a:gd name="connsiteY65" fmla="*/ 259556 h 766762"/>
                <a:gd name="connsiteX66" fmla="*/ 590550 w 1519238"/>
                <a:gd name="connsiteY66" fmla="*/ 328612 h 766762"/>
                <a:gd name="connsiteX67" fmla="*/ 542925 w 1519238"/>
                <a:gd name="connsiteY67" fmla="*/ 385762 h 766762"/>
                <a:gd name="connsiteX68" fmla="*/ 511969 w 1519238"/>
                <a:gd name="connsiteY68" fmla="*/ 409575 h 766762"/>
                <a:gd name="connsiteX69" fmla="*/ 478631 w 1519238"/>
                <a:gd name="connsiteY69" fmla="*/ 392906 h 766762"/>
                <a:gd name="connsiteX70" fmla="*/ 454819 w 1519238"/>
                <a:gd name="connsiteY70" fmla="*/ 378618 h 766762"/>
                <a:gd name="connsiteX71" fmla="*/ 440531 w 1519238"/>
                <a:gd name="connsiteY71" fmla="*/ 338137 h 766762"/>
                <a:gd name="connsiteX72" fmla="*/ 411956 w 1519238"/>
                <a:gd name="connsiteY72" fmla="*/ 326231 h 766762"/>
                <a:gd name="connsiteX73" fmla="*/ 373856 w 1519238"/>
                <a:gd name="connsiteY73" fmla="*/ 352425 h 766762"/>
                <a:gd name="connsiteX74" fmla="*/ 333375 w 1519238"/>
                <a:gd name="connsiteY74" fmla="*/ 411956 h 766762"/>
                <a:gd name="connsiteX75" fmla="*/ 304800 w 1519238"/>
                <a:gd name="connsiteY75" fmla="*/ 452437 h 766762"/>
                <a:gd name="connsiteX76" fmla="*/ 276225 w 1519238"/>
                <a:gd name="connsiteY76" fmla="*/ 509587 h 766762"/>
                <a:gd name="connsiteX77" fmla="*/ 242888 w 1519238"/>
                <a:gd name="connsiteY77" fmla="*/ 523875 h 766762"/>
                <a:gd name="connsiteX78" fmla="*/ 202406 w 1519238"/>
                <a:gd name="connsiteY78" fmla="*/ 471487 h 766762"/>
                <a:gd name="connsiteX79" fmla="*/ 183356 w 1519238"/>
                <a:gd name="connsiteY79" fmla="*/ 440531 h 766762"/>
                <a:gd name="connsiteX80" fmla="*/ 157163 w 1519238"/>
                <a:gd name="connsiteY80" fmla="*/ 326231 h 766762"/>
                <a:gd name="connsiteX81" fmla="*/ 133350 w 1519238"/>
                <a:gd name="connsiteY81" fmla="*/ 250031 h 766762"/>
                <a:gd name="connsiteX82" fmla="*/ 88106 w 1519238"/>
                <a:gd name="connsiteY82" fmla="*/ 130968 h 766762"/>
                <a:gd name="connsiteX83" fmla="*/ 40481 w 1519238"/>
                <a:gd name="connsiteY83" fmla="*/ 0 h 766762"/>
                <a:gd name="connsiteX0" fmla="*/ 40481 w 1519238"/>
                <a:gd name="connsiteY0" fmla="*/ 0 h 766762"/>
                <a:gd name="connsiteX1" fmla="*/ 0 w 1519238"/>
                <a:gd name="connsiteY1" fmla="*/ 2381 h 766762"/>
                <a:gd name="connsiteX2" fmla="*/ 14288 w 1519238"/>
                <a:gd name="connsiteY2" fmla="*/ 90487 h 766762"/>
                <a:gd name="connsiteX3" fmla="*/ 38100 w 1519238"/>
                <a:gd name="connsiteY3" fmla="*/ 190500 h 766762"/>
                <a:gd name="connsiteX4" fmla="*/ 42863 w 1519238"/>
                <a:gd name="connsiteY4" fmla="*/ 250031 h 766762"/>
                <a:gd name="connsiteX5" fmla="*/ 50006 w 1519238"/>
                <a:gd name="connsiteY5" fmla="*/ 323850 h 766762"/>
                <a:gd name="connsiteX6" fmla="*/ 61913 w 1519238"/>
                <a:gd name="connsiteY6" fmla="*/ 395287 h 766762"/>
                <a:gd name="connsiteX7" fmla="*/ 85725 w 1519238"/>
                <a:gd name="connsiteY7" fmla="*/ 490537 h 766762"/>
                <a:gd name="connsiteX8" fmla="*/ 102394 w 1519238"/>
                <a:gd name="connsiteY8" fmla="*/ 561975 h 766762"/>
                <a:gd name="connsiteX9" fmla="*/ 121444 w 1519238"/>
                <a:gd name="connsiteY9" fmla="*/ 614362 h 766762"/>
                <a:gd name="connsiteX10" fmla="*/ 135731 w 1519238"/>
                <a:gd name="connsiteY10" fmla="*/ 645318 h 766762"/>
                <a:gd name="connsiteX11" fmla="*/ 166688 w 1519238"/>
                <a:gd name="connsiteY11" fmla="*/ 688181 h 766762"/>
                <a:gd name="connsiteX12" fmla="*/ 211931 w 1519238"/>
                <a:gd name="connsiteY12" fmla="*/ 723900 h 766762"/>
                <a:gd name="connsiteX13" fmla="*/ 247650 w 1519238"/>
                <a:gd name="connsiteY13" fmla="*/ 738187 h 766762"/>
                <a:gd name="connsiteX14" fmla="*/ 283369 w 1519238"/>
                <a:gd name="connsiteY14" fmla="*/ 733425 h 766762"/>
                <a:gd name="connsiteX15" fmla="*/ 319088 w 1519238"/>
                <a:gd name="connsiteY15" fmla="*/ 709612 h 766762"/>
                <a:gd name="connsiteX16" fmla="*/ 357188 w 1519238"/>
                <a:gd name="connsiteY16" fmla="*/ 671512 h 766762"/>
                <a:gd name="connsiteX17" fmla="*/ 385763 w 1519238"/>
                <a:gd name="connsiteY17" fmla="*/ 645318 h 766762"/>
                <a:gd name="connsiteX18" fmla="*/ 419100 w 1519238"/>
                <a:gd name="connsiteY18" fmla="*/ 628650 h 766762"/>
                <a:gd name="connsiteX19" fmla="*/ 445294 w 1519238"/>
                <a:gd name="connsiteY19" fmla="*/ 645318 h 766762"/>
                <a:gd name="connsiteX20" fmla="*/ 461963 w 1519238"/>
                <a:gd name="connsiteY20" fmla="*/ 669131 h 766762"/>
                <a:gd name="connsiteX21" fmla="*/ 478631 w 1519238"/>
                <a:gd name="connsiteY21" fmla="*/ 709612 h 766762"/>
                <a:gd name="connsiteX22" fmla="*/ 497681 w 1519238"/>
                <a:gd name="connsiteY22" fmla="*/ 728662 h 766762"/>
                <a:gd name="connsiteX23" fmla="*/ 511969 w 1519238"/>
                <a:gd name="connsiteY23" fmla="*/ 738187 h 766762"/>
                <a:gd name="connsiteX24" fmla="*/ 538163 w 1519238"/>
                <a:gd name="connsiteY24" fmla="*/ 716756 h 766762"/>
                <a:gd name="connsiteX25" fmla="*/ 554831 w 1519238"/>
                <a:gd name="connsiteY25" fmla="*/ 709612 h 766762"/>
                <a:gd name="connsiteX26" fmla="*/ 573881 w 1519238"/>
                <a:gd name="connsiteY26" fmla="*/ 726281 h 766762"/>
                <a:gd name="connsiteX27" fmla="*/ 590550 w 1519238"/>
                <a:gd name="connsiteY27" fmla="*/ 750093 h 766762"/>
                <a:gd name="connsiteX28" fmla="*/ 616744 w 1519238"/>
                <a:gd name="connsiteY28" fmla="*/ 766762 h 766762"/>
                <a:gd name="connsiteX29" fmla="*/ 633413 w 1519238"/>
                <a:gd name="connsiteY29" fmla="*/ 752475 h 766762"/>
                <a:gd name="connsiteX30" fmla="*/ 654844 w 1519238"/>
                <a:gd name="connsiteY30" fmla="*/ 695325 h 766762"/>
                <a:gd name="connsiteX31" fmla="*/ 683419 w 1519238"/>
                <a:gd name="connsiteY31" fmla="*/ 590550 h 766762"/>
                <a:gd name="connsiteX32" fmla="*/ 714375 w 1519238"/>
                <a:gd name="connsiteY32" fmla="*/ 516731 h 766762"/>
                <a:gd name="connsiteX33" fmla="*/ 783431 w 1519238"/>
                <a:gd name="connsiteY33" fmla="*/ 431006 h 766762"/>
                <a:gd name="connsiteX34" fmla="*/ 850106 w 1519238"/>
                <a:gd name="connsiteY34" fmla="*/ 361950 h 766762"/>
                <a:gd name="connsiteX35" fmla="*/ 904875 w 1519238"/>
                <a:gd name="connsiteY35" fmla="*/ 333375 h 766762"/>
                <a:gd name="connsiteX36" fmla="*/ 985838 w 1519238"/>
                <a:gd name="connsiteY36" fmla="*/ 316706 h 766762"/>
                <a:gd name="connsiteX37" fmla="*/ 1047750 w 1519238"/>
                <a:gd name="connsiteY37" fmla="*/ 314325 h 766762"/>
                <a:gd name="connsiteX38" fmla="*/ 1114425 w 1519238"/>
                <a:gd name="connsiteY38" fmla="*/ 314325 h 766762"/>
                <a:gd name="connsiteX39" fmla="*/ 1169194 w 1519238"/>
                <a:gd name="connsiteY39" fmla="*/ 304800 h 766762"/>
                <a:gd name="connsiteX40" fmla="*/ 1250156 w 1519238"/>
                <a:gd name="connsiteY40" fmla="*/ 257175 h 766762"/>
                <a:gd name="connsiteX41" fmla="*/ 1285875 w 1519238"/>
                <a:gd name="connsiteY41" fmla="*/ 233362 h 766762"/>
                <a:gd name="connsiteX42" fmla="*/ 1333500 w 1519238"/>
                <a:gd name="connsiteY42" fmla="*/ 238125 h 766762"/>
                <a:gd name="connsiteX43" fmla="*/ 1381125 w 1519238"/>
                <a:gd name="connsiteY43" fmla="*/ 245268 h 766762"/>
                <a:gd name="connsiteX44" fmla="*/ 1414463 w 1519238"/>
                <a:gd name="connsiteY44" fmla="*/ 223837 h 766762"/>
                <a:gd name="connsiteX45" fmla="*/ 1443038 w 1519238"/>
                <a:gd name="connsiteY45" fmla="*/ 195262 h 766762"/>
                <a:gd name="connsiteX46" fmla="*/ 1485900 w 1519238"/>
                <a:gd name="connsiteY46" fmla="*/ 130968 h 766762"/>
                <a:gd name="connsiteX47" fmla="*/ 1519238 w 1519238"/>
                <a:gd name="connsiteY47" fmla="*/ 61912 h 766762"/>
                <a:gd name="connsiteX48" fmla="*/ 1478756 w 1519238"/>
                <a:gd name="connsiteY48" fmla="*/ 88106 h 766762"/>
                <a:gd name="connsiteX49" fmla="*/ 1433513 w 1519238"/>
                <a:gd name="connsiteY49" fmla="*/ 104775 h 766762"/>
                <a:gd name="connsiteX50" fmla="*/ 1385888 w 1519238"/>
                <a:gd name="connsiteY50" fmla="*/ 78581 h 766762"/>
                <a:gd name="connsiteX51" fmla="*/ 1357313 w 1519238"/>
                <a:gd name="connsiteY51" fmla="*/ 57150 h 766762"/>
                <a:gd name="connsiteX52" fmla="*/ 1295400 w 1519238"/>
                <a:gd name="connsiteY52" fmla="*/ 42862 h 766762"/>
                <a:gd name="connsiteX53" fmla="*/ 1254919 w 1519238"/>
                <a:gd name="connsiteY53" fmla="*/ 59531 h 766762"/>
                <a:gd name="connsiteX54" fmla="*/ 1233488 w 1519238"/>
                <a:gd name="connsiteY54" fmla="*/ 76200 h 766762"/>
                <a:gd name="connsiteX55" fmla="*/ 1176338 w 1519238"/>
                <a:gd name="connsiteY55" fmla="*/ 116681 h 766762"/>
                <a:gd name="connsiteX56" fmla="*/ 1140619 w 1519238"/>
                <a:gd name="connsiteY56" fmla="*/ 164306 h 766762"/>
                <a:gd name="connsiteX57" fmla="*/ 1123950 w 1519238"/>
                <a:gd name="connsiteY57" fmla="*/ 190500 h 766762"/>
                <a:gd name="connsiteX58" fmla="*/ 1000125 w 1519238"/>
                <a:gd name="connsiteY58" fmla="*/ 219075 h 766762"/>
                <a:gd name="connsiteX59" fmla="*/ 928688 w 1519238"/>
                <a:gd name="connsiteY59" fmla="*/ 209550 h 766762"/>
                <a:gd name="connsiteX60" fmla="*/ 866775 w 1519238"/>
                <a:gd name="connsiteY60" fmla="*/ 192881 h 766762"/>
                <a:gd name="connsiteX61" fmla="*/ 814388 w 1519238"/>
                <a:gd name="connsiteY61" fmla="*/ 183356 h 766762"/>
                <a:gd name="connsiteX62" fmla="*/ 742950 w 1519238"/>
                <a:gd name="connsiteY62" fmla="*/ 195262 h 766762"/>
                <a:gd name="connsiteX63" fmla="*/ 690563 w 1519238"/>
                <a:gd name="connsiteY63" fmla="*/ 219075 h 766762"/>
                <a:gd name="connsiteX64" fmla="*/ 650081 w 1519238"/>
                <a:gd name="connsiteY64" fmla="*/ 259556 h 766762"/>
                <a:gd name="connsiteX65" fmla="*/ 590550 w 1519238"/>
                <a:gd name="connsiteY65" fmla="*/ 328612 h 766762"/>
                <a:gd name="connsiteX66" fmla="*/ 542925 w 1519238"/>
                <a:gd name="connsiteY66" fmla="*/ 385762 h 766762"/>
                <a:gd name="connsiteX67" fmla="*/ 511969 w 1519238"/>
                <a:gd name="connsiteY67" fmla="*/ 409575 h 766762"/>
                <a:gd name="connsiteX68" fmla="*/ 478631 w 1519238"/>
                <a:gd name="connsiteY68" fmla="*/ 392906 h 766762"/>
                <a:gd name="connsiteX69" fmla="*/ 454819 w 1519238"/>
                <a:gd name="connsiteY69" fmla="*/ 378618 h 766762"/>
                <a:gd name="connsiteX70" fmla="*/ 440531 w 1519238"/>
                <a:gd name="connsiteY70" fmla="*/ 338137 h 766762"/>
                <a:gd name="connsiteX71" fmla="*/ 411956 w 1519238"/>
                <a:gd name="connsiteY71" fmla="*/ 326231 h 766762"/>
                <a:gd name="connsiteX72" fmla="*/ 373856 w 1519238"/>
                <a:gd name="connsiteY72" fmla="*/ 352425 h 766762"/>
                <a:gd name="connsiteX73" fmla="*/ 333375 w 1519238"/>
                <a:gd name="connsiteY73" fmla="*/ 411956 h 766762"/>
                <a:gd name="connsiteX74" fmla="*/ 304800 w 1519238"/>
                <a:gd name="connsiteY74" fmla="*/ 452437 h 766762"/>
                <a:gd name="connsiteX75" fmla="*/ 276225 w 1519238"/>
                <a:gd name="connsiteY75" fmla="*/ 509587 h 766762"/>
                <a:gd name="connsiteX76" fmla="*/ 242888 w 1519238"/>
                <a:gd name="connsiteY76" fmla="*/ 523875 h 766762"/>
                <a:gd name="connsiteX77" fmla="*/ 202406 w 1519238"/>
                <a:gd name="connsiteY77" fmla="*/ 471487 h 766762"/>
                <a:gd name="connsiteX78" fmla="*/ 183356 w 1519238"/>
                <a:gd name="connsiteY78" fmla="*/ 440531 h 766762"/>
                <a:gd name="connsiteX79" fmla="*/ 157163 w 1519238"/>
                <a:gd name="connsiteY79" fmla="*/ 326231 h 766762"/>
                <a:gd name="connsiteX80" fmla="*/ 133350 w 1519238"/>
                <a:gd name="connsiteY80" fmla="*/ 250031 h 766762"/>
                <a:gd name="connsiteX81" fmla="*/ 88106 w 1519238"/>
                <a:gd name="connsiteY81" fmla="*/ 130968 h 766762"/>
                <a:gd name="connsiteX82" fmla="*/ 40481 w 1519238"/>
                <a:gd name="connsiteY82" fmla="*/ 0 h 766762"/>
                <a:gd name="connsiteX0" fmla="*/ 40481 w 1519238"/>
                <a:gd name="connsiteY0" fmla="*/ 0 h 766762"/>
                <a:gd name="connsiteX1" fmla="*/ 0 w 1519238"/>
                <a:gd name="connsiteY1" fmla="*/ 2381 h 766762"/>
                <a:gd name="connsiteX2" fmla="*/ 14288 w 1519238"/>
                <a:gd name="connsiteY2" fmla="*/ 90487 h 766762"/>
                <a:gd name="connsiteX3" fmla="*/ 38100 w 1519238"/>
                <a:gd name="connsiteY3" fmla="*/ 190500 h 766762"/>
                <a:gd name="connsiteX4" fmla="*/ 42863 w 1519238"/>
                <a:gd name="connsiteY4" fmla="*/ 250031 h 766762"/>
                <a:gd name="connsiteX5" fmla="*/ 50006 w 1519238"/>
                <a:gd name="connsiteY5" fmla="*/ 323850 h 766762"/>
                <a:gd name="connsiteX6" fmla="*/ 61913 w 1519238"/>
                <a:gd name="connsiteY6" fmla="*/ 395287 h 766762"/>
                <a:gd name="connsiteX7" fmla="*/ 85725 w 1519238"/>
                <a:gd name="connsiteY7" fmla="*/ 490537 h 766762"/>
                <a:gd name="connsiteX8" fmla="*/ 102394 w 1519238"/>
                <a:gd name="connsiteY8" fmla="*/ 561975 h 766762"/>
                <a:gd name="connsiteX9" fmla="*/ 121444 w 1519238"/>
                <a:gd name="connsiteY9" fmla="*/ 614362 h 766762"/>
                <a:gd name="connsiteX10" fmla="*/ 135731 w 1519238"/>
                <a:gd name="connsiteY10" fmla="*/ 645318 h 766762"/>
                <a:gd name="connsiteX11" fmla="*/ 166688 w 1519238"/>
                <a:gd name="connsiteY11" fmla="*/ 688181 h 766762"/>
                <a:gd name="connsiteX12" fmla="*/ 211931 w 1519238"/>
                <a:gd name="connsiteY12" fmla="*/ 723900 h 766762"/>
                <a:gd name="connsiteX13" fmla="*/ 247650 w 1519238"/>
                <a:gd name="connsiteY13" fmla="*/ 738187 h 766762"/>
                <a:gd name="connsiteX14" fmla="*/ 283369 w 1519238"/>
                <a:gd name="connsiteY14" fmla="*/ 733425 h 766762"/>
                <a:gd name="connsiteX15" fmla="*/ 319088 w 1519238"/>
                <a:gd name="connsiteY15" fmla="*/ 709612 h 766762"/>
                <a:gd name="connsiteX16" fmla="*/ 357188 w 1519238"/>
                <a:gd name="connsiteY16" fmla="*/ 671512 h 766762"/>
                <a:gd name="connsiteX17" fmla="*/ 385763 w 1519238"/>
                <a:gd name="connsiteY17" fmla="*/ 645318 h 766762"/>
                <a:gd name="connsiteX18" fmla="*/ 419100 w 1519238"/>
                <a:gd name="connsiteY18" fmla="*/ 628650 h 766762"/>
                <a:gd name="connsiteX19" fmla="*/ 445294 w 1519238"/>
                <a:gd name="connsiteY19" fmla="*/ 645318 h 766762"/>
                <a:gd name="connsiteX20" fmla="*/ 461963 w 1519238"/>
                <a:gd name="connsiteY20" fmla="*/ 669131 h 766762"/>
                <a:gd name="connsiteX21" fmla="*/ 478631 w 1519238"/>
                <a:gd name="connsiteY21" fmla="*/ 709612 h 766762"/>
                <a:gd name="connsiteX22" fmla="*/ 497681 w 1519238"/>
                <a:gd name="connsiteY22" fmla="*/ 728662 h 766762"/>
                <a:gd name="connsiteX23" fmla="*/ 511969 w 1519238"/>
                <a:gd name="connsiteY23" fmla="*/ 738187 h 766762"/>
                <a:gd name="connsiteX24" fmla="*/ 538163 w 1519238"/>
                <a:gd name="connsiteY24" fmla="*/ 716756 h 766762"/>
                <a:gd name="connsiteX25" fmla="*/ 554831 w 1519238"/>
                <a:gd name="connsiteY25" fmla="*/ 709612 h 766762"/>
                <a:gd name="connsiteX26" fmla="*/ 573881 w 1519238"/>
                <a:gd name="connsiteY26" fmla="*/ 726281 h 766762"/>
                <a:gd name="connsiteX27" fmla="*/ 590550 w 1519238"/>
                <a:gd name="connsiteY27" fmla="*/ 750093 h 766762"/>
                <a:gd name="connsiteX28" fmla="*/ 616744 w 1519238"/>
                <a:gd name="connsiteY28" fmla="*/ 766762 h 766762"/>
                <a:gd name="connsiteX29" fmla="*/ 633413 w 1519238"/>
                <a:gd name="connsiteY29" fmla="*/ 752475 h 766762"/>
                <a:gd name="connsiteX30" fmla="*/ 654844 w 1519238"/>
                <a:gd name="connsiteY30" fmla="*/ 695325 h 766762"/>
                <a:gd name="connsiteX31" fmla="*/ 683419 w 1519238"/>
                <a:gd name="connsiteY31" fmla="*/ 590550 h 766762"/>
                <a:gd name="connsiteX32" fmla="*/ 714375 w 1519238"/>
                <a:gd name="connsiteY32" fmla="*/ 516731 h 766762"/>
                <a:gd name="connsiteX33" fmla="*/ 783431 w 1519238"/>
                <a:gd name="connsiteY33" fmla="*/ 431006 h 766762"/>
                <a:gd name="connsiteX34" fmla="*/ 850106 w 1519238"/>
                <a:gd name="connsiteY34" fmla="*/ 361950 h 766762"/>
                <a:gd name="connsiteX35" fmla="*/ 904875 w 1519238"/>
                <a:gd name="connsiteY35" fmla="*/ 333375 h 766762"/>
                <a:gd name="connsiteX36" fmla="*/ 985838 w 1519238"/>
                <a:gd name="connsiteY36" fmla="*/ 316706 h 766762"/>
                <a:gd name="connsiteX37" fmla="*/ 1047750 w 1519238"/>
                <a:gd name="connsiteY37" fmla="*/ 314325 h 766762"/>
                <a:gd name="connsiteX38" fmla="*/ 1114425 w 1519238"/>
                <a:gd name="connsiteY38" fmla="*/ 314325 h 766762"/>
                <a:gd name="connsiteX39" fmla="*/ 1169194 w 1519238"/>
                <a:gd name="connsiteY39" fmla="*/ 304800 h 766762"/>
                <a:gd name="connsiteX40" fmla="*/ 1250156 w 1519238"/>
                <a:gd name="connsiteY40" fmla="*/ 257175 h 766762"/>
                <a:gd name="connsiteX41" fmla="*/ 1285875 w 1519238"/>
                <a:gd name="connsiteY41" fmla="*/ 233362 h 766762"/>
                <a:gd name="connsiteX42" fmla="*/ 1333500 w 1519238"/>
                <a:gd name="connsiteY42" fmla="*/ 238125 h 766762"/>
                <a:gd name="connsiteX43" fmla="*/ 1381125 w 1519238"/>
                <a:gd name="connsiteY43" fmla="*/ 245268 h 766762"/>
                <a:gd name="connsiteX44" fmla="*/ 1414463 w 1519238"/>
                <a:gd name="connsiteY44" fmla="*/ 223837 h 766762"/>
                <a:gd name="connsiteX45" fmla="*/ 1443038 w 1519238"/>
                <a:gd name="connsiteY45" fmla="*/ 195262 h 766762"/>
                <a:gd name="connsiteX46" fmla="*/ 1485900 w 1519238"/>
                <a:gd name="connsiteY46" fmla="*/ 130968 h 766762"/>
                <a:gd name="connsiteX47" fmla="*/ 1519238 w 1519238"/>
                <a:gd name="connsiteY47" fmla="*/ 61912 h 766762"/>
                <a:gd name="connsiteX48" fmla="*/ 1478756 w 1519238"/>
                <a:gd name="connsiteY48" fmla="*/ 88106 h 766762"/>
                <a:gd name="connsiteX49" fmla="*/ 1433513 w 1519238"/>
                <a:gd name="connsiteY49" fmla="*/ 104775 h 766762"/>
                <a:gd name="connsiteX50" fmla="*/ 1385888 w 1519238"/>
                <a:gd name="connsiteY50" fmla="*/ 78581 h 766762"/>
                <a:gd name="connsiteX51" fmla="*/ 1357313 w 1519238"/>
                <a:gd name="connsiteY51" fmla="*/ 57150 h 766762"/>
                <a:gd name="connsiteX52" fmla="*/ 1295400 w 1519238"/>
                <a:gd name="connsiteY52" fmla="*/ 42862 h 766762"/>
                <a:gd name="connsiteX53" fmla="*/ 1254919 w 1519238"/>
                <a:gd name="connsiteY53" fmla="*/ 59531 h 766762"/>
                <a:gd name="connsiteX54" fmla="*/ 1233488 w 1519238"/>
                <a:gd name="connsiteY54" fmla="*/ 76200 h 766762"/>
                <a:gd name="connsiteX55" fmla="*/ 1188244 w 1519238"/>
                <a:gd name="connsiteY55" fmla="*/ 135731 h 766762"/>
                <a:gd name="connsiteX56" fmla="*/ 1140619 w 1519238"/>
                <a:gd name="connsiteY56" fmla="*/ 164306 h 766762"/>
                <a:gd name="connsiteX57" fmla="*/ 1123950 w 1519238"/>
                <a:gd name="connsiteY57" fmla="*/ 190500 h 766762"/>
                <a:gd name="connsiteX58" fmla="*/ 1000125 w 1519238"/>
                <a:gd name="connsiteY58" fmla="*/ 219075 h 766762"/>
                <a:gd name="connsiteX59" fmla="*/ 928688 w 1519238"/>
                <a:gd name="connsiteY59" fmla="*/ 209550 h 766762"/>
                <a:gd name="connsiteX60" fmla="*/ 866775 w 1519238"/>
                <a:gd name="connsiteY60" fmla="*/ 192881 h 766762"/>
                <a:gd name="connsiteX61" fmla="*/ 814388 w 1519238"/>
                <a:gd name="connsiteY61" fmla="*/ 183356 h 766762"/>
                <a:gd name="connsiteX62" fmla="*/ 742950 w 1519238"/>
                <a:gd name="connsiteY62" fmla="*/ 195262 h 766762"/>
                <a:gd name="connsiteX63" fmla="*/ 690563 w 1519238"/>
                <a:gd name="connsiteY63" fmla="*/ 219075 h 766762"/>
                <a:gd name="connsiteX64" fmla="*/ 650081 w 1519238"/>
                <a:gd name="connsiteY64" fmla="*/ 259556 h 766762"/>
                <a:gd name="connsiteX65" fmla="*/ 590550 w 1519238"/>
                <a:gd name="connsiteY65" fmla="*/ 328612 h 766762"/>
                <a:gd name="connsiteX66" fmla="*/ 542925 w 1519238"/>
                <a:gd name="connsiteY66" fmla="*/ 385762 h 766762"/>
                <a:gd name="connsiteX67" fmla="*/ 511969 w 1519238"/>
                <a:gd name="connsiteY67" fmla="*/ 409575 h 766762"/>
                <a:gd name="connsiteX68" fmla="*/ 478631 w 1519238"/>
                <a:gd name="connsiteY68" fmla="*/ 392906 h 766762"/>
                <a:gd name="connsiteX69" fmla="*/ 454819 w 1519238"/>
                <a:gd name="connsiteY69" fmla="*/ 378618 h 766762"/>
                <a:gd name="connsiteX70" fmla="*/ 440531 w 1519238"/>
                <a:gd name="connsiteY70" fmla="*/ 338137 h 766762"/>
                <a:gd name="connsiteX71" fmla="*/ 411956 w 1519238"/>
                <a:gd name="connsiteY71" fmla="*/ 326231 h 766762"/>
                <a:gd name="connsiteX72" fmla="*/ 373856 w 1519238"/>
                <a:gd name="connsiteY72" fmla="*/ 352425 h 766762"/>
                <a:gd name="connsiteX73" fmla="*/ 333375 w 1519238"/>
                <a:gd name="connsiteY73" fmla="*/ 411956 h 766762"/>
                <a:gd name="connsiteX74" fmla="*/ 304800 w 1519238"/>
                <a:gd name="connsiteY74" fmla="*/ 452437 h 766762"/>
                <a:gd name="connsiteX75" fmla="*/ 276225 w 1519238"/>
                <a:gd name="connsiteY75" fmla="*/ 509587 h 766762"/>
                <a:gd name="connsiteX76" fmla="*/ 242888 w 1519238"/>
                <a:gd name="connsiteY76" fmla="*/ 523875 h 766762"/>
                <a:gd name="connsiteX77" fmla="*/ 202406 w 1519238"/>
                <a:gd name="connsiteY77" fmla="*/ 471487 h 766762"/>
                <a:gd name="connsiteX78" fmla="*/ 183356 w 1519238"/>
                <a:gd name="connsiteY78" fmla="*/ 440531 h 766762"/>
                <a:gd name="connsiteX79" fmla="*/ 157163 w 1519238"/>
                <a:gd name="connsiteY79" fmla="*/ 326231 h 766762"/>
                <a:gd name="connsiteX80" fmla="*/ 133350 w 1519238"/>
                <a:gd name="connsiteY80" fmla="*/ 250031 h 766762"/>
                <a:gd name="connsiteX81" fmla="*/ 88106 w 1519238"/>
                <a:gd name="connsiteY81" fmla="*/ 130968 h 766762"/>
                <a:gd name="connsiteX82" fmla="*/ 40481 w 1519238"/>
                <a:gd name="connsiteY82" fmla="*/ 0 h 766762"/>
                <a:gd name="connsiteX0" fmla="*/ 40481 w 1519238"/>
                <a:gd name="connsiteY0" fmla="*/ 0 h 766762"/>
                <a:gd name="connsiteX1" fmla="*/ 0 w 1519238"/>
                <a:gd name="connsiteY1" fmla="*/ 2381 h 766762"/>
                <a:gd name="connsiteX2" fmla="*/ 14288 w 1519238"/>
                <a:gd name="connsiteY2" fmla="*/ 90487 h 766762"/>
                <a:gd name="connsiteX3" fmla="*/ 38100 w 1519238"/>
                <a:gd name="connsiteY3" fmla="*/ 190500 h 766762"/>
                <a:gd name="connsiteX4" fmla="*/ 42863 w 1519238"/>
                <a:gd name="connsiteY4" fmla="*/ 250031 h 766762"/>
                <a:gd name="connsiteX5" fmla="*/ 50006 w 1519238"/>
                <a:gd name="connsiteY5" fmla="*/ 323850 h 766762"/>
                <a:gd name="connsiteX6" fmla="*/ 61913 w 1519238"/>
                <a:gd name="connsiteY6" fmla="*/ 395287 h 766762"/>
                <a:gd name="connsiteX7" fmla="*/ 85725 w 1519238"/>
                <a:gd name="connsiteY7" fmla="*/ 490537 h 766762"/>
                <a:gd name="connsiteX8" fmla="*/ 102394 w 1519238"/>
                <a:gd name="connsiteY8" fmla="*/ 561975 h 766762"/>
                <a:gd name="connsiteX9" fmla="*/ 121444 w 1519238"/>
                <a:gd name="connsiteY9" fmla="*/ 614362 h 766762"/>
                <a:gd name="connsiteX10" fmla="*/ 135731 w 1519238"/>
                <a:gd name="connsiteY10" fmla="*/ 645318 h 766762"/>
                <a:gd name="connsiteX11" fmla="*/ 166688 w 1519238"/>
                <a:gd name="connsiteY11" fmla="*/ 688181 h 766762"/>
                <a:gd name="connsiteX12" fmla="*/ 211931 w 1519238"/>
                <a:gd name="connsiteY12" fmla="*/ 723900 h 766762"/>
                <a:gd name="connsiteX13" fmla="*/ 247650 w 1519238"/>
                <a:gd name="connsiteY13" fmla="*/ 738187 h 766762"/>
                <a:gd name="connsiteX14" fmla="*/ 283369 w 1519238"/>
                <a:gd name="connsiteY14" fmla="*/ 733425 h 766762"/>
                <a:gd name="connsiteX15" fmla="*/ 319088 w 1519238"/>
                <a:gd name="connsiteY15" fmla="*/ 709612 h 766762"/>
                <a:gd name="connsiteX16" fmla="*/ 357188 w 1519238"/>
                <a:gd name="connsiteY16" fmla="*/ 671512 h 766762"/>
                <a:gd name="connsiteX17" fmla="*/ 385763 w 1519238"/>
                <a:gd name="connsiteY17" fmla="*/ 645318 h 766762"/>
                <a:gd name="connsiteX18" fmla="*/ 419100 w 1519238"/>
                <a:gd name="connsiteY18" fmla="*/ 628650 h 766762"/>
                <a:gd name="connsiteX19" fmla="*/ 445294 w 1519238"/>
                <a:gd name="connsiteY19" fmla="*/ 645318 h 766762"/>
                <a:gd name="connsiteX20" fmla="*/ 461963 w 1519238"/>
                <a:gd name="connsiteY20" fmla="*/ 669131 h 766762"/>
                <a:gd name="connsiteX21" fmla="*/ 478631 w 1519238"/>
                <a:gd name="connsiteY21" fmla="*/ 709612 h 766762"/>
                <a:gd name="connsiteX22" fmla="*/ 497681 w 1519238"/>
                <a:gd name="connsiteY22" fmla="*/ 728662 h 766762"/>
                <a:gd name="connsiteX23" fmla="*/ 511969 w 1519238"/>
                <a:gd name="connsiteY23" fmla="*/ 738187 h 766762"/>
                <a:gd name="connsiteX24" fmla="*/ 538163 w 1519238"/>
                <a:gd name="connsiteY24" fmla="*/ 716756 h 766762"/>
                <a:gd name="connsiteX25" fmla="*/ 554831 w 1519238"/>
                <a:gd name="connsiteY25" fmla="*/ 709612 h 766762"/>
                <a:gd name="connsiteX26" fmla="*/ 573881 w 1519238"/>
                <a:gd name="connsiteY26" fmla="*/ 726281 h 766762"/>
                <a:gd name="connsiteX27" fmla="*/ 590550 w 1519238"/>
                <a:gd name="connsiteY27" fmla="*/ 750093 h 766762"/>
                <a:gd name="connsiteX28" fmla="*/ 616744 w 1519238"/>
                <a:gd name="connsiteY28" fmla="*/ 766762 h 766762"/>
                <a:gd name="connsiteX29" fmla="*/ 633413 w 1519238"/>
                <a:gd name="connsiteY29" fmla="*/ 752475 h 766762"/>
                <a:gd name="connsiteX30" fmla="*/ 654844 w 1519238"/>
                <a:gd name="connsiteY30" fmla="*/ 695325 h 766762"/>
                <a:gd name="connsiteX31" fmla="*/ 683419 w 1519238"/>
                <a:gd name="connsiteY31" fmla="*/ 590550 h 766762"/>
                <a:gd name="connsiteX32" fmla="*/ 714375 w 1519238"/>
                <a:gd name="connsiteY32" fmla="*/ 516731 h 766762"/>
                <a:gd name="connsiteX33" fmla="*/ 783431 w 1519238"/>
                <a:gd name="connsiteY33" fmla="*/ 431006 h 766762"/>
                <a:gd name="connsiteX34" fmla="*/ 850106 w 1519238"/>
                <a:gd name="connsiteY34" fmla="*/ 361950 h 766762"/>
                <a:gd name="connsiteX35" fmla="*/ 904875 w 1519238"/>
                <a:gd name="connsiteY35" fmla="*/ 333375 h 766762"/>
                <a:gd name="connsiteX36" fmla="*/ 985838 w 1519238"/>
                <a:gd name="connsiteY36" fmla="*/ 316706 h 766762"/>
                <a:gd name="connsiteX37" fmla="*/ 1047750 w 1519238"/>
                <a:gd name="connsiteY37" fmla="*/ 314325 h 766762"/>
                <a:gd name="connsiteX38" fmla="*/ 1114425 w 1519238"/>
                <a:gd name="connsiteY38" fmla="*/ 314325 h 766762"/>
                <a:gd name="connsiteX39" fmla="*/ 1169194 w 1519238"/>
                <a:gd name="connsiteY39" fmla="*/ 304800 h 766762"/>
                <a:gd name="connsiteX40" fmla="*/ 1250156 w 1519238"/>
                <a:gd name="connsiteY40" fmla="*/ 257175 h 766762"/>
                <a:gd name="connsiteX41" fmla="*/ 1285875 w 1519238"/>
                <a:gd name="connsiteY41" fmla="*/ 233362 h 766762"/>
                <a:gd name="connsiteX42" fmla="*/ 1333500 w 1519238"/>
                <a:gd name="connsiteY42" fmla="*/ 238125 h 766762"/>
                <a:gd name="connsiteX43" fmla="*/ 1381125 w 1519238"/>
                <a:gd name="connsiteY43" fmla="*/ 245268 h 766762"/>
                <a:gd name="connsiteX44" fmla="*/ 1414463 w 1519238"/>
                <a:gd name="connsiteY44" fmla="*/ 223837 h 766762"/>
                <a:gd name="connsiteX45" fmla="*/ 1443038 w 1519238"/>
                <a:gd name="connsiteY45" fmla="*/ 195262 h 766762"/>
                <a:gd name="connsiteX46" fmla="*/ 1485900 w 1519238"/>
                <a:gd name="connsiteY46" fmla="*/ 130968 h 766762"/>
                <a:gd name="connsiteX47" fmla="*/ 1519238 w 1519238"/>
                <a:gd name="connsiteY47" fmla="*/ 61912 h 766762"/>
                <a:gd name="connsiteX48" fmla="*/ 1478756 w 1519238"/>
                <a:gd name="connsiteY48" fmla="*/ 88106 h 766762"/>
                <a:gd name="connsiteX49" fmla="*/ 1433513 w 1519238"/>
                <a:gd name="connsiteY49" fmla="*/ 104775 h 766762"/>
                <a:gd name="connsiteX50" fmla="*/ 1385888 w 1519238"/>
                <a:gd name="connsiteY50" fmla="*/ 78581 h 766762"/>
                <a:gd name="connsiteX51" fmla="*/ 1357313 w 1519238"/>
                <a:gd name="connsiteY51" fmla="*/ 57150 h 766762"/>
                <a:gd name="connsiteX52" fmla="*/ 1295400 w 1519238"/>
                <a:gd name="connsiteY52" fmla="*/ 42862 h 766762"/>
                <a:gd name="connsiteX53" fmla="*/ 1254919 w 1519238"/>
                <a:gd name="connsiteY53" fmla="*/ 59531 h 766762"/>
                <a:gd name="connsiteX54" fmla="*/ 1233488 w 1519238"/>
                <a:gd name="connsiteY54" fmla="*/ 76200 h 766762"/>
                <a:gd name="connsiteX55" fmla="*/ 1188244 w 1519238"/>
                <a:gd name="connsiteY55" fmla="*/ 135731 h 766762"/>
                <a:gd name="connsiteX56" fmla="*/ 1152525 w 1519238"/>
                <a:gd name="connsiteY56" fmla="*/ 166687 h 766762"/>
                <a:gd name="connsiteX57" fmla="*/ 1123950 w 1519238"/>
                <a:gd name="connsiteY57" fmla="*/ 190500 h 766762"/>
                <a:gd name="connsiteX58" fmla="*/ 1000125 w 1519238"/>
                <a:gd name="connsiteY58" fmla="*/ 219075 h 766762"/>
                <a:gd name="connsiteX59" fmla="*/ 928688 w 1519238"/>
                <a:gd name="connsiteY59" fmla="*/ 209550 h 766762"/>
                <a:gd name="connsiteX60" fmla="*/ 866775 w 1519238"/>
                <a:gd name="connsiteY60" fmla="*/ 192881 h 766762"/>
                <a:gd name="connsiteX61" fmla="*/ 814388 w 1519238"/>
                <a:gd name="connsiteY61" fmla="*/ 183356 h 766762"/>
                <a:gd name="connsiteX62" fmla="*/ 742950 w 1519238"/>
                <a:gd name="connsiteY62" fmla="*/ 195262 h 766762"/>
                <a:gd name="connsiteX63" fmla="*/ 690563 w 1519238"/>
                <a:gd name="connsiteY63" fmla="*/ 219075 h 766762"/>
                <a:gd name="connsiteX64" fmla="*/ 650081 w 1519238"/>
                <a:gd name="connsiteY64" fmla="*/ 259556 h 766762"/>
                <a:gd name="connsiteX65" fmla="*/ 590550 w 1519238"/>
                <a:gd name="connsiteY65" fmla="*/ 328612 h 766762"/>
                <a:gd name="connsiteX66" fmla="*/ 542925 w 1519238"/>
                <a:gd name="connsiteY66" fmla="*/ 385762 h 766762"/>
                <a:gd name="connsiteX67" fmla="*/ 511969 w 1519238"/>
                <a:gd name="connsiteY67" fmla="*/ 409575 h 766762"/>
                <a:gd name="connsiteX68" fmla="*/ 478631 w 1519238"/>
                <a:gd name="connsiteY68" fmla="*/ 392906 h 766762"/>
                <a:gd name="connsiteX69" fmla="*/ 454819 w 1519238"/>
                <a:gd name="connsiteY69" fmla="*/ 378618 h 766762"/>
                <a:gd name="connsiteX70" fmla="*/ 440531 w 1519238"/>
                <a:gd name="connsiteY70" fmla="*/ 338137 h 766762"/>
                <a:gd name="connsiteX71" fmla="*/ 411956 w 1519238"/>
                <a:gd name="connsiteY71" fmla="*/ 326231 h 766762"/>
                <a:gd name="connsiteX72" fmla="*/ 373856 w 1519238"/>
                <a:gd name="connsiteY72" fmla="*/ 352425 h 766762"/>
                <a:gd name="connsiteX73" fmla="*/ 333375 w 1519238"/>
                <a:gd name="connsiteY73" fmla="*/ 411956 h 766762"/>
                <a:gd name="connsiteX74" fmla="*/ 304800 w 1519238"/>
                <a:gd name="connsiteY74" fmla="*/ 452437 h 766762"/>
                <a:gd name="connsiteX75" fmla="*/ 276225 w 1519238"/>
                <a:gd name="connsiteY75" fmla="*/ 509587 h 766762"/>
                <a:gd name="connsiteX76" fmla="*/ 242888 w 1519238"/>
                <a:gd name="connsiteY76" fmla="*/ 523875 h 766762"/>
                <a:gd name="connsiteX77" fmla="*/ 202406 w 1519238"/>
                <a:gd name="connsiteY77" fmla="*/ 471487 h 766762"/>
                <a:gd name="connsiteX78" fmla="*/ 183356 w 1519238"/>
                <a:gd name="connsiteY78" fmla="*/ 440531 h 766762"/>
                <a:gd name="connsiteX79" fmla="*/ 157163 w 1519238"/>
                <a:gd name="connsiteY79" fmla="*/ 326231 h 766762"/>
                <a:gd name="connsiteX80" fmla="*/ 133350 w 1519238"/>
                <a:gd name="connsiteY80" fmla="*/ 250031 h 766762"/>
                <a:gd name="connsiteX81" fmla="*/ 88106 w 1519238"/>
                <a:gd name="connsiteY81" fmla="*/ 130968 h 766762"/>
                <a:gd name="connsiteX82" fmla="*/ 40481 w 1519238"/>
                <a:gd name="connsiteY82" fmla="*/ 0 h 766762"/>
                <a:gd name="connsiteX0" fmla="*/ 40481 w 1519238"/>
                <a:gd name="connsiteY0" fmla="*/ 7144 h 764381"/>
                <a:gd name="connsiteX1" fmla="*/ 0 w 1519238"/>
                <a:gd name="connsiteY1" fmla="*/ 0 h 764381"/>
                <a:gd name="connsiteX2" fmla="*/ 14288 w 1519238"/>
                <a:gd name="connsiteY2" fmla="*/ 88106 h 764381"/>
                <a:gd name="connsiteX3" fmla="*/ 38100 w 1519238"/>
                <a:gd name="connsiteY3" fmla="*/ 188119 h 764381"/>
                <a:gd name="connsiteX4" fmla="*/ 42863 w 1519238"/>
                <a:gd name="connsiteY4" fmla="*/ 247650 h 764381"/>
                <a:gd name="connsiteX5" fmla="*/ 50006 w 1519238"/>
                <a:gd name="connsiteY5" fmla="*/ 321469 h 764381"/>
                <a:gd name="connsiteX6" fmla="*/ 61913 w 1519238"/>
                <a:gd name="connsiteY6" fmla="*/ 392906 h 764381"/>
                <a:gd name="connsiteX7" fmla="*/ 85725 w 1519238"/>
                <a:gd name="connsiteY7" fmla="*/ 488156 h 764381"/>
                <a:gd name="connsiteX8" fmla="*/ 102394 w 1519238"/>
                <a:gd name="connsiteY8" fmla="*/ 559594 h 764381"/>
                <a:gd name="connsiteX9" fmla="*/ 121444 w 1519238"/>
                <a:gd name="connsiteY9" fmla="*/ 611981 h 764381"/>
                <a:gd name="connsiteX10" fmla="*/ 135731 w 1519238"/>
                <a:gd name="connsiteY10" fmla="*/ 642937 h 764381"/>
                <a:gd name="connsiteX11" fmla="*/ 166688 w 1519238"/>
                <a:gd name="connsiteY11" fmla="*/ 685800 h 764381"/>
                <a:gd name="connsiteX12" fmla="*/ 211931 w 1519238"/>
                <a:gd name="connsiteY12" fmla="*/ 721519 h 764381"/>
                <a:gd name="connsiteX13" fmla="*/ 247650 w 1519238"/>
                <a:gd name="connsiteY13" fmla="*/ 735806 h 764381"/>
                <a:gd name="connsiteX14" fmla="*/ 283369 w 1519238"/>
                <a:gd name="connsiteY14" fmla="*/ 731044 h 764381"/>
                <a:gd name="connsiteX15" fmla="*/ 319088 w 1519238"/>
                <a:gd name="connsiteY15" fmla="*/ 707231 h 764381"/>
                <a:gd name="connsiteX16" fmla="*/ 357188 w 1519238"/>
                <a:gd name="connsiteY16" fmla="*/ 669131 h 764381"/>
                <a:gd name="connsiteX17" fmla="*/ 385763 w 1519238"/>
                <a:gd name="connsiteY17" fmla="*/ 642937 h 764381"/>
                <a:gd name="connsiteX18" fmla="*/ 419100 w 1519238"/>
                <a:gd name="connsiteY18" fmla="*/ 626269 h 764381"/>
                <a:gd name="connsiteX19" fmla="*/ 445294 w 1519238"/>
                <a:gd name="connsiteY19" fmla="*/ 642937 h 764381"/>
                <a:gd name="connsiteX20" fmla="*/ 461963 w 1519238"/>
                <a:gd name="connsiteY20" fmla="*/ 666750 h 764381"/>
                <a:gd name="connsiteX21" fmla="*/ 478631 w 1519238"/>
                <a:gd name="connsiteY21" fmla="*/ 707231 h 764381"/>
                <a:gd name="connsiteX22" fmla="*/ 497681 w 1519238"/>
                <a:gd name="connsiteY22" fmla="*/ 726281 h 764381"/>
                <a:gd name="connsiteX23" fmla="*/ 511969 w 1519238"/>
                <a:gd name="connsiteY23" fmla="*/ 735806 h 764381"/>
                <a:gd name="connsiteX24" fmla="*/ 538163 w 1519238"/>
                <a:gd name="connsiteY24" fmla="*/ 714375 h 764381"/>
                <a:gd name="connsiteX25" fmla="*/ 554831 w 1519238"/>
                <a:gd name="connsiteY25" fmla="*/ 707231 h 764381"/>
                <a:gd name="connsiteX26" fmla="*/ 573881 w 1519238"/>
                <a:gd name="connsiteY26" fmla="*/ 723900 h 764381"/>
                <a:gd name="connsiteX27" fmla="*/ 590550 w 1519238"/>
                <a:gd name="connsiteY27" fmla="*/ 747712 h 764381"/>
                <a:gd name="connsiteX28" fmla="*/ 616744 w 1519238"/>
                <a:gd name="connsiteY28" fmla="*/ 764381 h 764381"/>
                <a:gd name="connsiteX29" fmla="*/ 633413 w 1519238"/>
                <a:gd name="connsiteY29" fmla="*/ 750094 h 764381"/>
                <a:gd name="connsiteX30" fmla="*/ 654844 w 1519238"/>
                <a:gd name="connsiteY30" fmla="*/ 692944 h 764381"/>
                <a:gd name="connsiteX31" fmla="*/ 683419 w 1519238"/>
                <a:gd name="connsiteY31" fmla="*/ 588169 h 764381"/>
                <a:gd name="connsiteX32" fmla="*/ 714375 w 1519238"/>
                <a:gd name="connsiteY32" fmla="*/ 514350 h 764381"/>
                <a:gd name="connsiteX33" fmla="*/ 783431 w 1519238"/>
                <a:gd name="connsiteY33" fmla="*/ 428625 h 764381"/>
                <a:gd name="connsiteX34" fmla="*/ 850106 w 1519238"/>
                <a:gd name="connsiteY34" fmla="*/ 359569 h 764381"/>
                <a:gd name="connsiteX35" fmla="*/ 904875 w 1519238"/>
                <a:gd name="connsiteY35" fmla="*/ 330994 h 764381"/>
                <a:gd name="connsiteX36" fmla="*/ 985838 w 1519238"/>
                <a:gd name="connsiteY36" fmla="*/ 314325 h 764381"/>
                <a:gd name="connsiteX37" fmla="*/ 1047750 w 1519238"/>
                <a:gd name="connsiteY37" fmla="*/ 311944 h 764381"/>
                <a:gd name="connsiteX38" fmla="*/ 1114425 w 1519238"/>
                <a:gd name="connsiteY38" fmla="*/ 311944 h 764381"/>
                <a:gd name="connsiteX39" fmla="*/ 1169194 w 1519238"/>
                <a:gd name="connsiteY39" fmla="*/ 302419 h 764381"/>
                <a:gd name="connsiteX40" fmla="*/ 1250156 w 1519238"/>
                <a:gd name="connsiteY40" fmla="*/ 254794 h 764381"/>
                <a:gd name="connsiteX41" fmla="*/ 1285875 w 1519238"/>
                <a:gd name="connsiteY41" fmla="*/ 230981 h 764381"/>
                <a:gd name="connsiteX42" fmla="*/ 1333500 w 1519238"/>
                <a:gd name="connsiteY42" fmla="*/ 235744 h 764381"/>
                <a:gd name="connsiteX43" fmla="*/ 1381125 w 1519238"/>
                <a:gd name="connsiteY43" fmla="*/ 242887 h 764381"/>
                <a:gd name="connsiteX44" fmla="*/ 1414463 w 1519238"/>
                <a:gd name="connsiteY44" fmla="*/ 221456 h 764381"/>
                <a:gd name="connsiteX45" fmla="*/ 1443038 w 1519238"/>
                <a:gd name="connsiteY45" fmla="*/ 192881 h 764381"/>
                <a:gd name="connsiteX46" fmla="*/ 1485900 w 1519238"/>
                <a:gd name="connsiteY46" fmla="*/ 128587 h 764381"/>
                <a:gd name="connsiteX47" fmla="*/ 1519238 w 1519238"/>
                <a:gd name="connsiteY47" fmla="*/ 59531 h 764381"/>
                <a:gd name="connsiteX48" fmla="*/ 1478756 w 1519238"/>
                <a:gd name="connsiteY48" fmla="*/ 85725 h 764381"/>
                <a:gd name="connsiteX49" fmla="*/ 1433513 w 1519238"/>
                <a:gd name="connsiteY49" fmla="*/ 102394 h 764381"/>
                <a:gd name="connsiteX50" fmla="*/ 1385888 w 1519238"/>
                <a:gd name="connsiteY50" fmla="*/ 76200 h 764381"/>
                <a:gd name="connsiteX51" fmla="*/ 1357313 w 1519238"/>
                <a:gd name="connsiteY51" fmla="*/ 54769 h 764381"/>
                <a:gd name="connsiteX52" fmla="*/ 1295400 w 1519238"/>
                <a:gd name="connsiteY52" fmla="*/ 40481 h 764381"/>
                <a:gd name="connsiteX53" fmla="*/ 1254919 w 1519238"/>
                <a:gd name="connsiteY53" fmla="*/ 57150 h 764381"/>
                <a:gd name="connsiteX54" fmla="*/ 1233488 w 1519238"/>
                <a:gd name="connsiteY54" fmla="*/ 73819 h 764381"/>
                <a:gd name="connsiteX55" fmla="*/ 1188244 w 1519238"/>
                <a:gd name="connsiteY55" fmla="*/ 133350 h 764381"/>
                <a:gd name="connsiteX56" fmla="*/ 1152525 w 1519238"/>
                <a:gd name="connsiteY56" fmla="*/ 164306 h 764381"/>
                <a:gd name="connsiteX57" fmla="*/ 1123950 w 1519238"/>
                <a:gd name="connsiteY57" fmla="*/ 188119 h 764381"/>
                <a:gd name="connsiteX58" fmla="*/ 1000125 w 1519238"/>
                <a:gd name="connsiteY58" fmla="*/ 216694 h 764381"/>
                <a:gd name="connsiteX59" fmla="*/ 928688 w 1519238"/>
                <a:gd name="connsiteY59" fmla="*/ 207169 h 764381"/>
                <a:gd name="connsiteX60" fmla="*/ 866775 w 1519238"/>
                <a:gd name="connsiteY60" fmla="*/ 190500 h 764381"/>
                <a:gd name="connsiteX61" fmla="*/ 814388 w 1519238"/>
                <a:gd name="connsiteY61" fmla="*/ 180975 h 764381"/>
                <a:gd name="connsiteX62" fmla="*/ 742950 w 1519238"/>
                <a:gd name="connsiteY62" fmla="*/ 192881 h 764381"/>
                <a:gd name="connsiteX63" fmla="*/ 690563 w 1519238"/>
                <a:gd name="connsiteY63" fmla="*/ 216694 h 764381"/>
                <a:gd name="connsiteX64" fmla="*/ 650081 w 1519238"/>
                <a:gd name="connsiteY64" fmla="*/ 257175 h 764381"/>
                <a:gd name="connsiteX65" fmla="*/ 590550 w 1519238"/>
                <a:gd name="connsiteY65" fmla="*/ 326231 h 764381"/>
                <a:gd name="connsiteX66" fmla="*/ 542925 w 1519238"/>
                <a:gd name="connsiteY66" fmla="*/ 383381 h 764381"/>
                <a:gd name="connsiteX67" fmla="*/ 511969 w 1519238"/>
                <a:gd name="connsiteY67" fmla="*/ 407194 h 764381"/>
                <a:gd name="connsiteX68" fmla="*/ 478631 w 1519238"/>
                <a:gd name="connsiteY68" fmla="*/ 390525 h 764381"/>
                <a:gd name="connsiteX69" fmla="*/ 454819 w 1519238"/>
                <a:gd name="connsiteY69" fmla="*/ 376237 h 764381"/>
                <a:gd name="connsiteX70" fmla="*/ 440531 w 1519238"/>
                <a:gd name="connsiteY70" fmla="*/ 335756 h 764381"/>
                <a:gd name="connsiteX71" fmla="*/ 411956 w 1519238"/>
                <a:gd name="connsiteY71" fmla="*/ 323850 h 764381"/>
                <a:gd name="connsiteX72" fmla="*/ 373856 w 1519238"/>
                <a:gd name="connsiteY72" fmla="*/ 350044 h 764381"/>
                <a:gd name="connsiteX73" fmla="*/ 333375 w 1519238"/>
                <a:gd name="connsiteY73" fmla="*/ 409575 h 764381"/>
                <a:gd name="connsiteX74" fmla="*/ 304800 w 1519238"/>
                <a:gd name="connsiteY74" fmla="*/ 450056 h 764381"/>
                <a:gd name="connsiteX75" fmla="*/ 276225 w 1519238"/>
                <a:gd name="connsiteY75" fmla="*/ 507206 h 764381"/>
                <a:gd name="connsiteX76" fmla="*/ 242888 w 1519238"/>
                <a:gd name="connsiteY76" fmla="*/ 521494 h 764381"/>
                <a:gd name="connsiteX77" fmla="*/ 202406 w 1519238"/>
                <a:gd name="connsiteY77" fmla="*/ 469106 h 764381"/>
                <a:gd name="connsiteX78" fmla="*/ 183356 w 1519238"/>
                <a:gd name="connsiteY78" fmla="*/ 438150 h 764381"/>
                <a:gd name="connsiteX79" fmla="*/ 157163 w 1519238"/>
                <a:gd name="connsiteY79" fmla="*/ 323850 h 764381"/>
                <a:gd name="connsiteX80" fmla="*/ 133350 w 1519238"/>
                <a:gd name="connsiteY80" fmla="*/ 247650 h 764381"/>
                <a:gd name="connsiteX81" fmla="*/ 88106 w 1519238"/>
                <a:gd name="connsiteY81" fmla="*/ 128587 h 764381"/>
                <a:gd name="connsiteX82" fmla="*/ 40481 w 1519238"/>
                <a:gd name="connsiteY82" fmla="*/ 7144 h 764381"/>
                <a:gd name="connsiteX0" fmla="*/ 42862 w 1521619"/>
                <a:gd name="connsiteY0" fmla="*/ 0 h 757237"/>
                <a:gd name="connsiteX1" fmla="*/ 0 w 1521619"/>
                <a:gd name="connsiteY1" fmla="*/ 9525 h 757237"/>
                <a:gd name="connsiteX2" fmla="*/ 16669 w 1521619"/>
                <a:gd name="connsiteY2" fmla="*/ 80962 h 757237"/>
                <a:gd name="connsiteX3" fmla="*/ 40481 w 1521619"/>
                <a:gd name="connsiteY3" fmla="*/ 180975 h 757237"/>
                <a:gd name="connsiteX4" fmla="*/ 45244 w 1521619"/>
                <a:gd name="connsiteY4" fmla="*/ 240506 h 757237"/>
                <a:gd name="connsiteX5" fmla="*/ 52387 w 1521619"/>
                <a:gd name="connsiteY5" fmla="*/ 314325 h 757237"/>
                <a:gd name="connsiteX6" fmla="*/ 64294 w 1521619"/>
                <a:gd name="connsiteY6" fmla="*/ 385762 h 757237"/>
                <a:gd name="connsiteX7" fmla="*/ 88106 w 1521619"/>
                <a:gd name="connsiteY7" fmla="*/ 481012 h 757237"/>
                <a:gd name="connsiteX8" fmla="*/ 104775 w 1521619"/>
                <a:gd name="connsiteY8" fmla="*/ 552450 h 757237"/>
                <a:gd name="connsiteX9" fmla="*/ 123825 w 1521619"/>
                <a:gd name="connsiteY9" fmla="*/ 604837 h 757237"/>
                <a:gd name="connsiteX10" fmla="*/ 138112 w 1521619"/>
                <a:gd name="connsiteY10" fmla="*/ 635793 h 757237"/>
                <a:gd name="connsiteX11" fmla="*/ 169069 w 1521619"/>
                <a:gd name="connsiteY11" fmla="*/ 678656 h 757237"/>
                <a:gd name="connsiteX12" fmla="*/ 214312 w 1521619"/>
                <a:gd name="connsiteY12" fmla="*/ 714375 h 757237"/>
                <a:gd name="connsiteX13" fmla="*/ 250031 w 1521619"/>
                <a:gd name="connsiteY13" fmla="*/ 728662 h 757237"/>
                <a:gd name="connsiteX14" fmla="*/ 285750 w 1521619"/>
                <a:gd name="connsiteY14" fmla="*/ 723900 h 757237"/>
                <a:gd name="connsiteX15" fmla="*/ 321469 w 1521619"/>
                <a:gd name="connsiteY15" fmla="*/ 700087 h 757237"/>
                <a:gd name="connsiteX16" fmla="*/ 359569 w 1521619"/>
                <a:gd name="connsiteY16" fmla="*/ 661987 h 757237"/>
                <a:gd name="connsiteX17" fmla="*/ 388144 w 1521619"/>
                <a:gd name="connsiteY17" fmla="*/ 635793 h 757237"/>
                <a:gd name="connsiteX18" fmla="*/ 421481 w 1521619"/>
                <a:gd name="connsiteY18" fmla="*/ 619125 h 757237"/>
                <a:gd name="connsiteX19" fmla="*/ 447675 w 1521619"/>
                <a:gd name="connsiteY19" fmla="*/ 635793 h 757237"/>
                <a:gd name="connsiteX20" fmla="*/ 464344 w 1521619"/>
                <a:gd name="connsiteY20" fmla="*/ 659606 h 757237"/>
                <a:gd name="connsiteX21" fmla="*/ 481012 w 1521619"/>
                <a:gd name="connsiteY21" fmla="*/ 700087 h 757237"/>
                <a:gd name="connsiteX22" fmla="*/ 500062 w 1521619"/>
                <a:gd name="connsiteY22" fmla="*/ 719137 h 757237"/>
                <a:gd name="connsiteX23" fmla="*/ 514350 w 1521619"/>
                <a:gd name="connsiteY23" fmla="*/ 728662 h 757237"/>
                <a:gd name="connsiteX24" fmla="*/ 540544 w 1521619"/>
                <a:gd name="connsiteY24" fmla="*/ 707231 h 757237"/>
                <a:gd name="connsiteX25" fmla="*/ 557212 w 1521619"/>
                <a:gd name="connsiteY25" fmla="*/ 700087 h 757237"/>
                <a:gd name="connsiteX26" fmla="*/ 576262 w 1521619"/>
                <a:gd name="connsiteY26" fmla="*/ 716756 h 757237"/>
                <a:gd name="connsiteX27" fmla="*/ 592931 w 1521619"/>
                <a:gd name="connsiteY27" fmla="*/ 740568 h 757237"/>
                <a:gd name="connsiteX28" fmla="*/ 619125 w 1521619"/>
                <a:gd name="connsiteY28" fmla="*/ 757237 h 757237"/>
                <a:gd name="connsiteX29" fmla="*/ 635794 w 1521619"/>
                <a:gd name="connsiteY29" fmla="*/ 742950 h 757237"/>
                <a:gd name="connsiteX30" fmla="*/ 657225 w 1521619"/>
                <a:gd name="connsiteY30" fmla="*/ 685800 h 757237"/>
                <a:gd name="connsiteX31" fmla="*/ 685800 w 1521619"/>
                <a:gd name="connsiteY31" fmla="*/ 581025 h 757237"/>
                <a:gd name="connsiteX32" fmla="*/ 716756 w 1521619"/>
                <a:gd name="connsiteY32" fmla="*/ 507206 h 757237"/>
                <a:gd name="connsiteX33" fmla="*/ 785812 w 1521619"/>
                <a:gd name="connsiteY33" fmla="*/ 421481 h 757237"/>
                <a:gd name="connsiteX34" fmla="*/ 852487 w 1521619"/>
                <a:gd name="connsiteY34" fmla="*/ 352425 h 757237"/>
                <a:gd name="connsiteX35" fmla="*/ 907256 w 1521619"/>
                <a:gd name="connsiteY35" fmla="*/ 323850 h 757237"/>
                <a:gd name="connsiteX36" fmla="*/ 988219 w 1521619"/>
                <a:gd name="connsiteY36" fmla="*/ 307181 h 757237"/>
                <a:gd name="connsiteX37" fmla="*/ 1050131 w 1521619"/>
                <a:gd name="connsiteY37" fmla="*/ 304800 h 757237"/>
                <a:gd name="connsiteX38" fmla="*/ 1116806 w 1521619"/>
                <a:gd name="connsiteY38" fmla="*/ 304800 h 757237"/>
                <a:gd name="connsiteX39" fmla="*/ 1171575 w 1521619"/>
                <a:gd name="connsiteY39" fmla="*/ 295275 h 757237"/>
                <a:gd name="connsiteX40" fmla="*/ 1252537 w 1521619"/>
                <a:gd name="connsiteY40" fmla="*/ 247650 h 757237"/>
                <a:gd name="connsiteX41" fmla="*/ 1288256 w 1521619"/>
                <a:gd name="connsiteY41" fmla="*/ 223837 h 757237"/>
                <a:gd name="connsiteX42" fmla="*/ 1335881 w 1521619"/>
                <a:gd name="connsiteY42" fmla="*/ 228600 h 757237"/>
                <a:gd name="connsiteX43" fmla="*/ 1383506 w 1521619"/>
                <a:gd name="connsiteY43" fmla="*/ 235743 h 757237"/>
                <a:gd name="connsiteX44" fmla="*/ 1416844 w 1521619"/>
                <a:gd name="connsiteY44" fmla="*/ 214312 h 757237"/>
                <a:gd name="connsiteX45" fmla="*/ 1445419 w 1521619"/>
                <a:gd name="connsiteY45" fmla="*/ 185737 h 757237"/>
                <a:gd name="connsiteX46" fmla="*/ 1488281 w 1521619"/>
                <a:gd name="connsiteY46" fmla="*/ 121443 h 757237"/>
                <a:gd name="connsiteX47" fmla="*/ 1521619 w 1521619"/>
                <a:gd name="connsiteY47" fmla="*/ 52387 h 757237"/>
                <a:gd name="connsiteX48" fmla="*/ 1481137 w 1521619"/>
                <a:gd name="connsiteY48" fmla="*/ 78581 h 757237"/>
                <a:gd name="connsiteX49" fmla="*/ 1435894 w 1521619"/>
                <a:gd name="connsiteY49" fmla="*/ 95250 h 757237"/>
                <a:gd name="connsiteX50" fmla="*/ 1388269 w 1521619"/>
                <a:gd name="connsiteY50" fmla="*/ 69056 h 757237"/>
                <a:gd name="connsiteX51" fmla="*/ 1359694 w 1521619"/>
                <a:gd name="connsiteY51" fmla="*/ 47625 h 757237"/>
                <a:gd name="connsiteX52" fmla="*/ 1297781 w 1521619"/>
                <a:gd name="connsiteY52" fmla="*/ 33337 h 757237"/>
                <a:gd name="connsiteX53" fmla="*/ 1257300 w 1521619"/>
                <a:gd name="connsiteY53" fmla="*/ 50006 h 757237"/>
                <a:gd name="connsiteX54" fmla="*/ 1235869 w 1521619"/>
                <a:gd name="connsiteY54" fmla="*/ 66675 h 757237"/>
                <a:gd name="connsiteX55" fmla="*/ 1190625 w 1521619"/>
                <a:gd name="connsiteY55" fmla="*/ 126206 h 757237"/>
                <a:gd name="connsiteX56" fmla="*/ 1154906 w 1521619"/>
                <a:gd name="connsiteY56" fmla="*/ 157162 h 757237"/>
                <a:gd name="connsiteX57" fmla="*/ 1126331 w 1521619"/>
                <a:gd name="connsiteY57" fmla="*/ 180975 h 757237"/>
                <a:gd name="connsiteX58" fmla="*/ 1002506 w 1521619"/>
                <a:gd name="connsiteY58" fmla="*/ 209550 h 757237"/>
                <a:gd name="connsiteX59" fmla="*/ 931069 w 1521619"/>
                <a:gd name="connsiteY59" fmla="*/ 200025 h 757237"/>
                <a:gd name="connsiteX60" fmla="*/ 869156 w 1521619"/>
                <a:gd name="connsiteY60" fmla="*/ 183356 h 757237"/>
                <a:gd name="connsiteX61" fmla="*/ 816769 w 1521619"/>
                <a:gd name="connsiteY61" fmla="*/ 173831 h 757237"/>
                <a:gd name="connsiteX62" fmla="*/ 745331 w 1521619"/>
                <a:gd name="connsiteY62" fmla="*/ 185737 h 757237"/>
                <a:gd name="connsiteX63" fmla="*/ 692944 w 1521619"/>
                <a:gd name="connsiteY63" fmla="*/ 209550 h 757237"/>
                <a:gd name="connsiteX64" fmla="*/ 652462 w 1521619"/>
                <a:gd name="connsiteY64" fmla="*/ 250031 h 757237"/>
                <a:gd name="connsiteX65" fmla="*/ 592931 w 1521619"/>
                <a:gd name="connsiteY65" fmla="*/ 319087 h 757237"/>
                <a:gd name="connsiteX66" fmla="*/ 545306 w 1521619"/>
                <a:gd name="connsiteY66" fmla="*/ 376237 h 757237"/>
                <a:gd name="connsiteX67" fmla="*/ 514350 w 1521619"/>
                <a:gd name="connsiteY67" fmla="*/ 400050 h 757237"/>
                <a:gd name="connsiteX68" fmla="*/ 481012 w 1521619"/>
                <a:gd name="connsiteY68" fmla="*/ 383381 h 757237"/>
                <a:gd name="connsiteX69" fmla="*/ 457200 w 1521619"/>
                <a:gd name="connsiteY69" fmla="*/ 369093 h 757237"/>
                <a:gd name="connsiteX70" fmla="*/ 442912 w 1521619"/>
                <a:gd name="connsiteY70" fmla="*/ 328612 h 757237"/>
                <a:gd name="connsiteX71" fmla="*/ 414337 w 1521619"/>
                <a:gd name="connsiteY71" fmla="*/ 316706 h 757237"/>
                <a:gd name="connsiteX72" fmla="*/ 376237 w 1521619"/>
                <a:gd name="connsiteY72" fmla="*/ 342900 h 757237"/>
                <a:gd name="connsiteX73" fmla="*/ 335756 w 1521619"/>
                <a:gd name="connsiteY73" fmla="*/ 402431 h 757237"/>
                <a:gd name="connsiteX74" fmla="*/ 307181 w 1521619"/>
                <a:gd name="connsiteY74" fmla="*/ 442912 h 757237"/>
                <a:gd name="connsiteX75" fmla="*/ 278606 w 1521619"/>
                <a:gd name="connsiteY75" fmla="*/ 500062 h 757237"/>
                <a:gd name="connsiteX76" fmla="*/ 245269 w 1521619"/>
                <a:gd name="connsiteY76" fmla="*/ 514350 h 757237"/>
                <a:gd name="connsiteX77" fmla="*/ 204787 w 1521619"/>
                <a:gd name="connsiteY77" fmla="*/ 461962 h 757237"/>
                <a:gd name="connsiteX78" fmla="*/ 185737 w 1521619"/>
                <a:gd name="connsiteY78" fmla="*/ 431006 h 757237"/>
                <a:gd name="connsiteX79" fmla="*/ 159544 w 1521619"/>
                <a:gd name="connsiteY79" fmla="*/ 316706 h 757237"/>
                <a:gd name="connsiteX80" fmla="*/ 135731 w 1521619"/>
                <a:gd name="connsiteY80" fmla="*/ 240506 h 757237"/>
                <a:gd name="connsiteX81" fmla="*/ 90487 w 1521619"/>
                <a:gd name="connsiteY81" fmla="*/ 121443 h 757237"/>
                <a:gd name="connsiteX82" fmla="*/ 42862 w 1521619"/>
                <a:gd name="connsiteY82" fmla="*/ 0 h 757237"/>
                <a:gd name="connsiteX0" fmla="*/ 42862 w 1521619"/>
                <a:gd name="connsiteY0" fmla="*/ 0 h 750093"/>
                <a:gd name="connsiteX1" fmla="*/ 0 w 1521619"/>
                <a:gd name="connsiteY1" fmla="*/ 2381 h 750093"/>
                <a:gd name="connsiteX2" fmla="*/ 16669 w 1521619"/>
                <a:gd name="connsiteY2" fmla="*/ 73818 h 750093"/>
                <a:gd name="connsiteX3" fmla="*/ 40481 w 1521619"/>
                <a:gd name="connsiteY3" fmla="*/ 173831 h 750093"/>
                <a:gd name="connsiteX4" fmla="*/ 45244 w 1521619"/>
                <a:gd name="connsiteY4" fmla="*/ 233362 h 750093"/>
                <a:gd name="connsiteX5" fmla="*/ 52387 w 1521619"/>
                <a:gd name="connsiteY5" fmla="*/ 307181 h 750093"/>
                <a:gd name="connsiteX6" fmla="*/ 64294 w 1521619"/>
                <a:gd name="connsiteY6" fmla="*/ 378618 h 750093"/>
                <a:gd name="connsiteX7" fmla="*/ 88106 w 1521619"/>
                <a:gd name="connsiteY7" fmla="*/ 473868 h 750093"/>
                <a:gd name="connsiteX8" fmla="*/ 104775 w 1521619"/>
                <a:gd name="connsiteY8" fmla="*/ 545306 h 750093"/>
                <a:gd name="connsiteX9" fmla="*/ 123825 w 1521619"/>
                <a:gd name="connsiteY9" fmla="*/ 597693 h 750093"/>
                <a:gd name="connsiteX10" fmla="*/ 138112 w 1521619"/>
                <a:gd name="connsiteY10" fmla="*/ 628649 h 750093"/>
                <a:gd name="connsiteX11" fmla="*/ 169069 w 1521619"/>
                <a:gd name="connsiteY11" fmla="*/ 671512 h 750093"/>
                <a:gd name="connsiteX12" fmla="*/ 214312 w 1521619"/>
                <a:gd name="connsiteY12" fmla="*/ 707231 h 750093"/>
                <a:gd name="connsiteX13" fmla="*/ 250031 w 1521619"/>
                <a:gd name="connsiteY13" fmla="*/ 721518 h 750093"/>
                <a:gd name="connsiteX14" fmla="*/ 285750 w 1521619"/>
                <a:gd name="connsiteY14" fmla="*/ 716756 h 750093"/>
                <a:gd name="connsiteX15" fmla="*/ 321469 w 1521619"/>
                <a:gd name="connsiteY15" fmla="*/ 692943 h 750093"/>
                <a:gd name="connsiteX16" fmla="*/ 359569 w 1521619"/>
                <a:gd name="connsiteY16" fmla="*/ 654843 h 750093"/>
                <a:gd name="connsiteX17" fmla="*/ 388144 w 1521619"/>
                <a:gd name="connsiteY17" fmla="*/ 628649 h 750093"/>
                <a:gd name="connsiteX18" fmla="*/ 421481 w 1521619"/>
                <a:gd name="connsiteY18" fmla="*/ 611981 h 750093"/>
                <a:gd name="connsiteX19" fmla="*/ 447675 w 1521619"/>
                <a:gd name="connsiteY19" fmla="*/ 628649 h 750093"/>
                <a:gd name="connsiteX20" fmla="*/ 464344 w 1521619"/>
                <a:gd name="connsiteY20" fmla="*/ 652462 h 750093"/>
                <a:gd name="connsiteX21" fmla="*/ 481012 w 1521619"/>
                <a:gd name="connsiteY21" fmla="*/ 692943 h 750093"/>
                <a:gd name="connsiteX22" fmla="*/ 500062 w 1521619"/>
                <a:gd name="connsiteY22" fmla="*/ 711993 h 750093"/>
                <a:gd name="connsiteX23" fmla="*/ 514350 w 1521619"/>
                <a:gd name="connsiteY23" fmla="*/ 721518 h 750093"/>
                <a:gd name="connsiteX24" fmla="*/ 540544 w 1521619"/>
                <a:gd name="connsiteY24" fmla="*/ 700087 h 750093"/>
                <a:gd name="connsiteX25" fmla="*/ 557212 w 1521619"/>
                <a:gd name="connsiteY25" fmla="*/ 692943 h 750093"/>
                <a:gd name="connsiteX26" fmla="*/ 576262 w 1521619"/>
                <a:gd name="connsiteY26" fmla="*/ 709612 h 750093"/>
                <a:gd name="connsiteX27" fmla="*/ 592931 w 1521619"/>
                <a:gd name="connsiteY27" fmla="*/ 733424 h 750093"/>
                <a:gd name="connsiteX28" fmla="*/ 619125 w 1521619"/>
                <a:gd name="connsiteY28" fmla="*/ 750093 h 750093"/>
                <a:gd name="connsiteX29" fmla="*/ 635794 w 1521619"/>
                <a:gd name="connsiteY29" fmla="*/ 735806 h 750093"/>
                <a:gd name="connsiteX30" fmla="*/ 657225 w 1521619"/>
                <a:gd name="connsiteY30" fmla="*/ 678656 h 750093"/>
                <a:gd name="connsiteX31" fmla="*/ 685800 w 1521619"/>
                <a:gd name="connsiteY31" fmla="*/ 573881 h 750093"/>
                <a:gd name="connsiteX32" fmla="*/ 716756 w 1521619"/>
                <a:gd name="connsiteY32" fmla="*/ 500062 h 750093"/>
                <a:gd name="connsiteX33" fmla="*/ 785812 w 1521619"/>
                <a:gd name="connsiteY33" fmla="*/ 414337 h 750093"/>
                <a:gd name="connsiteX34" fmla="*/ 852487 w 1521619"/>
                <a:gd name="connsiteY34" fmla="*/ 345281 h 750093"/>
                <a:gd name="connsiteX35" fmla="*/ 907256 w 1521619"/>
                <a:gd name="connsiteY35" fmla="*/ 316706 h 750093"/>
                <a:gd name="connsiteX36" fmla="*/ 988219 w 1521619"/>
                <a:gd name="connsiteY36" fmla="*/ 300037 h 750093"/>
                <a:gd name="connsiteX37" fmla="*/ 1050131 w 1521619"/>
                <a:gd name="connsiteY37" fmla="*/ 297656 h 750093"/>
                <a:gd name="connsiteX38" fmla="*/ 1116806 w 1521619"/>
                <a:gd name="connsiteY38" fmla="*/ 297656 h 750093"/>
                <a:gd name="connsiteX39" fmla="*/ 1171575 w 1521619"/>
                <a:gd name="connsiteY39" fmla="*/ 288131 h 750093"/>
                <a:gd name="connsiteX40" fmla="*/ 1252537 w 1521619"/>
                <a:gd name="connsiteY40" fmla="*/ 240506 h 750093"/>
                <a:gd name="connsiteX41" fmla="*/ 1288256 w 1521619"/>
                <a:gd name="connsiteY41" fmla="*/ 216693 h 750093"/>
                <a:gd name="connsiteX42" fmla="*/ 1335881 w 1521619"/>
                <a:gd name="connsiteY42" fmla="*/ 221456 h 750093"/>
                <a:gd name="connsiteX43" fmla="*/ 1383506 w 1521619"/>
                <a:gd name="connsiteY43" fmla="*/ 228599 h 750093"/>
                <a:gd name="connsiteX44" fmla="*/ 1416844 w 1521619"/>
                <a:gd name="connsiteY44" fmla="*/ 207168 h 750093"/>
                <a:gd name="connsiteX45" fmla="*/ 1445419 w 1521619"/>
                <a:gd name="connsiteY45" fmla="*/ 178593 h 750093"/>
                <a:gd name="connsiteX46" fmla="*/ 1488281 w 1521619"/>
                <a:gd name="connsiteY46" fmla="*/ 114299 h 750093"/>
                <a:gd name="connsiteX47" fmla="*/ 1521619 w 1521619"/>
                <a:gd name="connsiteY47" fmla="*/ 45243 h 750093"/>
                <a:gd name="connsiteX48" fmla="*/ 1481137 w 1521619"/>
                <a:gd name="connsiteY48" fmla="*/ 71437 h 750093"/>
                <a:gd name="connsiteX49" fmla="*/ 1435894 w 1521619"/>
                <a:gd name="connsiteY49" fmla="*/ 88106 h 750093"/>
                <a:gd name="connsiteX50" fmla="*/ 1388269 w 1521619"/>
                <a:gd name="connsiteY50" fmla="*/ 61912 h 750093"/>
                <a:gd name="connsiteX51" fmla="*/ 1359694 w 1521619"/>
                <a:gd name="connsiteY51" fmla="*/ 40481 h 750093"/>
                <a:gd name="connsiteX52" fmla="*/ 1297781 w 1521619"/>
                <a:gd name="connsiteY52" fmla="*/ 26193 h 750093"/>
                <a:gd name="connsiteX53" fmla="*/ 1257300 w 1521619"/>
                <a:gd name="connsiteY53" fmla="*/ 42862 h 750093"/>
                <a:gd name="connsiteX54" fmla="*/ 1235869 w 1521619"/>
                <a:gd name="connsiteY54" fmla="*/ 59531 h 750093"/>
                <a:gd name="connsiteX55" fmla="*/ 1190625 w 1521619"/>
                <a:gd name="connsiteY55" fmla="*/ 119062 h 750093"/>
                <a:gd name="connsiteX56" fmla="*/ 1154906 w 1521619"/>
                <a:gd name="connsiteY56" fmla="*/ 150018 h 750093"/>
                <a:gd name="connsiteX57" fmla="*/ 1126331 w 1521619"/>
                <a:gd name="connsiteY57" fmla="*/ 173831 h 750093"/>
                <a:gd name="connsiteX58" fmla="*/ 1002506 w 1521619"/>
                <a:gd name="connsiteY58" fmla="*/ 202406 h 750093"/>
                <a:gd name="connsiteX59" fmla="*/ 931069 w 1521619"/>
                <a:gd name="connsiteY59" fmla="*/ 192881 h 750093"/>
                <a:gd name="connsiteX60" fmla="*/ 869156 w 1521619"/>
                <a:gd name="connsiteY60" fmla="*/ 176212 h 750093"/>
                <a:gd name="connsiteX61" fmla="*/ 816769 w 1521619"/>
                <a:gd name="connsiteY61" fmla="*/ 166687 h 750093"/>
                <a:gd name="connsiteX62" fmla="*/ 745331 w 1521619"/>
                <a:gd name="connsiteY62" fmla="*/ 178593 h 750093"/>
                <a:gd name="connsiteX63" fmla="*/ 692944 w 1521619"/>
                <a:gd name="connsiteY63" fmla="*/ 202406 h 750093"/>
                <a:gd name="connsiteX64" fmla="*/ 652462 w 1521619"/>
                <a:gd name="connsiteY64" fmla="*/ 242887 h 750093"/>
                <a:gd name="connsiteX65" fmla="*/ 592931 w 1521619"/>
                <a:gd name="connsiteY65" fmla="*/ 311943 h 750093"/>
                <a:gd name="connsiteX66" fmla="*/ 545306 w 1521619"/>
                <a:gd name="connsiteY66" fmla="*/ 369093 h 750093"/>
                <a:gd name="connsiteX67" fmla="*/ 514350 w 1521619"/>
                <a:gd name="connsiteY67" fmla="*/ 392906 h 750093"/>
                <a:gd name="connsiteX68" fmla="*/ 481012 w 1521619"/>
                <a:gd name="connsiteY68" fmla="*/ 376237 h 750093"/>
                <a:gd name="connsiteX69" fmla="*/ 457200 w 1521619"/>
                <a:gd name="connsiteY69" fmla="*/ 361949 h 750093"/>
                <a:gd name="connsiteX70" fmla="*/ 442912 w 1521619"/>
                <a:gd name="connsiteY70" fmla="*/ 321468 h 750093"/>
                <a:gd name="connsiteX71" fmla="*/ 414337 w 1521619"/>
                <a:gd name="connsiteY71" fmla="*/ 309562 h 750093"/>
                <a:gd name="connsiteX72" fmla="*/ 376237 w 1521619"/>
                <a:gd name="connsiteY72" fmla="*/ 335756 h 750093"/>
                <a:gd name="connsiteX73" fmla="*/ 335756 w 1521619"/>
                <a:gd name="connsiteY73" fmla="*/ 395287 h 750093"/>
                <a:gd name="connsiteX74" fmla="*/ 307181 w 1521619"/>
                <a:gd name="connsiteY74" fmla="*/ 435768 h 750093"/>
                <a:gd name="connsiteX75" fmla="*/ 278606 w 1521619"/>
                <a:gd name="connsiteY75" fmla="*/ 492918 h 750093"/>
                <a:gd name="connsiteX76" fmla="*/ 245269 w 1521619"/>
                <a:gd name="connsiteY76" fmla="*/ 507206 h 750093"/>
                <a:gd name="connsiteX77" fmla="*/ 204787 w 1521619"/>
                <a:gd name="connsiteY77" fmla="*/ 454818 h 750093"/>
                <a:gd name="connsiteX78" fmla="*/ 185737 w 1521619"/>
                <a:gd name="connsiteY78" fmla="*/ 423862 h 750093"/>
                <a:gd name="connsiteX79" fmla="*/ 159544 w 1521619"/>
                <a:gd name="connsiteY79" fmla="*/ 309562 h 750093"/>
                <a:gd name="connsiteX80" fmla="*/ 135731 w 1521619"/>
                <a:gd name="connsiteY80" fmla="*/ 233362 h 750093"/>
                <a:gd name="connsiteX81" fmla="*/ 90487 w 1521619"/>
                <a:gd name="connsiteY81" fmla="*/ 114299 h 750093"/>
                <a:gd name="connsiteX82" fmla="*/ 42862 w 1521619"/>
                <a:gd name="connsiteY82" fmla="*/ 0 h 75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521619" h="750093">
                  <a:moveTo>
                    <a:pt x="42862" y="0"/>
                  </a:moveTo>
                  <a:lnTo>
                    <a:pt x="0" y="2381"/>
                  </a:lnTo>
                  <a:lnTo>
                    <a:pt x="16669" y="73818"/>
                  </a:lnTo>
                  <a:lnTo>
                    <a:pt x="40481" y="173831"/>
                  </a:lnTo>
                  <a:lnTo>
                    <a:pt x="45244" y="233362"/>
                  </a:lnTo>
                  <a:lnTo>
                    <a:pt x="52387" y="307181"/>
                  </a:lnTo>
                  <a:lnTo>
                    <a:pt x="64294" y="378618"/>
                  </a:lnTo>
                  <a:lnTo>
                    <a:pt x="88106" y="473868"/>
                  </a:lnTo>
                  <a:lnTo>
                    <a:pt x="104775" y="545306"/>
                  </a:lnTo>
                  <a:lnTo>
                    <a:pt x="123825" y="597693"/>
                  </a:lnTo>
                  <a:lnTo>
                    <a:pt x="138112" y="628649"/>
                  </a:lnTo>
                  <a:lnTo>
                    <a:pt x="169069" y="671512"/>
                  </a:lnTo>
                  <a:lnTo>
                    <a:pt x="214312" y="707231"/>
                  </a:lnTo>
                  <a:lnTo>
                    <a:pt x="250031" y="721518"/>
                  </a:lnTo>
                  <a:lnTo>
                    <a:pt x="285750" y="716756"/>
                  </a:lnTo>
                  <a:lnTo>
                    <a:pt x="321469" y="692943"/>
                  </a:lnTo>
                  <a:lnTo>
                    <a:pt x="359569" y="654843"/>
                  </a:lnTo>
                  <a:lnTo>
                    <a:pt x="388144" y="628649"/>
                  </a:lnTo>
                  <a:lnTo>
                    <a:pt x="421481" y="611981"/>
                  </a:lnTo>
                  <a:lnTo>
                    <a:pt x="447675" y="628649"/>
                  </a:lnTo>
                  <a:lnTo>
                    <a:pt x="464344" y="652462"/>
                  </a:lnTo>
                  <a:lnTo>
                    <a:pt x="481012" y="692943"/>
                  </a:lnTo>
                  <a:lnTo>
                    <a:pt x="500062" y="711993"/>
                  </a:lnTo>
                  <a:lnTo>
                    <a:pt x="514350" y="721518"/>
                  </a:lnTo>
                  <a:lnTo>
                    <a:pt x="540544" y="700087"/>
                  </a:lnTo>
                  <a:lnTo>
                    <a:pt x="557212" y="692943"/>
                  </a:lnTo>
                  <a:lnTo>
                    <a:pt x="576262" y="709612"/>
                  </a:lnTo>
                  <a:lnTo>
                    <a:pt x="592931" y="733424"/>
                  </a:lnTo>
                  <a:lnTo>
                    <a:pt x="619125" y="750093"/>
                  </a:lnTo>
                  <a:lnTo>
                    <a:pt x="635794" y="735806"/>
                  </a:lnTo>
                  <a:lnTo>
                    <a:pt x="657225" y="678656"/>
                  </a:lnTo>
                  <a:lnTo>
                    <a:pt x="685800" y="573881"/>
                  </a:lnTo>
                  <a:lnTo>
                    <a:pt x="716756" y="500062"/>
                  </a:lnTo>
                  <a:lnTo>
                    <a:pt x="785812" y="414337"/>
                  </a:lnTo>
                  <a:lnTo>
                    <a:pt x="852487" y="345281"/>
                  </a:lnTo>
                  <a:lnTo>
                    <a:pt x="907256" y="316706"/>
                  </a:lnTo>
                  <a:lnTo>
                    <a:pt x="988219" y="300037"/>
                  </a:lnTo>
                  <a:lnTo>
                    <a:pt x="1050131" y="297656"/>
                  </a:lnTo>
                  <a:lnTo>
                    <a:pt x="1116806" y="297656"/>
                  </a:lnTo>
                  <a:lnTo>
                    <a:pt x="1171575" y="288131"/>
                  </a:lnTo>
                  <a:lnTo>
                    <a:pt x="1252537" y="240506"/>
                  </a:lnTo>
                  <a:lnTo>
                    <a:pt x="1288256" y="216693"/>
                  </a:lnTo>
                  <a:lnTo>
                    <a:pt x="1335881" y="221456"/>
                  </a:lnTo>
                  <a:lnTo>
                    <a:pt x="1383506" y="228599"/>
                  </a:lnTo>
                  <a:lnTo>
                    <a:pt x="1416844" y="207168"/>
                  </a:lnTo>
                  <a:lnTo>
                    <a:pt x="1445419" y="178593"/>
                  </a:lnTo>
                  <a:lnTo>
                    <a:pt x="1488281" y="114299"/>
                  </a:lnTo>
                  <a:lnTo>
                    <a:pt x="1521619" y="45243"/>
                  </a:lnTo>
                  <a:lnTo>
                    <a:pt x="1481137" y="71437"/>
                  </a:lnTo>
                  <a:lnTo>
                    <a:pt x="1435894" y="88106"/>
                  </a:lnTo>
                  <a:lnTo>
                    <a:pt x="1388269" y="61912"/>
                  </a:lnTo>
                  <a:lnTo>
                    <a:pt x="1359694" y="40481"/>
                  </a:lnTo>
                  <a:lnTo>
                    <a:pt x="1297781" y="26193"/>
                  </a:lnTo>
                  <a:lnTo>
                    <a:pt x="1257300" y="42862"/>
                  </a:lnTo>
                  <a:lnTo>
                    <a:pt x="1235869" y="59531"/>
                  </a:lnTo>
                  <a:lnTo>
                    <a:pt x="1190625" y="119062"/>
                  </a:lnTo>
                  <a:lnTo>
                    <a:pt x="1154906" y="150018"/>
                  </a:lnTo>
                  <a:lnTo>
                    <a:pt x="1126331" y="173831"/>
                  </a:lnTo>
                  <a:lnTo>
                    <a:pt x="1002506" y="202406"/>
                  </a:lnTo>
                  <a:lnTo>
                    <a:pt x="931069" y="192881"/>
                  </a:lnTo>
                  <a:lnTo>
                    <a:pt x="869156" y="176212"/>
                  </a:lnTo>
                  <a:lnTo>
                    <a:pt x="816769" y="166687"/>
                  </a:lnTo>
                  <a:lnTo>
                    <a:pt x="745331" y="178593"/>
                  </a:lnTo>
                  <a:lnTo>
                    <a:pt x="692944" y="202406"/>
                  </a:lnTo>
                  <a:lnTo>
                    <a:pt x="652462" y="242887"/>
                  </a:lnTo>
                  <a:lnTo>
                    <a:pt x="592931" y="311943"/>
                  </a:lnTo>
                  <a:lnTo>
                    <a:pt x="545306" y="369093"/>
                  </a:lnTo>
                  <a:lnTo>
                    <a:pt x="514350" y="392906"/>
                  </a:lnTo>
                  <a:lnTo>
                    <a:pt x="481012" y="376237"/>
                  </a:lnTo>
                  <a:lnTo>
                    <a:pt x="457200" y="361949"/>
                  </a:lnTo>
                  <a:lnTo>
                    <a:pt x="442912" y="321468"/>
                  </a:lnTo>
                  <a:lnTo>
                    <a:pt x="414337" y="309562"/>
                  </a:lnTo>
                  <a:lnTo>
                    <a:pt x="376237" y="335756"/>
                  </a:lnTo>
                  <a:lnTo>
                    <a:pt x="335756" y="395287"/>
                  </a:lnTo>
                  <a:lnTo>
                    <a:pt x="307181" y="435768"/>
                  </a:lnTo>
                  <a:lnTo>
                    <a:pt x="278606" y="492918"/>
                  </a:lnTo>
                  <a:lnTo>
                    <a:pt x="245269" y="507206"/>
                  </a:lnTo>
                  <a:lnTo>
                    <a:pt x="204787" y="454818"/>
                  </a:lnTo>
                  <a:lnTo>
                    <a:pt x="185737" y="423862"/>
                  </a:lnTo>
                  <a:lnTo>
                    <a:pt x="159544" y="309562"/>
                  </a:lnTo>
                  <a:lnTo>
                    <a:pt x="135731" y="233362"/>
                  </a:lnTo>
                  <a:lnTo>
                    <a:pt x="90487" y="114299"/>
                  </a:lnTo>
                  <a:lnTo>
                    <a:pt x="42862" y="0"/>
                  </a:lnTo>
                  <a:close/>
                </a:path>
              </a:pathLst>
            </a:custGeom>
            <a:pattFill prst="pct70">
              <a:fgClr>
                <a:schemeClr val="accent1">
                  <a:lumMod val="60000"/>
                  <a:lumOff val="40000"/>
                </a:schemeClr>
              </a:fgClr>
              <a:bgClr>
                <a:schemeClr val="bg1"/>
              </a:bgClr>
            </a:patt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Freeform: Shape 26">
              <a:extLst>
                <a:ext uri="{FF2B5EF4-FFF2-40B4-BE49-F238E27FC236}">
                  <a16:creationId xmlns:a16="http://schemas.microsoft.com/office/drawing/2014/main" id="{C1CD9A88-EFA7-465C-8B7B-11E477B8624D}"/>
                </a:ext>
              </a:extLst>
            </p:cNvPr>
            <p:cNvSpPr/>
            <p:nvPr/>
          </p:nvSpPr>
          <p:spPr>
            <a:xfrm>
              <a:off x="5722144" y="4581526"/>
              <a:ext cx="538162" cy="492919"/>
            </a:xfrm>
            <a:custGeom>
              <a:avLst/>
              <a:gdLst>
                <a:gd name="connsiteX0" fmla="*/ 0 w 538162"/>
                <a:gd name="connsiteY0" fmla="*/ 4762 h 492919"/>
                <a:gd name="connsiteX1" fmla="*/ 4762 w 538162"/>
                <a:gd name="connsiteY1" fmla="*/ 16669 h 492919"/>
                <a:gd name="connsiteX2" fmla="*/ 35718 w 538162"/>
                <a:gd name="connsiteY2" fmla="*/ 59531 h 492919"/>
                <a:gd name="connsiteX3" fmla="*/ 85725 w 538162"/>
                <a:gd name="connsiteY3" fmla="*/ 119062 h 492919"/>
                <a:gd name="connsiteX4" fmla="*/ 142875 w 538162"/>
                <a:gd name="connsiteY4" fmla="*/ 211931 h 492919"/>
                <a:gd name="connsiteX5" fmla="*/ 173831 w 538162"/>
                <a:gd name="connsiteY5" fmla="*/ 297656 h 492919"/>
                <a:gd name="connsiteX6" fmla="*/ 200025 w 538162"/>
                <a:gd name="connsiteY6" fmla="*/ 364331 h 492919"/>
                <a:gd name="connsiteX7" fmla="*/ 228600 w 538162"/>
                <a:gd name="connsiteY7" fmla="*/ 423862 h 492919"/>
                <a:gd name="connsiteX8" fmla="*/ 238125 w 538162"/>
                <a:gd name="connsiteY8" fmla="*/ 452437 h 492919"/>
                <a:gd name="connsiteX9" fmla="*/ 257175 w 538162"/>
                <a:gd name="connsiteY9" fmla="*/ 481012 h 492919"/>
                <a:gd name="connsiteX10" fmla="*/ 278606 w 538162"/>
                <a:gd name="connsiteY10" fmla="*/ 492919 h 492919"/>
                <a:gd name="connsiteX11" fmla="*/ 316706 w 538162"/>
                <a:gd name="connsiteY11" fmla="*/ 483394 h 492919"/>
                <a:gd name="connsiteX12" fmla="*/ 364331 w 538162"/>
                <a:gd name="connsiteY12" fmla="*/ 440531 h 492919"/>
                <a:gd name="connsiteX13" fmla="*/ 416718 w 538162"/>
                <a:gd name="connsiteY13" fmla="*/ 383381 h 492919"/>
                <a:gd name="connsiteX14" fmla="*/ 454818 w 538162"/>
                <a:gd name="connsiteY14" fmla="*/ 319087 h 492919"/>
                <a:gd name="connsiteX15" fmla="*/ 495300 w 538162"/>
                <a:gd name="connsiteY15" fmla="*/ 216694 h 492919"/>
                <a:gd name="connsiteX16" fmla="*/ 516731 w 538162"/>
                <a:gd name="connsiteY16" fmla="*/ 150019 h 492919"/>
                <a:gd name="connsiteX17" fmla="*/ 528637 w 538162"/>
                <a:gd name="connsiteY17" fmla="*/ 97631 h 492919"/>
                <a:gd name="connsiteX18" fmla="*/ 538162 w 538162"/>
                <a:gd name="connsiteY18" fmla="*/ 21431 h 492919"/>
                <a:gd name="connsiteX19" fmla="*/ 519112 w 538162"/>
                <a:gd name="connsiteY19" fmla="*/ 92869 h 492919"/>
                <a:gd name="connsiteX20" fmla="*/ 507206 w 538162"/>
                <a:gd name="connsiteY20" fmla="*/ 123825 h 492919"/>
                <a:gd name="connsiteX21" fmla="*/ 490537 w 538162"/>
                <a:gd name="connsiteY21" fmla="*/ 135731 h 492919"/>
                <a:gd name="connsiteX22" fmla="*/ 461962 w 538162"/>
                <a:gd name="connsiteY22" fmla="*/ 126206 h 492919"/>
                <a:gd name="connsiteX23" fmla="*/ 442912 w 538162"/>
                <a:gd name="connsiteY23" fmla="*/ 100012 h 492919"/>
                <a:gd name="connsiteX24" fmla="*/ 423862 w 538162"/>
                <a:gd name="connsiteY24" fmla="*/ 80962 h 492919"/>
                <a:gd name="connsiteX25" fmla="*/ 383381 w 538162"/>
                <a:gd name="connsiteY25" fmla="*/ 104775 h 492919"/>
                <a:gd name="connsiteX26" fmla="*/ 347662 w 538162"/>
                <a:gd name="connsiteY26" fmla="*/ 83344 h 492919"/>
                <a:gd name="connsiteX27" fmla="*/ 333375 w 538162"/>
                <a:gd name="connsiteY27" fmla="*/ 47625 h 492919"/>
                <a:gd name="connsiteX28" fmla="*/ 321468 w 538162"/>
                <a:gd name="connsiteY28" fmla="*/ 21431 h 492919"/>
                <a:gd name="connsiteX29" fmla="*/ 290512 w 538162"/>
                <a:gd name="connsiteY29" fmla="*/ 0 h 492919"/>
                <a:gd name="connsiteX30" fmla="*/ 257175 w 538162"/>
                <a:gd name="connsiteY30" fmla="*/ 14287 h 492919"/>
                <a:gd name="connsiteX31" fmla="*/ 216693 w 538162"/>
                <a:gd name="connsiteY31" fmla="*/ 52387 h 492919"/>
                <a:gd name="connsiteX32" fmla="*/ 180975 w 538162"/>
                <a:gd name="connsiteY32" fmla="*/ 85725 h 492919"/>
                <a:gd name="connsiteX33" fmla="*/ 147637 w 538162"/>
                <a:gd name="connsiteY33" fmla="*/ 104775 h 492919"/>
                <a:gd name="connsiteX34" fmla="*/ 119062 w 538162"/>
                <a:gd name="connsiteY34" fmla="*/ 107156 h 492919"/>
                <a:gd name="connsiteX35" fmla="*/ 73818 w 538162"/>
                <a:gd name="connsiteY35" fmla="*/ 90487 h 492919"/>
                <a:gd name="connsiteX36" fmla="*/ 35718 w 538162"/>
                <a:gd name="connsiteY36" fmla="*/ 57150 h 492919"/>
                <a:gd name="connsiteX37" fmla="*/ 0 w 538162"/>
                <a:gd name="connsiteY37" fmla="*/ 4762 h 49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162" h="492919">
                  <a:moveTo>
                    <a:pt x="0" y="4762"/>
                  </a:moveTo>
                  <a:lnTo>
                    <a:pt x="4762" y="16669"/>
                  </a:lnTo>
                  <a:lnTo>
                    <a:pt x="35718" y="59531"/>
                  </a:lnTo>
                  <a:lnTo>
                    <a:pt x="85725" y="119062"/>
                  </a:lnTo>
                  <a:lnTo>
                    <a:pt x="142875" y="211931"/>
                  </a:lnTo>
                  <a:lnTo>
                    <a:pt x="173831" y="297656"/>
                  </a:lnTo>
                  <a:lnTo>
                    <a:pt x="200025" y="364331"/>
                  </a:lnTo>
                  <a:lnTo>
                    <a:pt x="228600" y="423862"/>
                  </a:lnTo>
                  <a:lnTo>
                    <a:pt x="238125" y="452437"/>
                  </a:lnTo>
                  <a:lnTo>
                    <a:pt x="257175" y="481012"/>
                  </a:lnTo>
                  <a:lnTo>
                    <a:pt x="278606" y="492919"/>
                  </a:lnTo>
                  <a:lnTo>
                    <a:pt x="316706" y="483394"/>
                  </a:lnTo>
                  <a:lnTo>
                    <a:pt x="364331" y="440531"/>
                  </a:lnTo>
                  <a:lnTo>
                    <a:pt x="416718" y="383381"/>
                  </a:lnTo>
                  <a:lnTo>
                    <a:pt x="454818" y="319087"/>
                  </a:lnTo>
                  <a:lnTo>
                    <a:pt x="495300" y="216694"/>
                  </a:lnTo>
                  <a:lnTo>
                    <a:pt x="516731" y="150019"/>
                  </a:lnTo>
                  <a:lnTo>
                    <a:pt x="528637" y="97631"/>
                  </a:lnTo>
                  <a:lnTo>
                    <a:pt x="538162" y="21431"/>
                  </a:lnTo>
                  <a:lnTo>
                    <a:pt x="519112" y="92869"/>
                  </a:lnTo>
                  <a:lnTo>
                    <a:pt x="507206" y="123825"/>
                  </a:lnTo>
                  <a:lnTo>
                    <a:pt x="490537" y="135731"/>
                  </a:lnTo>
                  <a:lnTo>
                    <a:pt x="461962" y="126206"/>
                  </a:lnTo>
                  <a:lnTo>
                    <a:pt x="442912" y="100012"/>
                  </a:lnTo>
                  <a:lnTo>
                    <a:pt x="423862" y="80962"/>
                  </a:lnTo>
                  <a:lnTo>
                    <a:pt x="383381" y="104775"/>
                  </a:lnTo>
                  <a:lnTo>
                    <a:pt x="347662" y="83344"/>
                  </a:lnTo>
                  <a:lnTo>
                    <a:pt x="333375" y="47625"/>
                  </a:lnTo>
                  <a:lnTo>
                    <a:pt x="321468" y="21431"/>
                  </a:lnTo>
                  <a:lnTo>
                    <a:pt x="290512" y="0"/>
                  </a:lnTo>
                  <a:lnTo>
                    <a:pt x="257175" y="14287"/>
                  </a:lnTo>
                  <a:lnTo>
                    <a:pt x="216693" y="52387"/>
                  </a:lnTo>
                  <a:lnTo>
                    <a:pt x="180975" y="85725"/>
                  </a:lnTo>
                  <a:lnTo>
                    <a:pt x="147637" y="104775"/>
                  </a:lnTo>
                  <a:lnTo>
                    <a:pt x="119062" y="107156"/>
                  </a:lnTo>
                  <a:lnTo>
                    <a:pt x="73818" y="90487"/>
                  </a:lnTo>
                  <a:lnTo>
                    <a:pt x="35718" y="57150"/>
                  </a:lnTo>
                  <a:lnTo>
                    <a:pt x="0" y="4762"/>
                  </a:lnTo>
                  <a:close/>
                </a:path>
              </a:pathLst>
            </a:custGeom>
            <a:pattFill prst="smCheck">
              <a:fgClr>
                <a:schemeClr val="bg1"/>
              </a:fgClr>
              <a:bgClr>
                <a:schemeClr val="accent1">
                  <a:lumMod val="60000"/>
                  <a:lumOff val="40000"/>
                </a:schemeClr>
              </a:bgClr>
            </a:patt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Freeform: Shape 28">
              <a:extLst>
                <a:ext uri="{FF2B5EF4-FFF2-40B4-BE49-F238E27FC236}">
                  <a16:creationId xmlns:a16="http://schemas.microsoft.com/office/drawing/2014/main" id="{BAC0D22E-0F33-408A-90D0-8695FBB6875A}"/>
                </a:ext>
              </a:extLst>
            </p:cNvPr>
            <p:cNvSpPr/>
            <p:nvPr/>
          </p:nvSpPr>
          <p:spPr>
            <a:xfrm>
              <a:off x="7022306" y="4012407"/>
              <a:ext cx="504825" cy="435769"/>
            </a:xfrm>
            <a:custGeom>
              <a:avLst/>
              <a:gdLst>
                <a:gd name="connsiteX0" fmla="*/ 0 w 504825"/>
                <a:gd name="connsiteY0" fmla="*/ 154781 h 435769"/>
                <a:gd name="connsiteX1" fmla="*/ 50007 w 504825"/>
                <a:gd name="connsiteY1" fmla="*/ 121444 h 435769"/>
                <a:gd name="connsiteX2" fmla="*/ 95250 w 504825"/>
                <a:gd name="connsiteY2" fmla="*/ 133350 h 435769"/>
                <a:gd name="connsiteX3" fmla="*/ 121444 w 504825"/>
                <a:gd name="connsiteY3" fmla="*/ 180975 h 435769"/>
                <a:gd name="connsiteX4" fmla="*/ 147638 w 504825"/>
                <a:gd name="connsiteY4" fmla="*/ 245269 h 435769"/>
                <a:gd name="connsiteX5" fmla="*/ 171450 w 504825"/>
                <a:gd name="connsiteY5" fmla="*/ 290512 h 435769"/>
                <a:gd name="connsiteX6" fmla="*/ 180975 w 504825"/>
                <a:gd name="connsiteY6" fmla="*/ 328612 h 435769"/>
                <a:gd name="connsiteX7" fmla="*/ 197644 w 504825"/>
                <a:gd name="connsiteY7" fmla="*/ 366712 h 435769"/>
                <a:gd name="connsiteX8" fmla="*/ 219075 w 504825"/>
                <a:gd name="connsiteY8" fmla="*/ 395287 h 435769"/>
                <a:gd name="connsiteX9" fmla="*/ 259557 w 504825"/>
                <a:gd name="connsiteY9" fmla="*/ 423862 h 435769"/>
                <a:gd name="connsiteX10" fmla="*/ 300038 w 504825"/>
                <a:gd name="connsiteY10" fmla="*/ 435769 h 435769"/>
                <a:gd name="connsiteX11" fmla="*/ 342900 w 504825"/>
                <a:gd name="connsiteY11" fmla="*/ 423862 h 435769"/>
                <a:gd name="connsiteX12" fmla="*/ 376238 w 504825"/>
                <a:gd name="connsiteY12" fmla="*/ 392906 h 435769"/>
                <a:gd name="connsiteX13" fmla="*/ 407194 w 504825"/>
                <a:gd name="connsiteY13" fmla="*/ 338137 h 435769"/>
                <a:gd name="connsiteX14" fmla="*/ 445294 w 504825"/>
                <a:gd name="connsiteY14" fmla="*/ 254794 h 435769"/>
                <a:gd name="connsiteX15" fmla="*/ 483394 w 504825"/>
                <a:gd name="connsiteY15" fmla="*/ 135731 h 435769"/>
                <a:gd name="connsiteX16" fmla="*/ 504825 w 504825"/>
                <a:gd name="connsiteY16" fmla="*/ 59531 h 435769"/>
                <a:gd name="connsiteX17" fmla="*/ 454819 w 504825"/>
                <a:gd name="connsiteY17" fmla="*/ 123825 h 435769"/>
                <a:gd name="connsiteX18" fmla="*/ 431007 w 504825"/>
                <a:gd name="connsiteY18" fmla="*/ 150019 h 435769"/>
                <a:gd name="connsiteX19" fmla="*/ 395288 w 504825"/>
                <a:gd name="connsiteY19" fmla="*/ 173831 h 435769"/>
                <a:gd name="connsiteX20" fmla="*/ 361950 w 504825"/>
                <a:gd name="connsiteY20" fmla="*/ 195262 h 435769"/>
                <a:gd name="connsiteX21" fmla="*/ 316707 w 504825"/>
                <a:gd name="connsiteY21" fmla="*/ 197644 h 435769"/>
                <a:gd name="connsiteX22" fmla="*/ 266700 w 504825"/>
                <a:gd name="connsiteY22" fmla="*/ 183356 h 435769"/>
                <a:gd name="connsiteX23" fmla="*/ 221457 w 504825"/>
                <a:gd name="connsiteY23" fmla="*/ 145256 h 435769"/>
                <a:gd name="connsiteX24" fmla="*/ 192882 w 504825"/>
                <a:gd name="connsiteY24" fmla="*/ 88106 h 435769"/>
                <a:gd name="connsiteX25" fmla="*/ 154782 w 504825"/>
                <a:gd name="connsiteY25" fmla="*/ 38100 h 435769"/>
                <a:gd name="connsiteX26" fmla="*/ 121444 w 504825"/>
                <a:gd name="connsiteY26" fmla="*/ 0 h 435769"/>
                <a:gd name="connsiteX27" fmla="*/ 90488 w 504825"/>
                <a:gd name="connsiteY27" fmla="*/ 4762 h 435769"/>
                <a:gd name="connsiteX28" fmla="*/ 69057 w 504825"/>
                <a:gd name="connsiteY28" fmla="*/ 50006 h 435769"/>
                <a:gd name="connsiteX29" fmla="*/ 45244 w 504825"/>
                <a:gd name="connsiteY29" fmla="*/ 88106 h 435769"/>
                <a:gd name="connsiteX30" fmla="*/ 0 w 504825"/>
                <a:gd name="connsiteY30" fmla="*/ 154781 h 4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4825" h="435769">
                  <a:moveTo>
                    <a:pt x="0" y="154781"/>
                  </a:moveTo>
                  <a:lnTo>
                    <a:pt x="50007" y="121444"/>
                  </a:lnTo>
                  <a:lnTo>
                    <a:pt x="95250" y="133350"/>
                  </a:lnTo>
                  <a:lnTo>
                    <a:pt x="121444" y="180975"/>
                  </a:lnTo>
                  <a:lnTo>
                    <a:pt x="147638" y="245269"/>
                  </a:lnTo>
                  <a:lnTo>
                    <a:pt x="171450" y="290512"/>
                  </a:lnTo>
                  <a:lnTo>
                    <a:pt x="180975" y="328612"/>
                  </a:lnTo>
                  <a:lnTo>
                    <a:pt x="197644" y="366712"/>
                  </a:lnTo>
                  <a:lnTo>
                    <a:pt x="219075" y="395287"/>
                  </a:lnTo>
                  <a:lnTo>
                    <a:pt x="259557" y="423862"/>
                  </a:lnTo>
                  <a:lnTo>
                    <a:pt x="300038" y="435769"/>
                  </a:lnTo>
                  <a:lnTo>
                    <a:pt x="342900" y="423862"/>
                  </a:lnTo>
                  <a:lnTo>
                    <a:pt x="376238" y="392906"/>
                  </a:lnTo>
                  <a:lnTo>
                    <a:pt x="407194" y="338137"/>
                  </a:lnTo>
                  <a:lnTo>
                    <a:pt x="445294" y="254794"/>
                  </a:lnTo>
                  <a:lnTo>
                    <a:pt x="483394" y="135731"/>
                  </a:lnTo>
                  <a:lnTo>
                    <a:pt x="504825" y="59531"/>
                  </a:lnTo>
                  <a:lnTo>
                    <a:pt x="454819" y="123825"/>
                  </a:lnTo>
                  <a:lnTo>
                    <a:pt x="431007" y="150019"/>
                  </a:lnTo>
                  <a:lnTo>
                    <a:pt x="395288" y="173831"/>
                  </a:lnTo>
                  <a:lnTo>
                    <a:pt x="361950" y="195262"/>
                  </a:lnTo>
                  <a:lnTo>
                    <a:pt x="316707" y="197644"/>
                  </a:lnTo>
                  <a:lnTo>
                    <a:pt x="266700" y="183356"/>
                  </a:lnTo>
                  <a:lnTo>
                    <a:pt x="221457" y="145256"/>
                  </a:lnTo>
                  <a:lnTo>
                    <a:pt x="192882" y="88106"/>
                  </a:lnTo>
                  <a:lnTo>
                    <a:pt x="154782" y="38100"/>
                  </a:lnTo>
                  <a:lnTo>
                    <a:pt x="121444" y="0"/>
                  </a:lnTo>
                  <a:lnTo>
                    <a:pt x="90488" y="4762"/>
                  </a:lnTo>
                  <a:lnTo>
                    <a:pt x="69057" y="50006"/>
                  </a:lnTo>
                  <a:lnTo>
                    <a:pt x="45244" y="88106"/>
                  </a:lnTo>
                  <a:lnTo>
                    <a:pt x="0" y="154781"/>
                  </a:lnTo>
                  <a:close/>
                </a:path>
              </a:pathLst>
            </a:custGeom>
            <a:pattFill prst="smCheck">
              <a:fgClr>
                <a:schemeClr val="accent1">
                  <a:lumMod val="60000"/>
                  <a:lumOff val="40000"/>
                </a:schemeClr>
              </a:fgClr>
              <a:bgClr>
                <a:schemeClr val="bg1"/>
              </a:bgClr>
            </a:patt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cxnSp>
        <p:nvCxnSpPr>
          <p:cNvPr id="39" name="Straight Connector 38">
            <a:extLst>
              <a:ext uri="{FF2B5EF4-FFF2-40B4-BE49-F238E27FC236}">
                <a16:creationId xmlns:a16="http://schemas.microsoft.com/office/drawing/2014/main" id="{821B5B18-3215-496E-B53D-32027B29256B}"/>
              </a:ext>
            </a:extLst>
          </p:cNvPr>
          <p:cNvCxnSpPr/>
          <p:nvPr/>
        </p:nvCxnSpPr>
        <p:spPr>
          <a:xfrm>
            <a:off x="4450440" y="3980058"/>
            <a:ext cx="6514417" cy="0"/>
          </a:xfrm>
          <a:prstGeom prst="line">
            <a:avLst/>
          </a:prstGeom>
          <a:ln>
            <a:headEnd type="triangle"/>
            <a:tailEnd type="triangle"/>
          </a:ln>
        </p:spPr>
        <p:style>
          <a:lnRef idx="1">
            <a:schemeClr val="accent3"/>
          </a:lnRef>
          <a:fillRef idx="0">
            <a:schemeClr val="accent3"/>
          </a:fillRef>
          <a:effectRef idx="0">
            <a:schemeClr val="accent3"/>
          </a:effectRef>
          <a:fontRef idx="minor">
            <a:schemeClr val="tx1"/>
          </a:fontRef>
        </p:style>
      </p:cxnSp>
      <p:grpSp>
        <p:nvGrpSpPr>
          <p:cNvPr id="93" name="Group 92">
            <a:extLst>
              <a:ext uri="{FF2B5EF4-FFF2-40B4-BE49-F238E27FC236}">
                <a16:creationId xmlns:a16="http://schemas.microsoft.com/office/drawing/2014/main" id="{DB2C885A-830B-4E9B-B8ED-04FF92E0B38B}"/>
              </a:ext>
            </a:extLst>
          </p:cNvPr>
          <p:cNvGrpSpPr/>
          <p:nvPr/>
        </p:nvGrpSpPr>
        <p:grpSpPr>
          <a:xfrm>
            <a:off x="1019287" y="4609579"/>
            <a:ext cx="453768" cy="831549"/>
            <a:chOff x="667109" y="4925961"/>
            <a:chExt cx="453768" cy="831549"/>
          </a:xfrm>
          <a:pattFill prst="pct5">
            <a:fgClr>
              <a:schemeClr val="bg1"/>
            </a:fgClr>
            <a:bgClr>
              <a:srgbClr val="A9D18E"/>
            </a:bgClr>
          </a:pattFill>
        </p:grpSpPr>
        <p:sp>
          <p:nvSpPr>
            <p:cNvPr id="94" name="Rectangle 93">
              <a:extLst>
                <a:ext uri="{FF2B5EF4-FFF2-40B4-BE49-F238E27FC236}">
                  <a16:creationId xmlns:a16="http://schemas.microsoft.com/office/drawing/2014/main" id="{BB7C93CA-75DB-466A-B5C8-F5C3A6F5F161}"/>
                </a:ext>
              </a:extLst>
            </p:cNvPr>
            <p:cNvSpPr/>
            <p:nvPr/>
          </p:nvSpPr>
          <p:spPr>
            <a:xfrm>
              <a:off x="667109" y="4925961"/>
              <a:ext cx="453768" cy="23086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5" name="Rectangle 94">
              <a:extLst>
                <a:ext uri="{FF2B5EF4-FFF2-40B4-BE49-F238E27FC236}">
                  <a16:creationId xmlns:a16="http://schemas.microsoft.com/office/drawing/2014/main" id="{2510AA67-3BCC-4423-AF3C-17F615FA07A3}"/>
                </a:ext>
              </a:extLst>
            </p:cNvPr>
            <p:cNvSpPr/>
            <p:nvPr/>
          </p:nvSpPr>
          <p:spPr>
            <a:xfrm>
              <a:off x="667109" y="5216471"/>
              <a:ext cx="453768" cy="230865"/>
            </a:xfrm>
            <a:prstGeom prst="rect">
              <a:avLst/>
            </a:prstGeom>
            <a:pattFill prst="pct25">
              <a:fgClr>
                <a:schemeClr val="bg1"/>
              </a:fgClr>
              <a:bgClr>
                <a:srgbClr val="A9D18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6" name="Rectangle 95">
              <a:extLst>
                <a:ext uri="{FF2B5EF4-FFF2-40B4-BE49-F238E27FC236}">
                  <a16:creationId xmlns:a16="http://schemas.microsoft.com/office/drawing/2014/main" id="{756C6BDC-CA98-4ABF-AB09-5AC3B1B60291}"/>
                </a:ext>
              </a:extLst>
            </p:cNvPr>
            <p:cNvSpPr/>
            <p:nvPr/>
          </p:nvSpPr>
          <p:spPr>
            <a:xfrm>
              <a:off x="667109" y="5526645"/>
              <a:ext cx="453768" cy="230865"/>
            </a:xfrm>
            <a:prstGeom prst="rect">
              <a:avLst/>
            </a:prstGeom>
            <a:pattFill prst="lgConfetti">
              <a:fgClr>
                <a:schemeClr val="bg1"/>
              </a:fgClr>
              <a:bgClr>
                <a:srgbClr val="A9D18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97" name="Group 96">
            <a:extLst>
              <a:ext uri="{FF2B5EF4-FFF2-40B4-BE49-F238E27FC236}">
                <a16:creationId xmlns:a16="http://schemas.microsoft.com/office/drawing/2014/main" id="{E806DF88-7BDD-442B-BF4B-AE584C492F15}"/>
              </a:ext>
            </a:extLst>
          </p:cNvPr>
          <p:cNvGrpSpPr/>
          <p:nvPr/>
        </p:nvGrpSpPr>
        <p:grpSpPr>
          <a:xfrm>
            <a:off x="777765" y="4608593"/>
            <a:ext cx="453768" cy="831549"/>
            <a:chOff x="667109" y="4925961"/>
            <a:chExt cx="453768" cy="831549"/>
          </a:xfrm>
        </p:grpSpPr>
        <p:sp>
          <p:nvSpPr>
            <p:cNvPr id="98" name="Rectangle 97">
              <a:extLst>
                <a:ext uri="{FF2B5EF4-FFF2-40B4-BE49-F238E27FC236}">
                  <a16:creationId xmlns:a16="http://schemas.microsoft.com/office/drawing/2014/main" id="{76354FEE-7F2A-4791-A0F2-78189B57A939}"/>
                </a:ext>
              </a:extLst>
            </p:cNvPr>
            <p:cNvSpPr/>
            <p:nvPr/>
          </p:nvSpPr>
          <p:spPr>
            <a:xfrm>
              <a:off x="667109" y="4925961"/>
              <a:ext cx="453768" cy="230865"/>
            </a:xfrm>
            <a:prstGeom prst="rect">
              <a:avLst/>
            </a:prstGeom>
            <a:pattFill prst="pct90">
              <a:fgClr>
                <a:schemeClr val="accent4"/>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9" name="Rectangle 98">
              <a:extLst>
                <a:ext uri="{FF2B5EF4-FFF2-40B4-BE49-F238E27FC236}">
                  <a16:creationId xmlns:a16="http://schemas.microsoft.com/office/drawing/2014/main" id="{F48926E3-A8CE-4F60-AFC2-42BAB5CF533F}"/>
                </a:ext>
              </a:extLst>
            </p:cNvPr>
            <p:cNvSpPr/>
            <p:nvPr/>
          </p:nvSpPr>
          <p:spPr>
            <a:xfrm>
              <a:off x="667109" y="5216471"/>
              <a:ext cx="453768" cy="230865"/>
            </a:xfrm>
            <a:prstGeom prst="rect">
              <a:avLst/>
            </a:prstGeom>
            <a:pattFill prst="pct75">
              <a:fgClr>
                <a:schemeClr val="accent4"/>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0" name="Rectangle 99">
              <a:extLst>
                <a:ext uri="{FF2B5EF4-FFF2-40B4-BE49-F238E27FC236}">
                  <a16:creationId xmlns:a16="http://schemas.microsoft.com/office/drawing/2014/main" id="{7B13F61F-97D3-4CFC-A526-36AB4B47A1DA}"/>
                </a:ext>
              </a:extLst>
            </p:cNvPr>
            <p:cNvSpPr/>
            <p:nvPr/>
          </p:nvSpPr>
          <p:spPr>
            <a:xfrm>
              <a:off x="667109" y="5526645"/>
              <a:ext cx="453768" cy="230865"/>
            </a:xfrm>
            <a:prstGeom prst="rect">
              <a:avLst/>
            </a:prstGeom>
            <a:pattFill prst="lgConfetti">
              <a:fgClr>
                <a:schemeClr val="accent4"/>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92" name="Group 91">
            <a:extLst>
              <a:ext uri="{FF2B5EF4-FFF2-40B4-BE49-F238E27FC236}">
                <a16:creationId xmlns:a16="http://schemas.microsoft.com/office/drawing/2014/main" id="{2FA0A2C6-AA41-4C01-9D23-FDD2D3D52196}"/>
              </a:ext>
            </a:extLst>
          </p:cNvPr>
          <p:cNvGrpSpPr/>
          <p:nvPr/>
        </p:nvGrpSpPr>
        <p:grpSpPr>
          <a:xfrm>
            <a:off x="541879" y="4607061"/>
            <a:ext cx="453768" cy="831549"/>
            <a:chOff x="667109" y="4925961"/>
            <a:chExt cx="453768" cy="831549"/>
          </a:xfrm>
        </p:grpSpPr>
        <p:sp>
          <p:nvSpPr>
            <p:cNvPr id="89" name="Rectangle 88">
              <a:extLst>
                <a:ext uri="{FF2B5EF4-FFF2-40B4-BE49-F238E27FC236}">
                  <a16:creationId xmlns:a16="http://schemas.microsoft.com/office/drawing/2014/main" id="{708CD3C6-C6D8-4941-AA6C-651CB218255A}"/>
                </a:ext>
              </a:extLst>
            </p:cNvPr>
            <p:cNvSpPr/>
            <p:nvPr/>
          </p:nvSpPr>
          <p:spPr>
            <a:xfrm>
              <a:off x="667109" y="4925961"/>
              <a:ext cx="453768" cy="230865"/>
            </a:xfrm>
            <a:prstGeom prst="rect">
              <a:avLst/>
            </a:prstGeom>
            <a:pattFill prst="pct9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0" name="Rectangle 89">
              <a:extLst>
                <a:ext uri="{FF2B5EF4-FFF2-40B4-BE49-F238E27FC236}">
                  <a16:creationId xmlns:a16="http://schemas.microsoft.com/office/drawing/2014/main" id="{0B3992AF-F9AA-4446-85DC-B878D4B52DDE}"/>
                </a:ext>
              </a:extLst>
            </p:cNvPr>
            <p:cNvSpPr/>
            <p:nvPr/>
          </p:nvSpPr>
          <p:spPr>
            <a:xfrm>
              <a:off x="667109" y="5216471"/>
              <a:ext cx="453768" cy="230865"/>
            </a:xfrm>
            <a:prstGeom prst="rect">
              <a:avLst/>
            </a:prstGeom>
            <a:pattFill prst="pct7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1" name="Rectangle 90">
              <a:extLst>
                <a:ext uri="{FF2B5EF4-FFF2-40B4-BE49-F238E27FC236}">
                  <a16:creationId xmlns:a16="http://schemas.microsoft.com/office/drawing/2014/main" id="{0C4A9505-2066-4B53-9BEE-D2C86E09C7D3}"/>
                </a:ext>
              </a:extLst>
            </p:cNvPr>
            <p:cNvSpPr/>
            <p:nvPr/>
          </p:nvSpPr>
          <p:spPr>
            <a:xfrm>
              <a:off x="667109" y="5526645"/>
              <a:ext cx="453768" cy="230865"/>
            </a:xfrm>
            <a:prstGeom prst="rect">
              <a:avLst/>
            </a:prstGeom>
            <a:pattFill prst="lgConfetti">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5" name="TextBox 104">
            <a:extLst>
              <a:ext uri="{FF2B5EF4-FFF2-40B4-BE49-F238E27FC236}">
                <a16:creationId xmlns:a16="http://schemas.microsoft.com/office/drawing/2014/main" id="{7423C83A-F3A4-4D91-944E-283EB4051C83}"/>
              </a:ext>
            </a:extLst>
          </p:cNvPr>
          <p:cNvSpPr txBox="1"/>
          <p:nvPr/>
        </p:nvSpPr>
        <p:spPr>
          <a:xfrm>
            <a:off x="1725499" y="4525993"/>
            <a:ext cx="1789626" cy="1518364"/>
          </a:xfrm>
          <a:prstGeom prst="rect">
            <a:avLst/>
          </a:prstGeom>
          <a:noFill/>
        </p:spPr>
        <p:txBody>
          <a:bodyPr wrap="square" rtlCol="0">
            <a:spAutoFit/>
          </a:bodyPr>
          <a:lstStyle/>
          <a:p>
            <a:pPr>
              <a:spcAft>
                <a:spcPts val="200"/>
              </a:spcAft>
            </a:pPr>
            <a:r>
              <a:rPr lang="en-GB" dirty="0">
                <a:solidFill>
                  <a:schemeClr val="bg1"/>
                </a:solidFill>
              </a:rPr>
              <a:t>Debris Flow DB2</a:t>
            </a:r>
          </a:p>
          <a:p>
            <a:pPr>
              <a:spcAft>
                <a:spcPts val="200"/>
              </a:spcAft>
            </a:pPr>
            <a:r>
              <a:rPr lang="en-GB" dirty="0">
                <a:solidFill>
                  <a:schemeClr val="bg1"/>
                </a:solidFill>
              </a:rPr>
              <a:t>Debris Flow DB1</a:t>
            </a:r>
          </a:p>
          <a:p>
            <a:pPr>
              <a:spcAft>
                <a:spcPts val="200"/>
              </a:spcAft>
            </a:pPr>
            <a:r>
              <a:rPr lang="en-GB" dirty="0">
                <a:solidFill>
                  <a:schemeClr val="bg1"/>
                </a:solidFill>
              </a:rPr>
              <a:t>Debris Flow RLB</a:t>
            </a:r>
          </a:p>
          <a:p>
            <a:pPr>
              <a:spcAft>
                <a:spcPts val="200"/>
              </a:spcAft>
            </a:pPr>
            <a:endParaRPr lang="en-GB" sz="1200" dirty="0">
              <a:solidFill>
                <a:schemeClr val="bg1"/>
              </a:solidFill>
            </a:endParaRPr>
          </a:p>
          <a:p>
            <a:pPr>
              <a:spcAft>
                <a:spcPts val="200"/>
              </a:spcAft>
            </a:pPr>
            <a:r>
              <a:rPr lang="en-GB" dirty="0">
                <a:solidFill>
                  <a:schemeClr val="bg1"/>
                </a:solidFill>
              </a:rPr>
              <a:t>Upper Ore Zones</a:t>
            </a:r>
            <a:endParaRPr lang="en-IE" dirty="0">
              <a:solidFill>
                <a:schemeClr val="bg1"/>
              </a:solidFill>
            </a:endParaRPr>
          </a:p>
        </p:txBody>
      </p:sp>
      <p:sp>
        <p:nvSpPr>
          <p:cNvPr id="106" name="Rectangle 105">
            <a:extLst>
              <a:ext uri="{FF2B5EF4-FFF2-40B4-BE49-F238E27FC236}">
                <a16:creationId xmlns:a16="http://schemas.microsoft.com/office/drawing/2014/main" id="{E64F1EFE-4E62-42A0-B117-B9C643DED43F}"/>
              </a:ext>
            </a:extLst>
          </p:cNvPr>
          <p:cNvSpPr/>
          <p:nvPr/>
        </p:nvSpPr>
        <p:spPr>
          <a:xfrm>
            <a:off x="541879" y="5719867"/>
            <a:ext cx="453768" cy="230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oup of logos with text&#10;&#10;Description automatically generated">
            <a:extLst>
              <a:ext uri="{FF2B5EF4-FFF2-40B4-BE49-F238E27FC236}">
                <a16:creationId xmlns:a16="http://schemas.microsoft.com/office/drawing/2014/main" id="{333996B0-1D01-FFC3-321C-D862868685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375170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BF08EE-6FF5-4934-8DD7-B973CE02C9E5}"/>
              </a:ext>
            </a:extLst>
          </p:cNvPr>
          <p:cNvSpPr/>
          <p:nvPr/>
        </p:nvSpPr>
        <p:spPr>
          <a:xfrm>
            <a:off x="-6979" y="-2098"/>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Content Placeholder 4">
            <a:extLst>
              <a:ext uri="{FF2B5EF4-FFF2-40B4-BE49-F238E27FC236}">
                <a16:creationId xmlns:a16="http://schemas.microsoft.com/office/drawing/2014/main" id="{9B8B75F3-CA75-4F7E-9B6D-D67BC118A85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06585" y="1325563"/>
            <a:ext cx="5437837" cy="3519392"/>
          </a:xfrm>
        </p:spPr>
      </p:pic>
      <p:sp>
        <p:nvSpPr>
          <p:cNvPr id="9" name="TextBox 8">
            <a:extLst>
              <a:ext uri="{FF2B5EF4-FFF2-40B4-BE49-F238E27FC236}">
                <a16:creationId xmlns:a16="http://schemas.microsoft.com/office/drawing/2014/main" id="{E4E4AEFB-9074-403D-894F-C53597B26F33}"/>
              </a:ext>
            </a:extLst>
          </p:cNvPr>
          <p:cNvSpPr txBox="1"/>
          <p:nvPr/>
        </p:nvSpPr>
        <p:spPr>
          <a:xfrm>
            <a:off x="8425080" y="5004526"/>
            <a:ext cx="3303095" cy="1200329"/>
          </a:xfrm>
          <a:prstGeom prst="rect">
            <a:avLst/>
          </a:prstGeom>
          <a:noFill/>
        </p:spPr>
        <p:txBody>
          <a:bodyPr wrap="square" rtlCol="0">
            <a:spAutoFit/>
          </a:bodyPr>
          <a:lstStyle/>
          <a:p>
            <a:r>
              <a:rPr lang="en-IE" dirty="0">
                <a:solidFill>
                  <a:schemeClr val="bg1"/>
                </a:solidFill>
              </a:rPr>
              <a:t>Breccia hosted coarse sphalerite.</a:t>
            </a:r>
          </a:p>
          <a:p>
            <a:r>
              <a:rPr lang="en-IE" dirty="0">
                <a:solidFill>
                  <a:schemeClr val="bg1"/>
                </a:solidFill>
              </a:rPr>
              <a:t>Classic MVT Style.</a:t>
            </a:r>
          </a:p>
          <a:p>
            <a:endParaRPr lang="en-IE" dirty="0">
              <a:solidFill>
                <a:schemeClr val="bg1"/>
              </a:solidFill>
            </a:endParaRPr>
          </a:p>
          <a:p>
            <a:r>
              <a:rPr lang="en-IE" i="1" dirty="0">
                <a:solidFill>
                  <a:schemeClr val="accent4"/>
                </a:solidFill>
              </a:rPr>
              <a:t>Gordonsville, Tennessee</a:t>
            </a:r>
            <a:r>
              <a:rPr lang="en-IE" i="1" dirty="0">
                <a:solidFill>
                  <a:schemeClr val="bg1"/>
                </a:solidFill>
              </a:rPr>
              <a:t>.</a:t>
            </a:r>
          </a:p>
        </p:txBody>
      </p:sp>
      <p:pic>
        <p:nvPicPr>
          <p:cNvPr id="6" name="Picture 5">
            <a:extLst>
              <a:ext uri="{FF2B5EF4-FFF2-40B4-BE49-F238E27FC236}">
                <a16:creationId xmlns:a16="http://schemas.microsoft.com/office/drawing/2014/main" id="{DDD27B2C-0A55-41C0-AD69-03C356A4BE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5411" r="96393">
                        <a14:foregroundMark x1="10020" y1="8544" x2="11222" y2="82595"/>
                        <a14:foregroundMark x1="11222" y1="82595" x2="15431" y2="97468"/>
                        <a14:foregroundMark x1="15431" y1="97468" x2="26052" y2="99684"/>
                        <a14:foregroundMark x1="91383" y1="32911" x2="93186" y2="67089"/>
                        <a14:foregroundMark x1="93186" y1="67089" x2="87575" y2="99051"/>
                        <a14:foregroundMark x1="87375" y1="99051" x2="86774" y2="99684"/>
                        <a14:foregroundMark x1="93387" y1="88608" x2="93988" y2="85443"/>
                        <a14:foregroundMark x1="94389" y1="79430" x2="94389" y2="76899"/>
                        <a14:foregroundMark x1="92385" y1="99051" x2="92184" y2="99684"/>
                        <a14:foregroundMark x1="93387" y1="98418" x2="94790" y2="94620"/>
                        <a14:foregroundMark x1="96192" y1="49367" x2="96393" y2="51582"/>
                        <a14:foregroundMark x1="6012" y1="73418" x2="6413" y2="50316"/>
                        <a14:foregroundMark x1="6413" y1="87975" x2="7816" y2="82595"/>
                        <a14:foregroundMark x1="5611" y1="94937" x2="6212" y2="82595"/>
                        <a14:foregroundMark x1="6212" y1="33861" x2="6212" y2="23101"/>
                        <a14:foregroundMark x1="6814" y1="37025" x2="6413" y2="35127"/>
                      </a14:backgroundRemoval>
                    </a14:imgEffect>
                    <a14:imgEffect>
                      <a14:colorTemperature colorTemp="11200"/>
                    </a14:imgEffect>
                  </a14:imgLayer>
                </a14:imgProps>
              </a:ext>
              <a:ext uri="{28A0092B-C50C-407E-A947-70E740481C1C}">
                <a14:useLocalDpi xmlns:a14="http://schemas.microsoft.com/office/drawing/2010/main"/>
              </a:ext>
            </a:extLst>
          </a:blip>
          <a:srcRect/>
          <a:stretch/>
        </p:blipFill>
        <p:spPr>
          <a:xfrm>
            <a:off x="277296" y="1325563"/>
            <a:ext cx="5688072" cy="3519392"/>
          </a:xfrm>
          <a:prstGeom prst="rect">
            <a:avLst/>
          </a:prstGeom>
        </p:spPr>
      </p:pic>
      <p:sp>
        <p:nvSpPr>
          <p:cNvPr id="14" name="TextBox 13">
            <a:extLst>
              <a:ext uri="{FF2B5EF4-FFF2-40B4-BE49-F238E27FC236}">
                <a16:creationId xmlns:a16="http://schemas.microsoft.com/office/drawing/2014/main" id="{42AB61F0-F693-48A5-BA8E-4DCE597FCAF6}"/>
              </a:ext>
            </a:extLst>
          </p:cNvPr>
          <p:cNvSpPr txBox="1"/>
          <p:nvPr/>
        </p:nvSpPr>
        <p:spPr>
          <a:xfrm>
            <a:off x="463825" y="4952214"/>
            <a:ext cx="4964518" cy="1200329"/>
          </a:xfrm>
          <a:prstGeom prst="rect">
            <a:avLst/>
          </a:prstGeom>
          <a:noFill/>
        </p:spPr>
        <p:txBody>
          <a:bodyPr wrap="square" rtlCol="0">
            <a:spAutoFit/>
          </a:bodyPr>
          <a:lstStyle/>
          <a:p>
            <a:r>
              <a:rPr lang="en-IE" dirty="0">
                <a:solidFill>
                  <a:schemeClr val="bg1"/>
                </a:solidFill>
              </a:rPr>
              <a:t>Angular fragments of laminated micrite in a matrix of micro-crystalline sphalerite.</a:t>
            </a:r>
          </a:p>
          <a:p>
            <a:endParaRPr lang="en-IE" dirty="0">
              <a:solidFill>
                <a:schemeClr val="bg1"/>
              </a:solidFill>
            </a:endParaRPr>
          </a:p>
          <a:p>
            <a:r>
              <a:rPr lang="en-IE" i="1" dirty="0" err="1">
                <a:solidFill>
                  <a:schemeClr val="accent4"/>
                </a:solidFill>
              </a:rPr>
              <a:t>Tynagh</a:t>
            </a:r>
            <a:r>
              <a:rPr lang="en-IE" i="1" dirty="0">
                <a:solidFill>
                  <a:schemeClr val="accent4"/>
                </a:solidFill>
              </a:rPr>
              <a:t>  (From Boast (1979)</a:t>
            </a:r>
          </a:p>
        </p:txBody>
      </p:sp>
      <p:pic>
        <p:nvPicPr>
          <p:cNvPr id="20" name="Picture 19">
            <a:extLst>
              <a:ext uri="{FF2B5EF4-FFF2-40B4-BE49-F238E27FC236}">
                <a16:creationId xmlns:a16="http://schemas.microsoft.com/office/drawing/2014/main" id="{F3DC4786-213C-4304-9FB6-325D2CBE0A9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3175977" y="1315517"/>
            <a:ext cx="2380344" cy="766755"/>
          </a:xfrm>
          <a:prstGeom prst="rect">
            <a:avLst/>
          </a:prstGeom>
        </p:spPr>
      </p:pic>
      <p:sp>
        <p:nvSpPr>
          <p:cNvPr id="15" name="Title 1">
            <a:extLst>
              <a:ext uri="{FF2B5EF4-FFF2-40B4-BE49-F238E27FC236}">
                <a16:creationId xmlns:a16="http://schemas.microsoft.com/office/drawing/2014/main" id="{DE87E0AB-A429-42F5-8B83-2D4C74C264CD}"/>
              </a:ext>
            </a:extLst>
          </p:cNvPr>
          <p:cNvSpPr txBox="1">
            <a:spLocks/>
          </p:cNvSpPr>
          <p:nvPr/>
        </p:nvSpPr>
        <p:spPr>
          <a:xfrm>
            <a:off x="418064" y="-265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Zn-Pb deposits – MVT or SedEx ?</a:t>
            </a:r>
          </a:p>
        </p:txBody>
      </p:sp>
      <p:sp>
        <p:nvSpPr>
          <p:cNvPr id="4" name="Title 3">
            <a:extLst>
              <a:ext uri="{FF2B5EF4-FFF2-40B4-BE49-F238E27FC236}">
                <a16:creationId xmlns:a16="http://schemas.microsoft.com/office/drawing/2014/main" id="{3111CD95-E77B-4A36-B273-D5AF9E221B4B}"/>
              </a:ext>
            </a:extLst>
          </p:cNvPr>
          <p:cNvSpPr>
            <a:spLocks noGrp="1"/>
          </p:cNvSpPr>
          <p:nvPr>
            <p:ph type="title"/>
          </p:nvPr>
        </p:nvSpPr>
        <p:spPr/>
        <p:txBody>
          <a:bodyPr/>
          <a:lstStyle/>
          <a:p>
            <a:endParaRPr lang="en-IE" dirty="0"/>
          </a:p>
        </p:txBody>
      </p:sp>
      <p:grpSp>
        <p:nvGrpSpPr>
          <p:cNvPr id="3" name="Group 2">
            <a:extLst>
              <a:ext uri="{FF2B5EF4-FFF2-40B4-BE49-F238E27FC236}">
                <a16:creationId xmlns:a16="http://schemas.microsoft.com/office/drawing/2014/main" id="{D60B9D37-6133-EF34-CE96-32BE8B95F2FD}"/>
              </a:ext>
            </a:extLst>
          </p:cNvPr>
          <p:cNvGrpSpPr/>
          <p:nvPr/>
        </p:nvGrpSpPr>
        <p:grpSpPr>
          <a:xfrm>
            <a:off x="133194" y="6313361"/>
            <a:ext cx="12910671" cy="466127"/>
            <a:chOff x="133194" y="6313361"/>
            <a:chExt cx="12910671" cy="466127"/>
          </a:xfrm>
        </p:grpSpPr>
        <p:sp>
          <p:nvSpPr>
            <p:cNvPr id="7" name="TextBox 6">
              <a:extLst>
                <a:ext uri="{FF2B5EF4-FFF2-40B4-BE49-F238E27FC236}">
                  <a16:creationId xmlns:a16="http://schemas.microsoft.com/office/drawing/2014/main" id="{A49C1A31-1833-88C4-63E2-01513602818D}"/>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8" name="Picture 7">
              <a:extLst>
                <a:ext uri="{FF2B5EF4-FFF2-40B4-BE49-F238E27FC236}">
                  <a16:creationId xmlns:a16="http://schemas.microsoft.com/office/drawing/2014/main" id="{EF969A81-EADA-85EF-BCB7-475C14CE1A05}"/>
                </a:ext>
              </a:extLst>
            </p:cNvPr>
            <p:cNvPicPr>
              <a:picLocks noChangeAspect="1"/>
            </p:cNvPicPr>
            <p:nvPr/>
          </p:nvPicPr>
          <p:blipFill>
            <a:blip r:embed="rId7" cstate="screen">
              <a:duotone>
                <a:srgbClr val="70AD47">
                  <a:shade val="45000"/>
                  <a:satMod val="135000"/>
                </a:srgbClr>
                <a:prstClr val="white"/>
              </a:duotone>
              <a:extLst>
                <a:ext uri="{BEBA8EAE-BF5A-486C-A8C5-ECC9F3942E4B}">
                  <a14:imgProps xmlns:a14="http://schemas.microsoft.com/office/drawing/2010/main">
                    <a14:imgLayer r:embed="rId8">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735411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4ED20-ADC6-C618-0027-772BF7106332}"/>
              </a:ext>
            </a:extLst>
          </p:cNvPr>
          <p:cNvSpPr/>
          <p:nvPr/>
        </p:nvSpPr>
        <p:spPr>
          <a:xfrm>
            <a:off x="0"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3" name="Picture 12">
            <a:extLst>
              <a:ext uri="{FF2B5EF4-FFF2-40B4-BE49-F238E27FC236}">
                <a16:creationId xmlns:a16="http://schemas.microsoft.com/office/drawing/2014/main" id="{5A234A65-708A-A15C-2FB6-F6F4BBA058CD}"/>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489600" y="450000"/>
            <a:ext cx="11145600" cy="6314400"/>
          </a:xfrm>
          <a:prstGeom prst="rect">
            <a:avLst/>
          </a:prstGeom>
        </p:spPr>
      </p:pic>
      <p:sp>
        <p:nvSpPr>
          <p:cNvPr id="8" name="Rectangle 7">
            <a:extLst>
              <a:ext uri="{FF2B5EF4-FFF2-40B4-BE49-F238E27FC236}">
                <a16:creationId xmlns:a16="http://schemas.microsoft.com/office/drawing/2014/main" id="{EABCCCD3-84A8-4DC1-A2AB-E938A75CA20C}"/>
              </a:ext>
            </a:extLst>
          </p:cNvPr>
          <p:cNvSpPr/>
          <p:nvPr/>
        </p:nvSpPr>
        <p:spPr>
          <a:xfrm flipH="1">
            <a:off x="118833" y="-7378"/>
            <a:ext cx="12192000" cy="562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solidFill>
                  <a:schemeClr val="accent4"/>
                </a:solidFill>
                <a:latin typeface="+mj-lt"/>
              </a:rPr>
              <a:t>   Contoured Surface - Base of Supra Waulsortian</a:t>
            </a:r>
          </a:p>
        </p:txBody>
      </p:sp>
      <p:grpSp>
        <p:nvGrpSpPr>
          <p:cNvPr id="19" name="Group 18">
            <a:extLst>
              <a:ext uri="{FF2B5EF4-FFF2-40B4-BE49-F238E27FC236}">
                <a16:creationId xmlns:a16="http://schemas.microsoft.com/office/drawing/2014/main" id="{A49EBBC2-7C60-4347-A63E-C7118933F6B9}"/>
              </a:ext>
            </a:extLst>
          </p:cNvPr>
          <p:cNvGrpSpPr/>
          <p:nvPr/>
        </p:nvGrpSpPr>
        <p:grpSpPr>
          <a:xfrm>
            <a:off x="516889" y="6043133"/>
            <a:ext cx="3160166" cy="390114"/>
            <a:chOff x="516889" y="6043133"/>
            <a:chExt cx="3160166" cy="390114"/>
          </a:xfrm>
        </p:grpSpPr>
        <p:pic>
          <p:nvPicPr>
            <p:cNvPr id="20" name="Picture 19">
              <a:extLst>
                <a:ext uri="{FF2B5EF4-FFF2-40B4-BE49-F238E27FC236}">
                  <a16:creationId xmlns:a16="http://schemas.microsoft.com/office/drawing/2014/main" id="{1CA2625C-9591-43DC-9D02-122F8C61A9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634107" y="6289247"/>
              <a:ext cx="2748897" cy="144000"/>
            </a:xfrm>
            <a:prstGeom prst="rect">
              <a:avLst/>
            </a:prstGeom>
          </p:spPr>
        </p:pic>
        <p:sp>
          <p:nvSpPr>
            <p:cNvPr id="21" name="TextBox 20">
              <a:extLst>
                <a:ext uri="{FF2B5EF4-FFF2-40B4-BE49-F238E27FC236}">
                  <a16:creationId xmlns:a16="http://schemas.microsoft.com/office/drawing/2014/main" id="{F4781B54-FF1F-4120-9146-6AF6326A7F4F}"/>
                </a:ext>
              </a:extLst>
            </p:cNvPr>
            <p:cNvSpPr txBox="1"/>
            <p:nvPr/>
          </p:nvSpPr>
          <p:spPr>
            <a:xfrm>
              <a:off x="516889" y="6043133"/>
              <a:ext cx="3160166" cy="253916"/>
            </a:xfrm>
            <a:prstGeom prst="rect">
              <a:avLst/>
            </a:prstGeom>
            <a:noFill/>
          </p:spPr>
          <p:txBody>
            <a:bodyPr wrap="square" rtlCol="0">
              <a:spAutoFit/>
            </a:bodyPr>
            <a:lstStyle/>
            <a:p>
              <a:r>
                <a:rPr lang="en-GB" sz="1050" dirty="0">
                  <a:solidFill>
                    <a:schemeClr val="bg1"/>
                  </a:solidFill>
                </a:rPr>
                <a:t>0m                                   500m        700m               1000m</a:t>
              </a:r>
              <a:endParaRPr lang="en-IE" sz="1050" dirty="0">
                <a:solidFill>
                  <a:schemeClr val="bg1"/>
                </a:solidFill>
              </a:endParaRPr>
            </a:p>
          </p:txBody>
        </p:sp>
      </p:grpSp>
      <p:sp>
        <p:nvSpPr>
          <p:cNvPr id="24" name="Rectangle 23">
            <a:extLst>
              <a:ext uri="{FF2B5EF4-FFF2-40B4-BE49-F238E27FC236}">
                <a16:creationId xmlns:a16="http://schemas.microsoft.com/office/drawing/2014/main" id="{E8FCB296-D3EC-2095-1906-4C71C8E49851}"/>
              </a:ext>
            </a:extLst>
          </p:cNvPr>
          <p:cNvSpPr/>
          <p:nvPr/>
        </p:nvSpPr>
        <p:spPr>
          <a:xfrm>
            <a:off x="70302" y="555330"/>
            <a:ext cx="337798" cy="63026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E"/>
          </a:p>
        </p:txBody>
      </p:sp>
      <p:sp>
        <p:nvSpPr>
          <p:cNvPr id="40" name="Rectangle 39">
            <a:extLst>
              <a:ext uri="{FF2B5EF4-FFF2-40B4-BE49-F238E27FC236}">
                <a16:creationId xmlns:a16="http://schemas.microsoft.com/office/drawing/2014/main" id="{00A42D9F-4E80-B1D4-6FD5-1B9D8791AE1F}"/>
              </a:ext>
            </a:extLst>
          </p:cNvPr>
          <p:cNvSpPr/>
          <p:nvPr/>
        </p:nvSpPr>
        <p:spPr>
          <a:xfrm>
            <a:off x="11635052" y="678194"/>
            <a:ext cx="362490" cy="617980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E"/>
          </a:p>
        </p:txBody>
      </p:sp>
      <p:pic>
        <p:nvPicPr>
          <p:cNvPr id="3" name="Picture 2" descr="A group of logos with text&#10;&#10;Description automatically generated">
            <a:extLst>
              <a:ext uri="{FF2B5EF4-FFF2-40B4-BE49-F238E27FC236}">
                <a16:creationId xmlns:a16="http://schemas.microsoft.com/office/drawing/2014/main" id="{268316A7-417F-4B54-9329-3073D10A94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35479" y="95573"/>
            <a:ext cx="1119672" cy="673286"/>
          </a:xfrm>
          <a:prstGeom prst="rect">
            <a:avLst/>
          </a:prstGeom>
          <a:ln>
            <a:solidFill>
              <a:schemeClr val="bg1"/>
            </a:solidFill>
          </a:ln>
        </p:spPr>
      </p:pic>
    </p:spTree>
    <p:extLst>
      <p:ext uri="{BB962C8B-B14F-4D97-AF65-F5344CB8AC3E}">
        <p14:creationId xmlns:p14="http://schemas.microsoft.com/office/powerpoint/2010/main" val="23780363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0C9BE3-7BD8-A5F9-9EE8-9A070F52A959}"/>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C8D3E179-BAA4-D42D-8B3C-6E8E625A72D0}"/>
              </a:ext>
            </a:extLst>
          </p:cNvPr>
          <p:cNvSpPr>
            <a:spLocks noGrp="1"/>
          </p:cNvSpPr>
          <p:nvPr>
            <p:ph type="title"/>
          </p:nvPr>
        </p:nvSpPr>
        <p:spPr>
          <a:xfrm>
            <a:off x="508000" y="153458"/>
            <a:ext cx="10515600" cy="1325563"/>
          </a:xfrm>
        </p:spPr>
        <p:txBody>
          <a:bodyPr>
            <a:normAutofit/>
          </a:bodyPr>
          <a:lstStyle/>
          <a:p>
            <a:r>
              <a:rPr lang="en-GB" sz="2800" b="1" dirty="0">
                <a:solidFill>
                  <a:srgbClr val="FFC000"/>
                </a:solidFill>
              </a:rPr>
              <a:t>Newtown Cashel</a:t>
            </a:r>
            <a:endParaRPr lang="en-IE" sz="2800" b="1" dirty="0">
              <a:solidFill>
                <a:srgbClr val="FFC000"/>
              </a:solidFill>
            </a:endParaRPr>
          </a:p>
        </p:txBody>
      </p:sp>
      <p:sp>
        <p:nvSpPr>
          <p:cNvPr id="3" name="Content Placeholder 2">
            <a:extLst>
              <a:ext uri="{FF2B5EF4-FFF2-40B4-BE49-F238E27FC236}">
                <a16:creationId xmlns:a16="http://schemas.microsoft.com/office/drawing/2014/main" id="{A4220975-2D20-7D77-259F-7182E10DA5DD}"/>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5FAC2831-C5DF-777D-028F-063B14F504C1}"/>
              </a:ext>
            </a:extLst>
          </p:cNvPr>
          <p:cNvPicPr>
            <a:picLocks noChangeAspect="1"/>
          </p:cNvPicPr>
          <p:nvPr/>
        </p:nvPicPr>
        <p:blipFill>
          <a:blip r:embed="rId2"/>
          <a:stretch>
            <a:fillRect/>
          </a:stretch>
        </p:blipFill>
        <p:spPr>
          <a:xfrm>
            <a:off x="4666268" y="1176866"/>
            <a:ext cx="6988103" cy="5147876"/>
          </a:xfrm>
          <a:prstGeom prst="rect">
            <a:avLst/>
          </a:prstGeom>
        </p:spPr>
      </p:pic>
      <p:grpSp>
        <p:nvGrpSpPr>
          <p:cNvPr id="7" name="Group 6">
            <a:extLst>
              <a:ext uri="{FF2B5EF4-FFF2-40B4-BE49-F238E27FC236}">
                <a16:creationId xmlns:a16="http://schemas.microsoft.com/office/drawing/2014/main" id="{7027ED28-70CA-D86E-5886-88334B6DD764}"/>
              </a:ext>
            </a:extLst>
          </p:cNvPr>
          <p:cNvGrpSpPr/>
          <p:nvPr/>
        </p:nvGrpSpPr>
        <p:grpSpPr>
          <a:xfrm>
            <a:off x="133194" y="6313361"/>
            <a:ext cx="12910671" cy="466127"/>
            <a:chOff x="133194" y="6313361"/>
            <a:chExt cx="12910671" cy="466127"/>
          </a:xfrm>
        </p:grpSpPr>
        <p:sp>
          <p:nvSpPr>
            <p:cNvPr id="8" name="TextBox 7">
              <a:extLst>
                <a:ext uri="{FF2B5EF4-FFF2-40B4-BE49-F238E27FC236}">
                  <a16:creationId xmlns:a16="http://schemas.microsoft.com/office/drawing/2014/main" id="{D91BD1ED-3E7F-1CE7-0BD3-69BA7E8A3C8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9" name="Picture 8">
              <a:extLst>
                <a:ext uri="{FF2B5EF4-FFF2-40B4-BE49-F238E27FC236}">
                  <a16:creationId xmlns:a16="http://schemas.microsoft.com/office/drawing/2014/main" id="{F0DEDBB4-B0FE-CAC4-7703-8D3B4D51CDBA}"/>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10" name="Rectangle 9">
            <a:extLst>
              <a:ext uri="{FF2B5EF4-FFF2-40B4-BE49-F238E27FC236}">
                <a16:creationId xmlns:a16="http://schemas.microsoft.com/office/drawing/2014/main" id="{78DD73B2-889A-96D2-C9D0-6D2AD2B5A576}"/>
              </a:ext>
            </a:extLst>
          </p:cNvPr>
          <p:cNvSpPr/>
          <p:nvPr/>
        </p:nvSpPr>
        <p:spPr>
          <a:xfrm>
            <a:off x="7272867" y="5088466"/>
            <a:ext cx="8890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8D693C2A-69F1-64D0-788F-69B1FFFCCE9C}"/>
              </a:ext>
            </a:extLst>
          </p:cNvPr>
          <p:cNvSpPr txBox="1"/>
          <p:nvPr/>
        </p:nvSpPr>
        <p:spPr>
          <a:xfrm>
            <a:off x="7526866" y="4851400"/>
            <a:ext cx="465192" cy="276999"/>
          </a:xfrm>
          <a:prstGeom prst="rect">
            <a:avLst/>
          </a:prstGeom>
          <a:noFill/>
        </p:spPr>
        <p:txBody>
          <a:bodyPr wrap="none" rtlCol="0">
            <a:spAutoFit/>
          </a:bodyPr>
          <a:lstStyle/>
          <a:p>
            <a:r>
              <a:rPr lang="en-GB" sz="1200" dirty="0"/>
              <a:t>50m</a:t>
            </a:r>
            <a:endParaRPr lang="en-IE" sz="1200" dirty="0"/>
          </a:p>
        </p:txBody>
      </p:sp>
      <p:sp>
        <p:nvSpPr>
          <p:cNvPr id="12" name="TextBox 11">
            <a:extLst>
              <a:ext uri="{FF2B5EF4-FFF2-40B4-BE49-F238E27FC236}">
                <a16:creationId xmlns:a16="http://schemas.microsoft.com/office/drawing/2014/main" id="{96D7746C-D3C8-628D-434C-DE0EE60BD517}"/>
              </a:ext>
            </a:extLst>
          </p:cNvPr>
          <p:cNvSpPr txBox="1"/>
          <p:nvPr/>
        </p:nvSpPr>
        <p:spPr>
          <a:xfrm>
            <a:off x="668369" y="1667504"/>
            <a:ext cx="2598622" cy="4247317"/>
          </a:xfrm>
          <a:prstGeom prst="rect">
            <a:avLst/>
          </a:prstGeom>
          <a:noFill/>
        </p:spPr>
        <p:txBody>
          <a:bodyPr wrap="square" rtlCol="0">
            <a:spAutoFit/>
          </a:bodyPr>
          <a:lstStyle/>
          <a:p>
            <a:r>
              <a:rPr lang="en-IE" b="1" u="sng" dirty="0">
                <a:solidFill>
                  <a:schemeClr val="bg1"/>
                </a:solidFill>
              </a:rPr>
              <a:t>P. </a:t>
            </a:r>
            <a:r>
              <a:rPr lang="en-IE" b="1" u="sng" dirty="0" err="1">
                <a:solidFill>
                  <a:schemeClr val="bg1"/>
                </a:solidFill>
              </a:rPr>
              <a:t>bischoffi</a:t>
            </a:r>
            <a:r>
              <a:rPr lang="en-IE" b="1" u="sng" dirty="0">
                <a:solidFill>
                  <a:schemeClr val="bg1"/>
                </a:solidFill>
              </a:rPr>
              <a:t> Event </a:t>
            </a:r>
          </a:p>
          <a:p>
            <a:r>
              <a:rPr lang="en-IE" dirty="0">
                <a:solidFill>
                  <a:schemeClr val="accent4"/>
                </a:solidFill>
              </a:rPr>
              <a:t>Basin margin collapse and major extension.  Uplift and erosion at </a:t>
            </a:r>
            <a:r>
              <a:rPr lang="en-IE" dirty="0" err="1">
                <a:solidFill>
                  <a:schemeClr val="accent4"/>
                </a:solidFill>
              </a:rPr>
              <a:t>Walterstown</a:t>
            </a:r>
            <a:r>
              <a:rPr lang="en-IE" dirty="0">
                <a:solidFill>
                  <a:schemeClr val="accent4"/>
                </a:solidFill>
              </a:rPr>
              <a:t>.</a:t>
            </a:r>
          </a:p>
          <a:p>
            <a:endParaRPr lang="en-IE" dirty="0">
              <a:solidFill>
                <a:schemeClr val="accent4"/>
              </a:solidFill>
            </a:endParaRPr>
          </a:p>
          <a:p>
            <a:endParaRPr lang="en-IE" dirty="0">
              <a:solidFill>
                <a:schemeClr val="accent4"/>
              </a:solidFill>
            </a:endParaRPr>
          </a:p>
          <a:p>
            <a:endParaRPr lang="en-IE" dirty="0">
              <a:solidFill>
                <a:schemeClr val="accent4"/>
              </a:solidFill>
            </a:endParaRPr>
          </a:p>
          <a:p>
            <a:endParaRPr lang="en-IE" dirty="0">
              <a:solidFill>
                <a:schemeClr val="accent4"/>
              </a:solidFill>
            </a:endParaRPr>
          </a:p>
          <a:p>
            <a:endParaRPr lang="en-IE" dirty="0">
              <a:solidFill>
                <a:schemeClr val="accent4"/>
              </a:solidFill>
            </a:endParaRPr>
          </a:p>
          <a:p>
            <a:r>
              <a:rPr lang="en-IE" b="1" u="sng" dirty="0">
                <a:solidFill>
                  <a:schemeClr val="bg1"/>
                </a:solidFill>
              </a:rPr>
              <a:t>P. </a:t>
            </a:r>
            <a:r>
              <a:rPr lang="en-IE" b="1" u="sng" dirty="0" err="1">
                <a:solidFill>
                  <a:schemeClr val="bg1"/>
                </a:solidFill>
              </a:rPr>
              <a:t>mehli</a:t>
            </a:r>
            <a:r>
              <a:rPr lang="en-IE" b="1" u="sng" dirty="0">
                <a:solidFill>
                  <a:schemeClr val="bg1"/>
                </a:solidFill>
              </a:rPr>
              <a:t> Event</a:t>
            </a:r>
          </a:p>
          <a:p>
            <a:r>
              <a:rPr lang="en-IE" dirty="0">
                <a:solidFill>
                  <a:schemeClr val="accent4"/>
                </a:solidFill>
              </a:rPr>
              <a:t>Extension and simple dip-slip faulting</a:t>
            </a:r>
          </a:p>
          <a:p>
            <a:endParaRPr lang="en-IE" dirty="0">
              <a:solidFill>
                <a:schemeClr val="accent4"/>
              </a:solidFill>
            </a:endParaRPr>
          </a:p>
          <a:p>
            <a:endParaRPr lang="en-IE" dirty="0">
              <a:solidFill>
                <a:schemeClr val="accent4"/>
              </a:solidFill>
            </a:endParaRPr>
          </a:p>
        </p:txBody>
      </p:sp>
    </p:spTree>
    <p:extLst>
      <p:ext uri="{BB962C8B-B14F-4D97-AF65-F5344CB8AC3E}">
        <p14:creationId xmlns:p14="http://schemas.microsoft.com/office/powerpoint/2010/main" val="31201834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48793" y="-210151"/>
            <a:ext cx="10515600" cy="1325563"/>
          </a:xfrm>
        </p:spPr>
        <p:txBody>
          <a:bodyPr>
            <a:normAutofit/>
          </a:bodyPr>
          <a:lstStyle/>
          <a:p>
            <a:r>
              <a:rPr lang="en-IE" sz="3200" b="1" dirty="0">
                <a:solidFill>
                  <a:schemeClr val="accent4"/>
                </a:solidFill>
                <a:latin typeface="+mn-lt"/>
              </a:rPr>
              <a:t>Limerick Basin</a:t>
            </a:r>
          </a:p>
        </p:txBody>
      </p:sp>
      <p:sp>
        <p:nvSpPr>
          <p:cNvPr id="3" name="TextBox 2">
            <a:extLst>
              <a:ext uri="{FF2B5EF4-FFF2-40B4-BE49-F238E27FC236}">
                <a16:creationId xmlns:a16="http://schemas.microsoft.com/office/drawing/2014/main" id="{26E9607C-F764-4EAD-B848-41F441AF1ECC}"/>
              </a:ext>
            </a:extLst>
          </p:cNvPr>
          <p:cNvSpPr txBox="1"/>
          <p:nvPr/>
        </p:nvSpPr>
        <p:spPr>
          <a:xfrm>
            <a:off x="551795" y="4356659"/>
            <a:ext cx="2162707" cy="307777"/>
          </a:xfrm>
          <a:prstGeom prst="rect">
            <a:avLst/>
          </a:prstGeom>
          <a:noFill/>
        </p:spPr>
        <p:txBody>
          <a:bodyPr wrap="square" rtlCol="0">
            <a:spAutoFit/>
          </a:bodyPr>
          <a:lstStyle/>
          <a:p>
            <a:r>
              <a:rPr lang="en-IE" sz="1400" i="1" dirty="0">
                <a:solidFill>
                  <a:schemeClr val="bg1"/>
                </a:solidFill>
              </a:rPr>
              <a:t>Elliot et al (2015)</a:t>
            </a:r>
          </a:p>
        </p:txBody>
      </p:sp>
      <p:pic>
        <p:nvPicPr>
          <p:cNvPr id="9" name="Picture 8">
            <a:extLst>
              <a:ext uri="{FF2B5EF4-FFF2-40B4-BE49-F238E27FC236}">
                <a16:creationId xmlns:a16="http://schemas.microsoft.com/office/drawing/2014/main" id="{6E6056BE-7390-4C7F-A819-2293F6A6D30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392193" y="267870"/>
            <a:ext cx="2533893" cy="5009524"/>
          </a:xfrm>
          <a:prstGeom prst="rect">
            <a:avLst/>
          </a:prstGeom>
        </p:spPr>
      </p:pic>
      <p:sp>
        <p:nvSpPr>
          <p:cNvPr id="10" name="TextBox 9">
            <a:extLst>
              <a:ext uri="{FF2B5EF4-FFF2-40B4-BE49-F238E27FC236}">
                <a16:creationId xmlns:a16="http://schemas.microsoft.com/office/drawing/2014/main" id="{30EA6A9B-7510-4F68-A1F5-7D68CF2DBB56}"/>
              </a:ext>
            </a:extLst>
          </p:cNvPr>
          <p:cNvSpPr txBox="1"/>
          <p:nvPr/>
        </p:nvSpPr>
        <p:spPr>
          <a:xfrm>
            <a:off x="9405257" y="5356314"/>
            <a:ext cx="2786743" cy="830997"/>
          </a:xfrm>
          <a:prstGeom prst="rect">
            <a:avLst/>
          </a:prstGeom>
          <a:noFill/>
        </p:spPr>
        <p:txBody>
          <a:bodyPr wrap="square" rtlCol="0">
            <a:spAutoFit/>
          </a:bodyPr>
          <a:lstStyle/>
          <a:p>
            <a:r>
              <a:rPr lang="en-IE" sz="1200" dirty="0" err="1">
                <a:solidFill>
                  <a:schemeClr val="bg1"/>
                </a:solidFill>
              </a:rPr>
              <a:t>Collomorph</a:t>
            </a:r>
            <a:r>
              <a:rPr lang="en-IE" sz="1200" dirty="0">
                <a:solidFill>
                  <a:schemeClr val="bg1"/>
                </a:solidFill>
              </a:rPr>
              <a:t> sphalerite from the </a:t>
            </a:r>
            <a:r>
              <a:rPr lang="en-IE" sz="1200" dirty="0" err="1">
                <a:solidFill>
                  <a:schemeClr val="bg1"/>
                </a:solidFill>
              </a:rPr>
              <a:t>Stonepark</a:t>
            </a:r>
            <a:r>
              <a:rPr lang="en-IE" sz="1200" dirty="0">
                <a:solidFill>
                  <a:schemeClr val="bg1"/>
                </a:solidFill>
              </a:rPr>
              <a:t> Prospect.</a:t>
            </a:r>
          </a:p>
          <a:p>
            <a:endParaRPr lang="en-IE" sz="1200" dirty="0">
              <a:solidFill>
                <a:schemeClr val="bg1"/>
              </a:solidFill>
            </a:endParaRPr>
          </a:p>
          <a:p>
            <a:r>
              <a:rPr lang="en-IE" sz="1200" i="1" dirty="0">
                <a:solidFill>
                  <a:schemeClr val="bg1"/>
                </a:solidFill>
              </a:rPr>
              <a:t>Wilkinson (2010)</a:t>
            </a:r>
          </a:p>
        </p:txBody>
      </p:sp>
      <p:pic>
        <p:nvPicPr>
          <p:cNvPr id="11" name="Picture 10">
            <a:extLst>
              <a:ext uri="{FF2B5EF4-FFF2-40B4-BE49-F238E27FC236}">
                <a16:creationId xmlns:a16="http://schemas.microsoft.com/office/drawing/2014/main" id="{8667B169-2526-468F-82CA-EE9F4A3D15C0}"/>
              </a:ext>
            </a:extLst>
          </p:cNvPr>
          <p:cNvPicPr>
            <a:picLocks noChangeAspect="1"/>
          </p:cNvPicPr>
          <p:nvPr/>
        </p:nvPicPr>
        <p:blipFill>
          <a:blip r:embed="rId3"/>
          <a:stretch>
            <a:fillRect/>
          </a:stretch>
        </p:blipFill>
        <p:spPr>
          <a:xfrm>
            <a:off x="551795" y="1026306"/>
            <a:ext cx="8638409" cy="3258647"/>
          </a:xfrm>
          <a:prstGeom prst="rect">
            <a:avLst/>
          </a:prstGeom>
        </p:spPr>
      </p:pic>
      <p:sp>
        <p:nvSpPr>
          <p:cNvPr id="13" name="Freeform: Shape 12">
            <a:extLst>
              <a:ext uri="{FF2B5EF4-FFF2-40B4-BE49-F238E27FC236}">
                <a16:creationId xmlns:a16="http://schemas.microsoft.com/office/drawing/2014/main" id="{473DB8B8-B7D8-499A-84F1-E1C23C31EB53}"/>
              </a:ext>
            </a:extLst>
          </p:cNvPr>
          <p:cNvSpPr/>
          <p:nvPr/>
        </p:nvSpPr>
        <p:spPr>
          <a:xfrm>
            <a:off x="4333875" y="3171825"/>
            <a:ext cx="238125" cy="61913"/>
          </a:xfrm>
          <a:custGeom>
            <a:avLst/>
            <a:gdLst>
              <a:gd name="connsiteX0" fmla="*/ 0 w 238125"/>
              <a:gd name="connsiteY0" fmla="*/ 0 h 61913"/>
              <a:gd name="connsiteX1" fmla="*/ 4763 w 238125"/>
              <a:gd name="connsiteY1" fmla="*/ 61913 h 61913"/>
              <a:gd name="connsiteX2" fmla="*/ 238125 w 238125"/>
              <a:gd name="connsiteY2" fmla="*/ 38100 h 61913"/>
              <a:gd name="connsiteX3" fmla="*/ 200025 w 238125"/>
              <a:gd name="connsiteY3" fmla="*/ 14288 h 61913"/>
              <a:gd name="connsiteX4" fmla="*/ 119063 w 238125"/>
              <a:gd name="connsiteY4" fmla="*/ 4763 h 61913"/>
              <a:gd name="connsiteX5" fmla="*/ 0 w 238125"/>
              <a:gd name="connsiteY5" fmla="*/ 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61913">
                <a:moveTo>
                  <a:pt x="0" y="0"/>
                </a:moveTo>
                <a:lnTo>
                  <a:pt x="4763" y="61913"/>
                </a:lnTo>
                <a:lnTo>
                  <a:pt x="238125" y="38100"/>
                </a:lnTo>
                <a:lnTo>
                  <a:pt x="200025" y="14288"/>
                </a:lnTo>
                <a:lnTo>
                  <a:pt x="119063" y="4763"/>
                </a:lnTo>
                <a:lnTo>
                  <a:pt x="0"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A0039529-0B90-42A2-BBA6-9019CC2FBC06}"/>
              </a:ext>
            </a:extLst>
          </p:cNvPr>
          <p:cNvSpPr/>
          <p:nvPr/>
        </p:nvSpPr>
        <p:spPr>
          <a:xfrm>
            <a:off x="5629275" y="3181350"/>
            <a:ext cx="628650" cy="104775"/>
          </a:xfrm>
          <a:custGeom>
            <a:avLst/>
            <a:gdLst>
              <a:gd name="connsiteX0" fmla="*/ 0 w 628650"/>
              <a:gd name="connsiteY0" fmla="*/ 95250 h 104775"/>
              <a:gd name="connsiteX1" fmla="*/ 133350 w 628650"/>
              <a:gd name="connsiteY1" fmla="*/ 61913 h 104775"/>
              <a:gd name="connsiteX2" fmla="*/ 252413 w 628650"/>
              <a:gd name="connsiteY2" fmla="*/ 33338 h 104775"/>
              <a:gd name="connsiteX3" fmla="*/ 352425 w 628650"/>
              <a:gd name="connsiteY3" fmla="*/ 4763 h 104775"/>
              <a:gd name="connsiteX4" fmla="*/ 500063 w 628650"/>
              <a:gd name="connsiteY4" fmla="*/ 0 h 104775"/>
              <a:gd name="connsiteX5" fmla="*/ 566738 w 628650"/>
              <a:gd name="connsiteY5" fmla="*/ 9525 h 104775"/>
              <a:gd name="connsiteX6" fmla="*/ 628650 w 628650"/>
              <a:gd name="connsiteY6" fmla="*/ 9525 h 104775"/>
              <a:gd name="connsiteX7" fmla="*/ 504825 w 628650"/>
              <a:gd name="connsiteY7" fmla="*/ 52388 h 104775"/>
              <a:gd name="connsiteX8" fmla="*/ 395288 w 628650"/>
              <a:gd name="connsiteY8" fmla="*/ 85725 h 104775"/>
              <a:gd name="connsiteX9" fmla="*/ 300038 w 628650"/>
              <a:gd name="connsiteY9" fmla="*/ 95250 h 104775"/>
              <a:gd name="connsiteX10" fmla="*/ 200025 w 628650"/>
              <a:gd name="connsiteY10" fmla="*/ 104775 h 104775"/>
              <a:gd name="connsiteX11" fmla="*/ 0 w 628650"/>
              <a:gd name="connsiteY11" fmla="*/ 9525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650" h="104775">
                <a:moveTo>
                  <a:pt x="0" y="95250"/>
                </a:moveTo>
                <a:lnTo>
                  <a:pt x="133350" y="61913"/>
                </a:lnTo>
                <a:lnTo>
                  <a:pt x="252413" y="33338"/>
                </a:lnTo>
                <a:lnTo>
                  <a:pt x="352425" y="4763"/>
                </a:lnTo>
                <a:lnTo>
                  <a:pt x="500063" y="0"/>
                </a:lnTo>
                <a:lnTo>
                  <a:pt x="566738" y="9525"/>
                </a:lnTo>
                <a:lnTo>
                  <a:pt x="628650" y="9525"/>
                </a:lnTo>
                <a:lnTo>
                  <a:pt x="504825" y="52388"/>
                </a:lnTo>
                <a:lnTo>
                  <a:pt x="395288" y="85725"/>
                </a:lnTo>
                <a:lnTo>
                  <a:pt x="300038" y="95250"/>
                </a:lnTo>
                <a:lnTo>
                  <a:pt x="200025" y="104775"/>
                </a:lnTo>
                <a:lnTo>
                  <a:pt x="0" y="9525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Shape 14">
            <a:extLst>
              <a:ext uri="{FF2B5EF4-FFF2-40B4-BE49-F238E27FC236}">
                <a16:creationId xmlns:a16="http://schemas.microsoft.com/office/drawing/2014/main" id="{E4F28429-EE1A-4399-AFD4-EE3695EDCEF9}"/>
              </a:ext>
            </a:extLst>
          </p:cNvPr>
          <p:cNvSpPr/>
          <p:nvPr/>
        </p:nvSpPr>
        <p:spPr>
          <a:xfrm>
            <a:off x="7453313" y="2809875"/>
            <a:ext cx="942975" cy="100013"/>
          </a:xfrm>
          <a:custGeom>
            <a:avLst/>
            <a:gdLst>
              <a:gd name="connsiteX0" fmla="*/ 9525 w 942975"/>
              <a:gd name="connsiteY0" fmla="*/ 23813 h 100013"/>
              <a:gd name="connsiteX1" fmla="*/ 233362 w 942975"/>
              <a:gd name="connsiteY1" fmla="*/ 19050 h 100013"/>
              <a:gd name="connsiteX2" fmla="*/ 538162 w 942975"/>
              <a:gd name="connsiteY2" fmla="*/ 0 h 100013"/>
              <a:gd name="connsiteX3" fmla="*/ 766762 w 942975"/>
              <a:gd name="connsiteY3" fmla="*/ 4763 h 100013"/>
              <a:gd name="connsiteX4" fmla="*/ 942975 w 942975"/>
              <a:gd name="connsiteY4" fmla="*/ 19050 h 100013"/>
              <a:gd name="connsiteX5" fmla="*/ 614362 w 942975"/>
              <a:gd name="connsiteY5" fmla="*/ 47625 h 100013"/>
              <a:gd name="connsiteX6" fmla="*/ 400050 w 942975"/>
              <a:gd name="connsiteY6" fmla="*/ 71438 h 100013"/>
              <a:gd name="connsiteX7" fmla="*/ 209550 w 942975"/>
              <a:gd name="connsiteY7" fmla="*/ 90488 h 100013"/>
              <a:gd name="connsiteX8" fmla="*/ 0 w 942975"/>
              <a:gd name="connsiteY8" fmla="*/ 100013 h 100013"/>
              <a:gd name="connsiteX9" fmla="*/ 9525 w 942975"/>
              <a:gd name="connsiteY9" fmla="*/ 23813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975" h="100013">
                <a:moveTo>
                  <a:pt x="9525" y="23813"/>
                </a:moveTo>
                <a:lnTo>
                  <a:pt x="233362" y="19050"/>
                </a:lnTo>
                <a:lnTo>
                  <a:pt x="538162" y="0"/>
                </a:lnTo>
                <a:lnTo>
                  <a:pt x="766762" y="4763"/>
                </a:lnTo>
                <a:lnTo>
                  <a:pt x="942975" y="19050"/>
                </a:lnTo>
                <a:lnTo>
                  <a:pt x="614362" y="47625"/>
                </a:lnTo>
                <a:lnTo>
                  <a:pt x="400050" y="71438"/>
                </a:lnTo>
                <a:lnTo>
                  <a:pt x="209550" y="90488"/>
                </a:lnTo>
                <a:lnTo>
                  <a:pt x="0" y="100013"/>
                </a:lnTo>
                <a:lnTo>
                  <a:pt x="9525" y="2381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Freeform: Shape 15">
            <a:extLst>
              <a:ext uri="{FF2B5EF4-FFF2-40B4-BE49-F238E27FC236}">
                <a16:creationId xmlns:a16="http://schemas.microsoft.com/office/drawing/2014/main" id="{6E8862EE-F9D1-492C-B1D8-00676E738D3E}"/>
              </a:ext>
            </a:extLst>
          </p:cNvPr>
          <p:cNvSpPr/>
          <p:nvPr/>
        </p:nvSpPr>
        <p:spPr>
          <a:xfrm>
            <a:off x="6415088" y="3033713"/>
            <a:ext cx="723900" cy="80962"/>
          </a:xfrm>
          <a:custGeom>
            <a:avLst/>
            <a:gdLst>
              <a:gd name="connsiteX0" fmla="*/ 714375 w 723900"/>
              <a:gd name="connsiteY0" fmla="*/ 0 h 80962"/>
              <a:gd name="connsiteX1" fmla="*/ 552450 w 723900"/>
              <a:gd name="connsiteY1" fmla="*/ 4762 h 80962"/>
              <a:gd name="connsiteX2" fmla="*/ 400050 w 723900"/>
              <a:gd name="connsiteY2" fmla="*/ 33337 h 80962"/>
              <a:gd name="connsiteX3" fmla="*/ 190500 w 723900"/>
              <a:gd name="connsiteY3" fmla="*/ 52387 h 80962"/>
              <a:gd name="connsiteX4" fmla="*/ 0 w 723900"/>
              <a:gd name="connsiteY4" fmla="*/ 71437 h 80962"/>
              <a:gd name="connsiteX5" fmla="*/ 133350 w 723900"/>
              <a:gd name="connsiteY5" fmla="*/ 80962 h 80962"/>
              <a:gd name="connsiteX6" fmla="*/ 347662 w 723900"/>
              <a:gd name="connsiteY6" fmla="*/ 61912 h 80962"/>
              <a:gd name="connsiteX7" fmla="*/ 523875 w 723900"/>
              <a:gd name="connsiteY7" fmla="*/ 42862 h 80962"/>
              <a:gd name="connsiteX8" fmla="*/ 633412 w 723900"/>
              <a:gd name="connsiteY8" fmla="*/ 47625 h 80962"/>
              <a:gd name="connsiteX9" fmla="*/ 723900 w 723900"/>
              <a:gd name="connsiteY9" fmla="*/ 52387 h 80962"/>
              <a:gd name="connsiteX10" fmla="*/ 714375 w 723900"/>
              <a:gd name="connsiteY10" fmla="*/ 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900" h="80962">
                <a:moveTo>
                  <a:pt x="714375" y="0"/>
                </a:moveTo>
                <a:lnTo>
                  <a:pt x="552450" y="4762"/>
                </a:lnTo>
                <a:lnTo>
                  <a:pt x="400050" y="33337"/>
                </a:lnTo>
                <a:lnTo>
                  <a:pt x="190500" y="52387"/>
                </a:lnTo>
                <a:lnTo>
                  <a:pt x="0" y="71437"/>
                </a:lnTo>
                <a:lnTo>
                  <a:pt x="133350" y="80962"/>
                </a:lnTo>
                <a:lnTo>
                  <a:pt x="347662" y="61912"/>
                </a:lnTo>
                <a:lnTo>
                  <a:pt x="523875" y="42862"/>
                </a:lnTo>
                <a:lnTo>
                  <a:pt x="633412" y="47625"/>
                </a:lnTo>
                <a:lnTo>
                  <a:pt x="723900" y="52387"/>
                </a:lnTo>
                <a:lnTo>
                  <a:pt x="714375"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Freeform: Shape 16">
            <a:extLst>
              <a:ext uri="{FF2B5EF4-FFF2-40B4-BE49-F238E27FC236}">
                <a16:creationId xmlns:a16="http://schemas.microsoft.com/office/drawing/2014/main" id="{1237988E-5606-4D7F-A0A2-922C6CDDD772}"/>
              </a:ext>
            </a:extLst>
          </p:cNvPr>
          <p:cNvSpPr/>
          <p:nvPr/>
        </p:nvSpPr>
        <p:spPr>
          <a:xfrm>
            <a:off x="6810375" y="3233738"/>
            <a:ext cx="347663" cy="80962"/>
          </a:xfrm>
          <a:custGeom>
            <a:avLst/>
            <a:gdLst>
              <a:gd name="connsiteX0" fmla="*/ 0 w 347663"/>
              <a:gd name="connsiteY0" fmla="*/ 28575 h 80962"/>
              <a:gd name="connsiteX1" fmla="*/ 166688 w 347663"/>
              <a:gd name="connsiteY1" fmla="*/ 19050 h 80962"/>
              <a:gd name="connsiteX2" fmla="*/ 271463 w 347663"/>
              <a:gd name="connsiteY2" fmla="*/ 9525 h 80962"/>
              <a:gd name="connsiteX3" fmla="*/ 347663 w 347663"/>
              <a:gd name="connsiteY3" fmla="*/ 0 h 80962"/>
              <a:gd name="connsiteX4" fmla="*/ 338138 w 347663"/>
              <a:gd name="connsiteY4" fmla="*/ 61912 h 80962"/>
              <a:gd name="connsiteX5" fmla="*/ 257175 w 347663"/>
              <a:gd name="connsiteY5" fmla="*/ 80962 h 80962"/>
              <a:gd name="connsiteX6" fmla="*/ 147638 w 347663"/>
              <a:gd name="connsiteY6" fmla="*/ 66675 h 80962"/>
              <a:gd name="connsiteX7" fmla="*/ 61913 w 347663"/>
              <a:gd name="connsiteY7" fmla="*/ 61912 h 80962"/>
              <a:gd name="connsiteX8" fmla="*/ 0 w 347663"/>
              <a:gd name="connsiteY8" fmla="*/ 28575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63" h="80962">
                <a:moveTo>
                  <a:pt x="0" y="28575"/>
                </a:moveTo>
                <a:lnTo>
                  <a:pt x="166688" y="19050"/>
                </a:lnTo>
                <a:lnTo>
                  <a:pt x="271463" y="9525"/>
                </a:lnTo>
                <a:lnTo>
                  <a:pt x="347663" y="0"/>
                </a:lnTo>
                <a:lnTo>
                  <a:pt x="338138" y="61912"/>
                </a:lnTo>
                <a:lnTo>
                  <a:pt x="257175" y="80962"/>
                </a:lnTo>
                <a:lnTo>
                  <a:pt x="147638" y="66675"/>
                </a:lnTo>
                <a:lnTo>
                  <a:pt x="61913" y="61912"/>
                </a:lnTo>
                <a:lnTo>
                  <a:pt x="0" y="28575"/>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a:extLst>
              <a:ext uri="{FF2B5EF4-FFF2-40B4-BE49-F238E27FC236}">
                <a16:creationId xmlns:a16="http://schemas.microsoft.com/office/drawing/2014/main" id="{300E66DD-553D-49E7-A797-81442EB765B9}"/>
              </a:ext>
            </a:extLst>
          </p:cNvPr>
          <p:cNvSpPr txBox="1"/>
          <p:nvPr/>
        </p:nvSpPr>
        <p:spPr>
          <a:xfrm>
            <a:off x="1078707" y="3907616"/>
            <a:ext cx="2193131" cy="200055"/>
          </a:xfrm>
          <a:prstGeom prst="rect">
            <a:avLst/>
          </a:prstGeom>
          <a:solidFill>
            <a:schemeClr val="bg1"/>
          </a:solidFill>
        </p:spPr>
        <p:txBody>
          <a:bodyPr wrap="square" rtlCol="0">
            <a:spAutoFit/>
          </a:bodyPr>
          <a:lstStyle/>
          <a:p>
            <a:r>
              <a:rPr lang="en-IE" sz="700" dirty="0"/>
              <a:t>          Massive sulphide mineralization                                  </a:t>
            </a:r>
          </a:p>
        </p:txBody>
      </p:sp>
      <p:sp>
        <p:nvSpPr>
          <p:cNvPr id="18" name="Rectangle 17">
            <a:extLst>
              <a:ext uri="{FF2B5EF4-FFF2-40B4-BE49-F238E27FC236}">
                <a16:creationId xmlns:a16="http://schemas.microsoft.com/office/drawing/2014/main" id="{AD0865D0-4A04-4D47-B7AF-66B86F91D076}"/>
              </a:ext>
            </a:extLst>
          </p:cNvPr>
          <p:cNvSpPr/>
          <p:nvPr/>
        </p:nvSpPr>
        <p:spPr>
          <a:xfrm>
            <a:off x="1119188" y="3948113"/>
            <a:ext cx="147637" cy="1190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a:extLst>
              <a:ext uri="{FF2B5EF4-FFF2-40B4-BE49-F238E27FC236}">
                <a16:creationId xmlns:a16="http://schemas.microsoft.com/office/drawing/2014/main" id="{F27A2712-F49B-452D-90D3-55EE25E5E72A}"/>
              </a:ext>
            </a:extLst>
          </p:cNvPr>
          <p:cNvSpPr txBox="1"/>
          <p:nvPr/>
        </p:nvSpPr>
        <p:spPr>
          <a:xfrm>
            <a:off x="1297437" y="2490477"/>
            <a:ext cx="1974400" cy="1472198"/>
          </a:xfrm>
          <a:prstGeom prst="rect">
            <a:avLst/>
          </a:prstGeom>
          <a:solidFill>
            <a:schemeClr val="bg1"/>
          </a:solidFill>
        </p:spPr>
        <p:txBody>
          <a:bodyPr wrap="square" rtlCol="0">
            <a:spAutoFit/>
          </a:bodyPr>
          <a:lstStyle/>
          <a:p>
            <a:pPr>
              <a:spcAft>
                <a:spcPts val="400"/>
              </a:spcAft>
            </a:pPr>
            <a:r>
              <a:rPr lang="en-IE" sz="700" dirty="0"/>
              <a:t>Knockroe Formation (diatreme sourced)</a:t>
            </a:r>
          </a:p>
          <a:p>
            <a:pPr>
              <a:spcAft>
                <a:spcPts val="400"/>
              </a:spcAft>
            </a:pPr>
            <a:r>
              <a:rPr lang="en-IE" sz="700" dirty="0"/>
              <a:t>Lough Gur Greywacke</a:t>
            </a:r>
          </a:p>
          <a:p>
            <a:pPr>
              <a:spcAft>
                <a:spcPts val="400"/>
              </a:spcAft>
            </a:pPr>
            <a:r>
              <a:rPr lang="en-IE" sz="700" dirty="0"/>
              <a:t>Waulsortian Mudbank</a:t>
            </a:r>
          </a:p>
          <a:p>
            <a:pPr>
              <a:spcAft>
                <a:spcPts val="400"/>
              </a:spcAft>
            </a:pPr>
            <a:r>
              <a:rPr lang="en-IE" sz="700" dirty="0"/>
              <a:t>Sub-Waulsortian off-bank facies</a:t>
            </a:r>
          </a:p>
          <a:p>
            <a:pPr>
              <a:spcAft>
                <a:spcPts val="400"/>
              </a:spcAft>
            </a:pPr>
            <a:r>
              <a:rPr lang="en-IE" sz="700" dirty="0"/>
              <a:t>Lower Argillaceous Bioclastic </a:t>
            </a:r>
            <a:r>
              <a:rPr lang="en-IE" sz="700" dirty="0" err="1"/>
              <a:t>Lsts</a:t>
            </a:r>
            <a:endParaRPr lang="en-IE" sz="700" dirty="0"/>
          </a:p>
          <a:p>
            <a:pPr>
              <a:spcAft>
                <a:spcPts val="400"/>
              </a:spcAft>
            </a:pPr>
            <a:r>
              <a:rPr lang="en-IE" sz="700" dirty="0"/>
              <a:t>Black Matrix Breccia</a:t>
            </a:r>
          </a:p>
          <a:p>
            <a:pPr>
              <a:spcAft>
                <a:spcPts val="400"/>
              </a:spcAft>
            </a:pPr>
            <a:r>
              <a:rPr lang="en-IE" sz="700" dirty="0"/>
              <a:t>Red diatreme fill</a:t>
            </a:r>
          </a:p>
          <a:p>
            <a:pPr>
              <a:spcAft>
                <a:spcPts val="400"/>
              </a:spcAft>
            </a:pPr>
            <a:r>
              <a:rPr lang="en-IE" sz="700" dirty="0"/>
              <a:t>Dyke / sill intrusion</a:t>
            </a:r>
          </a:p>
          <a:p>
            <a:pPr>
              <a:spcAft>
                <a:spcPts val="400"/>
              </a:spcAft>
            </a:pPr>
            <a:r>
              <a:rPr lang="en-IE" sz="700" dirty="0"/>
              <a:t>Transition from grey to red diatreme infill</a:t>
            </a:r>
          </a:p>
        </p:txBody>
      </p:sp>
      <p:sp>
        <p:nvSpPr>
          <p:cNvPr id="21" name="TextBox 20">
            <a:extLst>
              <a:ext uri="{FF2B5EF4-FFF2-40B4-BE49-F238E27FC236}">
                <a16:creationId xmlns:a16="http://schemas.microsoft.com/office/drawing/2014/main" id="{D29F7545-98A3-4D02-81E0-C1BE094ADDEC}"/>
              </a:ext>
            </a:extLst>
          </p:cNvPr>
          <p:cNvSpPr txBox="1"/>
          <p:nvPr/>
        </p:nvSpPr>
        <p:spPr>
          <a:xfrm>
            <a:off x="1078707" y="2228937"/>
            <a:ext cx="2193130" cy="261610"/>
          </a:xfrm>
          <a:prstGeom prst="rect">
            <a:avLst/>
          </a:prstGeom>
          <a:solidFill>
            <a:schemeClr val="bg1"/>
          </a:solidFill>
        </p:spPr>
        <p:txBody>
          <a:bodyPr wrap="square" rtlCol="0">
            <a:spAutoFit/>
          </a:bodyPr>
          <a:lstStyle/>
          <a:p>
            <a:r>
              <a:rPr lang="en-IE" sz="1100" dirty="0"/>
              <a:t>     Legend</a:t>
            </a:r>
          </a:p>
        </p:txBody>
      </p:sp>
      <p:sp>
        <p:nvSpPr>
          <p:cNvPr id="8" name="TextBox 7">
            <a:extLst>
              <a:ext uri="{FF2B5EF4-FFF2-40B4-BE49-F238E27FC236}">
                <a16:creationId xmlns:a16="http://schemas.microsoft.com/office/drawing/2014/main" id="{A70DD984-DC6E-40A4-A499-8EB981745227}"/>
              </a:ext>
            </a:extLst>
          </p:cNvPr>
          <p:cNvSpPr txBox="1"/>
          <p:nvPr/>
        </p:nvSpPr>
        <p:spPr>
          <a:xfrm>
            <a:off x="551795" y="4756150"/>
            <a:ext cx="8278093" cy="923330"/>
          </a:xfrm>
          <a:prstGeom prst="rect">
            <a:avLst/>
          </a:prstGeom>
          <a:noFill/>
        </p:spPr>
        <p:txBody>
          <a:bodyPr wrap="square" rtlCol="0">
            <a:spAutoFit/>
          </a:bodyPr>
          <a:lstStyle/>
          <a:p>
            <a:pPr algn="just"/>
            <a:r>
              <a:rPr lang="en-IE" dirty="0">
                <a:solidFill>
                  <a:schemeClr val="bg1"/>
                </a:solidFill>
              </a:rPr>
              <a:t>The dykes and diatremes cut the “Black Matrix Breccias” which host the ore although some admixing is seen suggesting that intrusion was, at least partially, coeval with mineralization and dating it to the late </a:t>
            </a:r>
            <a:r>
              <a:rPr lang="en-IE" dirty="0" err="1">
                <a:solidFill>
                  <a:schemeClr val="bg1"/>
                </a:solidFill>
              </a:rPr>
              <a:t>Courceyan</a:t>
            </a:r>
            <a:r>
              <a:rPr lang="en-IE" dirty="0">
                <a:solidFill>
                  <a:schemeClr val="bg1"/>
                </a:solidFill>
              </a:rPr>
              <a:t> - early Chadian (P.  </a:t>
            </a:r>
            <a:r>
              <a:rPr lang="en-IE" dirty="0" err="1">
                <a:solidFill>
                  <a:schemeClr val="bg1"/>
                </a:solidFill>
              </a:rPr>
              <a:t>bischoffi</a:t>
            </a:r>
            <a:r>
              <a:rPr lang="en-IE" dirty="0">
                <a:solidFill>
                  <a:schemeClr val="bg1"/>
                </a:solidFill>
              </a:rPr>
              <a:t> zone).</a:t>
            </a:r>
          </a:p>
        </p:txBody>
      </p:sp>
      <p:sp>
        <p:nvSpPr>
          <p:cNvPr id="12" name="TextBox 11">
            <a:extLst>
              <a:ext uri="{FF2B5EF4-FFF2-40B4-BE49-F238E27FC236}">
                <a16:creationId xmlns:a16="http://schemas.microsoft.com/office/drawing/2014/main" id="{808992B7-1B88-4042-862B-C43BD49F837A}"/>
              </a:ext>
            </a:extLst>
          </p:cNvPr>
          <p:cNvSpPr txBox="1"/>
          <p:nvPr/>
        </p:nvSpPr>
        <p:spPr>
          <a:xfrm>
            <a:off x="551795" y="5768925"/>
            <a:ext cx="2430399" cy="307777"/>
          </a:xfrm>
          <a:prstGeom prst="rect">
            <a:avLst/>
          </a:prstGeom>
          <a:noFill/>
        </p:spPr>
        <p:txBody>
          <a:bodyPr wrap="square" rtlCol="0">
            <a:spAutoFit/>
          </a:bodyPr>
          <a:lstStyle/>
          <a:p>
            <a:r>
              <a:rPr lang="en-IE" sz="1400" i="1" dirty="0">
                <a:solidFill>
                  <a:schemeClr val="bg1"/>
                </a:solidFill>
              </a:rPr>
              <a:t>Blaney &amp; Redmond (2015)</a:t>
            </a:r>
          </a:p>
        </p:txBody>
      </p:sp>
      <p:grpSp>
        <p:nvGrpSpPr>
          <p:cNvPr id="23" name="Group 22">
            <a:extLst>
              <a:ext uri="{FF2B5EF4-FFF2-40B4-BE49-F238E27FC236}">
                <a16:creationId xmlns:a16="http://schemas.microsoft.com/office/drawing/2014/main" id="{069AAC57-451D-37A4-AC12-3702258B8D56}"/>
              </a:ext>
            </a:extLst>
          </p:cNvPr>
          <p:cNvGrpSpPr/>
          <p:nvPr/>
        </p:nvGrpSpPr>
        <p:grpSpPr>
          <a:xfrm>
            <a:off x="133194" y="6313361"/>
            <a:ext cx="12910671" cy="466127"/>
            <a:chOff x="133194" y="6313361"/>
            <a:chExt cx="12910671" cy="466127"/>
          </a:xfrm>
        </p:grpSpPr>
        <p:sp>
          <p:nvSpPr>
            <p:cNvPr id="24" name="TextBox 23">
              <a:extLst>
                <a:ext uri="{FF2B5EF4-FFF2-40B4-BE49-F238E27FC236}">
                  <a16:creationId xmlns:a16="http://schemas.microsoft.com/office/drawing/2014/main" id="{BD6AD6DF-245F-4039-9B40-50794AE1ADB5}"/>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5" name="Picture 24">
              <a:extLst>
                <a:ext uri="{FF2B5EF4-FFF2-40B4-BE49-F238E27FC236}">
                  <a16:creationId xmlns:a16="http://schemas.microsoft.com/office/drawing/2014/main" id="{1FA33482-C85F-55A6-D313-BD2E827434C7}"/>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D09C9378-E261-2213-1DC7-2AC911A4F6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997551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10516" y="12066"/>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Arundian</a:t>
            </a:r>
            <a:r>
              <a:rPr lang="en-IE" dirty="0"/>
              <a:t> </a:t>
            </a:r>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48793" y="12066"/>
            <a:ext cx="10515600" cy="1325563"/>
          </a:xfrm>
        </p:spPr>
        <p:txBody>
          <a:bodyPr>
            <a:normAutofit/>
          </a:bodyPr>
          <a:lstStyle/>
          <a:p>
            <a:r>
              <a:rPr lang="en-IE" sz="3200" b="1" dirty="0">
                <a:solidFill>
                  <a:schemeClr val="accent4"/>
                </a:solidFill>
                <a:latin typeface="+mn-lt"/>
              </a:rPr>
              <a:t>Age of mineralization</a:t>
            </a:r>
          </a:p>
        </p:txBody>
      </p:sp>
      <p:sp>
        <p:nvSpPr>
          <p:cNvPr id="38" name="TextBox 37">
            <a:extLst>
              <a:ext uri="{FF2B5EF4-FFF2-40B4-BE49-F238E27FC236}">
                <a16:creationId xmlns:a16="http://schemas.microsoft.com/office/drawing/2014/main" id="{8DE8D3C5-527A-47F8-B8AE-7246C9312AF6}"/>
              </a:ext>
            </a:extLst>
          </p:cNvPr>
          <p:cNvSpPr txBox="1"/>
          <p:nvPr/>
        </p:nvSpPr>
        <p:spPr>
          <a:xfrm>
            <a:off x="551795" y="2136248"/>
            <a:ext cx="2149974" cy="3693319"/>
          </a:xfrm>
          <a:prstGeom prst="rect">
            <a:avLst/>
          </a:prstGeom>
          <a:noFill/>
        </p:spPr>
        <p:txBody>
          <a:bodyPr wrap="square" rtlCol="0">
            <a:spAutoFit/>
          </a:bodyPr>
          <a:lstStyle/>
          <a:p>
            <a:r>
              <a:rPr lang="en-IE" b="1" u="sng" dirty="0">
                <a:solidFill>
                  <a:schemeClr val="accent4"/>
                </a:solidFill>
              </a:rPr>
              <a:t>P. </a:t>
            </a:r>
            <a:r>
              <a:rPr lang="en-IE" b="1" u="sng" dirty="0" err="1">
                <a:solidFill>
                  <a:schemeClr val="accent4"/>
                </a:solidFill>
              </a:rPr>
              <a:t>bischoffi</a:t>
            </a:r>
            <a:r>
              <a:rPr lang="en-IE" b="1" u="sng" dirty="0">
                <a:solidFill>
                  <a:schemeClr val="accent4"/>
                </a:solidFill>
              </a:rPr>
              <a:t> Event </a:t>
            </a:r>
          </a:p>
          <a:p>
            <a:r>
              <a:rPr lang="en-IE" dirty="0">
                <a:solidFill>
                  <a:schemeClr val="accent4"/>
                </a:solidFill>
              </a:rPr>
              <a:t>Basin margin collapse and major extension.</a:t>
            </a:r>
          </a:p>
          <a:p>
            <a:endParaRPr lang="en-IE" dirty="0">
              <a:solidFill>
                <a:schemeClr val="accent4"/>
              </a:solidFill>
            </a:endParaRPr>
          </a:p>
          <a:p>
            <a:endParaRPr lang="en-IE" dirty="0">
              <a:solidFill>
                <a:schemeClr val="accent4"/>
              </a:solidFill>
            </a:endParaRPr>
          </a:p>
          <a:p>
            <a:r>
              <a:rPr lang="en-IE" b="1" u="sng" dirty="0">
                <a:solidFill>
                  <a:schemeClr val="accent4"/>
                </a:solidFill>
              </a:rPr>
              <a:t>P. </a:t>
            </a:r>
            <a:r>
              <a:rPr lang="en-IE" b="1" u="sng" dirty="0" err="1">
                <a:solidFill>
                  <a:schemeClr val="accent4"/>
                </a:solidFill>
              </a:rPr>
              <a:t>mehli</a:t>
            </a:r>
            <a:r>
              <a:rPr lang="en-IE" b="1" u="sng" dirty="0">
                <a:solidFill>
                  <a:schemeClr val="accent4"/>
                </a:solidFill>
              </a:rPr>
              <a:t> Event</a:t>
            </a:r>
          </a:p>
          <a:p>
            <a:r>
              <a:rPr lang="en-IE" dirty="0">
                <a:solidFill>
                  <a:schemeClr val="accent4"/>
                </a:solidFill>
              </a:rPr>
              <a:t>Extension and simple dip-slip faulting. </a:t>
            </a:r>
          </a:p>
          <a:p>
            <a:r>
              <a:rPr lang="en-IE" dirty="0">
                <a:solidFill>
                  <a:schemeClr val="accent4"/>
                </a:solidFill>
              </a:rPr>
              <a:t>(“</a:t>
            </a:r>
            <a:r>
              <a:rPr lang="en-IE" dirty="0" err="1">
                <a:solidFill>
                  <a:schemeClr val="accent4"/>
                </a:solidFill>
              </a:rPr>
              <a:t>Moathill</a:t>
            </a:r>
            <a:r>
              <a:rPr lang="en-IE" dirty="0">
                <a:solidFill>
                  <a:schemeClr val="accent4"/>
                </a:solidFill>
              </a:rPr>
              <a:t> Event”)</a:t>
            </a:r>
          </a:p>
          <a:p>
            <a:endParaRPr lang="en-IE" dirty="0">
              <a:solidFill>
                <a:schemeClr val="accent4"/>
              </a:solidFill>
            </a:endParaRPr>
          </a:p>
          <a:p>
            <a:endParaRPr lang="en-IE" dirty="0">
              <a:solidFill>
                <a:schemeClr val="accent4"/>
              </a:solidFill>
            </a:endParaRPr>
          </a:p>
        </p:txBody>
      </p:sp>
      <p:cxnSp>
        <p:nvCxnSpPr>
          <p:cNvPr id="8" name="Straight Arrow Connector 7">
            <a:extLst>
              <a:ext uri="{FF2B5EF4-FFF2-40B4-BE49-F238E27FC236}">
                <a16:creationId xmlns:a16="http://schemas.microsoft.com/office/drawing/2014/main" id="{3ABF62AC-074F-4A06-8C67-626D3D4A9584}"/>
              </a:ext>
            </a:extLst>
          </p:cNvPr>
          <p:cNvCxnSpPr/>
          <p:nvPr/>
        </p:nvCxnSpPr>
        <p:spPr>
          <a:xfrm>
            <a:off x="2664823" y="2824078"/>
            <a:ext cx="1740312"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D9695D4-F325-4124-8E54-CFF64F990A64}"/>
              </a:ext>
            </a:extLst>
          </p:cNvPr>
          <p:cNvCxnSpPr/>
          <p:nvPr/>
        </p:nvCxnSpPr>
        <p:spPr>
          <a:xfrm>
            <a:off x="2651760" y="4106092"/>
            <a:ext cx="1740312"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DF56D5E-8A5E-4386-9A11-0F0F4F46D976}"/>
              </a:ext>
            </a:extLst>
          </p:cNvPr>
          <p:cNvSpPr txBox="1"/>
          <p:nvPr/>
        </p:nvSpPr>
        <p:spPr>
          <a:xfrm>
            <a:off x="554119" y="5740551"/>
            <a:ext cx="2625313" cy="461665"/>
          </a:xfrm>
          <a:prstGeom prst="rect">
            <a:avLst/>
          </a:prstGeom>
          <a:noFill/>
        </p:spPr>
        <p:txBody>
          <a:bodyPr wrap="square" rtlCol="0">
            <a:spAutoFit/>
          </a:bodyPr>
          <a:lstStyle/>
          <a:p>
            <a:r>
              <a:rPr lang="en-IE" sz="1200" i="1" dirty="0" err="1">
                <a:solidFill>
                  <a:schemeClr val="bg1"/>
                </a:solidFill>
              </a:rPr>
              <a:t>Condont</a:t>
            </a:r>
            <a:r>
              <a:rPr lang="en-IE" sz="1200" i="1" dirty="0">
                <a:solidFill>
                  <a:schemeClr val="bg1"/>
                </a:solidFill>
              </a:rPr>
              <a:t> biozones from Riley (1993) and  Jones &amp; Sommerville (1996)</a:t>
            </a:r>
          </a:p>
        </p:txBody>
      </p:sp>
      <p:grpSp>
        <p:nvGrpSpPr>
          <p:cNvPr id="11" name="Group 10">
            <a:extLst>
              <a:ext uri="{FF2B5EF4-FFF2-40B4-BE49-F238E27FC236}">
                <a16:creationId xmlns:a16="http://schemas.microsoft.com/office/drawing/2014/main" id="{C1553CAF-5BE6-439F-B209-2AF3C5AC47E5}"/>
              </a:ext>
            </a:extLst>
          </p:cNvPr>
          <p:cNvGrpSpPr/>
          <p:nvPr/>
        </p:nvGrpSpPr>
        <p:grpSpPr>
          <a:xfrm>
            <a:off x="4275078" y="178407"/>
            <a:ext cx="7657426" cy="6307268"/>
            <a:chOff x="4275078" y="178407"/>
            <a:chExt cx="7657426" cy="6307268"/>
          </a:xfrm>
        </p:grpSpPr>
        <p:sp>
          <p:nvSpPr>
            <p:cNvPr id="9" name="Rectangle 8">
              <a:extLst>
                <a:ext uri="{FF2B5EF4-FFF2-40B4-BE49-F238E27FC236}">
                  <a16:creationId xmlns:a16="http://schemas.microsoft.com/office/drawing/2014/main" id="{CB6EB77D-DBF1-41B8-A27C-0C6313AD4071}"/>
                </a:ext>
              </a:extLst>
            </p:cNvPr>
            <p:cNvSpPr/>
            <p:nvPr/>
          </p:nvSpPr>
          <p:spPr>
            <a:xfrm>
              <a:off x="5423912" y="178407"/>
              <a:ext cx="741600" cy="99732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err="1">
                  <a:solidFill>
                    <a:schemeClr val="tx1"/>
                  </a:solidFill>
                </a:rPr>
                <a:t>Arundian</a:t>
              </a:r>
              <a:endParaRPr lang="en-IE" sz="1600" dirty="0">
                <a:solidFill>
                  <a:schemeClr val="tx1"/>
                </a:solidFill>
              </a:endParaRPr>
            </a:p>
          </p:txBody>
        </p:sp>
        <p:sp>
          <p:nvSpPr>
            <p:cNvPr id="12" name="Rectangle 11">
              <a:extLst>
                <a:ext uri="{FF2B5EF4-FFF2-40B4-BE49-F238E27FC236}">
                  <a16:creationId xmlns:a16="http://schemas.microsoft.com/office/drawing/2014/main" id="{318F31B0-E788-43CE-B4D0-D327364EBD82}"/>
                </a:ext>
              </a:extLst>
            </p:cNvPr>
            <p:cNvSpPr/>
            <p:nvPr/>
          </p:nvSpPr>
          <p:spPr>
            <a:xfrm>
              <a:off x="5423912" y="1184399"/>
              <a:ext cx="741600" cy="856619"/>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a:t>Late Chadian</a:t>
              </a:r>
            </a:p>
          </p:txBody>
        </p:sp>
        <p:sp>
          <p:nvSpPr>
            <p:cNvPr id="13" name="Rectangle 12">
              <a:extLst>
                <a:ext uri="{FF2B5EF4-FFF2-40B4-BE49-F238E27FC236}">
                  <a16:creationId xmlns:a16="http://schemas.microsoft.com/office/drawing/2014/main" id="{007295E8-0CBB-49A5-A330-C32D220A468B}"/>
                </a:ext>
              </a:extLst>
            </p:cNvPr>
            <p:cNvSpPr/>
            <p:nvPr/>
          </p:nvSpPr>
          <p:spPr>
            <a:xfrm>
              <a:off x="5430137" y="2042970"/>
              <a:ext cx="734400" cy="77199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dirty="0"/>
                <a:t>Early Chadian</a:t>
              </a:r>
              <a:endParaRPr lang="en-IE" dirty="0"/>
            </a:p>
          </p:txBody>
        </p:sp>
        <p:sp>
          <p:nvSpPr>
            <p:cNvPr id="14" name="Rectangle 13">
              <a:extLst>
                <a:ext uri="{FF2B5EF4-FFF2-40B4-BE49-F238E27FC236}">
                  <a16:creationId xmlns:a16="http://schemas.microsoft.com/office/drawing/2014/main" id="{67549EFB-B9EE-4242-9FA6-F8B8AC5F21F8}"/>
                </a:ext>
              </a:extLst>
            </p:cNvPr>
            <p:cNvSpPr/>
            <p:nvPr/>
          </p:nvSpPr>
          <p:spPr>
            <a:xfrm>
              <a:off x="5423913" y="2809846"/>
              <a:ext cx="737237" cy="362633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600" b="1" dirty="0" err="1">
                  <a:solidFill>
                    <a:schemeClr val="tx1"/>
                  </a:solidFill>
                </a:rPr>
                <a:t>Courceyan</a:t>
              </a:r>
              <a:endParaRPr lang="en-IE" sz="1600" b="1" dirty="0">
                <a:solidFill>
                  <a:schemeClr val="tx1"/>
                </a:solidFill>
              </a:endParaRPr>
            </a:p>
          </p:txBody>
        </p:sp>
        <p:sp>
          <p:nvSpPr>
            <p:cNvPr id="15" name="TextBox 14">
              <a:extLst>
                <a:ext uri="{FF2B5EF4-FFF2-40B4-BE49-F238E27FC236}">
                  <a16:creationId xmlns:a16="http://schemas.microsoft.com/office/drawing/2014/main" id="{5D5C6CF9-07DF-4BCC-95AE-5405FE7AF4A6}"/>
                </a:ext>
              </a:extLst>
            </p:cNvPr>
            <p:cNvSpPr txBox="1"/>
            <p:nvPr/>
          </p:nvSpPr>
          <p:spPr>
            <a:xfrm>
              <a:off x="8611985" y="2066728"/>
              <a:ext cx="1375200" cy="2785378"/>
            </a:xfrm>
            <a:prstGeom prst="rect">
              <a:avLst/>
            </a:prstGeom>
            <a:solidFill>
              <a:schemeClr val="bg2"/>
            </a:solidFill>
            <a:ln>
              <a:solidFill>
                <a:schemeClr val="tx1"/>
              </a:solidFill>
            </a:ln>
          </p:spPr>
          <p:txBody>
            <a:bodyPr wrap="square" rtlCol="0">
              <a:spAutoFit/>
            </a:bodyPr>
            <a:lstStyle/>
            <a:p>
              <a:endParaRPr lang="en-IE" sz="1600" dirty="0"/>
            </a:p>
            <a:p>
              <a:pPr algn="ctr"/>
              <a:r>
                <a:rPr lang="en-IE" sz="1600" dirty="0"/>
                <a:t>G. </a:t>
              </a:r>
              <a:r>
                <a:rPr lang="en-IE" sz="1600" dirty="0" err="1"/>
                <a:t>texanus</a:t>
              </a:r>
              <a:endParaRPr lang="en-IE" sz="1600" dirty="0"/>
            </a:p>
            <a:p>
              <a:endParaRPr lang="en-IE" sz="1600" dirty="0"/>
            </a:p>
            <a:p>
              <a:endParaRPr lang="en-IE" sz="1600" dirty="0"/>
            </a:p>
            <a:p>
              <a:endParaRPr lang="en-IE" sz="200" dirty="0"/>
            </a:p>
            <a:p>
              <a:endParaRPr lang="en-IE" sz="1600" dirty="0"/>
            </a:p>
            <a:p>
              <a:endParaRPr lang="en-IE" sz="1600" dirty="0"/>
            </a:p>
            <a:p>
              <a:pPr algn="ctr"/>
              <a:r>
                <a:rPr lang="en-IE" sz="1600" dirty="0"/>
                <a:t>P. </a:t>
              </a:r>
              <a:r>
                <a:rPr lang="en-IE" sz="1600" dirty="0" err="1"/>
                <a:t>mehli</a:t>
              </a:r>
              <a:endParaRPr lang="en-IE" sz="1600" dirty="0"/>
            </a:p>
            <a:p>
              <a:endParaRPr lang="en-IE" sz="1200" dirty="0"/>
            </a:p>
            <a:p>
              <a:endParaRPr lang="en-IE" sz="1600" dirty="0"/>
            </a:p>
            <a:p>
              <a:endParaRPr lang="en-IE" sz="1600" dirty="0"/>
            </a:p>
            <a:p>
              <a:endParaRPr lang="en-IE" sz="1600" dirty="0"/>
            </a:p>
          </p:txBody>
        </p:sp>
        <p:sp>
          <p:nvSpPr>
            <p:cNvPr id="16" name="Rectangle 15">
              <a:extLst>
                <a:ext uri="{FF2B5EF4-FFF2-40B4-BE49-F238E27FC236}">
                  <a16:creationId xmlns:a16="http://schemas.microsoft.com/office/drawing/2014/main" id="{409CE6A9-879E-49CF-B531-0D165E3EA8AA}"/>
                </a:ext>
              </a:extLst>
            </p:cNvPr>
            <p:cNvSpPr/>
            <p:nvPr/>
          </p:nvSpPr>
          <p:spPr>
            <a:xfrm>
              <a:off x="6161150" y="3297894"/>
              <a:ext cx="1223825" cy="672363"/>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m. </a:t>
              </a:r>
              <a:r>
                <a:rPr lang="en-IE" sz="1600" dirty="0" err="1">
                  <a:solidFill>
                    <a:schemeClr val="tx1"/>
                  </a:solidFill>
                </a:rPr>
                <a:t>mehli</a:t>
              </a:r>
              <a:endParaRPr lang="en-IE" sz="1600" dirty="0">
                <a:solidFill>
                  <a:schemeClr val="tx1"/>
                </a:solidFill>
              </a:endParaRPr>
            </a:p>
          </p:txBody>
        </p:sp>
        <p:sp>
          <p:nvSpPr>
            <p:cNvPr id="17" name="Rectangle 16">
              <a:extLst>
                <a:ext uri="{FF2B5EF4-FFF2-40B4-BE49-F238E27FC236}">
                  <a16:creationId xmlns:a16="http://schemas.microsoft.com/office/drawing/2014/main" id="{0B4018E4-0426-49EF-9861-347CDE951684}"/>
                </a:ext>
              </a:extLst>
            </p:cNvPr>
            <p:cNvSpPr/>
            <p:nvPr/>
          </p:nvSpPr>
          <p:spPr>
            <a:xfrm>
              <a:off x="7380042" y="2815771"/>
              <a:ext cx="1223825" cy="482123"/>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20"/>
                </a:lnSpc>
              </a:pPr>
              <a:r>
                <a:rPr lang="en-IE" sz="1600" dirty="0">
                  <a:solidFill>
                    <a:schemeClr val="tx1"/>
                  </a:solidFill>
                </a:rPr>
                <a:t>Sc </a:t>
              </a:r>
              <a:r>
                <a:rPr lang="en-IE" sz="1600" dirty="0" err="1">
                  <a:solidFill>
                    <a:schemeClr val="tx1"/>
                  </a:solidFill>
                </a:rPr>
                <a:t>anchoralis</a:t>
              </a:r>
              <a:endParaRPr lang="en-IE" sz="1600" dirty="0">
                <a:solidFill>
                  <a:schemeClr val="tx1"/>
                </a:solidFill>
              </a:endParaRPr>
            </a:p>
          </p:txBody>
        </p:sp>
        <p:sp>
          <p:nvSpPr>
            <p:cNvPr id="18" name="TextBox 17">
              <a:extLst>
                <a:ext uri="{FF2B5EF4-FFF2-40B4-BE49-F238E27FC236}">
                  <a16:creationId xmlns:a16="http://schemas.microsoft.com/office/drawing/2014/main" id="{E0D1B20A-DE5A-4FD8-8880-BAD5B94FAECC}"/>
                </a:ext>
              </a:extLst>
            </p:cNvPr>
            <p:cNvSpPr txBox="1"/>
            <p:nvPr/>
          </p:nvSpPr>
          <p:spPr>
            <a:xfrm>
              <a:off x="8610992" y="4600855"/>
              <a:ext cx="1373700" cy="738664"/>
            </a:xfrm>
            <a:prstGeom prst="rect">
              <a:avLst/>
            </a:prstGeom>
            <a:solidFill>
              <a:schemeClr val="bg2"/>
            </a:solidFill>
            <a:ln>
              <a:solidFill>
                <a:schemeClr val="tx1"/>
              </a:solidFill>
            </a:ln>
          </p:spPr>
          <p:txBody>
            <a:bodyPr wrap="square" rtlCol="0">
              <a:spAutoFit/>
            </a:bodyPr>
            <a:lstStyle/>
            <a:p>
              <a:endParaRPr lang="en-IE" sz="1200" dirty="0"/>
            </a:p>
            <a:p>
              <a:pPr algn="ctr"/>
              <a:r>
                <a:rPr lang="en-IE" sz="1400" dirty="0"/>
                <a:t>P. </a:t>
              </a:r>
              <a:r>
                <a:rPr lang="en-IE" sz="1400" dirty="0" err="1"/>
                <a:t>multistriatus</a:t>
              </a:r>
              <a:endParaRPr lang="en-IE" sz="1400" dirty="0"/>
            </a:p>
            <a:p>
              <a:endParaRPr lang="en-IE" sz="1500" dirty="0"/>
            </a:p>
          </p:txBody>
        </p:sp>
        <p:sp>
          <p:nvSpPr>
            <p:cNvPr id="19" name="Rectangle 18">
              <a:extLst>
                <a:ext uri="{FF2B5EF4-FFF2-40B4-BE49-F238E27FC236}">
                  <a16:creationId xmlns:a16="http://schemas.microsoft.com/office/drawing/2014/main" id="{744A4391-8F36-465C-BA69-0B0E36204F9E}"/>
                </a:ext>
              </a:extLst>
            </p:cNvPr>
            <p:cNvSpPr/>
            <p:nvPr/>
          </p:nvSpPr>
          <p:spPr>
            <a:xfrm>
              <a:off x="6161150" y="3970256"/>
              <a:ext cx="1223825" cy="648441"/>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m. latus </a:t>
              </a:r>
            </a:p>
          </p:txBody>
        </p:sp>
        <p:sp>
          <p:nvSpPr>
            <p:cNvPr id="20" name="Rectangle 19">
              <a:extLst>
                <a:ext uri="{FF2B5EF4-FFF2-40B4-BE49-F238E27FC236}">
                  <a16:creationId xmlns:a16="http://schemas.microsoft.com/office/drawing/2014/main" id="{651A20D4-5878-45A2-B54A-69FE9C3A1FCE}"/>
                </a:ext>
              </a:extLst>
            </p:cNvPr>
            <p:cNvSpPr/>
            <p:nvPr/>
          </p:nvSpPr>
          <p:spPr>
            <a:xfrm>
              <a:off x="6161182" y="2819686"/>
              <a:ext cx="1223825" cy="474995"/>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bischoffi</a:t>
              </a:r>
              <a:endParaRPr lang="en-IE" sz="1600" dirty="0">
                <a:solidFill>
                  <a:schemeClr val="tx1"/>
                </a:solidFill>
              </a:endParaRPr>
            </a:p>
          </p:txBody>
        </p:sp>
        <p:sp>
          <p:nvSpPr>
            <p:cNvPr id="22" name="Rectangle 21">
              <a:extLst>
                <a:ext uri="{FF2B5EF4-FFF2-40B4-BE49-F238E27FC236}">
                  <a16:creationId xmlns:a16="http://schemas.microsoft.com/office/drawing/2014/main" id="{06E7FF82-4C66-4580-B429-30DC8D3FE646}"/>
                </a:ext>
              </a:extLst>
            </p:cNvPr>
            <p:cNvSpPr/>
            <p:nvPr/>
          </p:nvSpPr>
          <p:spPr>
            <a:xfrm>
              <a:off x="9992379" y="5354542"/>
              <a:ext cx="1361421" cy="72921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PC </a:t>
              </a:r>
              <a:r>
                <a:rPr lang="en-IE" sz="1600" dirty="0" err="1">
                  <a:solidFill>
                    <a:schemeClr val="tx1"/>
                  </a:solidFill>
                </a:rPr>
                <a:t>miospore</a:t>
              </a:r>
              <a:endParaRPr lang="en-IE" sz="1600" dirty="0">
                <a:solidFill>
                  <a:schemeClr val="tx1"/>
                </a:solidFill>
              </a:endParaRPr>
            </a:p>
          </p:txBody>
        </p:sp>
        <p:sp>
          <p:nvSpPr>
            <p:cNvPr id="23" name="Rectangle 22">
              <a:extLst>
                <a:ext uri="{FF2B5EF4-FFF2-40B4-BE49-F238E27FC236}">
                  <a16:creationId xmlns:a16="http://schemas.microsoft.com/office/drawing/2014/main" id="{444E3DE4-40E5-4B18-B797-4973DE164FD7}"/>
                </a:ext>
              </a:extLst>
            </p:cNvPr>
            <p:cNvSpPr/>
            <p:nvPr/>
          </p:nvSpPr>
          <p:spPr>
            <a:xfrm>
              <a:off x="9992379" y="6080538"/>
              <a:ext cx="1361421" cy="385097"/>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VI </a:t>
              </a:r>
              <a:r>
                <a:rPr lang="en-IE" sz="1600" dirty="0" err="1">
                  <a:solidFill>
                    <a:schemeClr val="tx1"/>
                  </a:solidFill>
                </a:rPr>
                <a:t>miospore</a:t>
              </a:r>
              <a:endParaRPr lang="en-IE" sz="1600" dirty="0">
                <a:solidFill>
                  <a:schemeClr val="tx1"/>
                </a:solidFill>
              </a:endParaRPr>
            </a:p>
          </p:txBody>
        </p:sp>
        <p:sp>
          <p:nvSpPr>
            <p:cNvPr id="24" name="Rectangle 23">
              <a:extLst>
                <a:ext uri="{FF2B5EF4-FFF2-40B4-BE49-F238E27FC236}">
                  <a16:creationId xmlns:a16="http://schemas.microsoft.com/office/drawing/2014/main" id="{8B71E373-97E4-4A30-8ADF-D4523238C834}"/>
                </a:ext>
              </a:extLst>
            </p:cNvPr>
            <p:cNvSpPr/>
            <p:nvPr/>
          </p:nvSpPr>
          <p:spPr>
            <a:xfrm>
              <a:off x="7384976" y="5322411"/>
              <a:ext cx="1223825" cy="58000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inornatus</a:t>
              </a:r>
              <a:endParaRPr lang="en-IE" sz="1600" dirty="0">
                <a:solidFill>
                  <a:schemeClr val="tx1"/>
                </a:solidFill>
              </a:endParaRPr>
            </a:p>
          </p:txBody>
        </p:sp>
        <p:sp>
          <p:nvSpPr>
            <p:cNvPr id="25" name="Rectangle 24">
              <a:extLst>
                <a:ext uri="{FF2B5EF4-FFF2-40B4-BE49-F238E27FC236}">
                  <a16:creationId xmlns:a16="http://schemas.microsoft.com/office/drawing/2014/main" id="{34733FE1-8B24-49B0-9477-65377504479A}"/>
                </a:ext>
              </a:extLst>
            </p:cNvPr>
            <p:cNvSpPr/>
            <p:nvPr/>
          </p:nvSpPr>
          <p:spPr>
            <a:xfrm>
              <a:off x="7382405" y="5899804"/>
              <a:ext cx="1223825" cy="58000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a:t>
              </a:r>
              <a:r>
                <a:rPr lang="en-IE" sz="1600" dirty="0" err="1">
                  <a:solidFill>
                    <a:schemeClr val="tx1"/>
                  </a:solidFill>
                </a:rPr>
                <a:t>spicatus</a:t>
              </a:r>
              <a:endParaRPr lang="en-IE" sz="1600" dirty="0">
                <a:solidFill>
                  <a:schemeClr val="tx1"/>
                </a:solidFill>
              </a:endParaRPr>
            </a:p>
          </p:txBody>
        </p:sp>
        <p:sp>
          <p:nvSpPr>
            <p:cNvPr id="26" name="Rectangle 25">
              <a:extLst>
                <a:ext uri="{FF2B5EF4-FFF2-40B4-BE49-F238E27FC236}">
                  <a16:creationId xmlns:a16="http://schemas.microsoft.com/office/drawing/2014/main" id="{84A7F448-34DF-44F4-AF00-9ABB1217C989}"/>
                </a:ext>
              </a:extLst>
            </p:cNvPr>
            <p:cNvSpPr/>
            <p:nvPr/>
          </p:nvSpPr>
          <p:spPr>
            <a:xfrm>
              <a:off x="6160205" y="4607458"/>
              <a:ext cx="1223825" cy="72921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G. punctatus</a:t>
              </a:r>
            </a:p>
          </p:txBody>
        </p:sp>
        <p:cxnSp>
          <p:nvCxnSpPr>
            <p:cNvPr id="28" name="Straight Connector 27">
              <a:extLst>
                <a:ext uri="{FF2B5EF4-FFF2-40B4-BE49-F238E27FC236}">
                  <a16:creationId xmlns:a16="http://schemas.microsoft.com/office/drawing/2014/main" id="{D0413079-BBDB-4336-9971-2EDA64FC9C9E}"/>
                </a:ext>
              </a:extLst>
            </p:cNvPr>
            <p:cNvCxnSpPr/>
            <p:nvPr/>
          </p:nvCxnSpPr>
          <p:spPr>
            <a:xfrm>
              <a:off x="8608802" y="2824360"/>
              <a:ext cx="136386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1878D6D-4868-4F5C-8B1F-2A5C6D228E67}"/>
                </a:ext>
              </a:extLst>
            </p:cNvPr>
            <p:cNvSpPr txBox="1"/>
            <p:nvPr/>
          </p:nvSpPr>
          <p:spPr>
            <a:xfrm>
              <a:off x="4405135" y="761031"/>
              <a:ext cx="1018227" cy="5724644"/>
            </a:xfrm>
            <a:prstGeom prst="rect">
              <a:avLst/>
            </a:prstGeom>
            <a:noFill/>
          </p:spPr>
          <p:txBody>
            <a:bodyPr wrap="none" rtlCol="0">
              <a:spAutoFit/>
            </a:bodyPr>
            <a:lstStyle/>
            <a:p>
              <a:r>
                <a:rPr lang="en-IE" dirty="0">
                  <a:solidFill>
                    <a:srgbClr val="FF0000"/>
                  </a:solidFill>
                </a:rPr>
                <a:t>341Ma</a:t>
              </a: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r>
                <a:rPr lang="en-IE" dirty="0">
                  <a:solidFill>
                    <a:srgbClr val="FF0000"/>
                  </a:solidFill>
                </a:rPr>
                <a:t>345.5Ma</a:t>
              </a: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dirty="0">
                <a:solidFill>
                  <a:srgbClr val="FF0000"/>
                </a:solidFill>
              </a:endParaRPr>
            </a:p>
            <a:p>
              <a:endParaRPr lang="en-IE" sz="2400" dirty="0">
                <a:solidFill>
                  <a:srgbClr val="FF0000"/>
                </a:solidFill>
              </a:endParaRPr>
            </a:p>
            <a:p>
              <a:r>
                <a:rPr lang="en-IE" dirty="0">
                  <a:solidFill>
                    <a:srgbClr val="FF0000"/>
                  </a:solidFill>
                </a:rPr>
                <a:t>359.2Ma</a:t>
              </a:r>
            </a:p>
          </p:txBody>
        </p:sp>
        <p:sp>
          <p:nvSpPr>
            <p:cNvPr id="21" name="Rectangle 20">
              <a:extLst>
                <a:ext uri="{FF2B5EF4-FFF2-40B4-BE49-F238E27FC236}">
                  <a16:creationId xmlns:a16="http://schemas.microsoft.com/office/drawing/2014/main" id="{CC9C4A84-F44D-4F1C-95B4-503382D3A88A}"/>
                </a:ext>
              </a:extLst>
            </p:cNvPr>
            <p:cNvSpPr/>
            <p:nvPr/>
          </p:nvSpPr>
          <p:spPr>
            <a:xfrm>
              <a:off x="7382405" y="3982062"/>
              <a:ext cx="1223825" cy="135278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P. c. carina</a:t>
              </a:r>
            </a:p>
          </p:txBody>
        </p:sp>
        <p:cxnSp>
          <p:nvCxnSpPr>
            <p:cNvPr id="32" name="Straight Connector 31">
              <a:extLst>
                <a:ext uri="{FF2B5EF4-FFF2-40B4-BE49-F238E27FC236}">
                  <a16:creationId xmlns:a16="http://schemas.microsoft.com/office/drawing/2014/main" id="{AD0CA0C9-411A-4D5A-A35D-725F4DEB709C}"/>
                </a:ext>
              </a:extLst>
            </p:cNvPr>
            <p:cNvCxnSpPr/>
            <p:nvPr/>
          </p:nvCxnSpPr>
          <p:spPr>
            <a:xfrm>
              <a:off x="4275078" y="1169885"/>
              <a:ext cx="18851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5992B5-F83A-4778-9E6E-8AC122B5AD28}"/>
                </a:ext>
              </a:extLst>
            </p:cNvPr>
            <p:cNvCxnSpPr/>
            <p:nvPr/>
          </p:nvCxnSpPr>
          <p:spPr>
            <a:xfrm>
              <a:off x="4275078" y="2818504"/>
              <a:ext cx="5717301" cy="106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90936F-878B-4BC1-9B77-78EC38167E6A}"/>
                </a:ext>
              </a:extLst>
            </p:cNvPr>
            <p:cNvCxnSpPr>
              <a:cxnSpLocks/>
            </p:cNvCxnSpPr>
            <p:nvPr/>
          </p:nvCxnSpPr>
          <p:spPr>
            <a:xfrm flipV="1">
              <a:off x="4275078" y="6477440"/>
              <a:ext cx="7078722"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3E88BC-3A40-4AE5-BF14-5E29BCF668C8}"/>
                </a:ext>
              </a:extLst>
            </p:cNvPr>
            <p:cNvSpPr txBox="1"/>
            <p:nvPr/>
          </p:nvSpPr>
          <p:spPr>
            <a:xfrm>
              <a:off x="10186176" y="1679347"/>
              <a:ext cx="1361421" cy="830997"/>
            </a:xfrm>
            <a:prstGeom prst="rect">
              <a:avLst/>
            </a:prstGeom>
            <a:noFill/>
          </p:spPr>
          <p:txBody>
            <a:bodyPr wrap="square" rtlCol="0">
              <a:spAutoFit/>
            </a:bodyPr>
            <a:lstStyle/>
            <a:p>
              <a:r>
                <a:rPr lang="en-IE" sz="1600" dirty="0">
                  <a:solidFill>
                    <a:srgbClr val="FF0000"/>
                  </a:solidFill>
                </a:rPr>
                <a:t>Principal mineralizing phases</a:t>
              </a:r>
            </a:p>
          </p:txBody>
        </p:sp>
        <p:cxnSp>
          <p:nvCxnSpPr>
            <p:cNvPr id="27" name="Straight Connector 26">
              <a:extLst>
                <a:ext uri="{FF2B5EF4-FFF2-40B4-BE49-F238E27FC236}">
                  <a16:creationId xmlns:a16="http://schemas.microsoft.com/office/drawing/2014/main" id="{446CA7C2-24B5-4EC7-BF75-832E64B37D74}"/>
                </a:ext>
              </a:extLst>
            </p:cNvPr>
            <p:cNvCxnSpPr/>
            <p:nvPr/>
          </p:nvCxnSpPr>
          <p:spPr>
            <a:xfrm>
              <a:off x="6175895" y="935199"/>
              <a:ext cx="3796776"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A1B1C18-272A-445D-82B2-9AA8CE1D51EE}"/>
                </a:ext>
              </a:extLst>
            </p:cNvPr>
            <p:cNvSpPr txBox="1"/>
            <p:nvPr/>
          </p:nvSpPr>
          <p:spPr>
            <a:xfrm>
              <a:off x="6283232" y="739254"/>
              <a:ext cx="3653564" cy="369332"/>
            </a:xfrm>
            <a:prstGeom prst="rect">
              <a:avLst/>
            </a:prstGeom>
            <a:noFill/>
          </p:spPr>
          <p:txBody>
            <a:bodyPr wrap="none" rtlCol="0">
              <a:spAutoFit/>
            </a:bodyPr>
            <a:lstStyle/>
            <a:p>
              <a:r>
                <a:rPr lang="en-IE" dirty="0">
                  <a:solidFill>
                    <a:srgbClr val="00B050"/>
                  </a:solidFill>
                </a:rPr>
                <a:t>v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r>
                <a:rPr lang="en-IE" dirty="0">
                  <a:solidFill>
                    <a:srgbClr val="00B050"/>
                  </a:solidFill>
                </a:rPr>
                <a:t>   </a:t>
              </a:r>
              <a:r>
                <a:rPr lang="en-IE" dirty="0" err="1">
                  <a:solidFill>
                    <a:srgbClr val="00B050"/>
                  </a:solidFill>
                </a:rPr>
                <a:t>v</a:t>
              </a:r>
              <a:endParaRPr lang="en-IE" dirty="0">
                <a:solidFill>
                  <a:srgbClr val="00B050"/>
                </a:solidFill>
              </a:endParaRPr>
            </a:p>
          </p:txBody>
        </p:sp>
        <p:sp>
          <p:nvSpPr>
            <p:cNvPr id="37" name="TextBox 36">
              <a:extLst>
                <a:ext uri="{FF2B5EF4-FFF2-40B4-BE49-F238E27FC236}">
                  <a16:creationId xmlns:a16="http://schemas.microsoft.com/office/drawing/2014/main" id="{805B5875-EC17-4BDD-94C4-938662D48F19}"/>
                </a:ext>
              </a:extLst>
            </p:cNvPr>
            <p:cNvSpPr txBox="1"/>
            <p:nvPr/>
          </p:nvSpPr>
          <p:spPr>
            <a:xfrm>
              <a:off x="10011027" y="746816"/>
              <a:ext cx="1921477" cy="338554"/>
            </a:xfrm>
            <a:prstGeom prst="rect">
              <a:avLst/>
            </a:prstGeom>
            <a:noFill/>
          </p:spPr>
          <p:txBody>
            <a:bodyPr wrap="square" rtlCol="0">
              <a:spAutoFit/>
            </a:bodyPr>
            <a:lstStyle/>
            <a:p>
              <a:r>
                <a:rPr lang="en-IE" sz="1600" dirty="0">
                  <a:solidFill>
                    <a:srgbClr val="00B050"/>
                  </a:solidFill>
                </a:rPr>
                <a:t>Early </a:t>
              </a:r>
              <a:r>
                <a:rPr lang="en-IE" sz="1600" dirty="0" err="1">
                  <a:solidFill>
                    <a:srgbClr val="00B050"/>
                  </a:solidFill>
                </a:rPr>
                <a:t>Arundian</a:t>
              </a:r>
              <a:r>
                <a:rPr lang="en-IE" sz="1600" dirty="0">
                  <a:solidFill>
                    <a:srgbClr val="00B050"/>
                  </a:solidFill>
                </a:rPr>
                <a:t>  tuff</a:t>
              </a:r>
            </a:p>
          </p:txBody>
        </p:sp>
        <p:sp>
          <p:nvSpPr>
            <p:cNvPr id="42" name="Arrow: Up-Down 41">
              <a:extLst>
                <a:ext uri="{FF2B5EF4-FFF2-40B4-BE49-F238E27FC236}">
                  <a16:creationId xmlns:a16="http://schemas.microsoft.com/office/drawing/2014/main" id="{508D4083-E1ED-4CF6-ABD5-48E9141D1974}"/>
                </a:ext>
              </a:extLst>
            </p:cNvPr>
            <p:cNvSpPr/>
            <p:nvPr/>
          </p:nvSpPr>
          <p:spPr>
            <a:xfrm>
              <a:off x="10270297" y="2778747"/>
              <a:ext cx="181951" cy="419432"/>
            </a:xfrm>
            <a:prstGeom prst="up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Arrow: Up-Down 44">
              <a:extLst>
                <a:ext uri="{FF2B5EF4-FFF2-40B4-BE49-F238E27FC236}">
                  <a16:creationId xmlns:a16="http://schemas.microsoft.com/office/drawing/2014/main" id="{F06A7C6E-4E5E-4A1C-A56F-9B4CEA3B05A1}"/>
                </a:ext>
              </a:extLst>
            </p:cNvPr>
            <p:cNvSpPr/>
            <p:nvPr/>
          </p:nvSpPr>
          <p:spPr>
            <a:xfrm>
              <a:off x="10272787" y="3949028"/>
              <a:ext cx="179461" cy="627512"/>
            </a:xfrm>
            <a:prstGeom prst="up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TextBox 46">
              <a:extLst>
                <a:ext uri="{FF2B5EF4-FFF2-40B4-BE49-F238E27FC236}">
                  <a16:creationId xmlns:a16="http://schemas.microsoft.com/office/drawing/2014/main" id="{01F8C297-A246-4715-B1D5-227FB5E4A77C}"/>
                </a:ext>
              </a:extLst>
            </p:cNvPr>
            <p:cNvSpPr txBox="1"/>
            <p:nvPr/>
          </p:nvSpPr>
          <p:spPr>
            <a:xfrm>
              <a:off x="10578780" y="2615772"/>
              <a:ext cx="1088952" cy="738664"/>
            </a:xfrm>
            <a:prstGeom prst="rect">
              <a:avLst/>
            </a:prstGeom>
            <a:noFill/>
          </p:spPr>
          <p:txBody>
            <a:bodyPr wrap="none" rtlCol="0">
              <a:spAutoFit/>
            </a:bodyPr>
            <a:lstStyle/>
            <a:p>
              <a:r>
                <a:rPr lang="en-IE" sz="1400" dirty="0" err="1">
                  <a:solidFill>
                    <a:srgbClr val="FF0000"/>
                  </a:solidFill>
                </a:rPr>
                <a:t>Lisheen</a:t>
              </a:r>
              <a:r>
                <a:rPr lang="en-IE" sz="1400" dirty="0">
                  <a:solidFill>
                    <a:srgbClr val="FF0000"/>
                  </a:solidFill>
                </a:rPr>
                <a:t>, </a:t>
              </a:r>
            </a:p>
            <a:p>
              <a:r>
                <a:rPr lang="en-IE" sz="1400" dirty="0" err="1">
                  <a:solidFill>
                    <a:srgbClr val="FF0000"/>
                  </a:solidFill>
                </a:rPr>
                <a:t>Galmoy</a:t>
              </a:r>
              <a:r>
                <a:rPr lang="en-IE" sz="1400" dirty="0">
                  <a:solidFill>
                    <a:srgbClr val="FF0000"/>
                  </a:solidFill>
                </a:rPr>
                <a:t>, </a:t>
              </a:r>
            </a:p>
            <a:p>
              <a:r>
                <a:rPr lang="en-IE" sz="1400" dirty="0">
                  <a:solidFill>
                    <a:srgbClr val="FF0000"/>
                  </a:solidFill>
                </a:rPr>
                <a:t>Pallas Green</a:t>
              </a:r>
            </a:p>
          </p:txBody>
        </p:sp>
        <p:sp>
          <p:nvSpPr>
            <p:cNvPr id="48" name="TextBox 47">
              <a:extLst>
                <a:ext uri="{FF2B5EF4-FFF2-40B4-BE49-F238E27FC236}">
                  <a16:creationId xmlns:a16="http://schemas.microsoft.com/office/drawing/2014/main" id="{471B9978-612C-4144-B85E-D1C9BA2875F6}"/>
                </a:ext>
              </a:extLst>
            </p:cNvPr>
            <p:cNvSpPr txBox="1"/>
            <p:nvPr/>
          </p:nvSpPr>
          <p:spPr>
            <a:xfrm>
              <a:off x="10571919" y="4002280"/>
              <a:ext cx="1296252" cy="523220"/>
            </a:xfrm>
            <a:prstGeom prst="rect">
              <a:avLst/>
            </a:prstGeom>
            <a:noFill/>
          </p:spPr>
          <p:txBody>
            <a:bodyPr wrap="none" rtlCol="0">
              <a:spAutoFit/>
            </a:bodyPr>
            <a:lstStyle/>
            <a:p>
              <a:r>
                <a:rPr lang="en-IE" sz="1400" dirty="0">
                  <a:solidFill>
                    <a:srgbClr val="FF0000"/>
                  </a:solidFill>
                </a:rPr>
                <a:t>Navan, </a:t>
              </a:r>
              <a:r>
                <a:rPr lang="en-IE" sz="1400" dirty="0" err="1">
                  <a:solidFill>
                    <a:srgbClr val="FF0000"/>
                  </a:solidFill>
                </a:rPr>
                <a:t>Tynagh</a:t>
              </a:r>
              <a:r>
                <a:rPr lang="en-IE" sz="1400" dirty="0">
                  <a:solidFill>
                    <a:srgbClr val="FF0000"/>
                  </a:solidFill>
                </a:rPr>
                <a:t>,</a:t>
              </a:r>
            </a:p>
            <a:p>
              <a:r>
                <a:rPr lang="en-IE" sz="1400" dirty="0">
                  <a:solidFill>
                    <a:srgbClr val="FF0000"/>
                  </a:solidFill>
                </a:rPr>
                <a:t>Silvermines</a:t>
              </a:r>
            </a:p>
          </p:txBody>
        </p:sp>
        <p:sp>
          <p:nvSpPr>
            <p:cNvPr id="49" name="Rectangle 48">
              <a:extLst>
                <a:ext uri="{FF2B5EF4-FFF2-40B4-BE49-F238E27FC236}">
                  <a16:creationId xmlns:a16="http://schemas.microsoft.com/office/drawing/2014/main" id="{097A6E94-7D4E-494F-847A-870D32883407}"/>
                </a:ext>
              </a:extLst>
            </p:cNvPr>
            <p:cNvSpPr/>
            <p:nvPr/>
          </p:nvSpPr>
          <p:spPr>
            <a:xfrm>
              <a:off x="7387394" y="3296948"/>
              <a:ext cx="1223825" cy="6840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Sc. </a:t>
              </a:r>
              <a:r>
                <a:rPr lang="en-IE" sz="1600" dirty="0" err="1">
                  <a:solidFill>
                    <a:schemeClr val="tx1"/>
                  </a:solidFill>
                </a:rPr>
                <a:t>anchoralis</a:t>
              </a:r>
              <a:endParaRPr lang="en-IE" sz="1600" dirty="0">
                <a:solidFill>
                  <a:schemeClr val="tx1"/>
                </a:solidFill>
              </a:endParaRPr>
            </a:p>
          </p:txBody>
        </p:sp>
        <p:sp>
          <p:nvSpPr>
            <p:cNvPr id="50" name="Rectangle 49">
              <a:extLst>
                <a:ext uri="{FF2B5EF4-FFF2-40B4-BE49-F238E27FC236}">
                  <a16:creationId xmlns:a16="http://schemas.microsoft.com/office/drawing/2014/main" id="{BB4C6C52-F68F-452A-BF5B-FC4636425D28}"/>
                </a:ext>
              </a:extLst>
            </p:cNvPr>
            <p:cNvSpPr/>
            <p:nvPr/>
          </p:nvSpPr>
          <p:spPr>
            <a:xfrm>
              <a:off x="6146867" y="2055532"/>
              <a:ext cx="2466000" cy="759298"/>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solidFill>
                    <a:schemeClr val="tx1"/>
                  </a:solidFill>
                </a:rPr>
                <a:t>M. </a:t>
              </a:r>
              <a:r>
                <a:rPr lang="en-IE" sz="1600" dirty="0" err="1">
                  <a:solidFill>
                    <a:schemeClr val="tx1"/>
                  </a:solidFill>
                </a:rPr>
                <a:t>beckmanni</a:t>
              </a:r>
              <a:endParaRPr lang="en-IE" sz="1600" dirty="0">
                <a:solidFill>
                  <a:schemeClr val="tx1"/>
                </a:solidFill>
              </a:endParaRPr>
            </a:p>
          </p:txBody>
        </p:sp>
        <p:sp>
          <p:nvSpPr>
            <p:cNvPr id="3" name="TextBox 2">
              <a:extLst>
                <a:ext uri="{FF2B5EF4-FFF2-40B4-BE49-F238E27FC236}">
                  <a16:creationId xmlns:a16="http://schemas.microsoft.com/office/drawing/2014/main" id="{4B2483A6-A6F4-4822-82D3-3737479CA65C}"/>
                </a:ext>
              </a:extLst>
            </p:cNvPr>
            <p:cNvSpPr txBox="1"/>
            <p:nvPr/>
          </p:nvSpPr>
          <p:spPr>
            <a:xfrm>
              <a:off x="4405135" y="3956192"/>
              <a:ext cx="958917" cy="369332"/>
            </a:xfrm>
            <a:prstGeom prst="rect">
              <a:avLst/>
            </a:prstGeom>
            <a:noFill/>
          </p:spPr>
          <p:txBody>
            <a:bodyPr wrap="none" rtlCol="0">
              <a:spAutoFit/>
            </a:bodyPr>
            <a:lstStyle/>
            <a:p>
              <a:r>
                <a:rPr lang="en-IE" dirty="0">
                  <a:solidFill>
                    <a:srgbClr val="FF0000"/>
                  </a:solidFill>
                </a:rPr>
                <a:t>~348Ma</a:t>
              </a:r>
            </a:p>
          </p:txBody>
        </p:sp>
      </p:grpSp>
      <p:grpSp>
        <p:nvGrpSpPr>
          <p:cNvPr id="35" name="Group 34">
            <a:extLst>
              <a:ext uri="{FF2B5EF4-FFF2-40B4-BE49-F238E27FC236}">
                <a16:creationId xmlns:a16="http://schemas.microsoft.com/office/drawing/2014/main" id="{60BAB83F-9ECF-FDE3-9EE7-237F7AC9AE39}"/>
              </a:ext>
            </a:extLst>
          </p:cNvPr>
          <p:cNvGrpSpPr/>
          <p:nvPr/>
        </p:nvGrpSpPr>
        <p:grpSpPr>
          <a:xfrm>
            <a:off x="133194" y="6313361"/>
            <a:ext cx="12910671" cy="466127"/>
            <a:chOff x="133194" y="6313361"/>
            <a:chExt cx="12910671" cy="466127"/>
          </a:xfrm>
        </p:grpSpPr>
        <p:sp>
          <p:nvSpPr>
            <p:cNvPr id="40" name="TextBox 39">
              <a:extLst>
                <a:ext uri="{FF2B5EF4-FFF2-40B4-BE49-F238E27FC236}">
                  <a16:creationId xmlns:a16="http://schemas.microsoft.com/office/drawing/2014/main" id="{6987C425-A1F7-E725-7205-584A9203D609}"/>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41" name="Picture 40">
              <a:extLst>
                <a:ext uri="{FF2B5EF4-FFF2-40B4-BE49-F238E27FC236}">
                  <a16:creationId xmlns:a16="http://schemas.microsoft.com/office/drawing/2014/main" id="{1ED4FFB4-2D6E-948E-7272-06896088B4A0}"/>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672685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42666ABC-48DE-464F-830B-26752C26A8A9}"/>
              </a:ext>
            </a:extLst>
          </p:cNvPr>
          <p:cNvSpPr txBox="1"/>
          <p:nvPr/>
        </p:nvSpPr>
        <p:spPr>
          <a:xfrm>
            <a:off x="2840940" y="2811810"/>
            <a:ext cx="710451" cy="369332"/>
          </a:xfrm>
          <a:prstGeom prst="rect">
            <a:avLst/>
          </a:prstGeom>
          <a:noFill/>
        </p:spPr>
        <p:txBody>
          <a:bodyPr wrap="none" rtlCol="0">
            <a:spAutoFit/>
          </a:bodyPr>
          <a:lstStyle/>
          <a:p>
            <a:r>
              <a:rPr lang="en-IE" dirty="0"/>
              <a:t>343.5</a:t>
            </a:r>
          </a:p>
        </p:txBody>
      </p:sp>
      <p:pic>
        <p:nvPicPr>
          <p:cNvPr id="18" name="Picture 17">
            <a:extLst>
              <a:ext uri="{FF2B5EF4-FFF2-40B4-BE49-F238E27FC236}">
                <a16:creationId xmlns:a16="http://schemas.microsoft.com/office/drawing/2014/main" id="{E092ACC1-441C-4B47-8942-161C6BBE48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81" b="94118" l="1776" r="97951">
                        <a14:foregroundMark x1="57514" y1="28782" x2="64891" y2="31933"/>
                        <a14:foregroundMark x1="64891" y1="31933" x2="90710" y2="35504"/>
                        <a14:foregroundMark x1="90710" y1="35504" x2="93989" y2="50420"/>
                        <a14:foregroundMark x1="93989" y1="50420" x2="90437" y2="76891"/>
                        <a14:foregroundMark x1="90437" y1="76891" x2="79781" y2="87605"/>
                        <a14:foregroundMark x1="79781" y1="87605" x2="69809" y2="83613"/>
                        <a14:foregroundMark x1="69809" y1="83613" x2="60792" y2="73739"/>
                        <a14:foregroundMark x1="60792" y1="73739" x2="56557" y2="59034"/>
                        <a14:foregroundMark x1="56557" y1="59034" x2="59016" y2="38655"/>
                        <a14:foregroundMark x1="59016" y1="38655" x2="57514" y2="29412"/>
                        <a14:foregroundMark x1="30601" y1="44328" x2="36612" y2="36345"/>
                        <a14:foregroundMark x1="36612" y1="36345" x2="43852" y2="42437"/>
                        <a14:foregroundMark x1="43852" y1="42437" x2="43852" y2="54412"/>
                        <a14:foregroundMark x1="43852" y1="54412" x2="42077" y2="65756"/>
                        <a14:foregroundMark x1="42077" y1="65756" x2="28825" y2="83824"/>
                        <a14:foregroundMark x1="28825" y1="83824" x2="19126" y2="87185"/>
                        <a14:foregroundMark x1="19126" y1="87185" x2="12295" y2="77521"/>
                        <a14:foregroundMark x1="12295" y1="77521" x2="15710" y2="60504"/>
                        <a14:foregroundMark x1="15710" y1="60504" x2="22541" y2="48109"/>
                        <a14:foregroundMark x1="22541" y1="48109" x2="29918" y2="44538"/>
                        <a14:foregroundMark x1="29918" y1="44538" x2="31011" y2="44958"/>
                        <a14:foregroundMark x1="61612" y1="26050" x2="68033" y2="28361"/>
                        <a14:foregroundMark x1="89208" y1="30882" x2="96858" y2="33193"/>
                        <a14:foregroundMark x1="96858" y1="33193" x2="95492" y2="45798"/>
                        <a14:foregroundMark x1="95492" y1="45798" x2="94126" y2="49370"/>
                        <a14:foregroundMark x1="79098" y1="91597" x2="87978" y2="92437"/>
                        <a14:foregroundMark x1="87978" y1="92437" x2="94536" y2="86134"/>
                        <a14:foregroundMark x1="94536" y1="86134" x2="94536" y2="86134"/>
                        <a14:foregroundMark x1="95219" y1="27311" x2="96448" y2="32143"/>
                        <a14:foregroundMark x1="6011" y1="39916" x2="6557" y2="64286"/>
                        <a14:foregroundMark x1="1776" y1="60924" x2="3142" y2="66387"/>
                        <a14:foregroundMark x1="35383" y1="91176" x2="32787" y2="94118"/>
                        <a14:foregroundMark x1="95765" y1="64286" x2="95492" y2="66807"/>
                        <a14:foregroundMark x1="19536" y1="13235" x2="37432" y2="14706"/>
                        <a14:foregroundMark x1="37432" y1="14706" x2="66667" y2="7353"/>
                        <a14:foregroundMark x1="75000" y1="4412" x2="74863" y2="17017"/>
                        <a14:foregroundMark x1="74863" y1="17017" x2="48907" y2="11975"/>
                        <a14:foregroundMark x1="48907" y1="11975" x2="23087" y2="15336"/>
                        <a14:foregroundMark x1="23087" y1="15336" x2="21858" y2="6092"/>
                        <a14:foregroundMark x1="18852" y1="18067" x2="18306" y2="4832"/>
                        <a14:foregroundMark x1="18306" y1="4832" x2="21858" y2="3992"/>
                        <a14:foregroundMark x1="31557" y1="6092" x2="56967" y2="4412"/>
                        <a14:foregroundMark x1="97131" y1="77101" x2="97951" y2="83824"/>
                        <a14:foregroundMark x1="24317" y1="2521" x2="32377" y2="1891"/>
                        <a14:foregroundMark x1="32377" y1="1891" x2="32787" y2="1681"/>
                        <a14:backgroundMark x1="85109" y1="14286" x2="90437" y2="13655"/>
                        <a14:backgroundMark x1="50956" y1="93067" x2="58743" y2="95378"/>
                      </a14:backgroundRemoval>
                    </a14:imgEffect>
                  </a14:imgLayer>
                </a14:imgProps>
              </a:ext>
            </a:extLst>
          </a:blip>
          <a:stretch>
            <a:fillRect/>
          </a:stretch>
        </p:blipFill>
        <p:spPr>
          <a:xfrm rot="16200000">
            <a:off x="1616992" y="1772892"/>
            <a:ext cx="5674197" cy="3689779"/>
          </a:xfrm>
          <a:prstGeom prst="rect">
            <a:avLst/>
          </a:prstGeom>
        </p:spPr>
      </p:pic>
      <p:pic>
        <p:nvPicPr>
          <p:cNvPr id="22" name="Picture 21">
            <a:extLst>
              <a:ext uri="{FF2B5EF4-FFF2-40B4-BE49-F238E27FC236}">
                <a16:creationId xmlns:a16="http://schemas.microsoft.com/office/drawing/2014/main" id="{21CF097C-FD9F-4F69-9792-046C495D14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95" b="97053" l="2047" r="97953">
                        <a14:foregroundMark x1="5556" y1="33053" x2="6140" y2="49053"/>
                        <a14:foregroundMark x1="6140" y1="49053" x2="7018" y2="51789"/>
                        <a14:foregroundMark x1="8772" y1="63158" x2="2047" y2="58737"/>
                        <a14:foregroundMark x1="6725" y1="69474" x2="9357" y2="68211"/>
                        <a14:foregroundMark x1="28947" y1="89474" x2="39181" y2="92632"/>
                        <a14:foregroundMark x1="39181" y1="92632" x2="62281" y2="91368"/>
                        <a14:foregroundMark x1="62281" y1="91368" x2="70760" y2="92421"/>
                        <a14:foregroundMark x1="35088" y1="95789" x2="46199" y2="97053"/>
                        <a14:foregroundMark x1="46199" y1="97053" x2="52047" y2="94947"/>
                        <a14:foregroundMark x1="74561" y1="58105" x2="69006" y2="57263"/>
                        <a14:foregroundMark x1="68129" y1="8632" x2="78363" y2="6105"/>
                        <a14:foregroundMark x1="78363" y1="6105" x2="81287" y2="8421"/>
                        <a14:foregroundMark x1="87427" y1="26316" x2="93275" y2="78526"/>
                        <a14:foregroundMark x1="93275" y1="78526" x2="97953" y2="69684"/>
                        <a14:foregroundMark x1="97953" y1="69684" x2="95906" y2="30105"/>
                        <a14:foregroundMark x1="11111" y1="73684" x2="8480" y2="70947"/>
                      </a14:backgroundRemoval>
                    </a14:imgEffect>
                  </a14:imgLayer>
                </a14:imgProps>
              </a:ext>
            </a:extLst>
          </a:blip>
          <a:stretch>
            <a:fillRect/>
          </a:stretch>
        </p:blipFill>
        <p:spPr>
          <a:xfrm>
            <a:off x="7964600" y="1090533"/>
            <a:ext cx="3950697" cy="5487079"/>
          </a:xfrm>
          <a:prstGeom prst="rect">
            <a:avLst/>
          </a:prstGeom>
        </p:spPr>
      </p:pic>
      <p:sp>
        <p:nvSpPr>
          <p:cNvPr id="23" name="Title 1">
            <a:extLst>
              <a:ext uri="{FF2B5EF4-FFF2-40B4-BE49-F238E27FC236}">
                <a16:creationId xmlns:a16="http://schemas.microsoft.com/office/drawing/2014/main" id="{24178CAA-FED7-4327-9AD3-AA7B0C3158F5}"/>
              </a:ext>
            </a:extLst>
          </p:cNvPr>
          <p:cNvSpPr>
            <a:spLocks noGrp="1"/>
          </p:cNvSpPr>
          <p:nvPr>
            <p:ph type="title"/>
          </p:nvPr>
        </p:nvSpPr>
        <p:spPr>
          <a:xfrm>
            <a:off x="448793" y="-210151"/>
            <a:ext cx="10515600" cy="1325563"/>
          </a:xfrm>
        </p:spPr>
        <p:txBody>
          <a:bodyPr>
            <a:normAutofit/>
          </a:bodyPr>
          <a:lstStyle/>
          <a:p>
            <a:r>
              <a:rPr lang="en-IE" sz="3200" b="1" dirty="0">
                <a:solidFill>
                  <a:schemeClr val="accent4"/>
                </a:solidFill>
                <a:latin typeface="+mn-lt"/>
              </a:rPr>
              <a:t>Limerick Basin</a:t>
            </a:r>
          </a:p>
        </p:txBody>
      </p:sp>
      <p:sp>
        <p:nvSpPr>
          <p:cNvPr id="24" name="TextBox 23">
            <a:extLst>
              <a:ext uri="{FF2B5EF4-FFF2-40B4-BE49-F238E27FC236}">
                <a16:creationId xmlns:a16="http://schemas.microsoft.com/office/drawing/2014/main" id="{D9EE3753-2E79-4908-8D8A-1A53F2A94A3C}"/>
              </a:ext>
            </a:extLst>
          </p:cNvPr>
          <p:cNvSpPr txBox="1"/>
          <p:nvPr/>
        </p:nvSpPr>
        <p:spPr>
          <a:xfrm>
            <a:off x="295217" y="4144825"/>
            <a:ext cx="2082065" cy="923330"/>
          </a:xfrm>
          <a:prstGeom prst="rect">
            <a:avLst/>
          </a:prstGeom>
          <a:noFill/>
        </p:spPr>
        <p:txBody>
          <a:bodyPr wrap="square" rtlCol="0">
            <a:spAutoFit/>
          </a:bodyPr>
          <a:lstStyle/>
          <a:p>
            <a:r>
              <a:rPr lang="en-IE" dirty="0">
                <a:solidFill>
                  <a:schemeClr val="bg2"/>
                </a:solidFill>
              </a:rPr>
              <a:t>Sphalerite, pyrite, galena clast in diatreme breccia</a:t>
            </a:r>
          </a:p>
        </p:txBody>
      </p:sp>
      <p:sp>
        <p:nvSpPr>
          <p:cNvPr id="25" name="TextBox 24">
            <a:extLst>
              <a:ext uri="{FF2B5EF4-FFF2-40B4-BE49-F238E27FC236}">
                <a16:creationId xmlns:a16="http://schemas.microsoft.com/office/drawing/2014/main" id="{AA6CDEFD-93F5-463E-AD5F-6321630FF31D}"/>
              </a:ext>
            </a:extLst>
          </p:cNvPr>
          <p:cNvSpPr txBox="1"/>
          <p:nvPr/>
        </p:nvSpPr>
        <p:spPr>
          <a:xfrm>
            <a:off x="6794242" y="594668"/>
            <a:ext cx="2289145" cy="1477328"/>
          </a:xfrm>
          <a:prstGeom prst="rect">
            <a:avLst/>
          </a:prstGeom>
          <a:noFill/>
        </p:spPr>
        <p:txBody>
          <a:bodyPr wrap="square" rtlCol="0">
            <a:spAutoFit/>
          </a:bodyPr>
          <a:lstStyle/>
          <a:p>
            <a:r>
              <a:rPr lang="en-IE" dirty="0">
                <a:solidFill>
                  <a:schemeClr val="bg2"/>
                </a:solidFill>
              </a:rPr>
              <a:t>Clasts of Black Matrix Breccia with clast of sphalerite in Knockroe Volcanics diatreme breccia</a:t>
            </a:r>
          </a:p>
        </p:txBody>
      </p:sp>
      <p:cxnSp>
        <p:nvCxnSpPr>
          <p:cNvPr id="27" name="Straight Arrow Connector 26">
            <a:extLst>
              <a:ext uri="{FF2B5EF4-FFF2-40B4-BE49-F238E27FC236}">
                <a16:creationId xmlns:a16="http://schemas.microsoft.com/office/drawing/2014/main" id="{32EA4464-80F0-4B94-8374-BAD014780022}"/>
              </a:ext>
            </a:extLst>
          </p:cNvPr>
          <p:cNvCxnSpPr/>
          <p:nvPr/>
        </p:nvCxnSpPr>
        <p:spPr>
          <a:xfrm>
            <a:off x="8184630" y="1993692"/>
            <a:ext cx="924542" cy="189891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EF6F3C4-9F7B-4F65-92F9-42EAEE8B1FFF}"/>
              </a:ext>
            </a:extLst>
          </p:cNvPr>
          <p:cNvCxnSpPr/>
          <p:nvPr/>
        </p:nvCxnSpPr>
        <p:spPr>
          <a:xfrm flipV="1">
            <a:off x="2200303" y="4392118"/>
            <a:ext cx="2027098" cy="2143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856BC2B-8605-4CB5-9059-1C7D0B7D3F76}"/>
              </a:ext>
            </a:extLst>
          </p:cNvPr>
          <p:cNvCxnSpPr/>
          <p:nvPr/>
        </p:nvCxnSpPr>
        <p:spPr>
          <a:xfrm flipV="1">
            <a:off x="2196543" y="2996476"/>
            <a:ext cx="2045673" cy="16100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9C5C64E5-0DF6-4EC3-B746-93445EE58F7A}"/>
              </a:ext>
            </a:extLst>
          </p:cNvPr>
          <p:cNvCxnSpPr>
            <a:cxnSpLocks/>
          </p:cNvCxnSpPr>
          <p:nvPr/>
        </p:nvCxnSpPr>
        <p:spPr>
          <a:xfrm rot="16200000" flipH="1">
            <a:off x="6983640" y="3194680"/>
            <a:ext cx="3568409" cy="1166431"/>
          </a:xfrm>
          <a:prstGeom prst="bentConnector3">
            <a:avLst>
              <a:gd name="adj1" fmla="val 83606"/>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EF394CA-8740-44BC-A633-8320710E2554}"/>
              </a:ext>
            </a:extLst>
          </p:cNvPr>
          <p:cNvSpPr txBox="1"/>
          <p:nvPr/>
        </p:nvSpPr>
        <p:spPr>
          <a:xfrm>
            <a:off x="383633" y="1469811"/>
            <a:ext cx="1770186" cy="1200329"/>
          </a:xfrm>
          <a:prstGeom prst="rect">
            <a:avLst/>
          </a:prstGeom>
          <a:noFill/>
        </p:spPr>
        <p:txBody>
          <a:bodyPr wrap="square" rtlCol="0">
            <a:spAutoFit/>
          </a:bodyPr>
          <a:lstStyle/>
          <a:p>
            <a:r>
              <a:rPr lang="en-IE" dirty="0">
                <a:solidFill>
                  <a:schemeClr val="accent4"/>
                </a:solidFill>
              </a:rPr>
              <a:t>Float blocks from  Longford West Prospect located in 1983.</a:t>
            </a:r>
          </a:p>
        </p:txBody>
      </p:sp>
      <p:grpSp>
        <p:nvGrpSpPr>
          <p:cNvPr id="3" name="Group 2">
            <a:extLst>
              <a:ext uri="{FF2B5EF4-FFF2-40B4-BE49-F238E27FC236}">
                <a16:creationId xmlns:a16="http://schemas.microsoft.com/office/drawing/2014/main" id="{113C5A23-357E-DACF-148E-D3A385971511}"/>
              </a:ext>
            </a:extLst>
          </p:cNvPr>
          <p:cNvGrpSpPr/>
          <p:nvPr/>
        </p:nvGrpSpPr>
        <p:grpSpPr>
          <a:xfrm>
            <a:off x="133194" y="6313361"/>
            <a:ext cx="12910671" cy="466127"/>
            <a:chOff x="133194" y="6313361"/>
            <a:chExt cx="12910671" cy="466127"/>
          </a:xfrm>
        </p:grpSpPr>
        <p:sp>
          <p:nvSpPr>
            <p:cNvPr id="4" name="TextBox 3">
              <a:extLst>
                <a:ext uri="{FF2B5EF4-FFF2-40B4-BE49-F238E27FC236}">
                  <a16:creationId xmlns:a16="http://schemas.microsoft.com/office/drawing/2014/main" id="{4E31369F-1E23-3E85-F4D5-769B5F23A02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5" name="Picture 4">
              <a:extLst>
                <a:ext uri="{FF2B5EF4-FFF2-40B4-BE49-F238E27FC236}">
                  <a16:creationId xmlns:a16="http://schemas.microsoft.com/office/drawing/2014/main" id="{1557426B-C078-58F7-6B26-C1A99D5B3D02}"/>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2" name="Picture 1" descr="A group of logos with text&#10;&#10;Description automatically generated">
            <a:extLst>
              <a:ext uri="{FF2B5EF4-FFF2-40B4-BE49-F238E27FC236}">
                <a16:creationId xmlns:a16="http://schemas.microsoft.com/office/drawing/2014/main" id="{47FBD96C-F773-F2BD-CA02-A7ADB8341F4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2142013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901E-DEB0-60BF-9678-A440338D82D7}"/>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26A820A0-447F-2FC5-3CA8-B4215F7DD44E}"/>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40CC151D-2B59-91E7-8EF9-0180FA042A7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128C64C6-6AF3-07EA-189A-EABAFF0666E1}"/>
              </a:ext>
            </a:extLst>
          </p:cNvPr>
          <p:cNvGrpSpPr/>
          <p:nvPr/>
        </p:nvGrpSpPr>
        <p:grpSpPr>
          <a:xfrm>
            <a:off x="133194" y="6313361"/>
            <a:ext cx="12910671" cy="466127"/>
            <a:chOff x="133194" y="6313361"/>
            <a:chExt cx="12910671" cy="466127"/>
          </a:xfrm>
        </p:grpSpPr>
        <p:sp>
          <p:nvSpPr>
            <p:cNvPr id="6" name="TextBox 5">
              <a:extLst>
                <a:ext uri="{FF2B5EF4-FFF2-40B4-BE49-F238E27FC236}">
                  <a16:creationId xmlns:a16="http://schemas.microsoft.com/office/drawing/2014/main" id="{048ED1FC-FA0E-758D-813B-9121EC82262B}"/>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7" name="Picture 6">
              <a:extLst>
                <a:ext uri="{FF2B5EF4-FFF2-40B4-BE49-F238E27FC236}">
                  <a16:creationId xmlns:a16="http://schemas.microsoft.com/office/drawing/2014/main" id="{CABFF6E8-20CC-FB7F-BD3D-5A5A9E4A6751}"/>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8" name="Title 1">
            <a:extLst>
              <a:ext uri="{FF2B5EF4-FFF2-40B4-BE49-F238E27FC236}">
                <a16:creationId xmlns:a16="http://schemas.microsoft.com/office/drawing/2014/main" id="{26B4EA01-7DCC-1F39-D402-ED044291CE13}"/>
              </a:ext>
            </a:extLst>
          </p:cNvPr>
          <p:cNvSpPr txBox="1">
            <a:spLocks/>
          </p:cNvSpPr>
          <p:nvPr/>
        </p:nvSpPr>
        <p:spPr>
          <a:xfrm>
            <a:off x="707571" y="795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a:solidFill>
                  <a:schemeClr val="accent4"/>
                </a:solidFill>
                <a:latin typeface="+mn-lt"/>
              </a:rPr>
              <a:t>Timing Summary Points</a:t>
            </a:r>
            <a:endParaRPr lang="en-IE" sz="3200" b="1" dirty="0">
              <a:solidFill>
                <a:schemeClr val="accent4"/>
              </a:solidFill>
              <a:latin typeface="+mn-lt"/>
            </a:endParaRPr>
          </a:p>
        </p:txBody>
      </p:sp>
      <p:pic>
        <p:nvPicPr>
          <p:cNvPr id="10" name="Picture 9">
            <a:extLst>
              <a:ext uri="{FF2B5EF4-FFF2-40B4-BE49-F238E27FC236}">
                <a16:creationId xmlns:a16="http://schemas.microsoft.com/office/drawing/2014/main" id="{8718FB7B-2D69-EA66-C69B-FA1F2A6B078E}"/>
              </a:ext>
            </a:extLst>
          </p:cNvPr>
          <p:cNvPicPr>
            <a:picLocks noChangeAspect="1"/>
          </p:cNvPicPr>
          <p:nvPr/>
        </p:nvPicPr>
        <p:blipFill>
          <a:blip r:embed="rId4"/>
          <a:stretch>
            <a:fillRect/>
          </a:stretch>
        </p:blipFill>
        <p:spPr>
          <a:xfrm>
            <a:off x="863600" y="1074230"/>
            <a:ext cx="10591800" cy="5208583"/>
          </a:xfrm>
          <a:prstGeom prst="rect">
            <a:avLst/>
          </a:prstGeom>
        </p:spPr>
      </p:pic>
      <p:sp>
        <p:nvSpPr>
          <p:cNvPr id="9" name="Flowchart: Connector 8">
            <a:extLst>
              <a:ext uri="{FF2B5EF4-FFF2-40B4-BE49-F238E27FC236}">
                <a16:creationId xmlns:a16="http://schemas.microsoft.com/office/drawing/2014/main" id="{A6B74B74-FF0A-8048-190B-5A1DE889133B}"/>
              </a:ext>
            </a:extLst>
          </p:cNvPr>
          <p:cNvSpPr/>
          <p:nvPr/>
        </p:nvSpPr>
        <p:spPr>
          <a:xfrm>
            <a:off x="3902155" y="3191912"/>
            <a:ext cx="86400" cy="864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96C0B890-C868-E4C1-A9B1-634A494E2908}"/>
              </a:ext>
            </a:extLst>
          </p:cNvPr>
          <p:cNvSpPr txBox="1"/>
          <p:nvPr/>
        </p:nvSpPr>
        <p:spPr>
          <a:xfrm>
            <a:off x="3988555" y="3119696"/>
            <a:ext cx="1225015" cy="230832"/>
          </a:xfrm>
          <a:prstGeom prst="rect">
            <a:avLst/>
          </a:prstGeom>
          <a:noFill/>
        </p:spPr>
        <p:txBody>
          <a:bodyPr wrap="none" rtlCol="0">
            <a:spAutoFit/>
          </a:bodyPr>
          <a:lstStyle/>
          <a:p>
            <a:r>
              <a:rPr lang="en-IE" sz="900" b="1" dirty="0">
                <a:solidFill>
                  <a:srgbClr val="FF3F3F"/>
                </a:solidFill>
              </a:rPr>
              <a:t>Navan Deeps Exhalite</a:t>
            </a:r>
          </a:p>
        </p:txBody>
      </p:sp>
      <p:sp>
        <p:nvSpPr>
          <p:cNvPr id="12" name="Rectangle 11">
            <a:extLst>
              <a:ext uri="{FF2B5EF4-FFF2-40B4-BE49-F238E27FC236}">
                <a16:creationId xmlns:a16="http://schemas.microsoft.com/office/drawing/2014/main" id="{468FDDF7-D1DB-4857-0F4B-671FC0DC2ED6}"/>
              </a:ext>
            </a:extLst>
          </p:cNvPr>
          <p:cNvSpPr/>
          <p:nvPr/>
        </p:nvSpPr>
        <p:spPr>
          <a:xfrm>
            <a:off x="1708220" y="1497204"/>
            <a:ext cx="261257" cy="79382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sz="1200" dirty="0">
                <a:solidFill>
                  <a:schemeClr val="tx1"/>
                </a:solidFill>
              </a:rPr>
              <a:t>ASBIAN</a:t>
            </a:r>
          </a:p>
        </p:txBody>
      </p:sp>
      <p:pic>
        <p:nvPicPr>
          <p:cNvPr id="13" name="Picture 12" descr="A group of logos with text&#10;&#10;Description automatically generated">
            <a:extLst>
              <a:ext uri="{FF2B5EF4-FFF2-40B4-BE49-F238E27FC236}">
                <a16:creationId xmlns:a16="http://schemas.microsoft.com/office/drawing/2014/main" id="{2929E349-10C0-D6E6-7046-7680DD3C61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
        <p:nvSpPr>
          <p:cNvPr id="14" name="TextBox 13">
            <a:extLst>
              <a:ext uri="{FF2B5EF4-FFF2-40B4-BE49-F238E27FC236}">
                <a16:creationId xmlns:a16="http://schemas.microsoft.com/office/drawing/2014/main" id="{C7AEF79E-75B4-1C6F-65E9-EA4B49DB8B63}"/>
              </a:ext>
            </a:extLst>
          </p:cNvPr>
          <p:cNvSpPr txBox="1"/>
          <p:nvPr/>
        </p:nvSpPr>
        <p:spPr>
          <a:xfrm>
            <a:off x="3988555" y="2935978"/>
            <a:ext cx="1133644" cy="230832"/>
          </a:xfrm>
          <a:prstGeom prst="rect">
            <a:avLst/>
          </a:prstGeom>
          <a:noFill/>
        </p:spPr>
        <p:txBody>
          <a:bodyPr wrap="none" rtlCol="0">
            <a:spAutoFit/>
          </a:bodyPr>
          <a:lstStyle/>
          <a:p>
            <a:r>
              <a:rPr lang="en-IE" sz="900" b="1" dirty="0" err="1">
                <a:solidFill>
                  <a:srgbClr val="FF3F3F"/>
                </a:solidFill>
              </a:rPr>
              <a:t>Ballywire</a:t>
            </a:r>
            <a:r>
              <a:rPr lang="en-IE" sz="900" b="1" dirty="0">
                <a:solidFill>
                  <a:srgbClr val="FF3F3F"/>
                </a:solidFill>
              </a:rPr>
              <a:t> (Limerick)</a:t>
            </a:r>
          </a:p>
        </p:txBody>
      </p:sp>
      <p:sp>
        <p:nvSpPr>
          <p:cNvPr id="16" name="TextBox 15">
            <a:extLst>
              <a:ext uri="{FF2B5EF4-FFF2-40B4-BE49-F238E27FC236}">
                <a16:creationId xmlns:a16="http://schemas.microsoft.com/office/drawing/2014/main" id="{0B8612D9-3611-BC1F-273A-B0CB931B2C72}"/>
              </a:ext>
            </a:extLst>
          </p:cNvPr>
          <p:cNvSpPr txBox="1"/>
          <p:nvPr/>
        </p:nvSpPr>
        <p:spPr>
          <a:xfrm rot="16200000">
            <a:off x="3244142" y="2217647"/>
            <a:ext cx="1384267" cy="253916"/>
          </a:xfrm>
          <a:prstGeom prst="rect">
            <a:avLst/>
          </a:prstGeom>
          <a:solidFill>
            <a:schemeClr val="bg1"/>
          </a:solidFill>
        </p:spPr>
        <p:txBody>
          <a:bodyPr wrap="square" rtlCol="0">
            <a:spAutoFit/>
          </a:bodyPr>
          <a:lstStyle/>
          <a:p>
            <a:r>
              <a:rPr lang="en-IE" sz="1050" dirty="0">
                <a:solidFill>
                  <a:schemeClr val="bg2">
                    <a:lumMod val="25000"/>
                  </a:schemeClr>
                </a:solidFill>
              </a:rPr>
              <a:t>   </a:t>
            </a:r>
            <a:r>
              <a:rPr lang="en-IE" sz="1000" dirty="0">
                <a:solidFill>
                  <a:schemeClr val="bg2">
                    <a:lumMod val="25000"/>
                  </a:schemeClr>
                </a:solidFill>
              </a:rPr>
              <a:t>Mineralization</a:t>
            </a:r>
            <a:endParaRPr lang="en-IE" sz="1050" dirty="0">
              <a:solidFill>
                <a:schemeClr val="bg2">
                  <a:lumMod val="25000"/>
                </a:schemeClr>
              </a:solidFill>
            </a:endParaRPr>
          </a:p>
        </p:txBody>
      </p:sp>
      <p:sp>
        <p:nvSpPr>
          <p:cNvPr id="15" name="Oval 14">
            <a:extLst>
              <a:ext uri="{FF2B5EF4-FFF2-40B4-BE49-F238E27FC236}">
                <a16:creationId xmlns:a16="http://schemas.microsoft.com/office/drawing/2014/main" id="{D5B55E97-AF78-79A0-C5DD-3BF85393D46D}"/>
              </a:ext>
            </a:extLst>
          </p:cNvPr>
          <p:cNvSpPr/>
          <p:nvPr/>
        </p:nvSpPr>
        <p:spPr>
          <a:xfrm>
            <a:off x="3901003" y="3016080"/>
            <a:ext cx="90000" cy="90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875276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A1AD3FB-6BB5-4829-BDD5-B621C8ADF248}"/>
              </a:ext>
            </a:extLst>
          </p:cNvPr>
          <p:cNvSpPr>
            <a:spLocks noGrp="1"/>
          </p:cNvSpPr>
          <p:nvPr>
            <p:ph type="title"/>
          </p:nvPr>
        </p:nvSpPr>
        <p:spPr>
          <a:xfrm>
            <a:off x="707571" y="79527"/>
            <a:ext cx="10515600" cy="1325563"/>
          </a:xfrm>
        </p:spPr>
        <p:txBody>
          <a:bodyPr>
            <a:normAutofit/>
          </a:bodyPr>
          <a:lstStyle/>
          <a:p>
            <a:r>
              <a:rPr lang="en-IE" sz="3200" b="1" dirty="0">
                <a:solidFill>
                  <a:schemeClr val="accent4"/>
                </a:solidFill>
                <a:latin typeface="+mn-lt"/>
              </a:rPr>
              <a:t>Timing Summary Points</a:t>
            </a:r>
          </a:p>
        </p:txBody>
      </p:sp>
      <p:sp>
        <p:nvSpPr>
          <p:cNvPr id="3" name="Content Placeholder 2">
            <a:extLst>
              <a:ext uri="{FF2B5EF4-FFF2-40B4-BE49-F238E27FC236}">
                <a16:creationId xmlns:a16="http://schemas.microsoft.com/office/drawing/2014/main" id="{9C5B4147-8E64-4D8B-8189-EB5505C4DD8D}"/>
              </a:ext>
            </a:extLst>
          </p:cNvPr>
          <p:cNvSpPr>
            <a:spLocks noGrp="1"/>
          </p:cNvSpPr>
          <p:nvPr>
            <p:ph idx="1"/>
          </p:nvPr>
        </p:nvSpPr>
        <p:spPr>
          <a:xfrm>
            <a:off x="551795" y="1532176"/>
            <a:ext cx="10885462" cy="4351338"/>
          </a:xfrm>
        </p:spPr>
        <p:txBody>
          <a:bodyPr>
            <a:normAutofit fontScale="92500" lnSpcReduction="20000"/>
          </a:bodyPr>
          <a:lstStyle/>
          <a:p>
            <a:pPr algn="just">
              <a:lnSpc>
                <a:spcPct val="105000"/>
              </a:lnSpc>
              <a:buClr>
                <a:srgbClr val="FFC000"/>
              </a:buClr>
              <a:buFont typeface="Wingdings" panose="05000000000000000000" pitchFamily="2" charset="2"/>
              <a:buChar char="§"/>
            </a:pPr>
            <a:r>
              <a:rPr lang="en-IE" dirty="0">
                <a:solidFill>
                  <a:schemeClr val="bg1">
                    <a:lumMod val="95000"/>
                  </a:schemeClr>
                </a:solidFill>
              </a:rPr>
              <a:t>In the Central Midlands Mineralization is related to two extensional pulses around 348Ma and 345.5Ma (late Courceyan to early Chadian).</a:t>
            </a:r>
          </a:p>
          <a:p>
            <a:pPr algn="just">
              <a:lnSpc>
                <a:spcPct val="105000"/>
              </a:lnSpc>
              <a:buClr>
                <a:srgbClr val="FFC000"/>
              </a:buClr>
              <a:buFont typeface="Wingdings" panose="05000000000000000000" pitchFamily="2" charset="2"/>
              <a:buChar char="§"/>
            </a:pPr>
            <a:r>
              <a:rPr lang="en-IE" dirty="0">
                <a:solidFill>
                  <a:schemeClr val="bg1">
                    <a:lumMod val="95000"/>
                  </a:schemeClr>
                </a:solidFill>
              </a:rPr>
              <a:t>Sedimentation patterns of both lithology and thickness are strongly influenced by active basin rift evolution around these times.</a:t>
            </a:r>
          </a:p>
          <a:p>
            <a:pPr algn="just">
              <a:lnSpc>
                <a:spcPct val="105000"/>
              </a:lnSpc>
              <a:buClr>
                <a:srgbClr val="FFC000"/>
              </a:buClr>
              <a:buFont typeface="Wingdings" panose="05000000000000000000" pitchFamily="2" charset="2"/>
              <a:buChar char="§"/>
            </a:pPr>
            <a:r>
              <a:rPr lang="en-IE" dirty="0">
                <a:solidFill>
                  <a:schemeClr val="bg1">
                    <a:lumMod val="95000"/>
                  </a:schemeClr>
                </a:solidFill>
              </a:rPr>
              <a:t>Mineralization is geologically constrained to have occurred at relatively shallow depths and is largely contemporaneous with diagenesis.</a:t>
            </a:r>
          </a:p>
          <a:p>
            <a:pPr algn="just">
              <a:lnSpc>
                <a:spcPct val="105000"/>
              </a:lnSpc>
              <a:buClr>
                <a:srgbClr val="FFC000"/>
              </a:buClr>
              <a:buFont typeface="Wingdings" panose="05000000000000000000" pitchFamily="2" charset="2"/>
              <a:buChar char="§"/>
            </a:pPr>
            <a:r>
              <a:rPr lang="en-IE" dirty="0">
                <a:solidFill>
                  <a:schemeClr val="bg1">
                    <a:lumMod val="95000"/>
                  </a:schemeClr>
                </a:solidFill>
              </a:rPr>
              <a:t>Mineralization commences prior to late Chadian-aged volcanism in the Midlands and Limerick Basin. </a:t>
            </a:r>
          </a:p>
          <a:p>
            <a:pPr algn="just">
              <a:lnSpc>
                <a:spcPct val="105000"/>
              </a:lnSpc>
              <a:buClr>
                <a:srgbClr val="FFC000"/>
              </a:buClr>
              <a:buFont typeface="Wingdings" panose="05000000000000000000" pitchFamily="2" charset="2"/>
              <a:buChar char="§"/>
            </a:pPr>
            <a:r>
              <a:rPr lang="en-IE" dirty="0">
                <a:solidFill>
                  <a:schemeClr val="bg1">
                    <a:lumMod val="95000"/>
                  </a:schemeClr>
                </a:solidFill>
              </a:rPr>
              <a:t>Reliable isotopic dating of the onset of mineralization averages </a:t>
            </a:r>
            <a:r>
              <a:rPr lang="en-IE" sz="3500" baseline="-5000" dirty="0">
                <a:solidFill>
                  <a:schemeClr val="bg1">
                    <a:lumMod val="95000"/>
                  </a:schemeClr>
                </a:solidFill>
              </a:rPr>
              <a:t>~</a:t>
            </a:r>
            <a:r>
              <a:rPr lang="en-IE" dirty="0">
                <a:solidFill>
                  <a:schemeClr val="bg1">
                    <a:lumMod val="95000"/>
                  </a:schemeClr>
                </a:solidFill>
              </a:rPr>
              <a:t>346.9Ma within the extensional periods.</a:t>
            </a:r>
          </a:p>
          <a:p>
            <a:pPr algn="just">
              <a:lnSpc>
                <a:spcPct val="105000"/>
              </a:lnSpc>
              <a:buClr>
                <a:srgbClr val="FFC000"/>
              </a:buClr>
              <a:buFont typeface="Wingdings" panose="05000000000000000000" pitchFamily="2" charset="2"/>
              <a:buChar char="§"/>
            </a:pPr>
            <a:endParaRPr lang="en-IE" dirty="0">
              <a:solidFill>
                <a:schemeClr val="bg1">
                  <a:lumMod val="95000"/>
                </a:schemeClr>
              </a:solidFill>
            </a:endParaRPr>
          </a:p>
          <a:p>
            <a:pPr algn="just">
              <a:lnSpc>
                <a:spcPct val="105000"/>
              </a:lnSpc>
              <a:buClr>
                <a:srgbClr val="FFC000"/>
              </a:buClr>
              <a:buFont typeface="Wingdings" panose="05000000000000000000" pitchFamily="2" charset="2"/>
              <a:buChar char="§"/>
            </a:pPr>
            <a:endParaRPr lang="en-IE" dirty="0">
              <a:solidFill>
                <a:schemeClr val="bg1">
                  <a:lumMod val="95000"/>
                </a:schemeClr>
              </a:solidFill>
            </a:endParaRPr>
          </a:p>
        </p:txBody>
      </p:sp>
      <p:grpSp>
        <p:nvGrpSpPr>
          <p:cNvPr id="5" name="Group 4">
            <a:extLst>
              <a:ext uri="{FF2B5EF4-FFF2-40B4-BE49-F238E27FC236}">
                <a16:creationId xmlns:a16="http://schemas.microsoft.com/office/drawing/2014/main" id="{1F035FD7-E169-4F6D-AAB0-F394E9C1F695}"/>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9C398D06-2875-3B51-E22B-3DD543DF8E40}"/>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1" name="Picture 10">
              <a:extLst>
                <a:ext uri="{FF2B5EF4-FFF2-40B4-BE49-F238E27FC236}">
                  <a16:creationId xmlns:a16="http://schemas.microsoft.com/office/drawing/2014/main" id="{48D2CCB5-991B-9E2B-2365-FED7CB41127C}"/>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4" name="Picture 3" descr="A group of logos with text&#10;&#10;Description automatically generated">
            <a:extLst>
              <a:ext uri="{FF2B5EF4-FFF2-40B4-BE49-F238E27FC236}">
                <a16:creationId xmlns:a16="http://schemas.microsoft.com/office/drawing/2014/main" id="{D29D8D26-0C63-8249-0EB7-B2E9276523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372481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rot="16200000">
            <a:off x="-1305098" y="2569678"/>
            <a:ext cx="4696691" cy="1325563"/>
          </a:xfrm>
        </p:spPr>
        <p:txBody>
          <a:bodyPr>
            <a:normAutofit/>
          </a:bodyPr>
          <a:lstStyle/>
          <a:p>
            <a:r>
              <a:rPr lang="en-IE" sz="3200" b="1" dirty="0">
                <a:solidFill>
                  <a:schemeClr val="accent4"/>
                </a:solidFill>
              </a:rPr>
              <a:t>Regional Structural Setting</a:t>
            </a:r>
          </a:p>
        </p:txBody>
      </p:sp>
      <p:grpSp>
        <p:nvGrpSpPr>
          <p:cNvPr id="8" name="Group 7">
            <a:extLst>
              <a:ext uri="{FF2B5EF4-FFF2-40B4-BE49-F238E27FC236}">
                <a16:creationId xmlns:a16="http://schemas.microsoft.com/office/drawing/2014/main" id="{9890CBBE-2094-7AA0-FD41-2AB4022AAAC8}"/>
              </a:ext>
            </a:extLst>
          </p:cNvPr>
          <p:cNvGrpSpPr/>
          <p:nvPr/>
        </p:nvGrpSpPr>
        <p:grpSpPr>
          <a:xfrm>
            <a:off x="133194" y="6313361"/>
            <a:ext cx="12910671" cy="466127"/>
            <a:chOff x="133194" y="6313361"/>
            <a:chExt cx="12910671" cy="466127"/>
          </a:xfrm>
        </p:grpSpPr>
        <p:sp>
          <p:nvSpPr>
            <p:cNvPr id="9" name="TextBox 8">
              <a:extLst>
                <a:ext uri="{FF2B5EF4-FFF2-40B4-BE49-F238E27FC236}">
                  <a16:creationId xmlns:a16="http://schemas.microsoft.com/office/drawing/2014/main" id="{5809CC38-0933-FE96-1052-33F274B2AFB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1" name="Picture 10">
              <a:extLst>
                <a:ext uri="{FF2B5EF4-FFF2-40B4-BE49-F238E27FC236}">
                  <a16:creationId xmlns:a16="http://schemas.microsoft.com/office/drawing/2014/main" id="{5085B745-0E0F-EA93-C850-F9026F82B5D2}"/>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grpSp>
        <p:nvGrpSpPr>
          <p:cNvPr id="12" name="Group 11">
            <a:extLst>
              <a:ext uri="{FF2B5EF4-FFF2-40B4-BE49-F238E27FC236}">
                <a16:creationId xmlns:a16="http://schemas.microsoft.com/office/drawing/2014/main" id="{FB969A65-6E00-2CF9-C0DA-512B70786FE0}"/>
              </a:ext>
            </a:extLst>
          </p:cNvPr>
          <p:cNvGrpSpPr/>
          <p:nvPr/>
        </p:nvGrpSpPr>
        <p:grpSpPr>
          <a:xfrm>
            <a:off x="1978430" y="147666"/>
            <a:ext cx="9869950" cy="6333682"/>
            <a:chOff x="1970117" y="114416"/>
            <a:chExt cx="9869950" cy="6333682"/>
          </a:xfrm>
        </p:grpSpPr>
        <p:pic>
          <p:nvPicPr>
            <p:cNvPr id="10" name="Picture 9" descr="Diagram, map&#10;&#10;Description automatically generated">
              <a:extLst>
                <a:ext uri="{FF2B5EF4-FFF2-40B4-BE49-F238E27FC236}">
                  <a16:creationId xmlns:a16="http://schemas.microsoft.com/office/drawing/2014/main" id="{1EC77F41-73C3-4E35-983E-23451F08A7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70117" y="114416"/>
              <a:ext cx="9869950" cy="6333682"/>
            </a:xfrm>
            <a:prstGeom prst="rect">
              <a:avLst/>
            </a:prstGeom>
          </p:spPr>
        </p:pic>
        <p:sp>
          <p:nvSpPr>
            <p:cNvPr id="3" name="Isosceles Triangle 2">
              <a:extLst>
                <a:ext uri="{FF2B5EF4-FFF2-40B4-BE49-F238E27FC236}">
                  <a16:creationId xmlns:a16="http://schemas.microsoft.com/office/drawing/2014/main" id="{9AD6A644-93F2-7511-4C0B-3666CA6526D7}"/>
                </a:ext>
              </a:extLst>
            </p:cNvPr>
            <p:cNvSpPr/>
            <p:nvPr/>
          </p:nvSpPr>
          <p:spPr>
            <a:xfrm>
              <a:off x="5843847" y="1787236"/>
              <a:ext cx="97200" cy="91440"/>
            </a:xfrm>
            <a:prstGeom prst="triangle">
              <a:avLst/>
            </a:prstGeom>
            <a:solidFill>
              <a:srgbClr val="FF00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E0176C86-C166-85C7-C4DE-368354F8EEDF}"/>
                </a:ext>
              </a:extLst>
            </p:cNvPr>
            <p:cNvSpPr txBox="1"/>
            <p:nvPr/>
          </p:nvSpPr>
          <p:spPr>
            <a:xfrm>
              <a:off x="5769034" y="1604357"/>
              <a:ext cx="561372" cy="215444"/>
            </a:xfrm>
            <a:prstGeom prst="rect">
              <a:avLst/>
            </a:prstGeom>
            <a:noFill/>
          </p:spPr>
          <p:txBody>
            <a:bodyPr wrap="none" rtlCol="0">
              <a:spAutoFit/>
            </a:bodyPr>
            <a:lstStyle/>
            <a:p>
              <a:r>
                <a:rPr lang="en-GB" sz="800" dirty="0" err="1"/>
                <a:t>Tyndrum</a:t>
              </a:r>
              <a:endParaRPr lang="en-IE" sz="800" dirty="0"/>
            </a:p>
          </p:txBody>
        </p:sp>
        <p:sp>
          <p:nvSpPr>
            <p:cNvPr id="6" name="Isosceles Triangle 5">
              <a:extLst>
                <a:ext uri="{FF2B5EF4-FFF2-40B4-BE49-F238E27FC236}">
                  <a16:creationId xmlns:a16="http://schemas.microsoft.com/office/drawing/2014/main" id="{DDD2D530-CDB1-6D7F-168E-51A0D62EFFED}"/>
                </a:ext>
              </a:extLst>
            </p:cNvPr>
            <p:cNvSpPr/>
            <p:nvPr/>
          </p:nvSpPr>
          <p:spPr>
            <a:xfrm>
              <a:off x="6320446" y="4433453"/>
              <a:ext cx="97200" cy="91440"/>
            </a:xfrm>
            <a:prstGeom prst="triangle">
              <a:avLst/>
            </a:prstGeom>
            <a:solidFill>
              <a:srgbClr val="FF00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Isosceles Triangle 6">
              <a:extLst>
                <a:ext uri="{FF2B5EF4-FFF2-40B4-BE49-F238E27FC236}">
                  <a16:creationId xmlns:a16="http://schemas.microsoft.com/office/drawing/2014/main" id="{A9E46EDC-C8FC-5101-BD78-D670F51E3F73}"/>
                </a:ext>
              </a:extLst>
            </p:cNvPr>
            <p:cNvSpPr/>
            <p:nvPr/>
          </p:nvSpPr>
          <p:spPr>
            <a:xfrm>
              <a:off x="5539044" y="3128356"/>
              <a:ext cx="97200" cy="91440"/>
            </a:xfrm>
            <a:prstGeom prst="triangle">
              <a:avLst/>
            </a:prstGeom>
            <a:solidFill>
              <a:srgbClr val="FF00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3" name="TextBox 12">
            <a:extLst>
              <a:ext uri="{FF2B5EF4-FFF2-40B4-BE49-F238E27FC236}">
                <a16:creationId xmlns:a16="http://schemas.microsoft.com/office/drawing/2014/main" id="{CF457E6C-BCFA-CA50-F8C7-07E64E04EF67}"/>
              </a:ext>
            </a:extLst>
          </p:cNvPr>
          <p:cNvSpPr txBox="1"/>
          <p:nvPr/>
        </p:nvSpPr>
        <p:spPr>
          <a:xfrm>
            <a:off x="2427316" y="1945178"/>
            <a:ext cx="1720735" cy="923330"/>
          </a:xfrm>
          <a:prstGeom prst="rect">
            <a:avLst/>
          </a:prstGeom>
          <a:noFill/>
        </p:spPr>
        <p:txBody>
          <a:bodyPr wrap="square" rtlCol="0">
            <a:spAutoFit/>
          </a:bodyPr>
          <a:lstStyle/>
          <a:p>
            <a:pPr algn="ctr"/>
            <a:r>
              <a:rPr lang="en-GB" dirty="0"/>
              <a:t>Note dextral shear and extension</a:t>
            </a:r>
            <a:endParaRPr lang="en-IE" dirty="0"/>
          </a:p>
        </p:txBody>
      </p:sp>
      <p:sp>
        <p:nvSpPr>
          <p:cNvPr id="14" name="Arrow: Circular 13">
            <a:extLst>
              <a:ext uri="{FF2B5EF4-FFF2-40B4-BE49-F238E27FC236}">
                <a16:creationId xmlns:a16="http://schemas.microsoft.com/office/drawing/2014/main" id="{E703C521-BA2A-3D16-E7CC-F98838AAB394}"/>
              </a:ext>
            </a:extLst>
          </p:cNvPr>
          <p:cNvSpPr/>
          <p:nvPr/>
        </p:nvSpPr>
        <p:spPr>
          <a:xfrm rot="1781865" flipH="1">
            <a:off x="8306726" y="2754654"/>
            <a:ext cx="794245" cy="951994"/>
          </a:xfrm>
          <a:prstGeom prst="circularArrow">
            <a:avLst>
              <a:gd name="adj1" fmla="val 12500"/>
              <a:gd name="adj2" fmla="val 1142319"/>
              <a:gd name="adj3" fmla="val 20457681"/>
              <a:gd name="adj4" fmla="val 14382561"/>
              <a:gd name="adj5" fmla="val 12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5" name="Arrow: Down 14">
            <a:extLst>
              <a:ext uri="{FF2B5EF4-FFF2-40B4-BE49-F238E27FC236}">
                <a16:creationId xmlns:a16="http://schemas.microsoft.com/office/drawing/2014/main" id="{E1EEA45A-D1D1-0459-F3AC-2506A1DEC1F9}"/>
              </a:ext>
            </a:extLst>
          </p:cNvPr>
          <p:cNvSpPr/>
          <p:nvPr/>
        </p:nvSpPr>
        <p:spPr>
          <a:xfrm rot="2520318">
            <a:off x="6998000" y="4436267"/>
            <a:ext cx="237337" cy="49512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199342BE-5BA8-2AB5-24CC-433E127AA1B0}"/>
              </a:ext>
            </a:extLst>
          </p:cNvPr>
          <p:cNvSpPr txBox="1"/>
          <p:nvPr/>
        </p:nvSpPr>
        <p:spPr>
          <a:xfrm>
            <a:off x="4902457" y="4657598"/>
            <a:ext cx="890645" cy="382324"/>
          </a:xfrm>
          <a:prstGeom prst="rect">
            <a:avLst/>
          </a:prstGeom>
          <a:noFill/>
        </p:spPr>
        <p:txBody>
          <a:bodyPr wrap="square" rtlCol="0">
            <a:spAutoFit/>
          </a:bodyPr>
          <a:lstStyle/>
          <a:p>
            <a:r>
              <a:rPr lang="en-IE" i="1" dirty="0">
                <a:effectLst>
                  <a:outerShdw blurRad="38100" dist="38100" dir="2700000" algn="tl">
                    <a:srgbClr val="000000">
                      <a:alpha val="43137"/>
                    </a:srgbClr>
                  </a:outerShdw>
                </a:effectLst>
              </a:rPr>
              <a:t>Dextral</a:t>
            </a:r>
          </a:p>
        </p:txBody>
      </p:sp>
      <p:sp>
        <p:nvSpPr>
          <p:cNvPr id="19" name="TextBox 18">
            <a:extLst>
              <a:ext uri="{FF2B5EF4-FFF2-40B4-BE49-F238E27FC236}">
                <a16:creationId xmlns:a16="http://schemas.microsoft.com/office/drawing/2014/main" id="{39767B2B-B6A1-5B64-58BE-4DD057EECC04}"/>
              </a:ext>
            </a:extLst>
          </p:cNvPr>
          <p:cNvSpPr txBox="1"/>
          <p:nvPr/>
        </p:nvSpPr>
        <p:spPr>
          <a:xfrm>
            <a:off x="8068659" y="4565997"/>
            <a:ext cx="959290" cy="382324"/>
          </a:xfrm>
          <a:prstGeom prst="rect">
            <a:avLst/>
          </a:prstGeom>
          <a:noFill/>
        </p:spPr>
        <p:txBody>
          <a:bodyPr wrap="square" rtlCol="0">
            <a:spAutoFit/>
          </a:bodyPr>
          <a:lstStyle/>
          <a:p>
            <a:r>
              <a:rPr lang="en-IE" i="1" dirty="0" err="1">
                <a:effectLst>
                  <a:outerShdw blurRad="38100" dist="38100" dir="2700000" algn="tl">
                    <a:srgbClr val="000000">
                      <a:alpha val="43137"/>
                    </a:srgbClr>
                  </a:outerShdw>
                </a:effectLst>
              </a:rPr>
              <a:t>Sinistral</a:t>
            </a:r>
            <a:endParaRPr lang="en-IE" i="1" dirty="0">
              <a:effectLst>
                <a:outerShdw blurRad="38100" dist="38100" dir="2700000" algn="tl">
                  <a:srgbClr val="000000">
                    <a:alpha val="43137"/>
                  </a:srgbClr>
                </a:outerShdw>
              </a:effectLst>
            </a:endParaRPr>
          </a:p>
        </p:txBody>
      </p:sp>
      <p:pic>
        <p:nvPicPr>
          <p:cNvPr id="23" name="Picture 22">
            <a:extLst>
              <a:ext uri="{FF2B5EF4-FFF2-40B4-BE49-F238E27FC236}">
                <a16:creationId xmlns:a16="http://schemas.microsoft.com/office/drawing/2014/main" id="{4F56D8AE-5CF3-D31D-EDEA-EB3736BF48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352412">
            <a:off x="8123428" y="1284099"/>
            <a:ext cx="389404" cy="274651"/>
          </a:xfrm>
          <a:prstGeom prst="rect">
            <a:avLst/>
          </a:prstGeom>
        </p:spPr>
      </p:pic>
      <p:sp>
        <p:nvSpPr>
          <p:cNvPr id="24" name="Rectangle 23">
            <a:extLst>
              <a:ext uri="{FF2B5EF4-FFF2-40B4-BE49-F238E27FC236}">
                <a16:creationId xmlns:a16="http://schemas.microsoft.com/office/drawing/2014/main" id="{92B9ED08-A41D-B910-D67D-68477633C7BD}"/>
              </a:ext>
            </a:extLst>
          </p:cNvPr>
          <p:cNvSpPr/>
          <p:nvPr/>
        </p:nvSpPr>
        <p:spPr>
          <a:xfrm>
            <a:off x="8046720" y="831273"/>
            <a:ext cx="2951018" cy="135497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Arrow: Circular 19">
            <a:extLst>
              <a:ext uri="{FF2B5EF4-FFF2-40B4-BE49-F238E27FC236}">
                <a16:creationId xmlns:a16="http://schemas.microsoft.com/office/drawing/2014/main" id="{615BBEF4-4036-F7F8-E615-AE8ECFA51674}"/>
              </a:ext>
            </a:extLst>
          </p:cNvPr>
          <p:cNvSpPr/>
          <p:nvPr/>
        </p:nvSpPr>
        <p:spPr>
          <a:xfrm rot="3105908">
            <a:off x="4652389" y="3396556"/>
            <a:ext cx="897184" cy="951994"/>
          </a:xfrm>
          <a:prstGeom prst="circularArrow">
            <a:avLst>
              <a:gd name="adj1" fmla="val 12500"/>
              <a:gd name="adj2" fmla="val 1142319"/>
              <a:gd name="adj3" fmla="val 20457681"/>
              <a:gd name="adj4" fmla="val 14136452"/>
              <a:gd name="adj5" fmla="val 12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2881837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0A4741-521F-754E-2627-34B4813C897E}"/>
              </a:ext>
            </a:extLst>
          </p:cNvPr>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grpSp>
        <p:nvGrpSpPr>
          <p:cNvPr id="7" name="Group 6">
            <a:extLst>
              <a:ext uri="{FF2B5EF4-FFF2-40B4-BE49-F238E27FC236}">
                <a16:creationId xmlns:a16="http://schemas.microsoft.com/office/drawing/2014/main" id="{CE9F57B6-4DA3-F928-817D-8E885F3A3915}"/>
              </a:ext>
            </a:extLst>
          </p:cNvPr>
          <p:cNvGrpSpPr/>
          <p:nvPr/>
        </p:nvGrpSpPr>
        <p:grpSpPr>
          <a:xfrm>
            <a:off x="292220" y="6259811"/>
            <a:ext cx="12910671" cy="466127"/>
            <a:chOff x="133194" y="6313361"/>
            <a:chExt cx="12910671" cy="466127"/>
          </a:xfrm>
        </p:grpSpPr>
        <p:sp>
          <p:nvSpPr>
            <p:cNvPr id="8" name="TextBox 7">
              <a:extLst>
                <a:ext uri="{FF2B5EF4-FFF2-40B4-BE49-F238E27FC236}">
                  <a16:creationId xmlns:a16="http://schemas.microsoft.com/office/drawing/2014/main" id="{87CC1B21-FECD-6CF0-C49C-9179AACC20C4}"/>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9" name="Picture 8">
              <a:extLst>
                <a:ext uri="{FF2B5EF4-FFF2-40B4-BE49-F238E27FC236}">
                  <a16:creationId xmlns:a16="http://schemas.microsoft.com/office/drawing/2014/main" id="{C17A6F1E-B61F-2314-7BCD-3E67E8B7FDD5}"/>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Content Placeholder 4" descr="A map of the world&#10;&#10;Description automatically generated">
            <a:extLst>
              <a:ext uri="{FF2B5EF4-FFF2-40B4-BE49-F238E27FC236}">
                <a16:creationId xmlns:a16="http://schemas.microsoft.com/office/drawing/2014/main" id="{3334A0F7-39C0-9160-3791-55E4A53C0DFA}"/>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6263431" y="3219981"/>
            <a:ext cx="5154940" cy="2899654"/>
          </a:xfrm>
        </p:spPr>
      </p:pic>
      <p:pic>
        <p:nvPicPr>
          <p:cNvPr id="11" name="Picture 10">
            <a:extLst>
              <a:ext uri="{FF2B5EF4-FFF2-40B4-BE49-F238E27FC236}">
                <a16:creationId xmlns:a16="http://schemas.microsoft.com/office/drawing/2014/main" id="{61BAC32E-92D3-9BFE-2FC8-FB30347313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3916" y="163035"/>
            <a:ext cx="5164455" cy="2905006"/>
          </a:xfrm>
          <a:prstGeom prst="rect">
            <a:avLst/>
          </a:prstGeom>
        </p:spPr>
      </p:pic>
      <p:pic>
        <p:nvPicPr>
          <p:cNvPr id="13" name="Picture 12" descr="A map of the world&#10;&#10;Description automatically generated">
            <a:extLst>
              <a:ext uri="{FF2B5EF4-FFF2-40B4-BE49-F238E27FC236}">
                <a16:creationId xmlns:a16="http://schemas.microsoft.com/office/drawing/2014/main" id="{E04EFCFD-08FE-FEDC-CEAE-6A6E8F1B41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265" y="155800"/>
            <a:ext cx="5164455" cy="2905006"/>
          </a:xfrm>
          <a:prstGeom prst="rect">
            <a:avLst/>
          </a:prstGeom>
        </p:spPr>
      </p:pic>
      <p:pic>
        <p:nvPicPr>
          <p:cNvPr id="15" name="Picture 14">
            <a:extLst>
              <a:ext uri="{FF2B5EF4-FFF2-40B4-BE49-F238E27FC236}">
                <a16:creationId xmlns:a16="http://schemas.microsoft.com/office/drawing/2014/main" id="{8F2B4C77-5960-35E7-BB7C-3948DA2188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1265" y="3200103"/>
            <a:ext cx="5154940" cy="2899654"/>
          </a:xfrm>
          <a:prstGeom prst="rect">
            <a:avLst/>
          </a:prstGeom>
        </p:spPr>
      </p:pic>
      <p:sp>
        <p:nvSpPr>
          <p:cNvPr id="16" name="TextBox 15">
            <a:extLst>
              <a:ext uri="{FF2B5EF4-FFF2-40B4-BE49-F238E27FC236}">
                <a16:creationId xmlns:a16="http://schemas.microsoft.com/office/drawing/2014/main" id="{86F5AC55-0D1A-89FC-52CC-1FB6E70F0F74}"/>
              </a:ext>
            </a:extLst>
          </p:cNvPr>
          <p:cNvSpPr txBox="1"/>
          <p:nvPr/>
        </p:nvSpPr>
        <p:spPr>
          <a:xfrm>
            <a:off x="9180834" y="6218106"/>
            <a:ext cx="3303387" cy="369332"/>
          </a:xfrm>
          <a:prstGeom prst="rect">
            <a:avLst/>
          </a:prstGeom>
          <a:noFill/>
        </p:spPr>
        <p:txBody>
          <a:bodyPr wrap="square" rtlCol="0">
            <a:spAutoFit/>
          </a:bodyPr>
          <a:lstStyle/>
          <a:p>
            <a:r>
              <a:rPr lang="en-IE" dirty="0">
                <a:solidFill>
                  <a:schemeClr val="accent4"/>
                </a:solidFill>
              </a:rPr>
              <a:t>Local Structural Impact</a:t>
            </a:r>
          </a:p>
        </p:txBody>
      </p:sp>
    </p:spTree>
    <p:extLst>
      <p:ext uri="{BB962C8B-B14F-4D97-AF65-F5344CB8AC3E}">
        <p14:creationId xmlns:p14="http://schemas.microsoft.com/office/powerpoint/2010/main" val="41398221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D6E5-6841-4653-AA86-0956F6362421}"/>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5C754618-C6ED-4CCB-8A3C-6E03F462BBAE}"/>
              </a:ext>
            </a:extLst>
          </p:cNvPr>
          <p:cNvSpPr>
            <a:spLocks noGrp="1"/>
          </p:cNvSpPr>
          <p:nvPr>
            <p:ph idx="1"/>
          </p:nvPr>
        </p:nvSpPr>
        <p:spPr/>
        <p:txBody>
          <a:bodyPr/>
          <a:lstStyle/>
          <a:p>
            <a:endParaRPr lang="en-IE"/>
          </a:p>
        </p:txBody>
      </p:sp>
      <p:sp>
        <p:nvSpPr>
          <p:cNvPr id="4" name="Rectangle 3">
            <a:extLst>
              <a:ext uri="{FF2B5EF4-FFF2-40B4-BE49-F238E27FC236}">
                <a16:creationId xmlns:a16="http://schemas.microsoft.com/office/drawing/2014/main" id="{4E5D19CE-3AEA-4DC7-B2D6-82D5D3EF6D4F}"/>
              </a:ext>
            </a:extLst>
          </p:cNvPr>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sp>
        <p:nvSpPr>
          <p:cNvPr id="12" name="Title 1">
            <a:extLst>
              <a:ext uri="{FF2B5EF4-FFF2-40B4-BE49-F238E27FC236}">
                <a16:creationId xmlns:a16="http://schemas.microsoft.com/office/drawing/2014/main" id="{4863FB39-BF3C-46EF-A2D6-217249F9EE50}"/>
              </a:ext>
            </a:extLst>
          </p:cNvPr>
          <p:cNvSpPr txBox="1">
            <a:spLocks/>
          </p:cNvSpPr>
          <p:nvPr/>
        </p:nvSpPr>
        <p:spPr>
          <a:xfrm>
            <a:off x="551794" y="-41114"/>
            <a:ext cx="110361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Constraints on the age of the “Irish-type” deposits</a:t>
            </a:r>
          </a:p>
        </p:txBody>
      </p:sp>
      <p:sp>
        <p:nvSpPr>
          <p:cNvPr id="13" name="TextBox 12">
            <a:extLst>
              <a:ext uri="{FF2B5EF4-FFF2-40B4-BE49-F238E27FC236}">
                <a16:creationId xmlns:a16="http://schemas.microsoft.com/office/drawing/2014/main" id="{4FACEE94-B162-4320-960B-8265BC828B14}"/>
              </a:ext>
            </a:extLst>
          </p:cNvPr>
          <p:cNvSpPr txBox="1"/>
          <p:nvPr/>
        </p:nvSpPr>
        <p:spPr>
          <a:xfrm>
            <a:off x="551795" y="1628545"/>
            <a:ext cx="8412480" cy="4093428"/>
          </a:xfrm>
          <a:prstGeom prst="rect">
            <a:avLst/>
          </a:prstGeom>
          <a:noFill/>
        </p:spPr>
        <p:txBody>
          <a:bodyPr wrap="square" rtlCol="0">
            <a:spAutoFit/>
          </a:bodyPr>
          <a:lstStyle/>
          <a:p>
            <a:pPr marL="457200" indent="-457200">
              <a:buClr>
                <a:srgbClr val="FFC000"/>
              </a:buClr>
              <a:buFont typeface="Wingdings" panose="05000000000000000000" pitchFamily="2" charset="2"/>
              <a:buChar char="§"/>
            </a:pPr>
            <a:r>
              <a:rPr lang="en-IE" sz="3200" dirty="0">
                <a:solidFill>
                  <a:schemeClr val="bg1">
                    <a:lumMod val="50000"/>
                  </a:schemeClr>
                </a:solidFill>
              </a:rPr>
              <a:t>Existing  dating methods – issues.</a:t>
            </a:r>
          </a:p>
          <a:p>
            <a:pPr marL="171450" indent="-171450">
              <a:buClr>
                <a:srgbClr val="FFC000"/>
              </a:buClr>
              <a:buFont typeface="Wingdings" panose="05000000000000000000" pitchFamily="2" charset="2"/>
              <a:buChar char="§"/>
            </a:pPr>
            <a:endParaRPr lang="en-IE" sz="1200" dirty="0">
              <a:solidFill>
                <a:schemeClr val="bg2"/>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Depositional environment of host-sediments and basin development.</a:t>
            </a:r>
          </a:p>
          <a:p>
            <a:pPr marL="342900" indent="-342900">
              <a:buClr>
                <a:srgbClr val="FFC000"/>
              </a:buClr>
              <a:buFont typeface="Wingdings" panose="05000000000000000000" pitchFamily="2" charset="2"/>
              <a:buChar char="§"/>
            </a:pPr>
            <a:endParaRPr lang="en-IE" sz="1200" dirty="0">
              <a:solidFill>
                <a:schemeClr val="tx1">
                  <a:lumMod val="50000"/>
                  <a:lumOff val="50000"/>
                </a:schemeClr>
              </a:solidFill>
            </a:endParaRPr>
          </a:p>
          <a:p>
            <a:pPr marL="457200" indent="-457200">
              <a:buClr>
                <a:srgbClr val="FFC000"/>
              </a:buClr>
              <a:buFont typeface="Wingdings" panose="05000000000000000000" pitchFamily="2" charset="2"/>
              <a:buChar char="§"/>
            </a:pPr>
            <a:r>
              <a:rPr lang="en-IE" sz="3200" dirty="0">
                <a:solidFill>
                  <a:schemeClr val="bg1"/>
                </a:solidFill>
              </a:rPr>
              <a:t>Relative depth of mineralization.</a:t>
            </a:r>
          </a:p>
          <a:p>
            <a:pPr marL="171450" indent="-171450">
              <a:buClr>
                <a:srgbClr val="FFC000"/>
              </a:buClr>
              <a:buFont typeface="Wingdings" panose="05000000000000000000" pitchFamily="2" charset="2"/>
              <a:buChar char="§"/>
            </a:pPr>
            <a:endParaRPr lang="en-IE" sz="1200" dirty="0">
              <a:solidFill>
                <a:schemeClr val="tx1">
                  <a:lumMod val="50000"/>
                  <a:lumOff val="50000"/>
                </a:schemeClr>
              </a:solidFill>
            </a:endParaRPr>
          </a:p>
          <a:p>
            <a:pPr marL="457200" indent="-457200">
              <a:buClr>
                <a:srgbClr val="FFC000"/>
              </a:buClr>
              <a:buFont typeface="Wingdings" panose="05000000000000000000" pitchFamily="2" charset="2"/>
              <a:buChar char="§"/>
            </a:pPr>
            <a:r>
              <a:rPr lang="en-IE" sz="3200" dirty="0">
                <a:solidFill>
                  <a:schemeClr val="tx1">
                    <a:lumMod val="50000"/>
                    <a:lumOff val="50000"/>
                  </a:schemeClr>
                </a:solidFill>
              </a:rPr>
              <a:t>Isotopic signatures constraining depth and timing of  mineralization.</a:t>
            </a:r>
          </a:p>
          <a:p>
            <a:pPr marL="457200" indent="-457200">
              <a:buClr>
                <a:srgbClr val="FFC000"/>
              </a:buClr>
              <a:buFont typeface="Wingdings" panose="05000000000000000000" pitchFamily="2" charset="2"/>
              <a:buChar char="§"/>
            </a:pPr>
            <a:endParaRPr lang="en-IE" sz="3200" dirty="0">
              <a:solidFill>
                <a:schemeClr val="bg2"/>
              </a:solidFill>
            </a:endParaRPr>
          </a:p>
        </p:txBody>
      </p:sp>
      <p:pic>
        <p:nvPicPr>
          <p:cNvPr id="8" name="Picture 7">
            <a:extLst>
              <a:ext uri="{FF2B5EF4-FFF2-40B4-BE49-F238E27FC236}">
                <a16:creationId xmlns:a16="http://schemas.microsoft.com/office/drawing/2014/main" id="{F2456608-1BF6-4DEC-9C03-B1ECE56425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94" b="96965" l="7160" r="89499">
                        <a14:foregroundMark x1="80907" y1="92652" x2="68019" y2="90575"/>
                        <a14:foregroundMark x1="68019" y1="90575" x2="55847" y2="91214"/>
                        <a14:foregroundMark x1="55847" y1="91214" x2="55847" y2="89617"/>
                        <a14:foregroundMark x1="80668" y1="96965" x2="78998" y2="95208"/>
                        <a14:foregroundMark x1="45346" y1="7188" x2="31742" y2="6550"/>
                        <a14:foregroundMark x1="31742" y1="6550" x2="7160" y2="10703"/>
                        <a14:foregroundMark x1="7160" y1="10703" x2="9069" y2="18051"/>
                        <a14:foregroundMark x1="38186" y1="3994" x2="24344" y2="3994"/>
                        <a14:foregroundMark x1="24344" y1="3994" x2="19809" y2="4153"/>
                        <a14:foregroundMark x1="52983" y1="94089" x2="52029" y2="93131"/>
                      </a14:backgroundRemoval>
                    </a14:imgEffect>
                  </a14:imgLayer>
                </a14:imgProps>
              </a:ext>
            </a:extLst>
          </a:blip>
          <a:stretch>
            <a:fillRect/>
          </a:stretch>
        </p:blipFill>
        <p:spPr>
          <a:xfrm rot="10800000">
            <a:off x="8497878" y="985185"/>
            <a:ext cx="3764280" cy="5623961"/>
          </a:xfrm>
          <a:prstGeom prst="rect">
            <a:avLst/>
          </a:prstGeom>
        </p:spPr>
      </p:pic>
      <p:sp>
        <p:nvSpPr>
          <p:cNvPr id="9" name="TextBox 8">
            <a:extLst>
              <a:ext uri="{FF2B5EF4-FFF2-40B4-BE49-F238E27FC236}">
                <a16:creationId xmlns:a16="http://schemas.microsoft.com/office/drawing/2014/main" id="{3BCA197B-9B7B-425B-B4CF-53A9727F7D90}"/>
              </a:ext>
            </a:extLst>
          </p:cNvPr>
          <p:cNvSpPr txBox="1"/>
          <p:nvPr/>
        </p:nvSpPr>
        <p:spPr>
          <a:xfrm>
            <a:off x="8214361" y="5947049"/>
            <a:ext cx="1692429" cy="523220"/>
          </a:xfrm>
          <a:prstGeom prst="rect">
            <a:avLst/>
          </a:prstGeom>
          <a:noFill/>
        </p:spPr>
        <p:txBody>
          <a:bodyPr wrap="square" rtlCol="0">
            <a:spAutoFit/>
          </a:bodyPr>
          <a:lstStyle/>
          <a:p>
            <a:r>
              <a:rPr lang="en-IE" sz="1400" dirty="0">
                <a:solidFill>
                  <a:schemeClr val="bg1"/>
                </a:solidFill>
              </a:rPr>
              <a:t>Navan Hi-Grade ore ~ 50% </a:t>
            </a:r>
            <a:r>
              <a:rPr lang="en-IE" sz="1400" dirty="0" err="1">
                <a:solidFill>
                  <a:schemeClr val="bg1"/>
                </a:solidFill>
              </a:rPr>
              <a:t>Zn+Pb</a:t>
            </a:r>
            <a:endParaRPr lang="en-IE" sz="1400" dirty="0">
              <a:solidFill>
                <a:schemeClr val="bg1"/>
              </a:solidFill>
            </a:endParaRPr>
          </a:p>
        </p:txBody>
      </p:sp>
      <p:pic>
        <p:nvPicPr>
          <p:cNvPr id="14" name="Picture 13">
            <a:extLst>
              <a:ext uri="{FF2B5EF4-FFF2-40B4-BE49-F238E27FC236}">
                <a16:creationId xmlns:a16="http://schemas.microsoft.com/office/drawing/2014/main" id="{75BE50E3-166C-4906-958B-74C7FC355F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1765" y="1426387"/>
            <a:ext cx="828000" cy="302810"/>
          </a:xfrm>
          <a:prstGeom prst="rect">
            <a:avLst/>
          </a:prstGeom>
        </p:spPr>
      </p:pic>
      <p:grpSp>
        <p:nvGrpSpPr>
          <p:cNvPr id="11" name="Group 10">
            <a:extLst>
              <a:ext uri="{FF2B5EF4-FFF2-40B4-BE49-F238E27FC236}">
                <a16:creationId xmlns:a16="http://schemas.microsoft.com/office/drawing/2014/main" id="{1DF210A3-F11D-A651-36BA-053C9D3B9F40}"/>
              </a:ext>
            </a:extLst>
          </p:cNvPr>
          <p:cNvGrpSpPr/>
          <p:nvPr/>
        </p:nvGrpSpPr>
        <p:grpSpPr>
          <a:xfrm>
            <a:off x="292220" y="6259811"/>
            <a:ext cx="12910671" cy="466127"/>
            <a:chOff x="133194" y="6313361"/>
            <a:chExt cx="12910671" cy="466127"/>
          </a:xfrm>
        </p:grpSpPr>
        <p:sp>
          <p:nvSpPr>
            <p:cNvPr id="15" name="TextBox 14">
              <a:extLst>
                <a:ext uri="{FF2B5EF4-FFF2-40B4-BE49-F238E27FC236}">
                  <a16:creationId xmlns:a16="http://schemas.microsoft.com/office/drawing/2014/main" id="{FCA4E9DC-55E0-55BD-F96E-2279B3A8FE9C}"/>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61F82FA9-3E16-50E9-C7F1-BEAA82EB3B25}"/>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782C858C-B16C-9FC6-5A23-AD6FF50234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996983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7304BF-98DE-A573-5D35-7358F4D44470}"/>
              </a:ext>
            </a:extLst>
          </p:cNvPr>
          <p:cNvSpPr/>
          <p:nvPr/>
        </p:nvSpPr>
        <p:spPr>
          <a:xfrm>
            <a:off x="-6979" y="-2098"/>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Content Placeholder 2">
            <a:extLst>
              <a:ext uri="{FF2B5EF4-FFF2-40B4-BE49-F238E27FC236}">
                <a16:creationId xmlns:a16="http://schemas.microsoft.com/office/drawing/2014/main" id="{E749A203-CC1A-494E-5D95-42C10BE6C0F4}"/>
              </a:ext>
            </a:extLst>
          </p:cNvPr>
          <p:cNvSpPr>
            <a:spLocks noGrp="1"/>
          </p:cNvSpPr>
          <p:nvPr>
            <p:ph idx="1"/>
          </p:nvPr>
        </p:nvSpPr>
        <p:spPr>
          <a:xfrm>
            <a:off x="863600" y="1275291"/>
            <a:ext cx="10515600" cy="4351338"/>
          </a:xfrm>
        </p:spPr>
        <p:txBody>
          <a:bodyPr/>
          <a:lstStyle/>
          <a:p>
            <a:endParaRPr lang="en-IE" dirty="0"/>
          </a:p>
        </p:txBody>
      </p:sp>
      <p:pic>
        <p:nvPicPr>
          <p:cNvPr id="4" name="Content Placeholder 4">
            <a:extLst>
              <a:ext uri="{FF2B5EF4-FFF2-40B4-BE49-F238E27FC236}">
                <a16:creationId xmlns:a16="http://schemas.microsoft.com/office/drawing/2014/main" id="{93917424-2D9C-0695-1E87-E725DE352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4901" y="775229"/>
            <a:ext cx="5437837" cy="3519392"/>
          </a:xfrm>
          <a:prstGeom prst="rect">
            <a:avLst/>
          </a:prstGeom>
        </p:spPr>
      </p:pic>
      <p:pic>
        <p:nvPicPr>
          <p:cNvPr id="5" name="Picture 4">
            <a:extLst>
              <a:ext uri="{FF2B5EF4-FFF2-40B4-BE49-F238E27FC236}">
                <a16:creationId xmlns:a16="http://schemas.microsoft.com/office/drawing/2014/main" id="{1479A703-7C27-DE60-D1B3-8AD5CC5A31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462" y="775229"/>
            <a:ext cx="5423577" cy="3519392"/>
          </a:xfrm>
          <a:prstGeom prst="rect">
            <a:avLst/>
          </a:prstGeom>
        </p:spPr>
      </p:pic>
      <p:sp>
        <p:nvSpPr>
          <p:cNvPr id="6" name="TextBox 5">
            <a:extLst>
              <a:ext uri="{FF2B5EF4-FFF2-40B4-BE49-F238E27FC236}">
                <a16:creationId xmlns:a16="http://schemas.microsoft.com/office/drawing/2014/main" id="{51CCA2E5-1204-35E5-AA68-634004BDCDF7}"/>
              </a:ext>
            </a:extLst>
          </p:cNvPr>
          <p:cNvSpPr txBox="1"/>
          <p:nvPr/>
        </p:nvSpPr>
        <p:spPr>
          <a:xfrm>
            <a:off x="459618" y="4454192"/>
            <a:ext cx="2674322" cy="1200329"/>
          </a:xfrm>
          <a:prstGeom prst="rect">
            <a:avLst/>
          </a:prstGeom>
          <a:noFill/>
        </p:spPr>
        <p:txBody>
          <a:bodyPr wrap="none" rtlCol="0">
            <a:spAutoFit/>
          </a:bodyPr>
          <a:lstStyle/>
          <a:p>
            <a:r>
              <a:rPr lang="en-IE" dirty="0">
                <a:solidFill>
                  <a:schemeClr val="bg1"/>
                </a:solidFill>
              </a:rPr>
              <a:t>Finely laminated sulphides</a:t>
            </a:r>
          </a:p>
          <a:p>
            <a:r>
              <a:rPr lang="en-IE" dirty="0">
                <a:solidFill>
                  <a:schemeClr val="bg1"/>
                </a:solidFill>
              </a:rPr>
              <a:t>Classic </a:t>
            </a:r>
            <a:r>
              <a:rPr lang="en-IE" dirty="0" err="1">
                <a:solidFill>
                  <a:schemeClr val="bg1"/>
                </a:solidFill>
              </a:rPr>
              <a:t>SedEx</a:t>
            </a:r>
            <a:r>
              <a:rPr lang="en-IE" dirty="0">
                <a:solidFill>
                  <a:schemeClr val="bg1"/>
                </a:solidFill>
              </a:rPr>
              <a:t> style.</a:t>
            </a:r>
          </a:p>
          <a:p>
            <a:endParaRPr lang="en-IE" dirty="0">
              <a:solidFill>
                <a:schemeClr val="bg1"/>
              </a:solidFill>
            </a:endParaRPr>
          </a:p>
          <a:p>
            <a:r>
              <a:rPr lang="en-IE" i="1" dirty="0">
                <a:solidFill>
                  <a:schemeClr val="bg1"/>
                </a:solidFill>
              </a:rPr>
              <a:t>Mt Isa 16 Lode.</a:t>
            </a:r>
          </a:p>
        </p:txBody>
      </p:sp>
      <p:sp>
        <p:nvSpPr>
          <p:cNvPr id="7" name="TextBox 6">
            <a:extLst>
              <a:ext uri="{FF2B5EF4-FFF2-40B4-BE49-F238E27FC236}">
                <a16:creationId xmlns:a16="http://schemas.microsoft.com/office/drawing/2014/main" id="{D5945255-85DE-EF4B-248A-E7191AA488F2}"/>
              </a:ext>
            </a:extLst>
          </p:cNvPr>
          <p:cNvSpPr txBox="1"/>
          <p:nvPr/>
        </p:nvSpPr>
        <p:spPr>
          <a:xfrm>
            <a:off x="8450480" y="4454192"/>
            <a:ext cx="3303095" cy="1200329"/>
          </a:xfrm>
          <a:prstGeom prst="rect">
            <a:avLst/>
          </a:prstGeom>
          <a:noFill/>
        </p:spPr>
        <p:txBody>
          <a:bodyPr wrap="square" rtlCol="0">
            <a:spAutoFit/>
          </a:bodyPr>
          <a:lstStyle/>
          <a:p>
            <a:r>
              <a:rPr lang="en-IE" dirty="0">
                <a:solidFill>
                  <a:schemeClr val="bg1"/>
                </a:solidFill>
              </a:rPr>
              <a:t>Breccia hosted coarse sphalerite.</a:t>
            </a:r>
          </a:p>
          <a:p>
            <a:r>
              <a:rPr lang="en-IE" dirty="0">
                <a:solidFill>
                  <a:schemeClr val="bg1"/>
                </a:solidFill>
              </a:rPr>
              <a:t>Classic MVT Style.</a:t>
            </a:r>
          </a:p>
          <a:p>
            <a:endParaRPr lang="en-IE" dirty="0">
              <a:solidFill>
                <a:schemeClr val="bg1"/>
              </a:solidFill>
            </a:endParaRPr>
          </a:p>
          <a:p>
            <a:r>
              <a:rPr lang="en-IE" i="1" dirty="0">
                <a:solidFill>
                  <a:schemeClr val="bg1"/>
                </a:solidFill>
              </a:rPr>
              <a:t>Gordonsville, Tennessee.</a:t>
            </a:r>
          </a:p>
        </p:txBody>
      </p:sp>
      <p:grpSp>
        <p:nvGrpSpPr>
          <p:cNvPr id="11" name="Group 10">
            <a:extLst>
              <a:ext uri="{FF2B5EF4-FFF2-40B4-BE49-F238E27FC236}">
                <a16:creationId xmlns:a16="http://schemas.microsoft.com/office/drawing/2014/main" id="{E305ADE2-2399-BAD2-432E-318BC3E3C55A}"/>
              </a:ext>
            </a:extLst>
          </p:cNvPr>
          <p:cNvGrpSpPr/>
          <p:nvPr/>
        </p:nvGrpSpPr>
        <p:grpSpPr>
          <a:xfrm>
            <a:off x="3322873" y="460931"/>
            <a:ext cx="5233115" cy="5729205"/>
            <a:chOff x="3322873" y="460931"/>
            <a:chExt cx="5233115" cy="5729205"/>
          </a:xfrm>
        </p:grpSpPr>
        <p:sp>
          <p:nvSpPr>
            <p:cNvPr id="12" name="Arrow: Right 11">
              <a:extLst>
                <a:ext uri="{FF2B5EF4-FFF2-40B4-BE49-F238E27FC236}">
                  <a16:creationId xmlns:a16="http://schemas.microsoft.com/office/drawing/2014/main" id="{F97F4C7F-A139-5046-1808-B42C9015C1B2}"/>
                </a:ext>
              </a:extLst>
            </p:cNvPr>
            <p:cNvSpPr/>
            <p:nvPr/>
          </p:nvSpPr>
          <p:spPr>
            <a:xfrm>
              <a:off x="3322873" y="2200556"/>
              <a:ext cx="682388" cy="6687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Arrow: Right 12">
              <a:extLst>
                <a:ext uri="{FF2B5EF4-FFF2-40B4-BE49-F238E27FC236}">
                  <a16:creationId xmlns:a16="http://schemas.microsoft.com/office/drawing/2014/main" id="{0CF5B2EB-59F8-4D45-D94A-5492B9F2399E}"/>
                </a:ext>
              </a:extLst>
            </p:cNvPr>
            <p:cNvSpPr/>
            <p:nvPr/>
          </p:nvSpPr>
          <p:spPr>
            <a:xfrm rot="10800000">
              <a:off x="7873600" y="2200556"/>
              <a:ext cx="682388" cy="6687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TextBox 13">
              <a:extLst>
                <a:ext uri="{FF2B5EF4-FFF2-40B4-BE49-F238E27FC236}">
                  <a16:creationId xmlns:a16="http://schemas.microsoft.com/office/drawing/2014/main" id="{3A5730B0-06B4-F6C8-F205-906F5542199C}"/>
                </a:ext>
              </a:extLst>
            </p:cNvPr>
            <p:cNvSpPr txBox="1"/>
            <p:nvPr/>
          </p:nvSpPr>
          <p:spPr>
            <a:xfrm>
              <a:off x="4342320" y="4989807"/>
              <a:ext cx="3358099" cy="1200329"/>
            </a:xfrm>
            <a:prstGeom prst="rect">
              <a:avLst/>
            </a:prstGeom>
            <a:noFill/>
          </p:spPr>
          <p:txBody>
            <a:bodyPr wrap="none" rtlCol="0">
              <a:spAutoFit/>
            </a:bodyPr>
            <a:lstStyle/>
            <a:p>
              <a:r>
                <a:rPr lang="en-IE" dirty="0">
                  <a:solidFill>
                    <a:schemeClr val="bg1"/>
                  </a:solidFill>
                </a:rPr>
                <a:t>Bedding parallel and cross-cutting</a:t>
              </a:r>
            </a:p>
            <a:p>
              <a:r>
                <a:rPr lang="en-IE" dirty="0">
                  <a:solidFill>
                    <a:schemeClr val="bg1"/>
                  </a:solidFill>
                </a:rPr>
                <a:t>Zn-</a:t>
              </a:r>
              <a:r>
                <a:rPr lang="en-IE" dirty="0" err="1">
                  <a:solidFill>
                    <a:schemeClr val="bg1"/>
                  </a:solidFill>
                </a:rPr>
                <a:t>Pb</a:t>
              </a:r>
              <a:r>
                <a:rPr lang="en-IE" dirty="0">
                  <a:solidFill>
                    <a:schemeClr val="bg1"/>
                  </a:solidFill>
                </a:rPr>
                <a:t> mineralization</a:t>
              </a:r>
            </a:p>
            <a:p>
              <a:endParaRPr lang="en-IE" dirty="0">
                <a:solidFill>
                  <a:schemeClr val="bg1"/>
                </a:solidFill>
              </a:endParaRPr>
            </a:p>
            <a:p>
              <a:r>
                <a:rPr lang="en-IE" i="1" dirty="0">
                  <a:solidFill>
                    <a:schemeClr val="bg1"/>
                  </a:solidFill>
                </a:rPr>
                <a:t>Navan 4 Lens - 2 Zone</a:t>
              </a:r>
            </a:p>
          </p:txBody>
        </p:sp>
        <p:pic>
          <p:nvPicPr>
            <p:cNvPr id="15" name="Picture 14" descr="A picture containing outdoor, person, ground&#10;&#10;Description generated with high confidence">
              <a:extLst>
                <a:ext uri="{FF2B5EF4-FFF2-40B4-BE49-F238E27FC236}">
                  <a16:creationId xmlns:a16="http://schemas.microsoft.com/office/drawing/2014/main" id="{16C28DF7-14D1-4E15-A80C-50063FD8BE91}"/>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8800"/>
                      </a14:imgEffect>
                    </a14:imgLayer>
                  </a14:imgProps>
                </a:ext>
                <a:ext uri="{28A0092B-C50C-407E-A947-70E740481C1C}">
                  <a14:useLocalDpi xmlns:a14="http://schemas.microsoft.com/office/drawing/2010/main"/>
                </a:ext>
              </a:extLst>
            </a:blip>
            <a:stretch>
              <a:fillRect/>
            </a:stretch>
          </p:blipFill>
          <p:spPr>
            <a:xfrm>
              <a:off x="4492819" y="460931"/>
              <a:ext cx="2866029" cy="4355995"/>
            </a:xfrm>
            <a:prstGeom prst="rect">
              <a:avLst/>
            </a:prstGeom>
            <a:effectLst>
              <a:outerShdw blurRad="50800" dist="38100" dir="10800000" algn="r" rotWithShape="0">
                <a:prstClr val="black">
                  <a:alpha val="40000"/>
                </a:prstClr>
              </a:outerShdw>
            </a:effectLst>
          </p:spPr>
        </p:pic>
      </p:grpSp>
      <p:grpSp>
        <p:nvGrpSpPr>
          <p:cNvPr id="9" name="Group 8">
            <a:extLst>
              <a:ext uri="{FF2B5EF4-FFF2-40B4-BE49-F238E27FC236}">
                <a16:creationId xmlns:a16="http://schemas.microsoft.com/office/drawing/2014/main" id="{2EBA06F1-B903-BE22-83B1-9AAE8375B2E3}"/>
              </a:ext>
            </a:extLst>
          </p:cNvPr>
          <p:cNvGrpSpPr/>
          <p:nvPr/>
        </p:nvGrpSpPr>
        <p:grpSpPr>
          <a:xfrm>
            <a:off x="133194" y="6313361"/>
            <a:ext cx="12910671" cy="466127"/>
            <a:chOff x="133194" y="6313361"/>
            <a:chExt cx="12910671" cy="466127"/>
          </a:xfrm>
        </p:grpSpPr>
        <p:sp>
          <p:nvSpPr>
            <p:cNvPr id="16" name="TextBox 15">
              <a:extLst>
                <a:ext uri="{FF2B5EF4-FFF2-40B4-BE49-F238E27FC236}">
                  <a16:creationId xmlns:a16="http://schemas.microsoft.com/office/drawing/2014/main" id="{DF5752F9-9B3E-A88A-3021-962530840DB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0" name="Picture 19">
              <a:extLst>
                <a:ext uri="{FF2B5EF4-FFF2-40B4-BE49-F238E27FC236}">
                  <a16:creationId xmlns:a16="http://schemas.microsoft.com/office/drawing/2014/main" id="{CB734EA9-656F-ADB8-66F4-2CCFDE850D7C}"/>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411963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74B7B9-C2F9-441E-B981-8DF4BF9E51D7}"/>
              </a:ext>
            </a:extLst>
          </p:cNvPr>
          <p:cNvSpPr/>
          <p:nvPr/>
        </p:nvSpPr>
        <p:spPr>
          <a:xfrm>
            <a:off x="10510" y="-10918"/>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0E588E23-C229-443D-AFE5-7C3A85963121}"/>
              </a:ext>
            </a:extLst>
          </p:cNvPr>
          <p:cNvSpPr>
            <a:spLocks noGrp="1"/>
          </p:cNvSpPr>
          <p:nvPr>
            <p:ph type="title"/>
          </p:nvPr>
        </p:nvSpPr>
        <p:spPr>
          <a:xfrm>
            <a:off x="716280" y="50145"/>
            <a:ext cx="10515600" cy="1325563"/>
          </a:xfrm>
        </p:spPr>
        <p:txBody>
          <a:bodyPr>
            <a:normAutofit/>
          </a:bodyPr>
          <a:lstStyle/>
          <a:p>
            <a:r>
              <a:rPr lang="en-IE" sz="3200" b="1" dirty="0">
                <a:solidFill>
                  <a:srgbClr val="FFC000"/>
                </a:solidFill>
                <a:latin typeface="+mn-lt"/>
              </a:rPr>
              <a:t>Lithification &amp; Diagenesis</a:t>
            </a:r>
          </a:p>
        </p:txBody>
      </p:sp>
      <p:sp>
        <p:nvSpPr>
          <p:cNvPr id="3" name="Content Placeholder 2">
            <a:extLst>
              <a:ext uri="{FF2B5EF4-FFF2-40B4-BE49-F238E27FC236}">
                <a16:creationId xmlns:a16="http://schemas.microsoft.com/office/drawing/2014/main" id="{5C35D3D5-016B-4C2C-A6D6-CFEF743975D8}"/>
              </a:ext>
            </a:extLst>
          </p:cNvPr>
          <p:cNvSpPr>
            <a:spLocks noGrp="1"/>
          </p:cNvSpPr>
          <p:nvPr>
            <p:ph idx="1"/>
          </p:nvPr>
        </p:nvSpPr>
        <p:spPr>
          <a:xfrm>
            <a:off x="716280" y="1529974"/>
            <a:ext cx="10515600" cy="4351338"/>
          </a:xfrm>
        </p:spPr>
        <p:txBody>
          <a:bodyPr>
            <a:noAutofit/>
          </a:bodyPr>
          <a:lstStyle/>
          <a:p>
            <a:pPr algn="just">
              <a:lnSpc>
                <a:spcPct val="100000"/>
              </a:lnSpc>
              <a:buClr>
                <a:srgbClr val="FFC000"/>
              </a:buClr>
              <a:buFont typeface="Wingdings" panose="05000000000000000000" pitchFamily="2" charset="2"/>
              <a:buChar char="§"/>
            </a:pPr>
            <a:r>
              <a:rPr lang="en-IE" sz="2200" dirty="0">
                <a:solidFill>
                  <a:schemeClr val="bg1"/>
                </a:solidFill>
              </a:rPr>
              <a:t>Lithification depends on many factors including permeability, porosity, grain size of the sediment and especially the percentage of </a:t>
            </a:r>
            <a:r>
              <a:rPr lang="en-IE" sz="2200" dirty="0" err="1">
                <a:solidFill>
                  <a:schemeClr val="bg1"/>
                </a:solidFill>
              </a:rPr>
              <a:t>microspar</a:t>
            </a:r>
            <a:r>
              <a:rPr lang="en-IE" sz="2200" dirty="0">
                <a:solidFill>
                  <a:schemeClr val="bg1"/>
                </a:solidFill>
              </a:rPr>
              <a:t>. </a:t>
            </a:r>
          </a:p>
          <a:p>
            <a:pPr algn="just">
              <a:lnSpc>
                <a:spcPct val="100000"/>
              </a:lnSpc>
              <a:buClr>
                <a:srgbClr val="FFC000"/>
              </a:buClr>
              <a:buFont typeface="Wingdings" panose="05000000000000000000" pitchFamily="2" charset="2"/>
              <a:buChar char="§"/>
            </a:pPr>
            <a:r>
              <a:rPr lang="en-IE" sz="2200" dirty="0">
                <a:solidFill>
                  <a:schemeClr val="bg1"/>
                </a:solidFill>
              </a:rPr>
              <a:t>Schlager &amp; James (1978) have shown that carbonate oozes can, if covered by later  sediments, remain unlithified for 200,000 to 400,000 years and in some cases tens of millions of years.</a:t>
            </a:r>
          </a:p>
          <a:p>
            <a:pPr algn="just">
              <a:lnSpc>
                <a:spcPct val="100000"/>
              </a:lnSpc>
              <a:buClr>
                <a:srgbClr val="FFC000"/>
              </a:buClr>
              <a:buFont typeface="Wingdings" panose="05000000000000000000" pitchFamily="2" charset="2"/>
              <a:buChar char="§"/>
            </a:pPr>
            <a:r>
              <a:rPr lang="en-IE" sz="2200" dirty="0">
                <a:solidFill>
                  <a:schemeClr val="bg1"/>
                </a:solidFill>
              </a:rPr>
              <a:t>Diagenetic potential still present in carbonate </a:t>
            </a:r>
            <a:r>
              <a:rPr lang="en-IE" sz="2200" dirty="0" err="1">
                <a:solidFill>
                  <a:schemeClr val="bg1"/>
                </a:solidFill>
              </a:rPr>
              <a:t>grainstones</a:t>
            </a:r>
            <a:r>
              <a:rPr lang="en-IE" sz="2200" dirty="0">
                <a:solidFill>
                  <a:schemeClr val="bg1"/>
                </a:solidFill>
              </a:rPr>
              <a:t> at 300m burial depths.  (Dix &amp; Mullins (1992).</a:t>
            </a:r>
          </a:p>
          <a:p>
            <a:pPr algn="just">
              <a:lnSpc>
                <a:spcPct val="100000"/>
              </a:lnSpc>
              <a:buClr>
                <a:srgbClr val="FFC000"/>
              </a:buClr>
              <a:buFont typeface="Wingdings" panose="05000000000000000000" pitchFamily="2" charset="2"/>
              <a:buChar char="§"/>
            </a:pPr>
            <a:r>
              <a:rPr lang="en-IE" sz="2200" dirty="0">
                <a:solidFill>
                  <a:schemeClr val="bg1"/>
                </a:solidFill>
              </a:rPr>
              <a:t>Most dolomite precipitates after initial aragonite dissolution, typically in the upper 70m, with Mg derived from alteration of magnesian calcite and diffusion from overlying sea water. </a:t>
            </a:r>
          </a:p>
          <a:p>
            <a:pPr algn="just">
              <a:lnSpc>
                <a:spcPct val="100000"/>
              </a:lnSpc>
              <a:buClr>
                <a:srgbClr val="FFC000"/>
              </a:buClr>
              <a:buFont typeface="Wingdings" panose="05000000000000000000" pitchFamily="2" charset="2"/>
              <a:buChar char="§"/>
            </a:pPr>
            <a:endParaRPr lang="en-IE" sz="2200" dirty="0">
              <a:solidFill>
                <a:schemeClr val="bg1"/>
              </a:solidFill>
            </a:endParaRPr>
          </a:p>
        </p:txBody>
      </p:sp>
      <p:grpSp>
        <p:nvGrpSpPr>
          <p:cNvPr id="9" name="Group 8">
            <a:extLst>
              <a:ext uri="{FF2B5EF4-FFF2-40B4-BE49-F238E27FC236}">
                <a16:creationId xmlns:a16="http://schemas.microsoft.com/office/drawing/2014/main" id="{F022CD92-E405-DC09-D299-2B52B025F577}"/>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B68E7DC2-AB04-BA9D-8EA6-BE5490AE93BA}"/>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1" name="Picture 10">
              <a:extLst>
                <a:ext uri="{FF2B5EF4-FFF2-40B4-BE49-F238E27FC236}">
                  <a16:creationId xmlns:a16="http://schemas.microsoft.com/office/drawing/2014/main" id="{CC555DE1-C67B-130D-B421-BD556E529135}"/>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CF45CC7F-2A31-9563-6222-964F298936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3787479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Hydraulic fracturing</a:t>
            </a:r>
          </a:p>
        </p:txBody>
      </p:sp>
      <p:grpSp>
        <p:nvGrpSpPr>
          <p:cNvPr id="19" name="Group 18">
            <a:extLst>
              <a:ext uri="{FF2B5EF4-FFF2-40B4-BE49-F238E27FC236}">
                <a16:creationId xmlns:a16="http://schemas.microsoft.com/office/drawing/2014/main" id="{936813A6-790B-415A-9057-B90334697020}"/>
              </a:ext>
            </a:extLst>
          </p:cNvPr>
          <p:cNvGrpSpPr/>
          <p:nvPr/>
        </p:nvGrpSpPr>
        <p:grpSpPr>
          <a:xfrm>
            <a:off x="999407" y="279893"/>
            <a:ext cx="6838307" cy="5897070"/>
            <a:chOff x="3940929" y="883092"/>
            <a:chExt cx="5096593" cy="4064930"/>
          </a:xfrm>
        </p:grpSpPr>
        <p:pic>
          <p:nvPicPr>
            <p:cNvPr id="11" name="Picture 10">
              <a:extLst>
                <a:ext uri="{FF2B5EF4-FFF2-40B4-BE49-F238E27FC236}">
                  <a16:creationId xmlns:a16="http://schemas.microsoft.com/office/drawing/2014/main" id="{B8FA4423-8E9C-4934-96D2-E0EDFB8398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67277" y="883092"/>
              <a:ext cx="4070245" cy="4064930"/>
            </a:xfrm>
            <a:prstGeom prst="rect">
              <a:avLst/>
            </a:prstGeom>
          </p:spPr>
        </p:pic>
        <p:sp>
          <p:nvSpPr>
            <p:cNvPr id="12" name="Freeform: Shape 11">
              <a:extLst>
                <a:ext uri="{FF2B5EF4-FFF2-40B4-BE49-F238E27FC236}">
                  <a16:creationId xmlns:a16="http://schemas.microsoft.com/office/drawing/2014/main" id="{777ABC22-AA73-4B2D-9F19-70FF90B56938}"/>
                </a:ext>
              </a:extLst>
            </p:cNvPr>
            <p:cNvSpPr/>
            <p:nvPr/>
          </p:nvSpPr>
          <p:spPr>
            <a:xfrm>
              <a:off x="6886575" y="2252663"/>
              <a:ext cx="676275" cy="776287"/>
            </a:xfrm>
            <a:custGeom>
              <a:avLst/>
              <a:gdLst>
                <a:gd name="connsiteX0" fmla="*/ 0 w 676275"/>
                <a:gd name="connsiteY0" fmla="*/ 57150 h 776287"/>
                <a:gd name="connsiteX1" fmla="*/ 57150 w 676275"/>
                <a:gd name="connsiteY1" fmla="*/ 38100 h 776287"/>
                <a:gd name="connsiteX2" fmla="*/ 142875 w 676275"/>
                <a:gd name="connsiteY2" fmla="*/ 19050 h 776287"/>
                <a:gd name="connsiteX3" fmla="*/ 252413 w 676275"/>
                <a:gd name="connsiteY3" fmla="*/ 0 h 776287"/>
                <a:gd name="connsiteX4" fmla="*/ 342900 w 676275"/>
                <a:gd name="connsiteY4" fmla="*/ 0 h 776287"/>
                <a:gd name="connsiteX5" fmla="*/ 447675 w 676275"/>
                <a:gd name="connsiteY5" fmla="*/ 4762 h 776287"/>
                <a:gd name="connsiteX6" fmla="*/ 538163 w 676275"/>
                <a:gd name="connsiteY6" fmla="*/ 23812 h 776287"/>
                <a:gd name="connsiteX7" fmla="*/ 671513 w 676275"/>
                <a:gd name="connsiteY7" fmla="*/ 52387 h 776287"/>
                <a:gd name="connsiteX8" fmla="*/ 676275 w 676275"/>
                <a:gd name="connsiteY8" fmla="*/ 776287 h 776287"/>
                <a:gd name="connsiteX9" fmla="*/ 519113 w 676275"/>
                <a:gd name="connsiteY9" fmla="*/ 585787 h 776287"/>
                <a:gd name="connsiteX10" fmla="*/ 395288 w 676275"/>
                <a:gd name="connsiteY10" fmla="*/ 423862 h 776287"/>
                <a:gd name="connsiteX11" fmla="*/ 252413 w 676275"/>
                <a:gd name="connsiteY11" fmla="*/ 271462 h 776287"/>
                <a:gd name="connsiteX12" fmla="*/ 109538 w 676275"/>
                <a:gd name="connsiteY12" fmla="*/ 152400 h 776287"/>
                <a:gd name="connsiteX13" fmla="*/ 0 w 676275"/>
                <a:gd name="connsiteY13" fmla="*/ 57150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275" h="776287">
                  <a:moveTo>
                    <a:pt x="0" y="57150"/>
                  </a:moveTo>
                  <a:lnTo>
                    <a:pt x="57150" y="38100"/>
                  </a:lnTo>
                  <a:lnTo>
                    <a:pt x="142875" y="19050"/>
                  </a:lnTo>
                  <a:lnTo>
                    <a:pt x="252413" y="0"/>
                  </a:lnTo>
                  <a:lnTo>
                    <a:pt x="342900" y="0"/>
                  </a:lnTo>
                  <a:lnTo>
                    <a:pt x="447675" y="4762"/>
                  </a:lnTo>
                  <a:lnTo>
                    <a:pt x="538163" y="23812"/>
                  </a:lnTo>
                  <a:lnTo>
                    <a:pt x="671513" y="52387"/>
                  </a:lnTo>
                  <a:cubicBezTo>
                    <a:pt x="673100" y="293687"/>
                    <a:pt x="674688" y="534987"/>
                    <a:pt x="676275" y="776287"/>
                  </a:cubicBezTo>
                  <a:lnTo>
                    <a:pt x="519113" y="585787"/>
                  </a:lnTo>
                  <a:lnTo>
                    <a:pt x="395288" y="423862"/>
                  </a:lnTo>
                  <a:lnTo>
                    <a:pt x="252413" y="271462"/>
                  </a:lnTo>
                  <a:lnTo>
                    <a:pt x="109538" y="152400"/>
                  </a:lnTo>
                  <a:lnTo>
                    <a:pt x="0" y="57150"/>
                  </a:lnTo>
                  <a:close/>
                </a:path>
              </a:pathLst>
            </a:custGeom>
            <a:solidFill>
              <a:srgbClr val="FF3300">
                <a:alpha val="30196"/>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CBE86650-B398-4DEC-8FA5-8633510B06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0929" y="883092"/>
              <a:ext cx="1026348" cy="4064930"/>
            </a:xfrm>
            <a:prstGeom prst="rect">
              <a:avLst/>
            </a:prstGeom>
          </p:spPr>
        </p:pic>
        <p:sp>
          <p:nvSpPr>
            <p:cNvPr id="16" name="TextBox 15">
              <a:extLst>
                <a:ext uri="{FF2B5EF4-FFF2-40B4-BE49-F238E27FC236}">
                  <a16:creationId xmlns:a16="http://schemas.microsoft.com/office/drawing/2014/main" id="{D90E8EAE-5754-45E6-8E51-70040F0E2961}"/>
                </a:ext>
              </a:extLst>
            </p:cNvPr>
            <p:cNvSpPr txBox="1"/>
            <p:nvPr/>
          </p:nvSpPr>
          <p:spPr>
            <a:xfrm>
              <a:off x="6155052" y="1573712"/>
              <a:ext cx="1627016" cy="212155"/>
            </a:xfrm>
            <a:prstGeom prst="rect">
              <a:avLst/>
            </a:prstGeom>
            <a:noFill/>
          </p:spPr>
          <p:txBody>
            <a:bodyPr wrap="none" rtlCol="0">
              <a:spAutoFit/>
            </a:bodyPr>
            <a:lstStyle/>
            <a:p>
              <a:r>
                <a:rPr lang="en-IE" sz="1400" b="1" dirty="0">
                  <a:solidFill>
                    <a:schemeClr val="tx1">
                      <a:lumMod val="75000"/>
                      <a:lumOff val="25000"/>
                    </a:schemeClr>
                  </a:solidFill>
                </a:rPr>
                <a:t>Potential site of exhalation</a:t>
              </a:r>
            </a:p>
          </p:txBody>
        </p:sp>
        <p:cxnSp>
          <p:nvCxnSpPr>
            <p:cNvPr id="18" name="Straight Arrow Connector 17">
              <a:extLst>
                <a:ext uri="{FF2B5EF4-FFF2-40B4-BE49-F238E27FC236}">
                  <a16:creationId xmlns:a16="http://schemas.microsoft.com/office/drawing/2014/main" id="{5739B4D0-AD47-4F6E-813A-3E3AE1C85755}"/>
                </a:ext>
              </a:extLst>
            </p:cNvPr>
            <p:cNvCxnSpPr/>
            <p:nvPr/>
          </p:nvCxnSpPr>
          <p:spPr>
            <a:xfrm flipH="1">
              <a:off x="6886575" y="1844717"/>
              <a:ext cx="115824" cy="4045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Arrow: Left-Right 9">
            <a:extLst>
              <a:ext uri="{FF2B5EF4-FFF2-40B4-BE49-F238E27FC236}">
                <a16:creationId xmlns:a16="http://schemas.microsoft.com/office/drawing/2014/main" id="{7B207A58-5DCD-454D-B1D0-CCD3FB440214}"/>
              </a:ext>
            </a:extLst>
          </p:cNvPr>
          <p:cNvSpPr/>
          <p:nvPr/>
        </p:nvSpPr>
        <p:spPr>
          <a:xfrm>
            <a:off x="3722048" y="5277393"/>
            <a:ext cx="2110047" cy="156755"/>
          </a:xfrm>
          <a:prstGeom prst="leftRightArrow">
            <a:avLst/>
          </a:prstGeom>
          <a:solidFill>
            <a:srgbClr val="FF00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919D51C-8C4F-4C7D-B5F4-DD009948A059}"/>
              </a:ext>
            </a:extLst>
          </p:cNvPr>
          <p:cNvSpPr txBox="1"/>
          <p:nvPr/>
        </p:nvSpPr>
        <p:spPr>
          <a:xfrm>
            <a:off x="7999961" y="5869186"/>
            <a:ext cx="2429691" cy="307777"/>
          </a:xfrm>
          <a:prstGeom prst="rect">
            <a:avLst/>
          </a:prstGeom>
          <a:noFill/>
        </p:spPr>
        <p:txBody>
          <a:bodyPr wrap="square" rtlCol="0">
            <a:spAutoFit/>
          </a:bodyPr>
          <a:lstStyle/>
          <a:p>
            <a:r>
              <a:rPr lang="en-IE" sz="1400" dirty="0">
                <a:solidFill>
                  <a:schemeClr val="bg1"/>
                </a:solidFill>
              </a:rPr>
              <a:t>After Wilkinson </a:t>
            </a:r>
            <a:r>
              <a:rPr lang="en-IE" sz="1400" i="1" dirty="0">
                <a:solidFill>
                  <a:schemeClr val="bg1"/>
                </a:solidFill>
              </a:rPr>
              <a:t>et al </a:t>
            </a:r>
            <a:r>
              <a:rPr lang="en-IE" sz="1400" dirty="0">
                <a:solidFill>
                  <a:schemeClr val="bg1"/>
                </a:solidFill>
              </a:rPr>
              <a:t>(2003)</a:t>
            </a:r>
          </a:p>
        </p:txBody>
      </p:sp>
      <p:sp>
        <p:nvSpPr>
          <p:cNvPr id="14" name="TextBox 13">
            <a:extLst>
              <a:ext uri="{FF2B5EF4-FFF2-40B4-BE49-F238E27FC236}">
                <a16:creationId xmlns:a16="http://schemas.microsoft.com/office/drawing/2014/main" id="{997B6B8A-0477-4648-BEE8-E7C4050F4CBA}"/>
              </a:ext>
            </a:extLst>
          </p:cNvPr>
          <p:cNvSpPr txBox="1"/>
          <p:nvPr/>
        </p:nvSpPr>
        <p:spPr>
          <a:xfrm>
            <a:off x="7999961" y="4668857"/>
            <a:ext cx="3951210" cy="1200329"/>
          </a:xfrm>
          <a:prstGeom prst="rect">
            <a:avLst/>
          </a:prstGeom>
          <a:noFill/>
        </p:spPr>
        <p:txBody>
          <a:bodyPr wrap="square" rtlCol="0">
            <a:spAutoFit/>
          </a:bodyPr>
          <a:lstStyle/>
          <a:p>
            <a:pPr algn="just"/>
            <a:r>
              <a:rPr lang="en-IE" b="1" dirty="0">
                <a:solidFill>
                  <a:srgbClr val="FFC000"/>
                </a:solidFill>
              </a:rPr>
              <a:t>Effervescence – Depth curves showing the relative shallow depths at which degassing and mineralization may occur.</a:t>
            </a:r>
          </a:p>
        </p:txBody>
      </p:sp>
      <p:grpSp>
        <p:nvGrpSpPr>
          <p:cNvPr id="39" name="Group 38">
            <a:extLst>
              <a:ext uri="{FF2B5EF4-FFF2-40B4-BE49-F238E27FC236}">
                <a16:creationId xmlns:a16="http://schemas.microsoft.com/office/drawing/2014/main" id="{1B4A919A-3761-4624-ABE2-B2A62BC563A2}"/>
              </a:ext>
            </a:extLst>
          </p:cNvPr>
          <p:cNvGrpSpPr/>
          <p:nvPr/>
        </p:nvGrpSpPr>
        <p:grpSpPr>
          <a:xfrm>
            <a:off x="5107107" y="544921"/>
            <a:ext cx="6959212" cy="3785652"/>
            <a:chOff x="5107107" y="544921"/>
            <a:chExt cx="6959212" cy="3785652"/>
          </a:xfrm>
        </p:grpSpPr>
        <p:cxnSp>
          <p:nvCxnSpPr>
            <p:cNvPr id="21" name="Straight Arrow Connector 20">
              <a:extLst>
                <a:ext uri="{FF2B5EF4-FFF2-40B4-BE49-F238E27FC236}">
                  <a16:creationId xmlns:a16="http://schemas.microsoft.com/office/drawing/2014/main" id="{4D87CB38-5BF4-4F55-9815-20FC415431DB}"/>
                </a:ext>
              </a:extLst>
            </p:cNvPr>
            <p:cNvCxnSpPr>
              <a:cxnSpLocks/>
            </p:cNvCxnSpPr>
            <p:nvPr/>
          </p:nvCxnSpPr>
          <p:spPr>
            <a:xfrm flipH="1">
              <a:off x="5107107" y="700055"/>
              <a:ext cx="2892854" cy="14983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7042B4-6635-498B-80C6-F00E16BA9F3A}"/>
                </a:ext>
              </a:extLst>
            </p:cNvPr>
            <p:cNvCxnSpPr/>
            <p:nvPr/>
          </p:nvCxnSpPr>
          <p:spPr>
            <a:xfrm flipH="1">
              <a:off x="5264331" y="1514354"/>
              <a:ext cx="2735630" cy="9405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4059EDE-DC15-42DC-9FEE-EC8335C59B14}"/>
                </a:ext>
              </a:extLst>
            </p:cNvPr>
            <p:cNvCxnSpPr/>
            <p:nvPr/>
          </p:nvCxnSpPr>
          <p:spPr>
            <a:xfrm flipH="1">
              <a:off x="5538519" y="2222517"/>
              <a:ext cx="2500578" cy="4664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8741B22-8F1D-4120-8E03-F90343CA8183}"/>
                </a:ext>
              </a:extLst>
            </p:cNvPr>
            <p:cNvCxnSpPr>
              <a:cxnSpLocks/>
            </p:cNvCxnSpPr>
            <p:nvPr/>
          </p:nvCxnSpPr>
          <p:spPr>
            <a:xfrm flipH="1" flipV="1">
              <a:off x="5682303" y="2859143"/>
              <a:ext cx="2356794" cy="1096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F470513-812B-4589-B5B9-17E63D698C64}"/>
                </a:ext>
              </a:extLst>
            </p:cNvPr>
            <p:cNvCxnSpPr>
              <a:cxnSpLocks/>
            </p:cNvCxnSpPr>
            <p:nvPr/>
          </p:nvCxnSpPr>
          <p:spPr>
            <a:xfrm flipH="1" flipV="1">
              <a:off x="5859087" y="3226526"/>
              <a:ext cx="2180010" cy="585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19370ED-55F5-4914-B8F6-FAC4F9D455E7}"/>
                </a:ext>
              </a:extLst>
            </p:cNvPr>
            <p:cNvSpPr txBox="1"/>
            <p:nvPr/>
          </p:nvSpPr>
          <p:spPr>
            <a:xfrm>
              <a:off x="8115109" y="544921"/>
              <a:ext cx="3951210" cy="3785652"/>
            </a:xfrm>
            <a:prstGeom prst="rect">
              <a:avLst/>
            </a:prstGeom>
            <a:solidFill>
              <a:schemeClr val="bg1"/>
            </a:solidFill>
          </p:spPr>
          <p:txBody>
            <a:bodyPr wrap="none" rtlCol="0">
              <a:spAutoFit/>
            </a:bodyPr>
            <a:lstStyle/>
            <a:p>
              <a:r>
                <a:rPr lang="en-IE" sz="1600" dirty="0"/>
                <a:t>Precipitation from a brine pool</a:t>
              </a:r>
            </a:p>
            <a:p>
              <a:endParaRPr lang="en-IE" sz="1600" dirty="0"/>
            </a:p>
            <a:p>
              <a:r>
                <a:rPr lang="en-IE" sz="1600" dirty="0"/>
                <a:t>Dissolution and replacement during early</a:t>
              </a:r>
            </a:p>
            <a:p>
              <a:r>
                <a:rPr lang="en-IE" sz="1600" dirty="0"/>
                <a:t>Diagenesis and precipitation in </a:t>
              </a:r>
              <a:r>
                <a:rPr lang="en-IE" sz="1600" dirty="0" err="1"/>
                <a:t>fenestral</a:t>
              </a:r>
              <a:r>
                <a:rPr lang="en-IE" sz="1600" dirty="0"/>
                <a:t> </a:t>
              </a:r>
            </a:p>
            <a:p>
              <a:r>
                <a:rPr lang="en-IE" sz="1600" dirty="0"/>
                <a:t>porosity.</a:t>
              </a:r>
            </a:p>
            <a:p>
              <a:endParaRPr lang="en-IE" sz="1600" dirty="0"/>
            </a:p>
            <a:p>
              <a:r>
                <a:rPr lang="en-IE" sz="1600" dirty="0"/>
                <a:t>Hydraulic jacking of hardgrounds, lateral </a:t>
              </a:r>
            </a:p>
            <a:p>
              <a:r>
                <a:rPr lang="en-IE" sz="1600" dirty="0"/>
                <a:t>Replacement under impermeable layers.</a:t>
              </a:r>
            </a:p>
            <a:p>
              <a:endParaRPr lang="en-IE" sz="1600" dirty="0"/>
            </a:p>
            <a:p>
              <a:r>
                <a:rPr lang="en-IE" sz="1600" dirty="0"/>
                <a:t>Moderately forceful hydraulic fracturing </a:t>
              </a:r>
            </a:p>
            <a:p>
              <a:r>
                <a:rPr lang="en-IE" sz="1600" dirty="0"/>
                <a:t>and dissolution and replacement.</a:t>
              </a:r>
            </a:p>
            <a:p>
              <a:endParaRPr lang="en-IE" sz="1600" dirty="0"/>
            </a:p>
            <a:p>
              <a:r>
                <a:rPr lang="en-IE" sz="1600" dirty="0"/>
                <a:t>Semi-brittle fracture adjacent to active faults </a:t>
              </a:r>
            </a:p>
            <a:p>
              <a:r>
                <a:rPr lang="en-IE" sz="1600" dirty="0"/>
                <a:t>and infill of pre-sulphide phase secondary </a:t>
              </a:r>
            </a:p>
            <a:p>
              <a:r>
                <a:rPr lang="en-IE" sz="1600" dirty="0"/>
                <a:t>porosity.</a:t>
              </a:r>
            </a:p>
          </p:txBody>
        </p:sp>
      </p:grpSp>
      <p:grpSp>
        <p:nvGrpSpPr>
          <p:cNvPr id="3" name="Group 2">
            <a:extLst>
              <a:ext uri="{FF2B5EF4-FFF2-40B4-BE49-F238E27FC236}">
                <a16:creationId xmlns:a16="http://schemas.microsoft.com/office/drawing/2014/main" id="{CAE70621-C35B-6EBD-2E88-552965B86A4C}"/>
              </a:ext>
            </a:extLst>
          </p:cNvPr>
          <p:cNvGrpSpPr/>
          <p:nvPr/>
        </p:nvGrpSpPr>
        <p:grpSpPr>
          <a:xfrm>
            <a:off x="133194" y="6313361"/>
            <a:ext cx="12910671" cy="466127"/>
            <a:chOff x="133194" y="6313361"/>
            <a:chExt cx="12910671" cy="466127"/>
          </a:xfrm>
        </p:grpSpPr>
        <p:sp>
          <p:nvSpPr>
            <p:cNvPr id="8" name="TextBox 7">
              <a:extLst>
                <a:ext uri="{FF2B5EF4-FFF2-40B4-BE49-F238E27FC236}">
                  <a16:creationId xmlns:a16="http://schemas.microsoft.com/office/drawing/2014/main" id="{95D208AD-DF50-1DA9-B434-34529F11A78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9" name="Picture 8">
              <a:extLst>
                <a:ext uri="{FF2B5EF4-FFF2-40B4-BE49-F238E27FC236}">
                  <a16:creationId xmlns:a16="http://schemas.microsoft.com/office/drawing/2014/main" id="{56CEB83B-8C39-E57F-3BA2-1998487F9B9C}"/>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209687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FE3B53-7A05-4C67-9432-9AC2CAB9C379}"/>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E8F82709-A6D9-42D7-A868-1D3F19785D0C}"/>
              </a:ext>
            </a:extLst>
          </p:cNvPr>
          <p:cNvSpPr>
            <a:spLocks noGrp="1"/>
          </p:cNvSpPr>
          <p:nvPr>
            <p:ph type="title"/>
          </p:nvPr>
        </p:nvSpPr>
        <p:spPr>
          <a:xfrm>
            <a:off x="224635" y="-47298"/>
            <a:ext cx="10515600" cy="1325563"/>
          </a:xfrm>
        </p:spPr>
        <p:txBody>
          <a:bodyPr>
            <a:normAutofit/>
          </a:bodyPr>
          <a:lstStyle/>
          <a:p>
            <a:r>
              <a:rPr lang="en-IE" sz="3200" b="1" dirty="0">
                <a:solidFill>
                  <a:schemeClr val="accent4"/>
                </a:solidFill>
                <a:latin typeface="+mn-lt"/>
              </a:rPr>
              <a:t>Pyrite chimneys and vents</a:t>
            </a:r>
          </a:p>
        </p:txBody>
      </p:sp>
      <p:pic>
        <p:nvPicPr>
          <p:cNvPr id="4" name="Picture 3">
            <a:extLst>
              <a:ext uri="{FF2B5EF4-FFF2-40B4-BE49-F238E27FC236}">
                <a16:creationId xmlns:a16="http://schemas.microsoft.com/office/drawing/2014/main" id="{AACABDC8-6D20-4753-9411-101C34A15EF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2309"/>
          <a:stretch/>
        </p:blipFill>
        <p:spPr>
          <a:xfrm>
            <a:off x="224635" y="1112921"/>
            <a:ext cx="3130962" cy="5050812"/>
          </a:xfrm>
          <a:prstGeom prst="rect">
            <a:avLst/>
          </a:prstGeom>
        </p:spPr>
      </p:pic>
      <p:pic>
        <p:nvPicPr>
          <p:cNvPr id="12" name="Picture 11">
            <a:extLst>
              <a:ext uri="{FF2B5EF4-FFF2-40B4-BE49-F238E27FC236}">
                <a16:creationId xmlns:a16="http://schemas.microsoft.com/office/drawing/2014/main" id="{DE90A2C0-8795-4994-8C17-A4F9B0F06FD7}"/>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3667381" y="3644049"/>
            <a:ext cx="4497444" cy="2496689"/>
          </a:xfrm>
          <a:prstGeom prst="rect">
            <a:avLst/>
          </a:prstGeom>
        </p:spPr>
      </p:pic>
      <p:sp>
        <p:nvSpPr>
          <p:cNvPr id="3" name="TextBox 2">
            <a:extLst>
              <a:ext uri="{FF2B5EF4-FFF2-40B4-BE49-F238E27FC236}">
                <a16:creationId xmlns:a16="http://schemas.microsoft.com/office/drawing/2014/main" id="{1F8CD921-3C70-4C0F-A29C-DB5B1857746A}"/>
              </a:ext>
            </a:extLst>
          </p:cNvPr>
          <p:cNvSpPr txBox="1"/>
          <p:nvPr/>
        </p:nvSpPr>
        <p:spPr>
          <a:xfrm>
            <a:off x="8686900" y="1112921"/>
            <a:ext cx="3107804" cy="4801314"/>
          </a:xfrm>
          <a:prstGeom prst="rect">
            <a:avLst/>
          </a:prstGeom>
          <a:noFill/>
        </p:spPr>
        <p:txBody>
          <a:bodyPr wrap="square" rtlCol="0">
            <a:spAutoFit/>
          </a:bodyPr>
          <a:lstStyle/>
          <a:p>
            <a:pPr algn="just"/>
            <a:r>
              <a:rPr lang="en-IE" dirty="0">
                <a:solidFill>
                  <a:schemeClr val="bg1"/>
                </a:solidFill>
              </a:rPr>
              <a:t>Larter </a:t>
            </a:r>
            <a:r>
              <a:rPr lang="en-IE" i="1" dirty="0">
                <a:solidFill>
                  <a:schemeClr val="bg1"/>
                </a:solidFill>
              </a:rPr>
              <a:t>et</a:t>
            </a:r>
            <a:r>
              <a:rPr lang="en-IE" dirty="0">
                <a:solidFill>
                  <a:schemeClr val="bg1"/>
                </a:solidFill>
              </a:rPr>
              <a:t> </a:t>
            </a:r>
            <a:r>
              <a:rPr lang="en-IE" i="1" dirty="0">
                <a:solidFill>
                  <a:schemeClr val="bg1"/>
                </a:solidFill>
              </a:rPr>
              <a:t>al</a:t>
            </a:r>
            <a:r>
              <a:rPr lang="en-IE" dirty="0">
                <a:solidFill>
                  <a:schemeClr val="bg1"/>
                </a:solidFill>
              </a:rPr>
              <a:t>. (1981) reported the occurrence of fossil hydrothermal vents and a highly pyritic vent field at the </a:t>
            </a:r>
            <a:r>
              <a:rPr lang="en-IE" dirty="0" err="1">
                <a:solidFill>
                  <a:schemeClr val="bg1"/>
                </a:solidFill>
              </a:rPr>
              <a:t>Magcobar</a:t>
            </a:r>
            <a:r>
              <a:rPr lang="en-IE" dirty="0">
                <a:solidFill>
                  <a:schemeClr val="bg1"/>
                </a:solidFill>
              </a:rPr>
              <a:t> pit.  These were among the first reported fossil vents in the world</a:t>
            </a:r>
          </a:p>
          <a:p>
            <a:pPr algn="just"/>
            <a:endParaRPr lang="en-IE" dirty="0">
              <a:solidFill>
                <a:schemeClr val="bg1"/>
              </a:solidFill>
            </a:endParaRPr>
          </a:p>
          <a:p>
            <a:pPr algn="just"/>
            <a:r>
              <a:rPr lang="en-IE" dirty="0">
                <a:solidFill>
                  <a:schemeClr val="bg1"/>
                </a:solidFill>
              </a:rPr>
              <a:t>Fossil evidence of the presence of a vent-related worm tube provides compelling evidence that sea-floor exhalative hydrothermal activity did occur at Silvermines and </a:t>
            </a:r>
            <a:r>
              <a:rPr lang="en-IE" dirty="0" err="1">
                <a:solidFill>
                  <a:schemeClr val="bg1"/>
                </a:solidFill>
              </a:rPr>
              <a:t>Tynagh</a:t>
            </a:r>
            <a:r>
              <a:rPr lang="en-IE" dirty="0">
                <a:solidFill>
                  <a:schemeClr val="bg1"/>
                </a:solidFill>
              </a:rPr>
              <a:t> around 352Ma.</a:t>
            </a:r>
          </a:p>
          <a:p>
            <a:pPr algn="just"/>
            <a:endParaRPr lang="en-IE" dirty="0">
              <a:solidFill>
                <a:schemeClr val="bg1"/>
              </a:solidFill>
            </a:endParaRPr>
          </a:p>
          <a:p>
            <a:pPr algn="just"/>
            <a:r>
              <a:rPr lang="en-IE" sz="1600" dirty="0">
                <a:solidFill>
                  <a:schemeClr val="accent4"/>
                </a:solidFill>
              </a:rPr>
              <a:t>(Boyce </a:t>
            </a:r>
            <a:r>
              <a:rPr lang="en-IE" sz="1600" i="1" dirty="0">
                <a:solidFill>
                  <a:schemeClr val="accent4"/>
                </a:solidFill>
              </a:rPr>
              <a:t>et</a:t>
            </a:r>
            <a:r>
              <a:rPr lang="en-IE" sz="1600" dirty="0">
                <a:solidFill>
                  <a:schemeClr val="accent4"/>
                </a:solidFill>
              </a:rPr>
              <a:t> </a:t>
            </a:r>
            <a:r>
              <a:rPr lang="en-IE" sz="1600" i="1" dirty="0">
                <a:solidFill>
                  <a:schemeClr val="accent4"/>
                </a:solidFill>
              </a:rPr>
              <a:t>al.</a:t>
            </a:r>
            <a:r>
              <a:rPr lang="en-IE" sz="1600" dirty="0">
                <a:solidFill>
                  <a:schemeClr val="accent4"/>
                </a:solidFill>
              </a:rPr>
              <a:t>, 1983).</a:t>
            </a:r>
          </a:p>
        </p:txBody>
      </p:sp>
      <p:sp>
        <p:nvSpPr>
          <p:cNvPr id="16" name="Rectangle 15">
            <a:extLst>
              <a:ext uri="{FF2B5EF4-FFF2-40B4-BE49-F238E27FC236}">
                <a16:creationId xmlns:a16="http://schemas.microsoft.com/office/drawing/2014/main" id="{FCB1444C-DB56-4FFF-AE97-58CC4155FBE8}"/>
              </a:ext>
            </a:extLst>
          </p:cNvPr>
          <p:cNvSpPr/>
          <p:nvPr/>
        </p:nvSpPr>
        <p:spPr>
          <a:xfrm>
            <a:off x="3644201" y="1180960"/>
            <a:ext cx="4645404" cy="1754326"/>
          </a:xfrm>
          <a:prstGeom prst="rect">
            <a:avLst/>
          </a:prstGeom>
        </p:spPr>
        <p:txBody>
          <a:bodyPr wrap="square">
            <a:spAutoFit/>
          </a:bodyPr>
          <a:lstStyle/>
          <a:p>
            <a:pPr algn="just"/>
            <a:r>
              <a:rPr lang="en-IE" b="0" i="0" u="none" strike="noStrike" dirty="0">
                <a:solidFill>
                  <a:schemeClr val="bg1"/>
                </a:solidFill>
                <a:effectLst/>
                <a:latin typeface="NexusSerif"/>
              </a:rPr>
              <a:t>The fossil polychaete worms, which occur in Lower Carboniferous pyrite mounds at </a:t>
            </a:r>
            <a:r>
              <a:rPr lang="en-IE" b="0" i="0" u="none" strike="noStrike" dirty="0" err="1">
                <a:solidFill>
                  <a:schemeClr val="bg1"/>
                </a:solidFill>
                <a:effectLst/>
                <a:latin typeface="NexusSerif"/>
              </a:rPr>
              <a:t>Tynagh</a:t>
            </a:r>
            <a:r>
              <a:rPr lang="en-IE" b="0" i="0" u="none" strike="noStrike" dirty="0">
                <a:solidFill>
                  <a:schemeClr val="bg1"/>
                </a:solidFill>
                <a:effectLst/>
                <a:latin typeface="NexusSerif"/>
              </a:rPr>
              <a:t> and Silvermines in Ireland, have affinities to </a:t>
            </a:r>
            <a:r>
              <a:rPr lang="en-IE" b="0" i="1" u="none" strike="noStrike" dirty="0" err="1">
                <a:solidFill>
                  <a:schemeClr val="bg1"/>
                </a:solidFill>
                <a:effectLst/>
                <a:latin typeface="NexusSerif"/>
              </a:rPr>
              <a:t>Paralvinella</a:t>
            </a:r>
            <a:r>
              <a:rPr lang="en-IE" b="0" i="0" u="none" strike="noStrike" dirty="0">
                <a:solidFill>
                  <a:schemeClr val="bg1"/>
                </a:solidFill>
                <a:effectLst/>
                <a:latin typeface="NexusSerif"/>
              </a:rPr>
              <a:t>, an organism that lives attached to hydrothermal chimneys at the Juan de Fuca hot spring site in the Northeast Pacific.</a:t>
            </a:r>
            <a:endParaRPr lang="en-IE" dirty="0">
              <a:solidFill>
                <a:schemeClr val="bg1"/>
              </a:solidFill>
            </a:endParaRPr>
          </a:p>
        </p:txBody>
      </p:sp>
      <p:pic>
        <p:nvPicPr>
          <p:cNvPr id="5" name="Picture 4">
            <a:extLst>
              <a:ext uri="{FF2B5EF4-FFF2-40B4-BE49-F238E27FC236}">
                <a16:creationId xmlns:a16="http://schemas.microsoft.com/office/drawing/2014/main" id="{3349F6E9-FFD1-440E-B1B6-E6ADEF853489}"/>
              </a:ext>
            </a:extLst>
          </p:cNvPr>
          <p:cNvPicPr>
            <a:picLocks noChangeAspect="1"/>
          </p:cNvPicPr>
          <p:nvPr/>
        </p:nvPicPr>
        <p:blipFill>
          <a:blip r:embed="rId7"/>
          <a:stretch>
            <a:fillRect/>
          </a:stretch>
        </p:blipFill>
        <p:spPr>
          <a:xfrm>
            <a:off x="647558" y="1193800"/>
            <a:ext cx="1473020" cy="4889363"/>
          </a:xfrm>
          <a:prstGeom prst="rect">
            <a:avLst/>
          </a:prstGeom>
        </p:spPr>
      </p:pic>
      <p:grpSp>
        <p:nvGrpSpPr>
          <p:cNvPr id="7" name="Group 6">
            <a:extLst>
              <a:ext uri="{FF2B5EF4-FFF2-40B4-BE49-F238E27FC236}">
                <a16:creationId xmlns:a16="http://schemas.microsoft.com/office/drawing/2014/main" id="{D30E59F8-DFD8-B6EA-08BE-9F230B58DED9}"/>
              </a:ext>
            </a:extLst>
          </p:cNvPr>
          <p:cNvGrpSpPr/>
          <p:nvPr/>
        </p:nvGrpSpPr>
        <p:grpSpPr>
          <a:xfrm>
            <a:off x="133194" y="6313361"/>
            <a:ext cx="12910671" cy="466127"/>
            <a:chOff x="133194" y="6313361"/>
            <a:chExt cx="12910671" cy="466127"/>
          </a:xfrm>
        </p:grpSpPr>
        <p:sp>
          <p:nvSpPr>
            <p:cNvPr id="8" name="TextBox 7">
              <a:extLst>
                <a:ext uri="{FF2B5EF4-FFF2-40B4-BE49-F238E27FC236}">
                  <a16:creationId xmlns:a16="http://schemas.microsoft.com/office/drawing/2014/main" id="{4EED9C7B-7BD1-F71A-492C-37EAACFF01C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9" name="Picture 8">
              <a:extLst>
                <a:ext uri="{FF2B5EF4-FFF2-40B4-BE49-F238E27FC236}">
                  <a16:creationId xmlns:a16="http://schemas.microsoft.com/office/drawing/2014/main" id="{99B130DF-9D03-0C03-0235-0DDB6E8A54F7}"/>
                </a:ext>
              </a:extLst>
            </p:cNvPr>
            <p:cNvPicPr>
              <a:picLocks noChangeAspect="1"/>
            </p:cNvPicPr>
            <p:nvPr/>
          </p:nvPicPr>
          <p:blipFill>
            <a:blip r:embed="rId8" cstate="screen">
              <a:duotone>
                <a:srgbClr val="70AD47">
                  <a:shade val="45000"/>
                  <a:satMod val="135000"/>
                </a:srgbClr>
                <a:prstClr val="white"/>
              </a:duotone>
              <a:extLst>
                <a:ext uri="{BEBA8EAE-BF5A-486C-A8C5-ECC9F3942E4B}">
                  <a14:imgProps xmlns:a14="http://schemas.microsoft.com/office/drawing/2010/main">
                    <a14:imgLayer r:embed="rId9">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6" name="Picture 5" descr="A group of logos with text&#10;&#10;Description automatically generated">
            <a:extLst>
              <a:ext uri="{FF2B5EF4-FFF2-40B4-BE49-F238E27FC236}">
                <a16:creationId xmlns:a16="http://schemas.microsoft.com/office/drawing/2014/main" id="{BE2002F5-65F4-8DAF-E9B7-51FE1915CC4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73455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1FDAD9-2DBF-4990-9A7E-8F158157C9C9}"/>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86B6453-473D-4CC1-8B2C-E7DBB053FBEE}"/>
              </a:ext>
            </a:extLst>
          </p:cNvPr>
          <p:cNvSpPr>
            <a:spLocks noGrp="1"/>
          </p:cNvSpPr>
          <p:nvPr>
            <p:ph type="title"/>
          </p:nvPr>
        </p:nvSpPr>
        <p:spPr>
          <a:xfrm>
            <a:off x="373582" y="29576"/>
            <a:ext cx="10515600" cy="1325563"/>
          </a:xfrm>
        </p:spPr>
        <p:txBody>
          <a:bodyPr>
            <a:normAutofit/>
          </a:bodyPr>
          <a:lstStyle/>
          <a:p>
            <a:r>
              <a:rPr lang="en-IE" sz="3200" b="1" dirty="0" err="1">
                <a:solidFill>
                  <a:schemeClr val="accent4"/>
                </a:solidFill>
                <a:latin typeface="+mn-lt"/>
              </a:rPr>
              <a:t>Sulphidic</a:t>
            </a:r>
            <a:r>
              <a:rPr lang="en-IE" sz="3200" b="1" dirty="0">
                <a:solidFill>
                  <a:schemeClr val="accent4"/>
                </a:solidFill>
                <a:latin typeface="+mn-lt"/>
              </a:rPr>
              <a:t> seafloor fauna </a:t>
            </a:r>
          </a:p>
        </p:txBody>
      </p:sp>
      <p:pic>
        <p:nvPicPr>
          <p:cNvPr id="5" name="Picture 4" descr="A picture containing rock, outdoor, ground, building&#10;&#10;Description generated with very high confidence">
            <a:extLst>
              <a:ext uri="{FF2B5EF4-FFF2-40B4-BE49-F238E27FC236}">
                <a16:creationId xmlns:a16="http://schemas.microsoft.com/office/drawing/2014/main" id="{163554AE-0A67-4449-B266-D0913D34A98F}"/>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60754" y="4005101"/>
            <a:ext cx="3677268" cy="2176758"/>
          </a:xfrm>
          <a:prstGeom prst="rect">
            <a:avLst/>
          </a:prstGeom>
        </p:spPr>
      </p:pic>
      <p:sp>
        <p:nvSpPr>
          <p:cNvPr id="7" name="TextBox 6">
            <a:extLst>
              <a:ext uri="{FF2B5EF4-FFF2-40B4-BE49-F238E27FC236}">
                <a16:creationId xmlns:a16="http://schemas.microsoft.com/office/drawing/2014/main" id="{0280627A-8E70-4C14-A5A9-FF0ABDC363A7}"/>
              </a:ext>
            </a:extLst>
          </p:cNvPr>
          <p:cNvSpPr txBox="1"/>
          <p:nvPr/>
        </p:nvSpPr>
        <p:spPr>
          <a:xfrm>
            <a:off x="4297197" y="4515450"/>
            <a:ext cx="7521221" cy="1785104"/>
          </a:xfrm>
          <a:prstGeom prst="rect">
            <a:avLst/>
          </a:prstGeom>
          <a:noFill/>
        </p:spPr>
        <p:txBody>
          <a:bodyPr wrap="square" rtlCol="0">
            <a:spAutoFit/>
          </a:bodyPr>
          <a:lstStyle/>
          <a:p>
            <a:pPr algn="just"/>
            <a:r>
              <a:rPr lang="en-IE" dirty="0">
                <a:solidFill>
                  <a:schemeClr val="bg1"/>
                </a:solidFill>
              </a:rPr>
              <a:t>Photographs of pyrite </a:t>
            </a:r>
            <a:r>
              <a:rPr lang="en-IE" dirty="0" err="1">
                <a:solidFill>
                  <a:schemeClr val="bg1"/>
                </a:solidFill>
              </a:rPr>
              <a:t>microbialites</a:t>
            </a:r>
            <a:r>
              <a:rPr lang="en-IE" dirty="0">
                <a:solidFill>
                  <a:schemeClr val="bg1"/>
                </a:solidFill>
              </a:rPr>
              <a:t> from Silvermines. </a:t>
            </a:r>
          </a:p>
          <a:p>
            <a:pPr algn="just"/>
            <a:endParaRPr lang="en-IE" sz="1050" dirty="0">
              <a:solidFill>
                <a:schemeClr val="bg1"/>
              </a:solidFill>
            </a:endParaRPr>
          </a:p>
          <a:p>
            <a:pPr algn="just"/>
            <a:r>
              <a:rPr lang="en-IE" sz="1600" dirty="0">
                <a:solidFill>
                  <a:schemeClr val="bg1"/>
                </a:solidFill>
              </a:rPr>
              <a:t>(a) Top view of the sulphide </a:t>
            </a:r>
            <a:r>
              <a:rPr lang="en-IE" sz="1600" dirty="0" err="1">
                <a:solidFill>
                  <a:schemeClr val="bg1"/>
                </a:solidFill>
              </a:rPr>
              <a:t>microbialite</a:t>
            </a:r>
            <a:r>
              <a:rPr lang="en-IE" sz="1600" dirty="0">
                <a:solidFill>
                  <a:schemeClr val="bg1"/>
                </a:solidFill>
              </a:rPr>
              <a:t>, encrusted with elongate dome structures. (b) Vertical section showing pyritized lamination, concentric lines, and circular growth laminae. (c) Finely repetitive lamination and microstructure alternating with dark coloured and bright pyrite layers. (d) Finely laminated microbial mat. (e) Sulphide </a:t>
            </a:r>
            <a:r>
              <a:rPr lang="en-IE" sz="1600" dirty="0" err="1">
                <a:solidFill>
                  <a:schemeClr val="bg1"/>
                </a:solidFill>
              </a:rPr>
              <a:t>microbialites</a:t>
            </a:r>
            <a:r>
              <a:rPr lang="en-IE" sz="1600" dirty="0">
                <a:solidFill>
                  <a:schemeClr val="bg1"/>
                </a:solidFill>
              </a:rPr>
              <a:t> that grew around pyrite breccia, showing pyrite in </a:t>
            </a:r>
            <a:r>
              <a:rPr lang="en-IE" sz="1600" dirty="0" err="1">
                <a:solidFill>
                  <a:schemeClr val="bg1"/>
                </a:solidFill>
              </a:rPr>
              <a:t>interclast</a:t>
            </a:r>
            <a:r>
              <a:rPr lang="en-IE" sz="1600" dirty="0">
                <a:solidFill>
                  <a:schemeClr val="bg1"/>
                </a:solidFill>
              </a:rPr>
              <a:t> areas.  </a:t>
            </a:r>
          </a:p>
        </p:txBody>
      </p:sp>
      <p:sp>
        <p:nvSpPr>
          <p:cNvPr id="14" name="Content Placeholder 13">
            <a:extLst>
              <a:ext uri="{FF2B5EF4-FFF2-40B4-BE49-F238E27FC236}">
                <a16:creationId xmlns:a16="http://schemas.microsoft.com/office/drawing/2014/main" id="{46849273-AA6A-4FCA-A7DB-309F3C6039E7}"/>
              </a:ext>
            </a:extLst>
          </p:cNvPr>
          <p:cNvSpPr>
            <a:spLocks noGrp="1"/>
          </p:cNvSpPr>
          <p:nvPr>
            <p:ph idx="1"/>
          </p:nvPr>
        </p:nvSpPr>
        <p:spPr>
          <a:xfrm>
            <a:off x="4126061" y="1195091"/>
            <a:ext cx="2587863" cy="2594161"/>
          </a:xfrm>
        </p:spPr>
        <p:txBody>
          <a:bodyPr>
            <a:normAutofit lnSpcReduction="10000"/>
          </a:bodyPr>
          <a:lstStyle/>
          <a:p>
            <a:pPr>
              <a:lnSpc>
                <a:spcPct val="100000"/>
              </a:lnSpc>
            </a:pPr>
            <a:r>
              <a:rPr lang="en-IE" sz="1800" dirty="0">
                <a:solidFill>
                  <a:schemeClr val="bg1"/>
                </a:solidFill>
              </a:rPr>
              <a:t>A)  Pyrite botryoids (bubbles) formed at surface at a warm spring feeding part of the </a:t>
            </a:r>
            <a:r>
              <a:rPr lang="en-IE" sz="1800" dirty="0" err="1">
                <a:solidFill>
                  <a:schemeClr val="bg1"/>
                </a:solidFill>
              </a:rPr>
              <a:t>Tynagh</a:t>
            </a:r>
            <a:r>
              <a:rPr lang="en-IE" sz="1800" dirty="0">
                <a:solidFill>
                  <a:schemeClr val="bg1"/>
                </a:solidFill>
              </a:rPr>
              <a:t> lead-zinc deposit.</a:t>
            </a:r>
          </a:p>
          <a:p>
            <a:pPr>
              <a:lnSpc>
                <a:spcPct val="100000"/>
              </a:lnSpc>
            </a:pPr>
            <a:r>
              <a:rPr lang="en-IE" sz="1800" dirty="0">
                <a:solidFill>
                  <a:schemeClr val="bg1"/>
                </a:solidFill>
              </a:rPr>
              <a:t>B) </a:t>
            </a:r>
            <a:r>
              <a:rPr lang="en-IE" sz="1800" dirty="0" err="1">
                <a:solidFill>
                  <a:schemeClr val="bg1"/>
                </a:solidFill>
              </a:rPr>
              <a:t>Microbialite</a:t>
            </a:r>
            <a:r>
              <a:rPr lang="en-IE" sz="1800" dirty="0">
                <a:solidFill>
                  <a:schemeClr val="bg1"/>
                </a:solidFill>
              </a:rPr>
              <a:t> mound in the Magcobar Pit, Silvermines </a:t>
            </a:r>
          </a:p>
        </p:txBody>
      </p:sp>
      <p:pic>
        <p:nvPicPr>
          <p:cNvPr id="19" name="Picture 18">
            <a:extLst>
              <a:ext uri="{FF2B5EF4-FFF2-40B4-BE49-F238E27FC236}">
                <a16:creationId xmlns:a16="http://schemas.microsoft.com/office/drawing/2014/main" id="{1EFBDA82-C0A6-484D-8489-C19BDAF703F2}"/>
              </a:ext>
            </a:extLst>
          </p:cNvPr>
          <p:cNvPicPr>
            <a:picLocks noChangeAspect="1"/>
          </p:cNvPicPr>
          <p:nvPr/>
        </p:nvPicPr>
        <p:blipFill>
          <a:blip r:embed="rId4"/>
          <a:stretch>
            <a:fillRect/>
          </a:stretch>
        </p:blipFill>
        <p:spPr>
          <a:xfrm>
            <a:off x="448793" y="1230364"/>
            <a:ext cx="3677268" cy="2523615"/>
          </a:xfrm>
          <a:prstGeom prst="rect">
            <a:avLst/>
          </a:prstGeom>
        </p:spPr>
      </p:pic>
      <p:sp>
        <p:nvSpPr>
          <p:cNvPr id="20" name="TextBox 19">
            <a:extLst>
              <a:ext uri="{FF2B5EF4-FFF2-40B4-BE49-F238E27FC236}">
                <a16:creationId xmlns:a16="http://schemas.microsoft.com/office/drawing/2014/main" id="{36F6313B-421D-4B67-98E8-79AD98059DC1}"/>
              </a:ext>
            </a:extLst>
          </p:cNvPr>
          <p:cNvSpPr txBox="1"/>
          <p:nvPr/>
        </p:nvSpPr>
        <p:spPr>
          <a:xfrm>
            <a:off x="455153" y="4010184"/>
            <a:ext cx="297387" cy="369332"/>
          </a:xfrm>
          <a:prstGeom prst="rect">
            <a:avLst/>
          </a:prstGeom>
          <a:solidFill>
            <a:schemeClr val="bg1">
              <a:lumMod val="95000"/>
            </a:schemeClr>
          </a:solidFill>
        </p:spPr>
        <p:txBody>
          <a:bodyPr wrap="square" rtlCol="0">
            <a:spAutoFit/>
          </a:bodyPr>
          <a:lstStyle/>
          <a:p>
            <a:r>
              <a:rPr lang="en-IE" b="1" dirty="0"/>
              <a:t>B</a:t>
            </a:r>
          </a:p>
        </p:txBody>
      </p:sp>
      <p:sp>
        <p:nvSpPr>
          <p:cNvPr id="21" name="TextBox 20">
            <a:extLst>
              <a:ext uri="{FF2B5EF4-FFF2-40B4-BE49-F238E27FC236}">
                <a16:creationId xmlns:a16="http://schemas.microsoft.com/office/drawing/2014/main" id="{C98DEFF1-596F-406C-8E1A-FB5AEF36E4F2}"/>
              </a:ext>
            </a:extLst>
          </p:cNvPr>
          <p:cNvSpPr txBox="1"/>
          <p:nvPr/>
        </p:nvSpPr>
        <p:spPr>
          <a:xfrm>
            <a:off x="523659" y="1268817"/>
            <a:ext cx="297387" cy="369332"/>
          </a:xfrm>
          <a:prstGeom prst="rect">
            <a:avLst/>
          </a:prstGeom>
          <a:solidFill>
            <a:schemeClr val="bg1">
              <a:lumMod val="95000"/>
            </a:schemeClr>
          </a:solidFill>
        </p:spPr>
        <p:txBody>
          <a:bodyPr wrap="square" rtlCol="0">
            <a:spAutoFit/>
          </a:bodyPr>
          <a:lstStyle/>
          <a:p>
            <a:r>
              <a:rPr lang="en-IE" b="1" dirty="0"/>
              <a:t>A</a:t>
            </a:r>
          </a:p>
        </p:txBody>
      </p:sp>
      <p:grpSp>
        <p:nvGrpSpPr>
          <p:cNvPr id="28" name="Group 27">
            <a:extLst>
              <a:ext uri="{FF2B5EF4-FFF2-40B4-BE49-F238E27FC236}">
                <a16:creationId xmlns:a16="http://schemas.microsoft.com/office/drawing/2014/main" id="{969760E0-B64B-422E-9CA0-9B30C51D6279}"/>
              </a:ext>
            </a:extLst>
          </p:cNvPr>
          <p:cNvGrpSpPr/>
          <p:nvPr/>
        </p:nvGrpSpPr>
        <p:grpSpPr>
          <a:xfrm>
            <a:off x="7019185" y="324409"/>
            <a:ext cx="4602983" cy="4061961"/>
            <a:chOff x="7019185" y="324409"/>
            <a:chExt cx="4602983" cy="4061961"/>
          </a:xfrm>
        </p:grpSpPr>
        <p:pic>
          <p:nvPicPr>
            <p:cNvPr id="4" name="Picture 3">
              <a:extLst>
                <a:ext uri="{FF2B5EF4-FFF2-40B4-BE49-F238E27FC236}">
                  <a16:creationId xmlns:a16="http://schemas.microsoft.com/office/drawing/2014/main" id="{CC403456-CD7F-42A0-A868-A9CA57C1FE69}"/>
                </a:ext>
              </a:extLst>
            </p:cNvPr>
            <p:cNvPicPr>
              <a:picLocks noChangeAspect="1"/>
            </p:cNvPicPr>
            <p:nvPr/>
          </p:nvPicPr>
          <p:blipFill>
            <a:blip r:embed="rId5"/>
            <a:stretch>
              <a:fillRect/>
            </a:stretch>
          </p:blipFill>
          <p:spPr>
            <a:xfrm>
              <a:off x="7019185" y="324409"/>
              <a:ext cx="4602983" cy="4061961"/>
            </a:xfrm>
            <a:prstGeom prst="rect">
              <a:avLst/>
            </a:prstGeom>
          </p:spPr>
        </p:pic>
        <p:sp>
          <p:nvSpPr>
            <p:cNvPr id="22" name="TextBox 21">
              <a:extLst>
                <a:ext uri="{FF2B5EF4-FFF2-40B4-BE49-F238E27FC236}">
                  <a16:creationId xmlns:a16="http://schemas.microsoft.com/office/drawing/2014/main" id="{26F25375-FB88-48DE-98B8-C7BC535FF4C6}"/>
                </a:ext>
              </a:extLst>
            </p:cNvPr>
            <p:cNvSpPr txBox="1"/>
            <p:nvPr/>
          </p:nvSpPr>
          <p:spPr>
            <a:xfrm>
              <a:off x="7047321" y="402622"/>
              <a:ext cx="297387" cy="369332"/>
            </a:xfrm>
            <a:prstGeom prst="rect">
              <a:avLst/>
            </a:prstGeom>
            <a:solidFill>
              <a:schemeClr val="bg1">
                <a:lumMod val="95000"/>
              </a:schemeClr>
            </a:solidFill>
          </p:spPr>
          <p:txBody>
            <a:bodyPr wrap="square" rtlCol="0">
              <a:spAutoFit/>
            </a:bodyPr>
            <a:lstStyle/>
            <a:p>
              <a:r>
                <a:rPr lang="en-IE" b="1" dirty="0"/>
                <a:t>a</a:t>
              </a:r>
            </a:p>
          </p:txBody>
        </p:sp>
        <p:sp>
          <p:nvSpPr>
            <p:cNvPr id="23" name="TextBox 22">
              <a:extLst>
                <a:ext uri="{FF2B5EF4-FFF2-40B4-BE49-F238E27FC236}">
                  <a16:creationId xmlns:a16="http://schemas.microsoft.com/office/drawing/2014/main" id="{C0E86F29-127F-4CD5-A227-BE38DC9AF7FE}"/>
                </a:ext>
              </a:extLst>
            </p:cNvPr>
            <p:cNvSpPr txBox="1"/>
            <p:nvPr/>
          </p:nvSpPr>
          <p:spPr>
            <a:xfrm>
              <a:off x="9387254" y="384999"/>
              <a:ext cx="297387" cy="369332"/>
            </a:xfrm>
            <a:prstGeom prst="rect">
              <a:avLst/>
            </a:prstGeom>
            <a:solidFill>
              <a:schemeClr val="bg1">
                <a:lumMod val="95000"/>
              </a:schemeClr>
            </a:solidFill>
          </p:spPr>
          <p:txBody>
            <a:bodyPr wrap="square" rtlCol="0">
              <a:spAutoFit/>
            </a:bodyPr>
            <a:lstStyle/>
            <a:p>
              <a:r>
                <a:rPr lang="en-IE" b="1" dirty="0"/>
                <a:t>d</a:t>
              </a:r>
            </a:p>
          </p:txBody>
        </p:sp>
        <p:sp>
          <p:nvSpPr>
            <p:cNvPr id="24" name="TextBox 23">
              <a:extLst>
                <a:ext uri="{FF2B5EF4-FFF2-40B4-BE49-F238E27FC236}">
                  <a16:creationId xmlns:a16="http://schemas.microsoft.com/office/drawing/2014/main" id="{B6D78A92-8AD3-413D-A650-F5D860A4A3FF}"/>
                </a:ext>
              </a:extLst>
            </p:cNvPr>
            <p:cNvSpPr txBox="1"/>
            <p:nvPr/>
          </p:nvSpPr>
          <p:spPr>
            <a:xfrm>
              <a:off x="7081920" y="2080787"/>
              <a:ext cx="297387" cy="369332"/>
            </a:xfrm>
            <a:prstGeom prst="rect">
              <a:avLst/>
            </a:prstGeom>
            <a:solidFill>
              <a:schemeClr val="bg1">
                <a:lumMod val="95000"/>
              </a:schemeClr>
            </a:solidFill>
          </p:spPr>
          <p:txBody>
            <a:bodyPr wrap="square" rtlCol="0">
              <a:spAutoFit/>
            </a:bodyPr>
            <a:lstStyle/>
            <a:p>
              <a:r>
                <a:rPr lang="en-IE" b="1" dirty="0"/>
                <a:t>b</a:t>
              </a:r>
            </a:p>
          </p:txBody>
        </p:sp>
        <p:sp>
          <p:nvSpPr>
            <p:cNvPr id="25" name="TextBox 24">
              <a:extLst>
                <a:ext uri="{FF2B5EF4-FFF2-40B4-BE49-F238E27FC236}">
                  <a16:creationId xmlns:a16="http://schemas.microsoft.com/office/drawing/2014/main" id="{D5C0A1B6-AB86-4117-9819-9EE124330702}"/>
                </a:ext>
              </a:extLst>
            </p:cNvPr>
            <p:cNvSpPr txBox="1"/>
            <p:nvPr/>
          </p:nvSpPr>
          <p:spPr>
            <a:xfrm>
              <a:off x="7090897" y="3258402"/>
              <a:ext cx="297387" cy="369332"/>
            </a:xfrm>
            <a:prstGeom prst="rect">
              <a:avLst/>
            </a:prstGeom>
            <a:solidFill>
              <a:schemeClr val="bg1">
                <a:lumMod val="95000"/>
              </a:schemeClr>
            </a:solidFill>
          </p:spPr>
          <p:txBody>
            <a:bodyPr wrap="square" rtlCol="0">
              <a:spAutoFit/>
            </a:bodyPr>
            <a:lstStyle/>
            <a:p>
              <a:r>
                <a:rPr lang="en-IE" b="1" dirty="0"/>
                <a:t>c</a:t>
              </a:r>
            </a:p>
          </p:txBody>
        </p:sp>
        <p:sp>
          <p:nvSpPr>
            <p:cNvPr id="26" name="TextBox 25">
              <a:extLst>
                <a:ext uri="{FF2B5EF4-FFF2-40B4-BE49-F238E27FC236}">
                  <a16:creationId xmlns:a16="http://schemas.microsoft.com/office/drawing/2014/main" id="{AAF26C03-95A4-4973-A313-A08DAC5157A4}"/>
                </a:ext>
              </a:extLst>
            </p:cNvPr>
            <p:cNvSpPr txBox="1"/>
            <p:nvPr/>
          </p:nvSpPr>
          <p:spPr>
            <a:xfrm>
              <a:off x="9415391" y="2025356"/>
              <a:ext cx="297387" cy="369332"/>
            </a:xfrm>
            <a:prstGeom prst="rect">
              <a:avLst/>
            </a:prstGeom>
            <a:solidFill>
              <a:schemeClr val="bg1">
                <a:lumMod val="95000"/>
              </a:schemeClr>
            </a:solidFill>
            <a:ln>
              <a:noFill/>
            </a:ln>
          </p:spPr>
          <p:txBody>
            <a:bodyPr wrap="square" rtlCol="0">
              <a:spAutoFit/>
            </a:bodyPr>
            <a:lstStyle/>
            <a:p>
              <a:r>
                <a:rPr lang="en-IE" b="1" dirty="0"/>
                <a:t>e</a:t>
              </a:r>
            </a:p>
          </p:txBody>
        </p:sp>
        <p:sp>
          <p:nvSpPr>
            <p:cNvPr id="27" name="Rectangle 26">
              <a:extLst>
                <a:ext uri="{FF2B5EF4-FFF2-40B4-BE49-F238E27FC236}">
                  <a16:creationId xmlns:a16="http://schemas.microsoft.com/office/drawing/2014/main" id="{D572D0AE-BEE6-4002-8793-29459D35BA64}"/>
                </a:ext>
              </a:extLst>
            </p:cNvPr>
            <p:cNvSpPr/>
            <p:nvPr/>
          </p:nvSpPr>
          <p:spPr>
            <a:xfrm>
              <a:off x="9415391" y="1453483"/>
              <a:ext cx="162762" cy="1964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6" name="Group 5">
            <a:extLst>
              <a:ext uri="{FF2B5EF4-FFF2-40B4-BE49-F238E27FC236}">
                <a16:creationId xmlns:a16="http://schemas.microsoft.com/office/drawing/2014/main" id="{DF54A87E-DC4B-B4A5-33E9-78422DEEDDED}"/>
              </a:ext>
            </a:extLst>
          </p:cNvPr>
          <p:cNvGrpSpPr/>
          <p:nvPr/>
        </p:nvGrpSpPr>
        <p:grpSpPr>
          <a:xfrm>
            <a:off x="133194" y="6313361"/>
            <a:ext cx="12910671" cy="466127"/>
            <a:chOff x="133194" y="6313361"/>
            <a:chExt cx="12910671" cy="466127"/>
          </a:xfrm>
        </p:grpSpPr>
        <p:sp>
          <p:nvSpPr>
            <p:cNvPr id="8" name="TextBox 7">
              <a:extLst>
                <a:ext uri="{FF2B5EF4-FFF2-40B4-BE49-F238E27FC236}">
                  <a16:creationId xmlns:a16="http://schemas.microsoft.com/office/drawing/2014/main" id="{7284BF5A-194E-6364-A9E3-CAA6B952B771}"/>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9" name="Picture 8">
              <a:extLst>
                <a:ext uri="{FF2B5EF4-FFF2-40B4-BE49-F238E27FC236}">
                  <a16:creationId xmlns:a16="http://schemas.microsoft.com/office/drawing/2014/main" id="{DE8E08D5-68B2-CEC0-1080-1DD52015A105}"/>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81148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32037" y="260542"/>
            <a:ext cx="10515600" cy="1325563"/>
          </a:xfrm>
        </p:spPr>
        <p:txBody>
          <a:bodyPr>
            <a:normAutofit/>
          </a:bodyPr>
          <a:lstStyle/>
          <a:p>
            <a:r>
              <a:rPr lang="en-IE" sz="3200" b="1" dirty="0">
                <a:solidFill>
                  <a:schemeClr val="accent4"/>
                </a:solidFill>
                <a:latin typeface="+mn-lt"/>
              </a:rPr>
              <a:t>BSR and microbial mats</a:t>
            </a:r>
          </a:p>
        </p:txBody>
      </p:sp>
      <p:pic>
        <p:nvPicPr>
          <p:cNvPr id="9" name="Picture 8">
            <a:extLst>
              <a:ext uri="{FF2B5EF4-FFF2-40B4-BE49-F238E27FC236}">
                <a16:creationId xmlns:a16="http://schemas.microsoft.com/office/drawing/2014/main" id="{AC1671CF-BDCA-4DFC-971B-FE4845F14F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515" y="2262998"/>
            <a:ext cx="3781302" cy="2815200"/>
          </a:xfrm>
          <a:prstGeom prst="rect">
            <a:avLst/>
          </a:prstGeom>
        </p:spPr>
      </p:pic>
      <p:sp>
        <p:nvSpPr>
          <p:cNvPr id="11" name="TextBox 10">
            <a:extLst>
              <a:ext uri="{FF2B5EF4-FFF2-40B4-BE49-F238E27FC236}">
                <a16:creationId xmlns:a16="http://schemas.microsoft.com/office/drawing/2014/main" id="{688B4D68-C412-45AE-9C59-9974240C59B9}"/>
              </a:ext>
            </a:extLst>
          </p:cNvPr>
          <p:cNvSpPr txBox="1"/>
          <p:nvPr/>
        </p:nvSpPr>
        <p:spPr>
          <a:xfrm>
            <a:off x="377858" y="5160756"/>
            <a:ext cx="3734726" cy="738664"/>
          </a:xfrm>
          <a:prstGeom prst="rect">
            <a:avLst/>
          </a:prstGeom>
          <a:noFill/>
        </p:spPr>
        <p:txBody>
          <a:bodyPr wrap="square" rtlCol="0">
            <a:spAutoFit/>
          </a:bodyPr>
          <a:lstStyle/>
          <a:p>
            <a:pPr algn="just"/>
            <a:r>
              <a:rPr lang="en-IE" sz="1400" dirty="0">
                <a:solidFill>
                  <a:schemeClr val="bg1"/>
                </a:solidFill>
              </a:rPr>
              <a:t>SEM picture showing complex 3D architecture of iron sulphide bacterial mat with permeability channels filled originally by Mg-Zn-calcite.   </a:t>
            </a:r>
          </a:p>
        </p:txBody>
      </p:sp>
      <p:pic>
        <p:nvPicPr>
          <p:cNvPr id="12" name="Picture 11">
            <a:extLst>
              <a:ext uri="{FF2B5EF4-FFF2-40B4-BE49-F238E27FC236}">
                <a16:creationId xmlns:a16="http://schemas.microsoft.com/office/drawing/2014/main" id="{DF71FE38-BE0F-440F-A205-F91A2B83F6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0940" y="2254190"/>
            <a:ext cx="3779787" cy="2815290"/>
          </a:xfrm>
          <a:prstGeom prst="rect">
            <a:avLst/>
          </a:prstGeom>
        </p:spPr>
      </p:pic>
      <p:sp>
        <p:nvSpPr>
          <p:cNvPr id="13" name="TextBox 12">
            <a:extLst>
              <a:ext uri="{FF2B5EF4-FFF2-40B4-BE49-F238E27FC236}">
                <a16:creationId xmlns:a16="http://schemas.microsoft.com/office/drawing/2014/main" id="{ACD26B3D-141C-42D5-A2D0-2631581F66AE}"/>
              </a:ext>
            </a:extLst>
          </p:cNvPr>
          <p:cNvSpPr txBox="1"/>
          <p:nvPr/>
        </p:nvSpPr>
        <p:spPr>
          <a:xfrm>
            <a:off x="8018997" y="5200224"/>
            <a:ext cx="3795145" cy="954107"/>
          </a:xfrm>
          <a:prstGeom prst="rect">
            <a:avLst/>
          </a:prstGeom>
          <a:noFill/>
        </p:spPr>
        <p:txBody>
          <a:bodyPr wrap="square" rtlCol="0">
            <a:spAutoFit/>
          </a:bodyPr>
          <a:lstStyle/>
          <a:p>
            <a:pPr algn="just"/>
            <a:r>
              <a:rPr lang="en-IE" sz="1400" dirty="0">
                <a:solidFill>
                  <a:schemeClr val="bg1"/>
                </a:solidFill>
              </a:rPr>
              <a:t>Reflected light bacterial sphalerite (light grey) and less galena (white) composed from single to multiple coalesced </a:t>
            </a:r>
            <a:r>
              <a:rPr lang="en-IE" sz="1400" dirty="0" err="1">
                <a:solidFill>
                  <a:schemeClr val="bg1"/>
                </a:solidFill>
              </a:rPr>
              <a:t>peloids</a:t>
            </a:r>
            <a:r>
              <a:rPr lang="en-IE" sz="1400" dirty="0">
                <a:solidFill>
                  <a:schemeClr val="bg1"/>
                </a:solidFill>
              </a:rPr>
              <a:t> in the dolomite / Zn-calcite / siderite matrix .</a:t>
            </a:r>
          </a:p>
        </p:txBody>
      </p:sp>
      <p:pic>
        <p:nvPicPr>
          <p:cNvPr id="14" name="Picture 13">
            <a:extLst>
              <a:ext uri="{FF2B5EF4-FFF2-40B4-BE49-F238E27FC236}">
                <a16:creationId xmlns:a16="http://schemas.microsoft.com/office/drawing/2014/main" id="{1F7D72BA-BF57-4FA1-AED4-3CDBB47680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7525" y="2254946"/>
            <a:ext cx="3779786" cy="2815289"/>
          </a:xfrm>
          <a:prstGeom prst="rect">
            <a:avLst/>
          </a:prstGeom>
        </p:spPr>
      </p:pic>
      <p:sp>
        <p:nvSpPr>
          <p:cNvPr id="15" name="TextBox 14">
            <a:extLst>
              <a:ext uri="{FF2B5EF4-FFF2-40B4-BE49-F238E27FC236}">
                <a16:creationId xmlns:a16="http://schemas.microsoft.com/office/drawing/2014/main" id="{FE7F02E4-5E9B-44E8-9EB4-BC4887C8950E}"/>
              </a:ext>
            </a:extLst>
          </p:cNvPr>
          <p:cNvSpPr txBox="1"/>
          <p:nvPr/>
        </p:nvSpPr>
        <p:spPr>
          <a:xfrm>
            <a:off x="4399643" y="5215170"/>
            <a:ext cx="3241496" cy="738664"/>
          </a:xfrm>
          <a:prstGeom prst="rect">
            <a:avLst/>
          </a:prstGeom>
          <a:noFill/>
        </p:spPr>
        <p:txBody>
          <a:bodyPr wrap="square" rtlCol="0">
            <a:spAutoFit/>
          </a:bodyPr>
          <a:lstStyle/>
          <a:p>
            <a:pPr algn="just"/>
            <a:r>
              <a:rPr lang="en-IE" sz="1400" dirty="0">
                <a:solidFill>
                  <a:schemeClr val="bg1"/>
                </a:solidFill>
              </a:rPr>
              <a:t>SEM picture showing details of micro-porosity architecture of iron sulphide bacterial mat </a:t>
            </a:r>
          </a:p>
        </p:txBody>
      </p:sp>
      <p:sp>
        <p:nvSpPr>
          <p:cNvPr id="16" name="TextBox 15">
            <a:extLst>
              <a:ext uri="{FF2B5EF4-FFF2-40B4-BE49-F238E27FC236}">
                <a16:creationId xmlns:a16="http://schemas.microsoft.com/office/drawing/2014/main" id="{CD401C5B-613D-4E07-AFD8-B547937C955B}"/>
              </a:ext>
            </a:extLst>
          </p:cNvPr>
          <p:cNvSpPr txBox="1"/>
          <p:nvPr/>
        </p:nvSpPr>
        <p:spPr>
          <a:xfrm>
            <a:off x="9714292" y="6409755"/>
            <a:ext cx="2477708" cy="307777"/>
          </a:xfrm>
          <a:prstGeom prst="rect">
            <a:avLst/>
          </a:prstGeom>
          <a:noFill/>
        </p:spPr>
        <p:txBody>
          <a:bodyPr wrap="square" rtlCol="0">
            <a:spAutoFit/>
          </a:bodyPr>
          <a:lstStyle/>
          <a:p>
            <a:r>
              <a:rPr lang="en-IE" sz="1400" i="1" dirty="0">
                <a:solidFill>
                  <a:schemeClr val="bg1"/>
                </a:solidFill>
              </a:rPr>
              <a:t>All from (Kucha 2018)</a:t>
            </a:r>
            <a:endParaRPr lang="en-IE" sz="1400" i="1" dirty="0"/>
          </a:p>
        </p:txBody>
      </p:sp>
      <p:grpSp>
        <p:nvGrpSpPr>
          <p:cNvPr id="8" name="Group 7">
            <a:extLst>
              <a:ext uri="{FF2B5EF4-FFF2-40B4-BE49-F238E27FC236}">
                <a16:creationId xmlns:a16="http://schemas.microsoft.com/office/drawing/2014/main" id="{2DD2D234-7628-ECBD-589E-250BF5639E27}"/>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965D89C6-55CB-7115-766F-74AB8343A08A}"/>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7" name="Picture 16">
              <a:extLst>
                <a:ext uri="{FF2B5EF4-FFF2-40B4-BE49-F238E27FC236}">
                  <a16:creationId xmlns:a16="http://schemas.microsoft.com/office/drawing/2014/main" id="{CCE02F7A-8AE5-5C3E-9D0C-82C68BC5D2EC}"/>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3" name="TextBox 2">
            <a:extLst>
              <a:ext uri="{FF2B5EF4-FFF2-40B4-BE49-F238E27FC236}">
                <a16:creationId xmlns:a16="http://schemas.microsoft.com/office/drawing/2014/main" id="{75ABD614-E914-47B8-DBB5-C1B93856803B}"/>
              </a:ext>
            </a:extLst>
          </p:cNvPr>
          <p:cNvSpPr txBox="1"/>
          <p:nvPr/>
        </p:nvSpPr>
        <p:spPr>
          <a:xfrm>
            <a:off x="5525659" y="751183"/>
            <a:ext cx="6221581" cy="1077218"/>
          </a:xfrm>
          <a:prstGeom prst="rect">
            <a:avLst/>
          </a:prstGeom>
          <a:noFill/>
        </p:spPr>
        <p:txBody>
          <a:bodyPr wrap="square" rtlCol="0">
            <a:spAutoFit/>
          </a:bodyPr>
          <a:lstStyle/>
          <a:p>
            <a:pPr algn="just"/>
            <a:r>
              <a:rPr lang="en-IE" sz="1600" b="0" i="0" dirty="0">
                <a:solidFill>
                  <a:schemeClr val="bg1"/>
                </a:solidFill>
                <a:effectLst/>
              </a:rPr>
              <a:t>The presence of sub-micron, filamentous hollow tubes of hematite cemented by quartz suggest fossil iron-oxidising bacteria, supporting the existence of a chemoautotrophic, near-seafloor habitat that is typical of both fossil and modern seafloor hydrothermal systems.</a:t>
            </a:r>
            <a:endParaRPr lang="en-IE" sz="1600" dirty="0">
              <a:solidFill>
                <a:schemeClr val="bg1"/>
              </a:solidFill>
            </a:endParaRPr>
          </a:p>
        </p:txBody>
      </p:sp>
      <p:pic>
        <p:nvPicPr>
          <p:cNvPr id="5" name="Picture 4" descr="A group of logos with text&#10;&#10;Description automatically generated">
            <a:extLst>
              <a:ext uri="{FF2B5EF4-FFF2-40B4-BE49-F238E27FC236}">
                <a16:creationId xmlns:a16="http://schemas.microsoft.com/office/drawing/2014/main" id="{95D4BCF7-9884-50ED-E9D8-4BE4749E41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8053287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Title 1">
            <a:extLst>
              <a:ext uri="{FF2B5EF4-FFF2-40B4-BE49-F238E27FC236}">
                <a16:creationId xmlns:a16="http://schemas.microsoft.com/office/drawing/2014/main" id="{1FBD4A46-7F2A-43C9-8F27-0EA0BCDFEED8}"/>
              </a:ext>
            </a:extLst>
          </p:cNvPr>
          <p:cNvSpPr txBox="1">
            <a:spLocks/>
          </p:cNvSpPr>
          <p:nvPr/>
        </p:nvSpPr>
        <p:spPr>
          <a:xfrm>
            <a:off x="520566" y="-175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4"/>
                </a:solidFill>
                <a:latin typeface="+mn-lt"/>
              </a:rPr>
              <a:t>Silvermines Upper G-Zone pyrite textures</a:t>
            </a:r>
          </a:p>
        </p:txBody>
      </p:sp>
      <p:cxnSp>
        <p:nvCxnSpPr>
          <p:cNvPr id="11" name="Straight Connector 10">
            <a:extLst>
              <a:ext uri="{FF2B5EF4-FFF2-40B4-BE49-F238E27FC236}">
                <a16:creationId xmlns:a16="http://schemas.microsoft.com/office/drawing/2014/main" id="{CA8689F2-91AB-4A5D-B54A-258549138138}"/>
              </a:ext>
            </a:extLst>
          </p:cNvPr>
          <p:cNvCxnSpPr>
            <a:cxnSpLocks/>
          </p:cNvCxnSpPr>
          <p:nvPr/>
        </p:nvCxnSpPr>
        <p:spPr>
          <a:xfrm>
            <a:off x="944270" y="1363722"/>
            <a:ext cx="379431" cy="1688957"/>
          </a:xfrm>
          <a:prstGeom prst="line">
            <a:avLst/>
          </a:prstGeom>
          <a:ln w="38100" cap="flat" cmpd="sng" algn="ctr">
            <a:solidFill>
              <a:schemeClr val="accent2"/>
            </a:solidFill>
            <a:prstDash val="lg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39A627EB-8B98-49D3-A32E-ADC9EF8713C1}"/>
              </a:ext>
            </a:extLst>
          </p:cNvPr>
          <p:cNvCxnSpPr>
            <a:cxnSpLocks/>
          </p:cNvCxnSpPr>
          <p:nvPr/>
        </p:nvCxnSpPr>
        <p:spPr>
          <a:xfrm>
            <a:off x="711098" y="1363720"/>
            <a:ext cx="379431" cy="1688957"/>
          </a:xfrm>
          <a:prstGeom prst="line">
            <a:avLst/>
          </a:prstGeom>
          <a:ln w="38100" cap="flat" cmpd="sng" algn="ctr">
            <a:solidFill>
              <a:schemeClr val="accent2"/>
            </a:solidFill>
            <a:prstDash val="lg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706CC0D6-CEE4-470E-9608-BDC60CB7CD97}"/>
              </a:ext>
            </a:extLst>
          </p:cNvPr>
          <p:cNvCxnSpPr>
            <a:cxnSpLocks/>
          </p:cNvCxnSpPr>
          <p:nvPr/>
        </p:nvCxnSpPr>
        <p:spPr>
          <a:xfrm>
            <a:off x="827684" y="1363721"/>
            <a:ext cx="379431" cy="1688957"/>
          </a:xfrm>
          <a:prstGeom prst="line">
            <a:avLst/>
          </a:prstGeom>
          <a:ln w="38100" cap="flat" cmpd="sng" algn="ctr">
            <a:solidFill>
              <a:schemeClr val="accent2"/>
            </a:solidFill>
            <a:prstDash val="lg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61D06A47-35D3-4441-B496-4999AE2A5451}"/>
              </a:ext>
            </a:extLst>
          </p:cNvPr>
          <p:cNvSpPr txBox="1"/>
          <p:nvPr/>
        </p:nvSpPr>
        <p:spPr>
          <a:xfrm rot="4688262">
            <a:off x="-619947" y="2335030"/>
            <a:ext cx="2545505" cy="369332"/>
          </a:xfrm>
          <a:prstGeom prst="rect">
            <a:avLst/>
          </a:prstGeom>
          <a:noFill/>
        </p:spPr>
        <p:txBody>
          <a:bodyPr wrap="none" rtlCol="0">
            <a:spAutoFit/>
          </a:bodyPr>
          <a:lstStyle/>
          <a:p>
            <a:r>
              <a:rPr lang="en-IE" b="1" dirty="0">
                <a:solidFill>
                  <a:schemeClr val="accent2">
                    <a:lumMod val="75000"/>
                  </a:schemeClr>
                </a:solidFill>
              </a:rPr>
              <a:t>Main </a:t>
            </a:r>
            <a:r>
              <a:rPr lang="en-IE" b="1" dirty="0" err="1">
                <a:solidFill>
                  <a:schemeClr val="accent2">
                    <a:lumMod val="75000"/>
                  </a:schemeClr>
                </a:solidFill>
              </a:rPr>
              <a:t>Silvermmines</a:t>
            </a:r>
            <a:r>
              <a:rPr lang="en-IE" b="1" dirty="0">
                <a:solidFill>
                  <a:schemeClr val="accent2">
                    <a:lumMod val="75000"/>
                  </a:schemeClr>
                </a:solidFill>
              </a:rPr>
              <a:t> Fault</a:t>
            </a:r>
          </a:p>
        </p:txBody>
      </p:sp>
      <p:pic>
        <p:nvPicPr>
          <p:cNvPr id="33" name="Content Placeholder 4" descr="A picture containing text, map&#10;&#10;Description generated with very high confidence">
            <a:extLst>
              <a:ext uri="{FF2B5EF4-FFF2-40B4-BE49-F238E27FC236}">
                <a16:creationId xmlns:a16="http://schemas.microsoft.com/office/drawing/2014/main" id="{3355A97C-D3BE-458A-BA4C-179DD878504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7541" l="4815" r="95062"/>
                    </a14:imgEffect>
                  </a14:imgLayer>
                </a14:imgProps>
              </a:ext>
              <a:ext uri="{28A0092B-C50C-407E-A947-70E740481C1C}">
                <a14:useLocalDpi xmlns:a14="http://schemas.microsoft.com/office/drawing/2010/main"/>
              </a:ext>
            </a:extLst>
          </a:blip>
          <a:srcRect/>
          <a:stretch/>
        </p:blipFill>
        <p:spPr>
          <a:xfrm>
            <a:off x="523326" y="1263426"/>
            <a:ext cx="10207509" cy="3061855"/>
          </a:xfrm>
          <a:prstGeom prst="rect">
            <a:avLst/>
          </a:prstGeom>
        </p:spPr>
      </p:pic>
      <p:grpSp>
        <p:nvGrpSpPr>
          <p:cNvPr id="31" name="Group 30">
            <a:extLst>
              <a:ext uri="{FF2B5EF4-FFF2-40B4-BE49-F238E27FC236}">
                <a16:creationId xmlns:a16="http://schemas.microsoft.com/office/drawing/2014/main" id="{47CAD04B-0996-42DC-A223-537BB1B009BE}"/>
              </a:ext>
            </a:extLst>
          </p:cNvPr>
          <p:cNvGrpSpPr/>
          <p:nvPr/>
        </p:nvGrpSpPr>
        <p:grpSpPr>
          <a:xfrm>
            <a:off x="2602007" y="1622269"/>
            <a:ext cx="5424718" cy="1712159"/>
            <a:chOff x="2602007" y="1622269"/>
            <a:chExt cx="5424718" cy="1712159"/>
          </a:xfrm>
        </p:grpSpPr>
        <p:sp>
          <p:nvSpPr>
            <p:cNvPr id="43" name="TextBox 42">
              <a:extLst>
                <a:ext uri="{FF2B5EF4-FFF2-40B4-BE49-F238E27FC236}">
                  <a16:creationId xmlns:a16="http://schemas.microsoft.com/office/drawing/2014/main" id="{ABB09E0B-82A4-43A3-9B39-EC52F1A2B113}"/>
                </a:ext>
              </a:extLst>
            </p:cNvPr>
            <p:cNvSpPr txBox="1"/>
            <p:nvPr/>
          </p:nvSpPr>
          <p:spPr>
            <a:xfrm rot="1184792">
              <a:off x="2602007" y="1622269"/>
              <a:ext cx="3263842" cy="369332"/>
            </a:xfrm>
            <a:prstGeom prst="rect">
              <a:avLst/>
            </a:prstGeom>
            <a:noFill/>
          </p:spPr>
          <p:txBody>
            <a:bodyPr wrap="none" rtlCol="0">
              <a:spAutoFit/>
            </a:bodyPr>
            <a:lstStyle/>
            <a:p>
              <a:r>
                <a:rPr lang="en-IE" dirty="0">
                  <a:solidFill>
                    <a:schemeClr val="bg1"/>
                  </a:solidFill>
                </a:rPr>
                <a:t>Clear down slope facies variation</a:t>
              </a:r>
            </a:p>
          </p:txBody>
        </p:sp>
        <p:sp>
          <p:nvSpPr>
            <p:cNvPr id="44" name="Arrow: Right 43">
              <a:extLst>
                <a:ext uri="{FF2B5EF4-FFF2-40B4-BE49-F238E27FC236}">
                  <a16:creationId xmlns:a16="http://schemas.microsoft.com/office/drawing/2014/main" id="{99CF34BF-E9A8-437D-AD9F-5E8418CF18AD}"/>
                </a:ext>
              </a:extLst>
            </p:cNvPr>
            <p:cNvSpPr/>
            <p:nvPr/>
          </p:nvSpPr>
          <p:spPr>
            <a:xfrm rot="1500673">
              <a:off x="2884166" y="1708104"/>
              <a:ext cx="749053" cy="25304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Arrow: Right 44">
              <a:extLst>
                <a:ext uri="{FF2B5EF4-FFF2-40B4-BE49-F238E27FC236}">
                  <a16:creationId xmlns:a16="http://schemas.microsoft.com/office/drawing/2014/main" id="{CFCADCD7-F121-476C-A24E-DB68EAE88968}"/>
                </a:ext>
              </a:extLst>
            </p:cNvPr>
            <p:cNvSpPr/>
            <p:nvPr/>
          </p:nvSpPr>
          <p:spPr>
            <a:xfrm rot="1020520">
              <a:off x="4947671" y="2521107"/>
              <a:ext cx="749053" cy="25304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Arrow: Right 45">
              <a:extLst>
                <a:ext uri="{FF2B5EF4-FFF2-40B4-BE49-F238E27FC236}">
                  <a16:creationId xmlns:a16="http://schemas.microsoft.com/office/drawing/2014/main" id="{BBCCA2F2-2BBB-4241-A2DE-B44FB1DDF42B}"/>
                </a:ext>
              </a:extLst>
            </p:cNvPr>
            <p:cNvSpPr/>
            <p:nvPr/>
          </p:nvSpPr>
          <p:spPr>
            <a:xfrm rot="559203">
              <a:off x="7277672" y="3081384"/>
              <a:ext cx="749053" cy="25304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25" name="Group 24">
            <a:extLst>
              <a:ext uri="{FF2B5EF4-FFF2-40B4-BE49-F238E27FC236}">
                <a16:creationId xmlns:a16="http://schemas.microsoft.com/office/drawing/2014/main" id="{14AA026C-B84E-4B24-A8F4-2E583690F883}"/>
              </a:ext>
            </a:extLst>
          </p:cNvPr>
          <p:cNvGrpSpPr/>
          <p:nvPr/>
        </p:nvGrpSpPr>
        <p:grpSpPr>
          <a:xfrm>
            <a:off x="629670" y="2283735"/>
            <a:ext cx="2908172" cy="3931871"/>
            <a:chOff x="629670" y="2283735"/>
            <a:chExt cx="2908172" cy="3931871"/>
          </a:xfrm>
        </p:grpSpPr>
        <p:sp>
          <p:nvSpPr>
            <p:cNvPr id="16" name="TextBox 15">
              <a:extLst>
                <a:ext uri="{FF2B5EF4-FFF2-40B4-BE49-F238E27FC236}">
                  <a16:creationId xmlns:a16="http://schemas.microsoft.com/office/drawing/2014/main" id="{B7C52C26-311B-41B9-A2F6-FD7F867D94CF}"/>
                </a:ext>
              </a:extLst>
            </p:cNvPr>
            <p:cNvSpPr txBox="1"/>
            <p:nvPr/>
          </p:nvSpPr>
          <p:spPr>
            <a:xfrm>
              <a:off x="629670" y="5476942"/>
              <a:ext cx="2708599" cy="738664"/>
            </a:xfrm>
            <a:prstGeom prst="rect">
              <a:avLst/>
            </a:prstGeom>
            <a:noFill/>
          </p:spPr>
          <p:txBody>
            <a:bodyPr wrap="square" rtlCol="0">
              <a:spAutoFit/>
            </a:bodyPr>
            <a:lstStyle/>
            <a:p>
              <a:pPr algn="just"/>
              <a:r>
                <a:rPr lang="en-IE" sz="1400" b="1" dirty="0" err="1">
                  <a:solidFill>
                    <a:schemeClr val="bg1">
                      <a:lumMod val="95000"/>
                    </a:schemeClr>
                  </a:solidFill>
                </a:rPr>
                <a:t>Collomorph</a:t>
              </a:r>
              <a:r>
                <a:rPr lang="en-IE" sz="1400" b="1" dirty="0">
                  <a:solidFill>
                    <a:schemeClr val="bg1">
                      <a:lumMod val="95000"/>
                    </a:schemeClr>
                  </a:solidFill>
                </a:rPr>
                <a:t> marcasite with open space textures and  later base-metal sulphides – “Pyrite Mound”</a:t>
              </a:r>
            </a:p>
          </p:txBody>
        </p:sp>
        <p:pic>
          <p:nvPicPr>
            <p:cNvPr id="15" name="Picture 14">
              <a:extLst>
                <a:ext uri="{FF2B5EF4-FFF2-40B4-BE49-F238E27FC236}">
                  <a16:creationId xmlns:a16="http://schemas.microsoft.com/office/drawing/2014/main" id="{D843B742-F825-4620-96B1-49320522754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2303" b="100000" l="9863" r="89863">
                          <a14:foregroundMark x1="48493" y1="13722" x2="60822" y2="14196"/>
                          <a14:foregroundMark x1="60822" y1="14196" x2="58356" y2="12303"/>
                          <a14:foregroundMark x1="43425" y1="13091" x2="48219" y2="13091"/>
                        </a14:backgroundRemoval>
                      </a14:imgEffect>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a:stretch/>
          </p:blipFill>
          <p:spPr>
            <a:xfrm>
              <a:off x="664880" y="2904354"/>
              <a:ext cx="2872962" cy="2589924"/>
            </a:xfrm>
            <a:prstGeom prst="rect">
              <a:avLst/>
            </a:prstGeom>
            <a:effectLst>
              <a:innerShdw blurRad="63500" dist="50800" dir="2700000">
                <a:prstClr val="black">
                  <a:alpha val="50000"/>
                </a:prstClr>
              </a:innerShdw>
            </a:effectLst>
          </p:spPr>
        </p:pic>
        <p:cxnSp>
          <p:nvCxnSpPr>
            <p:cNvPr id="8" name="Straight Arrow Connector 7">
              <a:extLst>
                <a:ext uri="{FF2B5EF4-FFF2-40B4-BE49-F238E27FC236}">
                  <a16:creationId xmlns:a16="http://schemas.microsoft.com/office/drawing/2014/main" id="{B5D13A7E-0B5A-4DA1-A211-ABA4EA940ECB}"/>
                </a:ext>
              </a:extLst>
            </p:cNvPr>
            <p:cNvCxnSpPr/>
            <p:nvPr/>
          </p:nvCxnSpPr>
          <p:spPr>
            <a:xfrm flipH="1">
              <a:off x="2188029" y="2283735"/>
              <a:ext cx="163285" cy="73866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DFE1DF6-EE3E-48E9-91EC-5E83A8BD9736}"/>
              </a:ext>
            </a:extLst>
          </p:cNvPr>
          <p:cNvGrpSpPr/>
          <p:nvPr/>
        </p:nvGrpSpPr>
        <p:grpSpPr>
          <a:xfrm>
            <a:off x="3418066" y="804207"/>
            <a:ext cx="6399369" cy="5417410"/>
            <a:chOff x="3418066" y="804207"/>
            <a:chExt cx="6399369" cy="5417410"/>
          </a:xfrm>
        </p:grpSpPr>
        <p:sp>
          <p:nvSpPr>
            <p:cNvPr id="41" name="TextBox 40">
              <a:extLst>
                <a:ext uri="{FF2B5EF4-FFF2-40B4-BE49-F238E27FC236}">
                  <a16:creationId xmlns:a16="http://schemas.microsoft.com/office/drawing/2014/main" id="{F0579D1F-C4A8-49F3-A346-A42FAAD986C8}"/>
                </a:ext>
              </a:extLst>
            </p:cNvPr>
            <p:cNvSpPr txBox="1"/>
            <p:nvPr/>
          </p:nvSpPr>
          <p:spPr>
            <a:xfrm>
              <a:off x="3967938" y="5698397"/>
              <a:ext cx="2673270" cy="523220"/>
            </a:xfrm>
            <a:prstGeom prst="rect">
              <a:avLst/>
            </a:prstGeom>
            <a:noFill/>
          </p:spPr>
          <p:txBody>
            <a:bodyPr wrap="square" rtlCol="0">
              <a:spAutoFit/>
            </a:bodyPr>
            <a:lstStyle/>
            <a:p>
              <a:r>
                <a:rPr lang="en-IE" sz="1400" b="1" dirty="0">
                  <a:solidFill>
                    <a:schemeClr val="bg1"/>
                  </a:solidFill>
                </a:rPr>
                <a:t>Clastic sulphides as talus breccias and re-sedimented fragments.  </a:t>
              </a:r>
            </a:p>
          </p:txBody>
        </p:sp>
        <p:pic>
          <p:nvPicPr>
            <p:cNvPr id="30" name="Picture 29" descr="A close up of a flower&#10;&#10;Description generated with high confidence">
              <a:extLst>
                <a:ext uri="{FF2B5EF4-FFF2-40B4-BE49-F238E27FC236}">
                  <a16:creationId xmlns:a16="http://schemas.microsoft.com/office/drawing/2014/main" id="{0B6050A1-D840-45C2-9989-68F58AD9FF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875609" y="1027691"/>
              <a:ext cx="2070169" cy="1623202"/>
            </a:xfrm>
            <a:prstGeom prst="rect">
              <a:avLst/>
            </a:prstGeom>
          </p:spPr>
        </p:pic>
        <p:sp>
          <p:nvSpPr>
            <p:cNvPr id="34" name="TextBox 33">
              <a:extLst>
                <a:ext uri="{FF2B5EF4-FFF2-40B4-BE49-F238E27FC236}">
                  <a16:creationId xmlns:a16="http://schemas.microsoft.com/office/drawing/2014/main" id="{BD25032E-67C9-4195-9ACE-CD47D23D6D6B}"/>
                </a:ext>
              </a:extLst>
            </p:cNvPr>
            <p:cNvSpPr txBox="1"/>
            <p:nvPr/>
          </p:nvSpPr>
          <p:spPr>
            <a:xfrm>
              <a:off x="7706027" y="913100"/>
              <a:ext cx="2111408" cy="954107"/>
            </a:xfrm>
            <a:prstGeom prst="rect">
              <a:avLst/>
            </a:prstGeom>
            <a:noFill/>
          </p:spPr>
          <p:txBody>
            <a:bodyPr wrap="square" rtlCol="0">
              <a:spAutoFit/>
            </a:bodyPr>
            <a:lstStyle/>
            <a:p>
              <a:r>
                <a:rPr lang="en-IE" sz="1400" dirty="0">
                  <a:solidFill>
                    <a:schemeClr val="bg1"/>
                  </a:solidFill>
                </a:rPr>
                <a:t>Photomicrograph showing different styles of pyrite and sphalerite as clastic grains. </a:t>
              </a:r>
              <a:r>
                <a:rPr lang="en-IE" sz="1200" dirty="0">
                  <a:solidFill>
                    <a:schemeClr val="bg1"/>
                  </a:solidFill>
                </a:rPr>
                <a:t>(</a:t>
              </a:r>
              <a:r>
                <a:rPr lang="en-IE" sz="1200" i="1" dirty="0">
                  <a:solidFill>
                    <a:schemeClr val="bg1"/>
                  </a:solidFill>
                </a:rPr>
                <a:t>Ashton, 1975</a:t>
              </a:r>
              <a:r>
                <a:rPr lang="en-IE" sz="1200" dirty="0">
                  <a:solidFill>
                    <a:schemeClr val="bg1"/>
                  </a:solidFill>
                </a:rPr>
                <a:t>)</a:t>
              </a:r>
              <a:endParaRPr lang="en-IE" sz="1400" dirty="0">
                <a:solidFill>
                  <a:schemeClr val="bg1"/>
                </a:solidFill>
              </a:endParaRPr>
            </a:p>
          </p:txBody>
        </p:sp>
        <p:pic>
          <p:nvPicPr>
            <p:cNvPr id="40" name="Picture 39">
              <a:extLst>
                <a:ext uri="{FF2B5EF4-FFF2-40B4-BE49-F238E27FC236}">
                  <a16:creationId xmlns:a16="http://schemas.microsoft.com/office/drawing/2014/main" id="{AD57E8AE-8295-480C-B74D-D7986FF8BDD4}"/>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backgroundMark x1="36799" y1="25253" x2="39690" y2="25899"/>
                          <a14:backgroundMark x1="79697" y1="26222" x2="85760" y2="31515"/>
                          <a14:backgroundMark x1="85760" y1="31515" x2="85760" y2="31515"/>
                          <a14:backgroundMark x1="85760" y1="31515" x2="85760" y2="31515"/>
                          <a14:backgroundMark x1="81706" y1="27879" x2="85160" y2="28525"/>
                        </a14:backgroundRemoval>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418066" y="3277284"/>
              <a:ext cx="3058054" cy="2667408"/>
            </a:xfrm>
            <a:prstGeom prst="rect">
              <a:avLst/>
            </a:prstGeom>
            <a:effectLst>
              <a:innerShdw blurRad="63500" dist="50800" dir="2700000">
                <a:prstClr val="black">
                  <a:alpha val="50000"/>
                </a:prstClr>
              </a:innerShdw>
            </a:effectLst>
          </p:spPr>
        </p:pic>
        <p:cxnSp>
          <p:nvCxnSpPr>
            <p:cNvPr id="17" name="Straight Arrow Connector 16">
              <a:extLst>
                <a:ext uri="{FF2B5EF4-FFF2-40B4-BE49-F238E27FC236}">
                  <a16:creationId xmlns:a16="http://schemas.microsoft.com/office/drawing/2014/main" id="{E4CFBCAA-5295-4B5B-A0B3-E32E387D3F44}"/>
                </a:ext>
              </a:extLst>
            </p:cNvPr>
            <p:cNvCxnSpPr/>
            <p:nvPr/>
          </p:nvCxnSpPr>
          <p:spPr>
            <a:xfrm>
              <a:off x="4064611" y="3006874"/>
              <a:ext cx="342900" cy="8763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44D2A4E-BBB0-4005-8B72-97B9D97CEC29}"/>
              </a:ext>
            </a:extLst>
          </p:cNvPr>
          <p:cNvGrpSpPr/>
          <p:nvPr/>
        </p:nvGrpSpPr>
        <p:grpSpPr>
          <a:xfrm>
            <a:off x="7515011" y="1430514"/>
            <a:ext cx="5696295" cy="4993463"/>
            <a:chOff x="7543275" y="1431934"/>
            <a:chExt cx="5696295" cy="4993463"/>
          </a:xfrm>
        </p:grpSpPr>
        <p:sp>
          <p:nvSpPr>
            <p:cNvPr id="3" name="Rectangle 2">
              <a:extLst>
                <a:ext uri="{FF2B5EF4-FFF2-40B4-BE49-F238E27FC236}">
                  <a16:creationId xmlns:a16="http://schemas.microsoft.com/office/drawing/2014/main" id="{48E01767-AB48-4AEC-A158-7314FF176B76}"/>
                </a:ext>
              </a:extLst>
            </p:cNvPr>
            <p:cNvSpPr/>
            <p:nvPr/>
          </p:nvSpPr>
          <p:spPr>
            <a:xfrm>
              <a:off x="8147294" y="2283735"/>
              <a:ext cx="1886019" cy="738664"/>
            </a:xfrm>
            <a:prstGeom prst="rect">
              <a:avLst/>
            </a:prstGeom>
          </p:spPr>
          <p:txBody>
            <a:bodyPr wrap="square">
              <a:spAutoFit/>
            </a:bodyPr>
            <a:lstStyle/>
            <a:p>
              <a:r>
                <a:rPr lang="en-IE" sz="1400" dirty="0">
                  <a:solidFill>
                    <a:schemeClr val="bg1"/>
                  </a:solidFill>
                </a:rPr>
                <a:t>Graded sulphide-carbonate particulate sediments.</a:t>
              </a:r>
            </a:p>
          </p:txBody>
        </p:sp>
        <p:sp>
          <p:nvSpPr>
            <p:cNvPr id="21" name="TextBox 20">
              <a:extLst>
                <a:ext uri="{FF2B5EF4-FFF2-40B4-BE49-F238E27FC236}">
                  <a16:creationId xmlns:a16="http://schemas.microsoft.com/office/drawing/2014/main" id="{36084843-4E5F-4519-9721-0E2E633E852A}"/>
                </a:ext>
              </a:extLst>
            </p:cNvPr>
            <p:cNvSpPr txBox="1"/>
            <p:nvPr/>
          </p:nvSpPr>
          <p:spPr>
            <a:xfrm>
              <a:off x="7996338" y="5686733"/>
              <a:ext cx="2630491" cy="738664"/>
            </a:xfrm>
            <a:prstGeom prst="rect">
              <a:avLst/>
            </a:prstGeom>
            <a:noFill/>
          </p:spPr>
          <p:txBody>
            <a:bodyPr wrap="square" rtlCol="0">
              <a:spAutoFit/>
            </a:bodyPr>
            <a:lstStyle/>
            <a:p>
              <a:pPr algn="just"/>
              <a:r>
                <a:rPr lang="en-IE" sz="1400" b="1" dirty="0">
                  <a:solidFill>
                    <a:schemeClr val="bg1">
                      <a:lumMod val="95000"/>
                    </a:schemeClr>
                  </a:solidFill>
                </a:rPr>
                <a:t>Laminated and graded sulphide sediments with  sub-surface plumose growths of marcasite.</a:t>
              </a:r>
            </a:p>
          </p:txBody>
        </p:sp>
        <p:pic>
          <p:nvPicPr>
            <p:cNvPr id="23" name="Picture 22" descr="A picture containing outdoor, ground, people, grass&#10;&#10;Description generated with high confidence">
              <a:extLst>
                <a:ext uri="{FF2B5EF4-FFF2-40B4-BE49-F238E27FC236}">
                  <a16:creationId xmlns:a16="http://schemas.microsoft.com/office/drawing/2014/main" id="{3C086CA8-4039-4BDB-A2D2-7DDAD9354C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55692" y="1431934"/>
              <a:ext cx="1623203" cy="2072056"/>
            </a:xfrm>
            <a:prstGeom prst="rect">
              <a:avLst/>
            </a:prstGeom>
          </p:spPr>
        </p:pic>
        <p:sp>
          <p:nvSpPr>
            <p:cNvPr id="29" name="TextBox 28">
              <a:extLst>
                <a:ext uri="{FF2B5EF4-FFF2-40B4-BE49-F238E27FC236}">
                  <a16:creationId xmlns:a16="http://schemas.microsoft.com/office/drawing/2014/main" id="{9F3A0DC8-005E-43C0-8EB4-AA7D363CA591}"/>
                </a:ext>
              </a:extLst>
            </p:cNvPr>
            <p:cNvSpPr txBox="1"/>
            <p:nvPr/>
          </p:nvSpPr>
          <p:spPr>
            <a:xfrm>
              <a:off x="9955087" y="3528842"/>
              <a:ext cx="3284483" cy="276999"/>
            </a:xfrm>
            <a:prstGeom prst="rect">
              <a:avLst/>
            </a:prstGeom>
            <a:noFill/>
          </p:spPr>
          <p:txBody>
            <a:bodyPr wrap="square" rtlCol="0">
              <a:spAutoFit/>
            </a:bodyPr>
            <a:lstStyle/>
            <a:p>
              <a:r>
                <a:rPr lang="en-IE" sz="1200" i="1" dirty="0">
                  <a:solidFill>
                    <a:schemeClr val="bg1"/>
                  </a:solidFill>
                </a:rPr>
                <a:t>Ashton (1975)</a:t>
              </a:r>
              <a:endParaRPr lang="en-IE" sz="1400" i="1" dirty="0">
                <a:solidFill>
                  <a:schemeClr val="bg1"/>
                </a:solidFill>
              </a:endParaRPr>
            </a:p>
          </p:txBody>
        </p:sp>
        <p:cxnSp>
          <p:nvCxnSpPr>
            <p:cNvPr id="20" name="Straight Arrow Connector 19">
              <a:extLst>
                <a:ext uri="{FF2B5EF4-FFF2-40B4-BE49-F238E27FC236}">
                  <a16:creationId xmlns:a16="http://schemas.microsoft.com/office/drawing/2014/main" id="{D2FE2EB4-6573-4A3D-B412-B1AD6474773E}"/>
                </a:ext>
              </a:extLst>
            </p:cNvPr>
            <p:cNvCxnSpPr/>
            <p:nvPr/>
          </p:nvCxnSpPr>
          <p:spPr>
            <a:xfrm>
              <a:off x="7543275" y="3805841"/>
              <a:ext cx="228684" cy="62581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7D5793B-D9F7-7BF9-C807-F99B361E98DA}"/>
              </a:ext>
            </a:extLst>
          </p:cNvPr>
          <p:cNvGrpSpPr/>
          <p:nvPr/>
        </p:nvGrpSpPr>
        <p:grpSpPr>
          <a:xfrm>
            <a:off x="133194" y="6313361"/>
            <a:ext cx="12910671" cy="466127"/>
            <a:chOff x="133194" y="6313361"/>
            <a:chExt cx="12910671" cy="466127"/>
          </a:xfrm>
        </p:grpSpPr>
        <p:sp>
          <p:nvSpPr>
            <p:cNvPr id="19" name="TextBox 18">
              <a:extLst>
                <a:ext uri="{FF2B5EF4-FFF2-40B4-BE49-F238E27FC236}">
                  <a16:creationId xmlns:a16="http://schemas.microsoft.com/office/drawing/2014/main" id="{F9B69B09-4148-56DF-BED0-29DAC0CD4258}"/>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2" name="Picture 21">
              <a:extLst>
                <a:ext uri="{FF2B5EF4-FFF2-40B4-BE49-F238E27FC236}">
                  <a16:creationId xmlns:a16="http://schemas.microsoft.com/office/drawing/2014/main" id="{3C0375B1-299F-7929-4981-EC230AEC1BAF}"/>
                </a:ext>
              </a:extLst>
            </p:cNvPr>
            <p:cNvPicPr>
              <a:picLocks noChangeAspect="1"/>
            </p:cNvPicPr>
            <p:nvPr/>
          </p:nvPicPr>
          <p:blipFill>
            <a:blip r:embed="rId11" cstate="screen">
              <a:duotone>
                <a:srgbClr val="70AD47">
                  <a:shade val="45000"/>
                  <a:satMod val="135000"/>
                </a:srgbClr>
                <a:prstClr val="white"/>
              </a:duotone>
              <a:extLst>
                <a:ext uri="{BEBA8EAE-BF5A-486C-A8C5-ECC9F3942E4B}">
                  <a14:imgProps xmlns:a14="http://schemas.microsoft.com/office/drawing/2010/main">
                    <a14:imgLayer r:embed="rId12">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2" name="Picture 1" descr="A close-up of a piece of wood&#10;&#10;Description automatically generated">
            <a:extLst>
              <a:ext uri="{FF2B5EF4-FFF2-40B4-BE49-F238E27FC236}">
                <a16:creationId xmlns:a16="http://schemas.microsoft.com/office/drawing/2014/main" id="{E94BA016-7DED-D046-7E46-25EFC0D93575}"/>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9989" b="89905" l="9985" r="90835">
                        <a14:foregroundMark x1="90686" y1="49422" x2="90835" y2="50789"/>
                        <a14:backgroundMark x1="27571" y1="73922" x2="31893" y2="74132"/>
                        <a14:backgroundMark x1="36438" y1="74553" x2="51043" y2="70768"/>
                      </a14:backgroundRemoval>
                    </a14:imgEffect>
                  </a14:imgLayer>
                </a14:imgProps>
              </a:ext>
              <a:ext uri="{28A0092B-C50C-407E-A947-70E740481C1C}">
                <a14:useLocalDpi xmlns:a14="http://schemas.microsoft.com/office/drawing/2010/main"/>
              </a:ext>
            </a:extLst>
          </a:blip>
          <a:stretch>
            <a:fillRect/>
          </a:stretch>
        </p:blipFill>
        <p:spPr>
          <a:xfrm>
            <a:off x="7160726" y="3155249"/>
            <a:ext cx="4767641" cy="3378559"/>
          </a:xfrm>
          <a:prstGeom prst="rect">
            <a:avLst/>
          </a:prstGeom>
        </p:spPr>
      </p:pic>
      <p:sp>
        <p:nvSpPr>
          <p:cNvPr id="6" name="TextBox 5">
            <a:extLst>
              <a:ext uri="{FF2B5EF4-FFF2-40B4-BE49-F238E27FC236}">
                <a16:creationId xmlns:a16="http://schemas.microsoft.com/office/drawing/2014/main" id="{43FAC64D-248D-AEA9-38D9-F433DCA3D998}"/>
              </a:ext>
            </a:extLst>
          </p:cNvPr>
          <p:cNvSpPr txBox="1"/>
          <p:nvPr/>
        </p:nvSpPr>
        <p:spPr>
          <a:xfrm>
            <a:off x="10755517" y="4837922"/>
            <a:ext cx="583814" cy="369332"/>
          </a:xfrm>
          <a:prstGeom prst="rect">
            <a:avLst/>
          </a:prstGeom>
          <a:noFill/>
        </p:spPr>
        <p:txBody>
          <a:bodyPr wrap="none" rtlCol="0">
            <a:spAutoFit/>
          </a:bodyPr>
          <a:lstStyle/>
          <a:p>
            <a:r>
              <a:rPr lang="en-IE" dirty="0"/>
              <a:t>1cm</a:t>
            </a:r>
          </a:p>
        </p:txBody>
      </p:sp>
      <p:sp>
        <p:nvSpPr>
          <p:cNvPr id="7" name="Rectangle 6">
            <a:extLst>
              <a:ext uri="{FF2B5EF4-FFF2-40B4-BE49-F238E27FC236}">
                <a16:creationId xmlns:a16="http://schemas.microsoft.com/office/drawing/2014/main" id="{E281C1DE-AC02-C952-DE51-88BFC9D656B0}"/>
              </a:ext>
            </a:extLst>
          </p:cNvPr>
          <p:cNvSpPr/>
          <p:nvPr/>
        </p:nvSpPr>
        <p:spPr>
          <a:xfrm>
            <a:off x="10841364" y="5142079"/>
            <a:ext cx="432000" cy="4571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F3570DA0-31A7-667B-6F2E-2FBB46D32092}"/>
              </a:ext>
            </a:extLst>
          </p:cNvPr>
          <p:cNvSpPr txBox="1"/>
          <p:nvPr/>
        </p:nvSpPr>
        <p:spPr>
          <a:xfrm>
            <a:off x="10892874" y="3187813"/>
            <a:ext cx="598241" cy="261610"/>
          </a:xfrm>
          <a:prstGeom prst="rect">
            <a:avLst/>
          </a:prstGeom>
          <a:solidFill>
            <a:srgbClr val="FFFFFF">
              <a:alpha val="50196"/>
            </a:srgbClr>
          </a:solidFill>
        </p:spPr>
        <p:txBody>
          <a:bodyPr wrap="none" rtlCol="0">
            <a:spAutoFit/>
          </a:bodyPr>
          <a:lstStyle/>
          <a:p>
            <a:r>
              <a:rPr lang="en-IE" sz="1100" b="1" dirty="0"/>
              <a:t>0.5mm</a:t>
            </a:r>
            <a:endParaRPr lang="en-IE" b="1" dirty="0"/>
          </a:p>
        </p:txBody>
      </p:sp>
      <p:sp>
        <p:nvSpPr>
          <p:cNvPr id="27" name="Rectangle 26">
            <a:extLst>
              <a:ext uri="{FF2B5EF4-FFF2-40B4-BE49-F238E27FC236}">
                <a16:creationId xmlns:a16="http://schemas.microsoft.com/office/drawing/2014/main" id="{D261FCDB-3669-AF91-6BC4-95F06AF7948C}"/>
              </a:ext>
            </a:extLst>
          </p:cNvPr>
          <p:cNvSpPr/>
          <p:nvPr/>
        </p:nvSpPr>
        <p:spPr>
          <a:xfrm>
            <a:off x="10883607" y="3150018"/>
            <a:ext cx="595654" cy="4161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2" name="TextBox 31">
            <a:extLst>
              <a:ext uri="{FF2B5EF4-FFF2-40B4-BE49-F238E27FC236}">
                <a16:creationId xmlns:a16="http://schemas.microsoft.com/office/drawing/2014/main" id="{33F4CE98-C6E4-1F84-04C1-4E5655A2B21E}"/>
              </a:ext>
            </a:extLst>
          </p:cNvPr>
          <p:cNvSpPr txBox="1"/>
          <p:nvPr/>
        </p:nvSpPr>
        <p:spPr>
          <a:xfrm>
            <a:off x="7126034" y="2573230"/>
            <a:ext cx="487634" cy="261610"/>
          </a:xfrm>
          <a:prstGeom prst="rect">
            <a:avLst/>
          </a:prstGeom>
          <a:solidFill>
            <a:srgbClr val="FFFFFF">
              <a:alpha val="50196"/>
            </a:srgbClr>
          </a:solidFill>
        </p:spPr>
        <p:txBody>
          <a:bodyPr wrap="none" rtlCol="0">
            <a:spAutoFit/>
          </a:bodyPr>
          <a:lstStyle/>
          <a:p>
            <a:r>
              <a:rPr lang="en-IE" sz="1100" b="1" dirty="0"/>
              <a:t>2mm</a:t>
            </a:r>
            <a:endParaRPr lang="en-IE" b="1" dirty="0"/>
          </a:p>
        </p:txBody>
      </p:sp>
      <p:sp>
        <p:nvSpPr>
          <p:cNvPr id="35" name="Rectangle 34">
            <a:extLst>
              <a:ext uri="{FF2B5EF4-FFF2-40B4-BE49-F238E27FC236}">
                <a16:creationId xmlns:a16="http://schemas.microsoft.com/office/drawing/2014/main" id="{30E8ECBC-D367-9BAC-AA00-4F611EEB063C}"/>
              </a:ext>
            </a:extLst>
          </p:cNvPr>
          <p:cNvSpPr/>
          <p:nvPr/>
        </p:nvSpPr>
        <p:spPr>
          <a:xfrm>
            <a:off x="7116767" y="2535435"/>
            <a:ext cx="595654" cy="4161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 name="Picture 4" descr="A group of logos with text&#10;&#10;Description automatically generated">
            <a:extLst>
              <a:ext uri="{FF2B5EF4-FFF2-40B4-BE49-F238E27FC236}">
                <a16:creationId xmlns:a16="http://schemas.microsoft.com/office/drawing/2014/main" id="{C4A82363-4FFF-80DE-A6F6-36C6725DE21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332632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507112" y="-120388"/>
            <a:ext cx="10515600" cy="1325563"/>
          </a:xfrm>
        </p:spPr>
        <p:txBody>
          <a:bodyPr>
            <a:normAutofit/>
          </a:bodyPr>
          <a:lstStyle/>
          <a:p>
            <a:r>
              <a:rPr lang="en-IE" sz="3200" b="1" dirty="0">
                <a:solidFill>
                  <a:schemeClr val="accent4"/>
                </a:solidFill>
                <a:latin typeface="+mn-lt"/>
              </a:rPr>
              <a:t>Framboidal pyrite</a:t>
            </a:r>
          </a:p>
        </p:txBody>
      </p:sp>
      <p:sp>
        <p:nvSpPr>
          <p:cNvPr id="8" name="Content Placeholder 7">
            <a:extLst>
              <a:ext uri="{FF2B5EF4-FFF2-40B4-BE49-F238E27FC236}">
                <a16:creationId xmlns:a16="http://schemas.microsoft.com/office/drawing/2014/main" id="{C383E29B-6448-46E9-AA61-EC75AAB6F87A}"/>
              </a:ext>
            </a:extLst>
          </p:cNvPr>
          <p:cNvSpPr>
            <a:spLocks noGrp="1"/>
          </p:cNvSpPr>
          <p:nvPr>
            <p:ph idx="1"/>
          </p:nvPr>
        </p:nvSpPr>
        <p:spPr>
          <a:xfrm>
            <a:off x="507113" y="4272429"/>
            <a:ext cx="4861722" cy="4351338"/>
          </a:xfrm>
        </p:spPr>
        <p:txBody>
          <a:bodyPr>
            <a:normAutofit/>
          </a:bodyPr>
          <a:lstStyle/>
          <a:p>
            <a:pPr marL="0" indent="0" algn="just">
              <a:buNone/>
            </a:pPr>
            <a:r>
              <a:rPr lang="en-IE" sz="1800" dirty="0">
                <a:solidFill>
                  <a:schemeClr val="bg1"/>
                </a:solidFill>
              </a:rPr>
              <a:t>Pyrite framboid formation may be the result of four consecutive processes: (1) nucleation and growth of initial iron </a:t>
            </a:r>
            <a:r>
              <a:rPr lang="en-IE" sz="1800" dirty="0" err="1">
                <a:solidFill>
                  <a:schemeClr val="bg1"/>
                </a:solidFill>
              </a:rPr>
              <a:t>monosulphide</a:t>
            </a:r>
            <a:r>
              <a:rPr lang="en-IE" sz="1800" dirty="0">
                <a:solidFill>
                  <a:schemeClr val="bg1"/>
                </a:solidFill>
              </a:rPr>
              <a:t> microcrystals; (2) reaction of the microcrystals to </a:t>
            </a:r>
            <a:r>
              <a:rPr lang="en-IE" sz="1800" dirty="0" err="1">
                <a:solidFill>
                  <a:schemeClr val="bg1"/>
                </a:solidFill>
              </a:rPr>
              <a:t>greigite</a:t>
            </a:r>
            <a:r>
              <a:rPr lang="en-IE" sz="1800" dirty="0">
                <a:solidFill>
                  <a:schemeClr val="bg1"/>
                </a:solidFill>
              </a:rPr>
              <a:t> (Fe</a:t>
            </a:r>
            <a:r>
              <a:rPr lang="en-IE" sz="1800" baseline="-25000" dirty="0">
                <a:solidFill>
                  <a:schemeClr val="bg1"/>
                </a:solidFill>
              </a:rPr>
              <a:t>3</a:t>
            </a:r>
            <a:r>
              <a:rPr lang="en-IE" sz="1800" dirty="0">
                <a:solidFill>
                  <a:schemeClr val="bg1"/>
                </a:solidFill>
              </a:rPr>
              <a:t>S</a:t>
            </a:r>
            <a:r>
              <a:rPr lang="en-IE" sz="1800" baseline="-25000" dirty="0">
                <a:solidFill>
                  <a:schemeClr val="bg1"/>
                </a:solidFill>
              </a:rPr>
              <a:t>4</a:t>
            </a:r>
            <a:r>
              <a:rPr lang="en-IE" sz="1800" dirty="0">
                <a:solidFill>
                  <a:schemeClr val="bg1"/>
                </a:solidFill>
              </a:rPr>
              <a:t>; (3) aggregation of uniformly sized </a:t>
            </a:r>
            <a:r>
              <a:rPr lang="en-IE" sz="1800" dirty="0" err="1">
                <a:solidFill>
                  <a:schemeClr val="bg1"/>
                </a:solidFill>
              </a:rPr>
              <a:t>greigite</a:t>
            </a:r>
            <a:r>
              <a:rPr lang="en-IE" sz="1800" dirty="0">
                <a:solidFill>
                  <a:schemeClr val="bg1"/>
                </a:solidFill>
              </a:rPr>
              <a:t> microcrystals, </a:t>
            </a:r>
            <a:r>
              <a:rPr lang="en-IE" sz="1800" i="1" dirty="0">
                <a:solidFill>
                  <a:schemeClr val="bg1"/>
                </a:solidFill>
              </a:rPr>
              <a:t>i.e., </a:t>
            </a:r>
            <a:r>
              <a:rPr lang="en-IE" sz="1800" dirty="0">
                <a:solidFill>
                  <a:schemeClr val="bg1"/>
                </a:solidFill>
              </a:rPr>
              <a:t>framboid growth; and (4) replacement of </a:t>
            </a:r>
            <a:r>
              <a:rPr lang="en-IE" sz="1800" dirty="0" err="1">
                <a:solidFill>
                  <a:schemeClr val="bg1"/>
                </a:solidFill>
              </a:rPr>
              <a:t>greigite</a:t>
            </a:r>
            <a:r>
              <a:rPr lang="en-IE" sz="1800" dirty="0">
                <a:solidFill>
                  <a:schemeClr val="bg1"/>
                </a:solidFill>
              </a:rPr>
              <a:t> framboids by pyrite.</a:t>
            </a:r>
          </a:p>
        </p:txBody>
      </p:sp>
      <p:pic>
        <p:nvPicPr>
          <p:cNvPr id="11" name="Content Placeholder 4" descr="A picture containing animal&#10;&#10;Description generated with high confidence">
            <a:extLst>
              <a:ext uri="{FF2B5EF4-FFF2-40B4-BE49-F238E27FC236}">
                <a16:creationId xmlns:a16="http://schemas.microsoft.com/office/drawing/2014/main" id="{861B4292-1BBC-47FF-9710-50E68A1D5180}"/>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980" b="93737" l="9995" r="89979">
                        <a14:foregroundMark x1="38086" y1="24768" x2="38086" y2="24768"/>
                        <a14:foregroundMark x1="38086" y1="24768" x2="46002" y2="17091"/>
                        <a14:foregroundMark x1="46002" y1="17091" x2="46002" y2="17091"/>
                        <a14:foregroundMark x1="46002" y1="17091" x2="46002" y2="17091"/>
                        <a14:foregroundMark x1="46002" y1="17333" x2="46002" y2="17333"/>
                        <a14:foregroundMark x1="46509" y1="17333" x2="60821" y2="25010"/>
                        <a14:foregroundMark x1="60821" y1="25010" x2="60821" y2="25010"/>
                        <a14:foregroundMark x1="60821" y1="25010" x2="60821" y2="25010"/>
                        <a14:foregroundMark x1="55597" y1="30626" x2="28118" y2="77657"/>
                        <a14:foregroundMark x1="28118" y1="77657" x2="28118" y2="77657"/>
                        <a14:foregroundMark x1="30650" y1="86869" x2="40592" y2="93495"/>
                        <a14:foregroundMark x1="40592" y1="93495" x2="40592" y2="93495"/>
                        <a14:foregroundMark x1="40592" y1="93495" x2="40592" y2="93495"/>
                        <a14:foregroundMark x1="53412" y1="91717" x2="78865" y2="80202"/>
                        <a14:foregroundMark x1="78865" y1="80202" x2="78865" y2="80202"/>
                        <a14:foregroundMark x1="78865" y1="80202" x2="78865" y2="80202"/>
                        <a14:foregroundMark x1="81557" y1="75879" x2="81557" y2="80202"/>
                        <a14:foregroundMark x1="66231" y1="24000" x2="59062" y2="20929"/>
                        <a14:foregroundMark x1="59062" y1="20929" x2="57116" y2="20929"/>
                        <a14:foregroundMark x1="40085" y1="14263" x2="40272" y2="36242"/>
                        <a14:foregroundMark x1="40272" y1="36242" x2="40272" y2="36242"/>
                        <a14:foregroundMark x1="47175" y1="13535" x2="33849" y2="27313"/>
                        <a14:foregroundMark x1="33849" y1="27313" x2="33849" y2="27313"/>
                        <a14:foregroundMark x1="33689" y1="28081" x2="33689" y2="28081"/>
                        <a14:foregroundMark x1="33529" y1="28848" x2="24920" y2="67677"/>
                        <a14:foregroundMark x1="24920" y1="67677" x2="24920" y2="67677"/>
                        <a14:foregroundMark x1="23081" y1="70222" x2="23241" y2="64606"/>
                        <a14:foregroundMark x1="40432" y1="14263" x2="34035" y2="27838"/>
                        <a14:foregroundMark x1="34035" y1="27838" x2="34035" y2="27838"/>
                        <a14:foregroundMark x1="34035" y1="27838" x2="34035" y2="27838"/>
                        <a14:foregroundMark x1="34355" y1="31394" x2="27292" y2="50303"/>
                        <a14:foregroundMark x1="27292" y1="50303" x2="27292" y2="50303"/>
                        <a14:foregroundMark x1="38086" y1="39071" x2="27452" y2="59515"/>
                        <a14:foregroundMark x1="27452" y1="59515" x2="27452" y2="59515"/>
                        <a14:foregroundMark x1="27452" y1="59515" x2="27452" y2="59515"/>
                        <a14:foregroundMark x1="31503" y1="41131" x2="27452" y2="59515"/>
                        <a14:foregroundMark x1="27452" y1="59515" x2="27452" y2="59515"/>
                        <a14:foregroundMark x1="27452" y1="59515" x2="27452" y2="59515"/>
                        <a14:foregroundMark x1="36381" y1="32162" x2="25426" y2="65899"/>
                        <a14:foregroundMark x1="25426" y1="65899" x2="25426" y2="65899"/>
                        <a14:foregroundMark x1="25267" y1="65899" x2="25267" y2="65899"/>
                        <a14:foregroundMark x1="32676" y1="34465" x2="24414" y2="53616"/>
                        <a14:foregroundMark x1="24414" y1="53616" x2="24414" y2="53616"/>
                        <a14:foregroundMark x1="24414" y1="53616" x2="24414" y2="53616"/>
                        <a14:foregroundMark x1="25426" y1="53374" x2="29478" y2="37010"/>
                        <a14:foregroundMark x1="29478" y1="37010" x2="29478" y2="37010"/>
                        <a14:foregroundMark x1="29478" y1="37010" x2="29478" y2="37010"/>
                        <a14:foregroundMark x1="29478" y1="37010" x2="24600" y2="55434"/>
                        <a14:foregroundMark x1="24600" y1="55434" x2="24600" y2="55434"/>
                        <a14:foregroundMark x1="24600" y1="55434" x2="24600" y2="55434"/>
                        <a14:foregroundMark x1="22735" y1="56687" x2="28465" y2="41131"/>
                        <a14:foregroundMark x1="28465" y1="41131" x2="28465" y2="41131"/>
                        <a14:foregroundMark x1="28465" y1="41131" x2="28465" y2="41131"/>
                        <a14:foregroundMark x1="26626" y1="53131" x2="25107" y2="55434"/>
                        <a14:foregroundMark x1="37580" y1="93737" x2="45842" y2="91960"/>
                        <a14:foregroundMark x1="45842" y1="91960" x2="45842" y2="91960"/>
                        <a14:foregroundMark x1="46828" y1="92727" x2="46828" y2="92727"/>
                        <a14:foregroundMark x1="47015" y1="92727" x2="47015" y2="92727"/>
                        <a14:foregroundMark x1="47015" y1="92727" x2="47015" y2="92727"/>
                        <a14:foregroundMark x1="23747" y1="55152" x2="25933" y2="51071"/>
                        <a14:foregroundMark x1="25933" y1="51071" x2="25933" y2="51071"/>
                        <a14:foregroundMark x1="25933" y1="51071" x2="25933" y2="51071"/>
                        <a14:foregroundMark x1="22735" y1="57737" x2="24600" y2="53616"/>
                        <a14:foregroundMark x1="24600" y1="53616" x2="24600" y2="53616"/>
                        <a14:foregroundMark x1="25107" y1="51596" x2="23081" y2="56202"/>
                        <a14:foregroundMark x1="23081" y1="56202" x2="23081" y2="56202"/>
                        <a14:foregroundMark x1="27452" y1="85818" x2="29131" y2="86343"/>
                        <a14:foregroundMark x1="29131" y1="86343" x2="29131" y2="86343"/>
                        <a14:foregroundMark x1="29131" y1="86343" x2="29131" y2="86343"/>
                        <a14:foregroundMark x1="47015" y1="92727" x2="47015" y2="92727"/>
                        <a14:foregroundMark x1="47015" y1="92727" x2="47015" y2="92727"/>
                        <a14:foregroundMark x1="23907" y1="58222" x2="25107" y2="53616"/>
                        <a14:foregroundMark x1="25107" y1="53616" x2="25107" y2="53616"/>
                        <a14:foregroundMark x1="23081" y1="57737" x2="24920" y2="51596"/>
                        <a14:foregroundMark x1="24920" y1="51596" x2="24920" y2="51596"/>
                        <a14:foregroundMark x1="24920" y1="51596" x2="23241" y2="56970"/>
                      </a14:backgroundRemoval>
                    </a14:imgEffect>
                    <a14:imgEffect>
                      <a14:sharpenSoften amount="50000"/>
                    </a14:imgEffect>
                  </a14:imgLayer>
                </a14:imgProps>
              </a:ext>
              <a:ext uri="{28A0092B-C50C-407E-A947-70E740481C1C}">
                <a14:useLocalDpi xmlns:a14="http://schemas.microsoft.com/office/drawing/2010/main"/>
              </a:ext>
            </a:extLst>
          </a:blip>
          <a:stretch>
            <a:fillRect/>
          </a:stretch>
        </p:blipFill>
        <p:spPr>
          <a:xfrm>
            <a:off x="8068927" y="2907153"/>
            <a:ext cx="4404225" cy="2905288"/>
          </a:xfrm>
          <a:prstGeom prst="rect">
            <a:avLst/>
          </a:prstGeom>
        </p:spPr>
      </p:pic>
      <p:pic>
        <p:nvPicPr>
          <p:cNvPr id="13" name="Picture 12">
            <a:extLst>
              <a:ext uri="{FF2B5EF4-FFF2-40B4-BE49-F238E27FC236}">
                <a16:creationId xmlns:a16="http://schemas.microsoft.com/office/drawing/2014/main" id="{3FA69E52-5C5D-4FD0-8BBF-2284B590B70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51555" y="1106707"/>
            <a:ext cx="2633333" cy="1914285"/>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85836549-44D7-4AEE-9A6B-FF9A824EBB66}"/>
              </a:ext>
            </a:extLst>
          </p:cNvPr>
          <p:cNvSpPr txBox="1"/>
          <p:nvPr/>
        </p:nvSpPr>
        <p:spPr>
          <a:xfrm>
            <a:off x="9180067" y="5807981"/>
            <a:ext cx="2728052" cy="738664"/>
          </a:xfrm>
          <a:prstGeom prst="rect">
            <a:avLst/>
          </a:prstGeom>
          <a:noFill/>
        </p:spPr>
        <p:txBody>
          <a:bodyPr wrap="square" rtlCol="0">
            <a:spAutoFit/>
          </a:bodyPr>
          <a:lstStyle/>
          <a:p>
            <a:r>
              <a:rPr lang="en-IE" sz="1400" dirty="0">
                <a:solidFill>
                  <a:schemeClr val="bg1"/>
                </a:solidFill>
              </a:rPr>
              <a:t>Silvermines - Framboidal pyrite in limestone matrix</a:t>
            </a:r>
          </a:p>
          <a:p>
            <a:r>
              <a:rPr lang="en-IE" sz="1400" i="1" dirty="0">
                <a:solidFill>
                  <a:schemeClr val="bg1"/>
                </a:solidFill>
              </a:rPr>
              <a:t>B Zone 4700 </a:t>
            </a:r>
            <a:r>
              <a:rPr lang="en-IE" sz="1400" i="1" dirty="0" err="1">
                <a:solidFill>
                  <a:schemeClr val="bg1"/>
                </a:solidFill>
              </a:rPr>
              <a:t>Hlge</a:t>
            </a:r>
            <a:endParaRPr lang="en-IE" sz="1400" i="1" dirty="0">
              <a:solidFill>
                <a:schemeClr val="bg1"/>
              </a:solidFill>
            </a:endParaRPr>
          </a:p>
        </p:txBody>
      </p:sp>
      <p:pic>
        <p:nvPicPr>
          <p:cNvPr id="17" name="Picture 16">
            <a:extLst>
              <a:ext uri="{FF2B5EF4-FFF2-40B4-BE49-F238E27FC236}">
                <a16:creationId xmlns:a16="http://schemas.microsoft.com/office/drawing/2014/main" id="{F693C316-EBF2-481A-B1AB-73E482CBBA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64912" y="1106707"/>
            <a:ext cx="2633333" cy="1914285"/>
          </a:xfrm>
          <a:prstGeom prst="rect">
            <a:avLst/>
          </a:prstGeom>
        </p:spPr>
      </p:pic>
      <p:pic>
        <p:nvPicPr>
          <p:cNvPr id="18" name="Picture 17">
            <a:extLst>
              <a:ext uri="{FF2B5EF4-FFF2-40B4-BE49-F238E27FC236}">
                <a16:creationId xmlns:a16="http://schemas.microsoft.com/office/drawing/2014/main" id="{1BCE56C5-F777-4718-BD96-CFF09F438C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8644" y="3151518"/>
            <a:ext cx="2647619" cy="1902333"/>
          </a:xfrm>
          <a:prstGeom prst="rect">
            <a:avLst/>
          </a:prstGeom>
        </p:spPr>
      </p:pic>
      <p:sp>
        <p:nvSpPr>
          <p:cNvPr id="19" name="TextBox 18">
            <a:extLst>
              <a:ext uri="{FF2B5EF4-FFF2-40B4-BE49-F238E27FC236}">
                <a16:creationId xmlns:a16="http://schemas.microsoft.com/office/drawing/2014/main" id="{99F1E561-B871-4BFF-93A2-FAC295EA9E91}"/>
              </a:ext>
            </a:extLst>
          </p:cNvPr>
          <p:cNvSpPr txBox="1"/>
          <p:nvPr/>
        </p:nvSpPr>
        <p:spPr>
          <a:xfrm>
            <a:off x="5711100" y="5184377"/>
            <a:ext cx="2633333" cy="523220"/>
          </a:xfrm>
          <a:prstGeom prst="rect">
            <a:avLst/>
          </a:prstGeom>
          <a:noFill/>
        </p:spPr>
        <p:txBody>
          <a:bodyPr wrap="square" rtlCol="0">
            <a:spAutoFit/>
          </a:bodyPr>
          <a:lstStyle/>
          <a:p>
            <a:r>
              <a:rPr lang="en-IE" sz="1400" dirty="0">
                <a:solidFill>
                  <a:schemeClr val="bg1"/>
                </a:solidFill>
              </a:rPr>
              <a:t>Framboidal pyrite from CGO and from within UDL at Navan</a:t>
            </a:r>
          </a:p>
        </p:txBody>
      </p:sp>
      <p:pic>
        <p:nvPicPr>
          <p:cNvPr id="21" name="Picture 20">
            <a:extLst>
              <a:ext uri="{FF2B5EF4-FFF2-40B4-BE49-F238E27FC236}">
                <a16:creationId xmlns:a16="http://schemas.microsoft.com/office/drawing/2014/main" id="{0190291E-A2B6-479C-8575-3FE454C4DB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4186" y="2766233"/>
            <a:ext cx="559783" cy="252451"/>
          </a:xfrm>
          <a:prstGeom prst="rect">
            <a:avLst/>
          </a:prstGeom>
        </p:spPr>
      </p:pic>
      <p:sp>
        <p:nvSpPr>
          <p:cNvPr id="22" name="TextBox 21">
            <a:extLst>
              <a:ext uri="{FF2B5EF4-FFF2-40B4-BE49-F238E27FC236}">
                <a16:creationId xmlns:a16="http://schemas.microsoft.com/office/drawing/2014/main" id="{E237E13E-9F2D-42A3-8AF6-94EADFD38512}"/>
              </a:ext>
            </a:extLst>
          </p:cNvPr>
          <p:cNvSpPr txBox="1"/>
          <p:nvPr/>
        </p:nvSpPr>
        <p:spPr>
          <a:xfrm>
            <a:off x="5711100" y="5646867"/>
            <a:ext cx="2207622" cy="276999"/>
          </a:xfrm>
          <a:prstGeom prst="rect">
            <a:avLst/>
          </a:prstGeom>
          <a:noFill/>
        </p:spPr>
        <p:txBody>
          <a:bodyPr wrap="square" rtlCol="0">
            <a:spAutoFit/>
          </a:bodyPr>
          <a:lstStyle/>
          <a:p>
            <a:r>
              <a:rPr lang="en-IE" sz="1200" i="1" dirty="0" err="1">
                <a:solidFill>
                  <a:schemeClr val="bg1"/>
                </a:solidFill>
              </a:rPr>
              <a:t>Yesares</a:t>
            </a:r>
            <a:r>
              <a:rPr lang="en-IE" sz="1200" i="1" dirty="0">
                <a:solidFill>
                  <a:schemeClr val="bg1"/>
                </a:solidFill>
              </a:rPr>
              <a:t> et al (2019)</a:t>
            </a:r>
          </a:p>
        </p:txBody>
      </p:sp>
      <p:pic>
        <p:nvPicPr>
          <p:cNvPr id="26" name="Picture 25">
            <a:extLst>
              <a:ext uri="{FF2B5EF4-FFF2-40B4-BE49-F238E27FC236}">
                <a16:creationId xmlns:a16="http://schemas.microsoft.com/office/drawing/2014/main" id="{2E2CAA7D-0118-41B0-AFA1-EA98DB8DB970}"/>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tretch>
            <a:fillRect/>
          </a:stretch>
        </p:blipFill>
        <p:spPr>
          <a:xfrm>
            <a:off x="671787" y="1130167"/>
            <a:ext cx="4530820" cy="2944522"/>
          </a:xfrm>
          <a:prstGeom prst="rect">
            <a:avLst/>
          </a:prstGeom>
        </p:spPr>
      </p:pic>
      <p:sp>
        <p:nvSpPr>
          <p:cNvPr id="25" name="TextBox 24">
            <a:extLst>
              <a:ext uri="{FF2B5EF4-FFF2-40B4-BE49-F238E27FC236}">
                <a16:creationId xmlns:a16="http://schemas.microsoft.com/office/drawing/2014/main" id="{EC35D74F-22B4-4279-B80F-BF53F4751D49}"/>
              </a:ext>
            </a:extLst>
          </p:cNvPr>
          <p:cNvSpPr txBox="1"/>
          <p:nvPr/>
        </p:nvSpPr>
        <p:spPr>
          <a:xfrm>
            <a:off x="10747325" y="6256186"/>
            <a:ext cx="1323810" cy="276999"/>
          </a:xfrm>
          <a:prstGeom prst="rect">
            <a:avLst/>
          </a:prstGeom>
          <a:noFill/>
        </p:spPr>
        <p:txBody>
          <a:bodyPr wrap="square" rtlCol="0">
            <a:spAutoFit/>
          </a:bodyPr>
          <a:lstStyle/>
          <a:p>
            <a:r>
              <a:rPr lang="en-IE" sz="1200" i="1" dirty="0">
                <a:solidFill>
                  <a:schemeClr val="bg1"/>
                </a:solidFill>
              </a:rPr>
              <a:t>Andrew (2018)</a:t>
            </a:r>
          </a:p>
        </p:txBody>
      </p:sp>
      <p:sp>
        <p:nvSpPr>
          <p:cNvPr id="20" name="TextBox 19">
            <a:extLst>
              <a:ext uri="{FF2B5EF4-FFF2-40B4-BE49-F238E27FC236}">
                <a16:creationId xmlns:a16="http://schemas.microsoft.com/office/drawing/2014/main" id="{57E7A5EE-547C-46AB-879D-07BCA4AB6C1F}"/>
              </a:ext>
            </a:extLst>
          </p:cNvPr>
          <p:cNvSpPr txBox="1"/>
          <p:nvPr/>
        </p:nvSpPr>
        <p:spPr>
          <a:xfrm>
            <a:off x="744780" y="3360781"/>
            <a:ext cx="2496254" cy="584775"/>
          </a:xfrm>
          <a:prstGeom prst="rect">
            <a:avLst/>
          </a:prstGeom>
          <a:noFill/>
        </p:spPr>
        <p:txBody>
          <a:bodyPr wrap="square" rtlCol="0">
            <a:spAutoFit/>
          </a:bodyPr>
          <a:lstStyle/>
          <a:p>
            <a:r>
              <a:rPr lang="en-IE" sz="1600" b="1" dirty="0">
                <a:solidFill>
                  <a:schemeClr val="bg1"/>
                </a:solidFill>
                <a:effectLst>
                  <a:outerShdw blurRad="38100" dist="38100" dir="2700000" algn="tl">
                    <a:srgbClr val="000000">
                      <a:alpha val="43137"/>
                    </a:srgbClr>
                  </a:outerShdw>
                </a:effectLst>
              </a:rPr>
              <a:t>Massive framboidal pyrite in CGO at Navan</a:t>
            </a:r>
          </a:p>
        </p:txBody>
      </p:sp>
      <p:grpSp>
        <p:nvGrpSpPr>
          <p:cNvPr id="3" name="Group 2">
            <a:extLst>
              <a:ext uri="{FF2B5EF4-FFF2-40B4-BE49-F238E27FC236}">
                <a16:creationId xmlns:a16="http://schemas.microsoft.com/office/drawing/2014/main" id="{D1C51DDF-18DA-FDBF-D027-F38DB3FC2FB7}"/>
              </a:ext>
            </a:extLst>
          </p:cNvPr>
          <p:cNvGrpSpPr/>
          <p:nvPr/>
        </p:nvGrpSpPr>
        <p:grpSpPr>
          <a:xfrm>
            <a:off x="133194" y="6313361"/>
            <a:ext cx="12910671" cy="466127"/>
            <a:chOff x="133194" y="6313361"/>
            <a:chExt cx="12910671" cy="466127"/>
          </a:xfrm>
        </p:grpSpPr>
        <p:sp>
          <p:nvSpPr>
            <p:cNvPr id="9" name="TextBox 8">
              <a:extLst>
                <a:ext uri="{FF2B5EF4-FFF2-40B4-BE49-F238E27FC236}">
                  <a16:creationId xmlns:a16="http://schemas.microsoft.com/office/drawing/2014/main" id="{36408958-5AEB-D841-B611-B3365741D207}"/>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0" name="Picture 9">
              <a:extLst>
                <a:ext uri="{FF2B5EF4-FFF2-40B4-BE49-F238E27FC236}">
                  <a16:creationId xmlns:a16="http://schemas.microsoft.com/office/drawing/2014/main" id="{9C2E5623-7DEA-7211-0BF9-1AB7DFE67EE1}"/>
                </a:ext>
              </a:extLst>
            </p:cNvPr>
            <p:cNvPicPr>
              <a:picLocks noChangeAspect="1"/>
            </p:cNvPicPr>
            <p:nvPr/>
          </p:nvPicPr>
          <p:blipFill>
            <a:blip r:embed="rId11" cstate="screen">
              <a:duotone>
                <a:srgbClr val="70AD47">
                  <a:shade val="45000"/>
                  <a:satMod val="135000"/>
                </a:srgbClr>
                <a:prstClr val="white"/>
              </a:duotone>
              <a:extLst>
                <a:ext uri="{BEBA8EAE-BF5A-486C-A8C5-ECC9F3942E4B}">
                  <a14:imgProps xmlns:a14="http://schemas.microsoft.com/office/drawing/2010/main">
                    <a14:imgLayer r:embed="rId12">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55718D31-EF5E-E008-AAC9-89DF22214DB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3412071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501310" y="-159694"/>
            <a:ext cx="10515600" cy="1325563"/>
          </a:xfrm>
        </p:spPr>
        <p:txBody>
          <a:bodyPr>
            <a:normAutofit/>
          </a:bodyPr>
          <a:lstStyle/>
          <a:p>
            <a:r>
              <a:rPr lang="en-IE" sz="3200" b="1" dirty="0" err="1">
                <a:solidFill>
                  <a:srgbClr val="FFC000"/>
                </a:solidFill>
                <a:latin typeface="+mn-lt"/>
              </a:rPr>
              <a:t>Exhalite</a:t>
            </a:r>
            <a:r>
              <a:rPr lang="en-IE" sz="3200" b="1" dirty="0">
                <a:solidFill>
                  <a:srgbClr val="FFC000"/>
                </a:solidFill>
                <a:latin typeface="+mn-lt"/>
              </a:rPr>
              <a:t> pyrite</a:t>
            </a:r>
          </a:p>
        </p:txBody>
      </p:sp>
      <p:pic>
        <p:nvPicPr>
          <p:cNvPr id="10" name="Picture 9">
            <a:extLst>
              <a:ext uri="{FF2B5EF4-FFF2-40B4-BE49-F238E27FC236}">
                <a16:creationId xmlns:a16="http://schemas.microsoft.com/office/drawing/2014/main" id="{96D3EDB2-EFF7-4E73-BDAB-715A3112C195}"/>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759627" y="1006175"/>
            <a:ext cx="4569417" cy="2872667"/>
          </a:xfrm>
          <a:prstGeom prst="rect">
            <a:avLst/>
          </a:prstGeom>
        </p:spPr>
      </p:pic>
      <p:sp>
        <p:nvSpPr>
          <p:cNvPr id="3" name="TextBox 2">
            <a:extLst>
              <a:ext uri="{FF2B5EF4-FFF2-40B4-BE49-F238E27FC236}">
                <a16:creationId xmlns:a16="http://schemas.microsoft.com/office/drawing/2014/main" id="{B1E91500-FEA6-40D8-A260-F75F66027316}"/>
              </a:ext>
            </a:extLst>
          </p:cNvPr>
          <p:cNvSpPr txBox="1"/>
          <p:nvPr/>
        </p:nvSpPr>
        <p:spPr>
          <a:xfrm>
            <a:off x="3725069" y="3883917"/>
            <a:ext cx="4603975" cy="646331"/>
          </a:xfrm>
          <a:prstGeom prst="rect">
            <a:avLst/>
          </a:prstGeom>
          <a:noFill/>
        </p:spPr>
        <p:txBody>
          <a:bodyPr wrap="square" rtlCol="0">
            <a:spAutoFit/>
          </a:bodyPr>
          <a:lstStyle/>
          <a:p>
            <a:r>
              <a:rPr lang="en-IE" dirty="0">
                <a:solidFill>
                  <a:schemeClr val="bg1"/>
                </a:solidFill>
              </a:rPr>
              <a:t>Slumped and deformed massive pyrite overlain by debris flow – CGO Navan</a:t>
            </a:r>
          </a:p>
        </p:txBody>
      </p:sp>
      <p:sp>
        <p:nvSpPr>
          <p:cNvPr id="8" name="TextBox 7">
            <a:extLst>
              <a:ext uri="{FF2B5EF4-FFF2-40B4-BE49-F238E27FC236}">
                <a16:creationId xmlns:a16="http://schemas.microsoft.com/office/drawing/2014/main" id="{0480D475-523C-4273-A63D-A09E876BE917}"/>
              </a:ext>
            </a:extLst>
          </p:cNvPr>
          <p:cNvSpPr txBox="1"/>
          <p:nvPr/>
        </p:nvSpPr>
        <p:spPr>
          <a:xfrm>
            <a:off x="357062" y="5529149"/>
            <a:ext cx="3059694" cy="646331"/>
          </a:xfrm>
          <a:prstGeom prst="rect">
            <a:avLst/>
          </a:prstGeom>
          <a:noFill/>
        </p:spPr>
        <p:txBody>
          <a:bodyPr wrap="square" rtlCol="0">
            <a:spAutoFit/>
          </a:bodyPr>
          <a:lstStyle/>
          <a:p>
            <a:r>
              <a:rPr lang="en-IE" dirty="0">
                <a:solidFill>
                  <a:schemeClr val="bg1"/>
                </a:solidFill>
              </a:rPr>
              <a:t>Well laminated pyrite </a:t>
            </a:r>
            <a:r>
              <a:rPr lang="en-IE" dirty="0" err="1">
                <a:solidFill>
                  <a:schemeClr val="bg1"/>
                </a:solidFill>
              </a:rPr>
              <a:t>exhalite</a:t>
            </a:r>
            <a:r>
              <a:rPr lang="en-IE" dirty="0">
                <a:solidFill>
                  <a:schemeClr val="bg1"/>
                </a:solidFill>
              </a:rPr>
              <a:t>, in CGO, Navan</a:t>
            </a:r>
          </a:p>
        </p:txBody>
      </p:sp>
      <p:sp>
        <p:nvSpPr>
          <p:cNvPr id="12" name="TextBox 11">
            <a:extLst>
              <a:ext uri="{FF2B5EF4-FFF2-40B4-BE49-F238E27FC236}">
                <a16:creationId xmlns:a16="http://schemas.microsoft.com/office/drawing/2014/main" id="{2CE264EA-0960-4E81-9827-35CEC2396B82}"/>
              </a:ext>
            </a:extLst>
          </p:cNvPr>
          <p:cNvSpPr txBox="1"/>
          <p:nvPr/>
        </p:nvSpPr>
        <p:spPr>
          <a:xfrm>
            <a:off x="5759110" y="5272502"/>
            <a:ext cx="3188987" cy="923330"/>
          </a:xfrm>
          <a:prstGeom prst="rect">
            <a:avLst/>
          </a:prstGeom>
          <a:noFill/>
        </p:spPr>
        <p:txBody>
          <a:bodyPr wrap="square" rtlCol="0">
            <a:spAutoFit/>
          </a:bodyPr>
          <a:lstStyle/>
          <a:p>
            <a:r>
              <a:rPr lang="en-IE" dirty="0">
                <a:solidFill>
                  <a:schemeClr val="bg1"/>
                </a:solidFill>
              </a:rPr>
              <a:t>Complex exhalite massive pyrite </a:t>
            </a:r>
            <a:r>
              <a:rPr lang="en-IE" dirty="0" err="1">
                <a:solidFill>
                  <a:schemeClr val="bg1"/>
                </a:solidFill>
              </a:rPr>
              <a:t>clastite</a:t>
            </a:r>
            <a:r>
              <a:rPr lang="en-IE" dirty="0">
                <a:solidFill>
                  <a:schemeClr val="bg1"/>
                </a:solidFill>
              </a:rPr>
              <a:t>. </a:t>
            </a:r>
          </a:p>
          <a:p>
            <a:r>
              <a:rPr lang="en-IE" dirty="0">
                <a:solidFill>
                  <a:schemeClr val="bg1"/>
                </a:solidFill>
              </a:rPr>
              <a:t>Upper G Zone, Silvermines</a:t>
            </a:r>
          </a:p>
        </p:txBody>
      </p:sp>
      <p:pic>
        <p:nvPicPr>
          <p:cNvPr id="14" name="Picture 13">
            <a:extLst>
              <a:ext uri="{FF2B5EF4-FFF2-40B4-BE49-F238E27FC236}">
                <a16:creationId xmlns:a16="http://schemas.microsoft.com/office/drawing/2014/main" id="{0CD53E6F-0229-474B-9DFC-2B48EB718DE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colorTemperature colorTemp="8800"/>
                    </a14:imgEffect>
                  </a14:imgLayer>
                </a14:imgProps>
              </a:ext>
              <a:ext uri="{28A0092B-C50C-407E-A947-70E740481C1C}">
                <a14:useLocalDpi xmlns:a14="http://schemas.microsoft.com/office/drawing/2010/main"/>
              </a:ext>
            </a:extLst>
          </a:blip>
          <a:srcRect/>
          <a:stretch/>
        </p:blipFill>
        <p:spPr>
          <a:xfrm>
            <a:off x="467128" y="989700"/>
            <a:ext cx="2928005" cy="4476382"/>
          </a:xfrm>
          <a:prstGeom prst="rect">
            <a:avLst/>
          </a:prstGeom>
        </p:spPr>
      </p:pic>
      <p:grpSp>
        <p:nvGrpSpPr>
          <p:cNvPr id="13" name="Group 12">
            <a:extLst>
              <a:ext uri="{FF2B5EF4-FFF2-40B4-BE49-F238E27FC236}">
                <a16:creationId xmlns:a16="http://schemas.microsoft.com/office/drawing/2014/main" id="{F9D7DC25-A0BE-91E7-CE89-B053B37EE03B}"/>
              </a:ext>
            </a:extLst>
          </p:cNvPr>
          <p:cNvGrpSpPr/>
          <p:nvPr/>
        </p:nvGrpSpPr>
        <p:grpSpPr>
          <a:xfrm>
            <a:off x="133194" y="6313361"/>
            <a:ext cx="12910671" cy="466127"/>
            <a:chOff x="133194" y="6313361"/>
            <a:chExt cx="12910671" cy="466127"/>
          </a:xfrm>
        </p:grpSpPr>
        <p:sp>
          <p:nvSpPr>
            <p:cNvPr id="15" name="TextBox 14">
              <a:extLst>
                <a:ext uri="{FF2B5EF4-FFF2-40B4-BE49-F238E27FC236}">
                  <a16:creationId xmlns:a16="http://schemas.microsoft.com/office/drawing/2014/main" id="{7882C046-2F06-6F97-CF3E-4F0B7528340D}"/>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6" name="Picture 15">
              <a:extLst>
                <a:ext uri="{FF2B5EF4-FFF2-40B4-BE49-F238E27FC236}">
                  <a16:creationId xmlns:a16="http://schemas.microsoft.com/office/drawing/2014/main" id="{D0502924-D875-3BA5-5290-578703490F2E}"/>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grpSp>
        <p:nvGrpSpPr>
          <p:cNvPr id="19" name="Group 18">
            <a:extLst>
              <a:ext uri="{FF2B5EF4-FFF2-40B4-BE49-F238E27FC236}">
                <a16:creationId xmlns:a16="http://schemas.microsoft.com/office/drawing/2014/main" id="{92A39044-C9F5-559B-EFE5-15E7E7813A6F}"/>
              </a:ext>
            </a:extLst>
          </p:cNvPr>
          <p:cNvGrpSpPr/>
          <p:nvPr/>
        </p:nvGrpSpPr>
        <p:grpSpPr>
          <a:xfrm>
            <a:off x="8989148" y="406554"/>
            <a:ext cx="2845790" cy="5789278"/>
            <a:chOff x="8989148" y="406554"/>
            <a:chExt cx="2845790" cy="5789278"/>
          </a:xfrm>
        </p:grpSpPr>
        <p:pic>
          <p:nvPicPr>
            <p:cNvPr id="6" name="Picture 5">
              <a:extLst>
                <a:ext uri="{FF2B5EF4-FFF2-40B4-BE49-F238E27FC236}">
                  <a16:creationId xmlns:a16="http://schemas.microsoft.com/office/drawing/2014/main" id="{7DA27CB9-DA4B-F6D3-F2E4-F77DD5F7DCA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7517404" y="1878298"/>
              <a:ext cx="5789278" cy="2845790"/>
            </a:xfrm>
            <a:prstGeom prst="rect">
              <a:avLst/>
            </a:prstGeom>
          </p:spPr>
        </p:pic>
        <p:sp>
          <p:nvSpPr>
            <p:cNvPr id="7" name="Rectangle 6">
              <a:extLst>
                <a:ext uri="{FF2B5EF4-FFF2-40B4-BE49-F238E27FC236}">
                  <a16:creationId xmlns:a16="http://schemas.microsoft.com/office/drawing/2014/main" id="{1B118671-D0AB-C1E1-73CA-BB166D8593C7}"/>
                </a:ext>
              </a:extLst>
            </p:cNvPr>
            <p:cNvSpPr/>
            <p:nvPr/>
          </p:nvSpPr>
          <p:spPr>
            <a:xfrm>
              <a:off x="9290304" y="5925312"/>
              <a:ext cx="1124712" cy="914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867C702B-1244-2CBE-367E-F77014EAAB01}"/>
                </a:ext>
              </a:extLst>
            </p:cNvPr>
            <p:cNvSpPr txBox="1"/>
            <p:nvPr/>
          </p:nvSpPr>
          <p:spPr>
            <a:xfrm>
              <a:off x="9573852" y="5632054"/>
              <a:ext cx="572593" cy="338554"/>
            </a:xfrm>
            <a:prstGeom prst="rect">
              <a:avLst/>
            </a:prstGeom>
            <a:noFill/>
          </p:spPr>
          <p:txBody>
            <a:bodyPr wrap="none" rtlCol="0">
              <a:spAutoFit/>
            </a:bodyPr>
            <a:lstStyle/>
            <a:p>
              <a:r>
                <a:rPr lang="en-IE" sz="1600" dirty="0">
                  <a:effectLst>
                    <a:outerShdw blurRad="38100" dist="38100" dir="2700000" algn="tl">
                      <a:srgbClr val="000000">
                        <a:alpha val="43137"/>
                      </a:srgbClr>
                    </a:outerShdw>
                  </a:effectLst>
                </a:rPr>
                <a:t>1CM</a:t>
              </a:r>
            </a:p>
          </p:txBody>
        </p:sp>
        <p:cxnSp>
          <p:nvCxnSpPr>
            <p:cNvPr id="18" name="Straight Connector 17">
              <a:extLst>
                <a:ext uri="{FF2B5EF4-FFF2-40B4-BE49-F238E27FC236}">
                  <a16:creationId xmlns:a16="http://schemas.microsoft.com/office/drawing/2014/main" id="{AD69C06F-2A4F-157F-0EF0-D2B7F6F73835}"/>
                </a:ext>
              </a:extLst>
            </p:cNvPr>
            <p:cNvCxnSpPr>
              <a:stCxn id="7" idx="1"/>
              <a:endCxn id="7" idx="3"/>
            </p:cNvCxnSpPr>
            <p:nvPr/>
          </p:nvCxnSpPr>
          <p:spPr>
            <a:xfrm>
              <a:off x="9290304" y="5971032"/>
              <a:ext cx="11247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descr="A group of logos with text&#10;&#10;Description automatically generated">
            <a:extLst>
              <a:ext uri="{FF2B5EF4-FFF2-40B4-BE49-F238E27FC236}">
                <a16:creationId xmlns:a16="http://schemas.microsoft.com/office/drawing/2014/main" id="{30AC0761-FC33-7C17-2A0C-A8B680D6C5A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8654364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2641E-A383-484C-BEEE-F49E3B1C2B4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DA1AD3FB-6BB5-4829-BDD5-B621C8ADF248}"/>
              </a:ext>
            </a:extLst>
          </p:cNvPr>
          <p:cNvSpPr>
            <a:spLocks noGrp="1"/>
          </p:cNvSpPr>
          <p:nvPr>
            <p:ph type="title"/>
          </p:nvPr>
        </p:nvSpPr>
        <p:spPr>
          <a:xfrm>
            <a:off x="248428" y="-131990"/>
            <a:ext cx="10515600" cy="1325563"/>
          </a:xfrm>
        </p:spPr>
        <p:txBody>
          <a:bodyPr>
            <a:normAutofit/>
          </a:bodyPr>
          <a:lstStyle/>
          <a:p>
            <a:r>
              <a:rPr lang="en-IE" sz="3200" b="1" dirty="0">
                <a:solidFill>
                  <a:srgbClr val="FFC000"/>
                </a:solidFill>
                <a:latin typeface="+mn-lt"/>
              </a:rPr>
              <a:t>Exhalation – Navan CGO</a:t>
            </a:r>
          </a:p>
        </p:txBody>
      </p:sp>
      <p:sp>
        <p:nvSpPr>
          <p:cNvPr id="22" name="TextBox 21">
            <a:extLst>
              <a:ext uri="{FF2B5EF4-FFF2-40B4-BE49-F238E27FC236}">
                <a16:creationId xmlns:a16="http://schemas.microsoft.com/office/drawing/2014/main" id="{A1E927A2-4D7B-4219-B937-9493D6DBD09E}"/>
              </a:ext>
            </a:extLst>
          </p:cNvPr>
          <p:cNvSpPr txBox="1"/>
          <p:nvPr/>
        </p:nvSpPr>
        <p:spPr>
          <a:xfrm>
            <a:off x="5791349" y="6235030"/>
            <a:ext cx="2573383" cy="307777"/>
          </a:xfrm>
          <a:prstGeom prst="rect">
            <a:avLst/>
          </a:prstGeom>
          <a:noFill/>
        </p:spPr>
        <p:txBody>
          <a:bodyPr wrap="square" rtlCol="0">
            <a:spAutoFit/>
          </a:bodyPr>
          <a:lstStyle/>
          <a:p>
            <a:r>
              <a:rPr lang="en-IE" sz="1400" i="1" dirty="0">
                <a:solidFill>
                  <a:schemeClr val="bg1"/>
                </a:solidFill>
              </a:rPr>
              <a:t>From </a:t>
            </a:r>
            <a:r>
              <a:rPr lang="en-IE" sz="1400" i="1" dirty="0" err="1">
                <a:solidFill>
                  <a:schemeClr val="bg1"/>
                </a:solidFill>
              </a:rPr>
              <a:t>Yesares</a:t>
            </a:r>
            <a:r>
              <a:rPr lang="en-IE" sz="1400" i="1" dirty="0">
                <a:solidFill>
                  <a:schemeClr val="bg1"/>
                </a:solidFill>
              </a:rPr>
              <a:t> et al  (2022)</a:t>
            </a:r>
          </a:p>
        </p:txBody>
      </p:sp>
      <p:grpSp>
        <p:nvGrpSpPr>
          <p:cNvPr id="19" name="Group 18">
            <a:extLst>
              <a:ext uri="{FF2B5EF4-FFF2-40B4-BE49-F238E27FC236}">
                <a16:creationId xmlns:a16="http://schemas.microsoft.com/office/drawing/2014/main" id="{BE846212-20B6-0FAC-9BA7-268D2876890A}"/>
              </a:ext>
            </a:extLst>
          </p:cNvPr>
          <p:cNvGrpSpPr/>
          <p:nvPr/>
        </p:nvGrpSpPr>
        <p:grpSpPr>
          <a:xfrm>
            <a:off x="133194" y="6313361"/>
            <a:ext cx="12910671" cy="466127"/>
            <a:chOff x="133194" y="6313361"/>
            <a:chExt cx="12910671" cy="466127"/>
          </a:xfrm>
        </p:grpSpPr>
        <p:sp>
          <p:nvSpPr>
            <p:cNvPr id="23" name="TextBox 22">
              <a:extLst>
                <a:ext uri="{FF2B5EF4-FFF2-40B4-BE49-F238E27FC236}">
                  <a16:creationId xmlns:a16="http://schemas.microsoft.com/office/drawing/2014/main" id="{C6FEABE5-290B-3143-2537-8355F932CEE6}"/>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4" name="Picture 23">
              <a:extLst>
                <a:ext uri="{FF2B5EF4-FFF2-40B4-BE49-F238E27FC236}">
                  <a16:creationId xmlns:a16="http://schemas.microsoft.com/office/drawing/2014/main" id="{1E0F49A3-8A46-DAD1-8A6D-EA9E76A7F612}"/>
                </a:ext>
              </a:extLst>
            </p:cNvPr>
            <p:cNvPicPr>
              <a:picLocks noChangeAspect="1"/>
            </p:cNvPicPr>
            <p:nvPr/>
          </p:nvPicPr>
          <p:blipFill>
            <a:blip r:embed="rId2" cstate="screen">
              <a:duotone>
                <a:srgbClr val="70AD47">
                  <a:shade val="45000"/>
                  <a:satMod val="135000"/>
                </a:srgbClr>
                <a:prstClr val="white"/>
              </a:duotone>
              <a:extLst>
                <a:ext uri="{BEBA8EAE-BF5A-486C-A8C5-ECC9F3942E4B}">
                  <a14:imgProps xmlns:a14="http://schemas.microsoft.com/office/drawing/2010/main">
                    <a14:imgLayer r:embed="rId3">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7" name="Picture 6">
            <a:extLst>
              <a:ext uri="{FF2B5EF4-FFF2-40B4-BE49-F238E27FC236}">
                <a16:creationId xmlns:a16="http://schemas.microsoft.com/office/drawing/2014/main" id="{AD2835BA-C747-77C9-962D-DB22FADDD3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035" y="921137"/>
            <a:ext cx="7229320" cy="5241168"/>
          </a:xfrm>
          <a:prstGeom prst="rect">
            <a:avLst/>
          </a:prstGeom>
        </p:spPr>
      </p:pic>
      <p:pic>
        <p:nvPicPr>
          <p:cNvPr id="5" name="Picture 4">
            <a:extLst>
              <a:ext uri="{FF2B5EF4-FFF2-40B4-BE49-F238E27FC236}">
                <a16:creationId xmlns:a16="http://schemas.microsoft.com/office/drawing/2014/main" id="{7DDACBD0-E0DC-531A-4E13-CC8FEA1320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0962" y="921137"/>
            <a:ext cx="4028361" cy="1641310"/>
          </a:xfrm>
          <a:prstGeom prst="rect">
            <a:avLst/>
          </a:prstGeom>
        </p:spPr>
      </p:pic>
      <p:pic>
        <p:nvPicPr>
          <p:cNvPr id="11" name="Picture 10">
            <a:extLst>
              <a:ext uri="{FF2B5EF4-FFF2-40B4-BE49-F238E27FC236}">
                <a16:creationId xmlns:a16="http://schemas.microsoft.com/office/drawing/2014/main" id="{E6AF4CB0-C480-8B02-F322-11926A502C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14409" y="2744281"/>
            <a:ext cx="1794056" cy="3566503"/>
          </a:xfrm>
          <a:prstGeom prst="rect">
            <a:avLst/>
          </a:prstGeom>
        </p:spPr>
      </p:pic>
      <p:sp>
        <p:nvSpPr>
          <p:cNvPr id="12" name="TextBox 11">
            <a:extLst>
              <a:ext uri="{FF2B5EF4-FFF2-40B4-BE49-F238E27FC236}">
                <a16:creationId xmlns:a16="http://schemas.microsoft.com/office/drawing/2014/main" id="{904C1ED5-AB67-57E5-4F38-6031F0FECD01}"/>
              </a:ext>
            </a:extLst>
          </p:cNvPr>
          <p:cNvSpPr txBox="1"/>
          <p:nvPr/>
        </p:nvSpPr>
        <p:spPr>
          <a:xfrm>
            <a:off x="7920962" y="2829906"/>
            <a:ext cx="1754372" cy="2031325"/>
          </a:xfrm>
          <a:prstGeom prst="rect">
            <a:avLst/>
          </a:prstGeom>
          <a:noFill/>
        </p:spPr>
        <p:txBody>
          <a:bodyPr wrap="square" rtlCol="0">
            <a:spAutoFit/>
          </a:bodyPr>
          <a:lstStyle/>
          <a:p>
            <a:r>
              <a:rPr lang="en-IE" dirty="0">
                <a:solidFill>
                  <a:schemeClr val="bg1"/>
                </a:solidFill>
              </a:rPr>
              <a:t>Clear evidence of exhalation  within the Lowermost Fingal Group (late Chadian to early Arundian)</a:t>
            </a:r>
          </a:p>
        </p:txBody>
      </p:sp>
      <p:pic>
        <p:nvPicPr>
          <p:cNvPr id="3" name="Picture 2" descr="A group of logos with text&#10;&#10;Description automatically generated">
            <a:extLst>
              <a:ext uri="{FF2B5EF4-FFF2-40B4-BE49-F238E27FC236}">
                <a16:creationId xmlns:a16="http://schemas.microsoft.com/office/drawing/2014/main" id="{82BC40D4-0145-CE15-DD93-AAB551EAB41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215032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11CB2-A3A7-4A0C-B635-932A8C061C6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Rectangle 20">
            <a:extLst>
              <a:ext uri="{FF2B5EF4-FFF2-40B4-BE49-F238E27FC236}">
                <a16:creationId xmlns:a16="http://schemas.microsoft.com/office/drawing/2014/main" id="{C9932E49-DC50-4525-B152-838BF17DCADE}"/>
              </a:ext>
            </a:extLst>
          </p:cNvPr>
          <p:cNvSpPr/>
          <p:nvPr/>
        </p:nvSpPr>
        <p:spPr>
          <a:xfrm>
            <a:off x="448793" y="1027906"/>
            <a:ext cx="10905007" cy="40685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Black Calp</a:t>
            </a:r>
          </a:p>
        </p:txBody>
      </p:sp>
      <p:sp>
        <p:nvSpPr>
          <p:cNvPr id="2" name="Title 1">
            <a:extLst>
              <a:ext uri="{FF2B5EF4-FFF2-40B4-BE49-F238E27FC236}">
                <a16:creationId xmlns:a16="http://schemas.microsoft.com/office/drawing/2014/main" id="{757D6AFA-07F2-4724-A15F-BB95AD283633}"/>
              </a:ext>
            </a:extLst>
          </p:cNvPr>
          <p:cNvSpPr>
            <a:spLocks noGrp="1"/>
          </p:cNvSpPr>
          <p:nvPr>
            <p:ph type="title"/>
          </p:nvPr>
        </p:nvSpPr>
        <p:spPr>
          <a:xfrm>
            <a:off x="455237" y="-80168"/>
            <a:ext cx="10515600" cy="1325563"/>
          </a:xfrm>
        </p:spPr>
        <p:txBody>
          <a:bodyPr>
            <a:normAutofit/>
          </a:bodyPr>
          <a:lstStyle/>
          <a:p>
            <a:r>
              <a:rPr lang="en-IE" sz="3200" b="1" dirty="0" err="1">
                <a:solidFill>
                  <a:schemeClr val="accent4"/>
                </a:solidFill>
                <a:latin typeface="+mn-lt"/>
              </a:rPr>
              <a:t>Tynagh</a:t>
            </a:r>
            <a:endParaRPr lang="en-IE" sz="3200" b="1" dirty="0">
              <a:solidFill>
                <a:schemeClr val="accent4"/>
              </a:solidFill>
              <a:latin typeface="+mn-lt"/>
            </a:endParaRPr>
          </a:p>
        </p:txBody>
      </p:sp>
      <p:sp>
        <p:nvSpPr>
          <p:cNvPr id="12" name="Freeform: Shape 11">
            <a:extLst>
              <a:ext uri="{FF2B5EF4-FFF2-40B4-BE49-F238E27FC236}">
                <a16:creationId xmlns:a16="http://schemas.microsoft.com/office/drawing/2014/main" id="{8D4D4945-B65A-4F4D-97A6-36D7B108E055}"/>
              </a:ext>
            </a:extLst>
          </p:cNvPr>
          <p:cNvSpPr/>
          <p:nvPr/>
        </p:nvSpPr>
        <p:spPr>
          <a:xfrm>
            <a:off x="733426" y="1438275"/>
            <a:ext cx="4905376" cy="2138363"/>
          </a:xfrm>
          <a:custGeom>
            <a:avLst/>
            <a:gdLst>
              <a:gd name="connsiteX0" fmla="*/ 0 w 4748213"/>
              <a:gd name="connsiteY0" fmla="*/ 47625 h 2138363"/>
              <a:gd name="connsiteX1" fmla="*/ 219075 w 4748213"/>
              <a:gd name="connsiteY1" fmla="*/ 433388 h 2138363"/>
              <a:gd name="connsiteX2" fmla="*/ 385763 w 4748213"/>
              <a:gd name="connsiteY2" fmla="*/ 757238 h 2138363"/>
              <a:gd name="connsiteX3" fmla="*/ 547688 w 4748213"/>
              <a:gd name="connsiteY3" fmla="*/ 1143000 h 2138363"/>
              <a:gd name="connsiteX4" fmla="*/ 657225 w 4748213"/>
              <a:gd name="connsiteY4" fmla="*/ 1409700 h 2138363"/>
              <a:gd name="connsiteX5" fmla="*/ 804863 w 4748213"/>
              <a:gd name="connsiteY5" fmla="*/ 1676400 h 2138363"/>
              <a:gd name="connsiteX6" fmla="*/ 876300 w 4748213"/>
              <a:gd name="connsiteY6" fmla="*/ 1809750 h 2138363"/>
              <a:gd name="connsiteX7" fmla="*/ 1209675 w 4748213"/>
              <a:gd name="connsiteY7" fmla="*/ 1790700 h 2138363"/>
              <a:gd name="connsiteX8" fmla="*/ 1466850 w 4748213"/>
              <a:gd name="connsiteY8" fmla="*/ 1757363 h 2138363"/>
              <a:gd name="connsiteX9" fmla="*/ 1585913 w 4748213"/>
              <a:gd name="connsiteY9" fmla="*/ 1719263 h 2138363"/>
              <a:gd name="connsiteX10" fmla="*/ 1519238 w 4748213"/>
              <a:gd name="connsiteY10" fmla="*/ 1676400 h 2138363"/>
              <a:gd name="connsiteX11" fmla="*/ 1633538 w 4748213"/>
              <a:gd name="connsiteY11" fmla="*/ 1666875 h 2138363"/>
              <a:gd name="connsiteX12" fmla="*/ 1852613 w 4748213"/>
              <a:gd name="connsiteY12" fmla="*/ 1676400 h 2138363"/>
              <a:gd name="connsiteX13" fmla="*/ 1776413 w 4748213"/>
              <a:gd name="connsiteY13" fmla="*/ 1719263 h 2138363"/>
              <a:gd name="connsiteX14" fmla="*/ 1909763 w 4748213"/>
              <a:gd name="connsiteY14" fmla="*/ 1776413 h 2138363"/>
              <a:gd name="connsiteX15" fmla="*/ 2185988 w 4748213"/>
              <a:gd name="connsiteY15" fmla="*/ 1785938 h 2138363"/>
              <a:gd name="connsiteX16" fmla="*/ 2576513 w 4748213"/>
              <a:gd name="connsiteY16" fmla="*/ 1828800 h 2138363"/>
              <a:gd name="connsiteX17" fmla="*/ 2990850 w 4748213"/>
              <a:gd name="connsiteY17" fmla="*/ 1914525 h 2138363"/>
              <a:gd name="connsiteX18" fmla="*/ 3028950 w 4748213"/>
              <a:gd name="connsiteY18" fmla="*/ 1928813 h 2138363"/>
              <a:gd name="connsiteX19" fmla="*/ 3990975 w 4748213"/>
              <a:gd name="connsiteY19" fmla="*/ 2138363 h 2138363"/>
              <a:gd name="connsiteX20" fmla="*/ 2752725 w 4748213"/>
              <a:gd name="connsiteY20" fmla="*/ 1700213 h 2138363"/>
              <a:gd name="connsiteX21" fmla="*/ 2900363 w 4748213"/>
              <a:gd name="connsiteY21" fmla="*/ 1690688 h 2138363"/>
              <a:gd name="connsiteX22" fmla="*/ 2528888 w 4748213"/>
              <a:gd name="connsiteY22" fmla="*/ 1495425 h 2138363"/>
              <a:gd name="connsiteX23" fmla="*/ 2138363 w 4748213"/>
              <a:gd name="connsiteY23" fmla="*/ 1343025 h 2138363"/>
              <a:gd name="connsiteX24" fmla="*/ 1538288 w 4748213"/>
              <a:gd name="connsiteY24" fmla="*/ 1171575 h 2138363"/>
              <a:gd name="connsiteX25" fmla="*/ 1862138 w 4748213"/>
              <a:gd name="connsiteY25" fmla="*/ 1228725 h 2138363"/>
              <a:gd name="connsiteX26" fmla="*/ 1762125 w 4748213"/>
              <a:gd name="connsiteY26" fmla="*/ 1176338 h 2138363"/>
              <a:gd name="connsiteX27" fmla="*/ 2066925 w 4748213"/>
              <a:gd name="connsiteY27" fmla="*/ 1238250 h 2138363"/>
              <a:gd name="connsiteX28" fmla="*/ 1952625 w 4748213"/>
              <a:gd name="connsiteY28" fmla="*/ 1185863 h 2138363"/>
              <a:gd name="connsiteX29" fmla="*/ 2124075 w 4748213"/>
              <a:gd name="connsiteY29" fmla="*/ 1185863 h 2138363"/>
              <a:gd name="connsiteX30" fmla="*/ 1619250 w 4748213"/>
              <a:gd name="connsiteY30" fmla="*/ 1066800 h 2138363"/>
              <a:gd name="connsiteX31" fmla="*/ 2162175 w 4748213"/>
              <a:gd name="connsiteY31" fmla="*/ 1166813 h 2138363"/>
              <a:gd name="connsiteX32" fmla="*/ 2633663 w 4748213"/>
              <a:gd name="connsiteY32" fmla="*/ 1328738 h 2138363"/>
              <a:gd name="connsiteX33" fmla="*/ 3371850 w 4748213"/>
              <a:gd name="connsiteY33" fmla="*/ 1590675 h 2138363"/>
              <a:gd name="connsiteX34" fmla="*/ 4052888 w 4748213"/>
              <a:gd name="connsiteY34" fmla="*/ 1795463 h 2138363"/>
              <a:gd name="connsiteX35" fmla="*/ 4748213 w 4748213"/>
              <a:gd name="connsiteY35" fmla="*/ 1981200 h 2138363"/>
              <a:gd name="connsiteX36" fmla="*/ 4495800 w 4748213"/>
              <a:gd name="connsiteY36" fmla="*/ 1847850 h 2138363"/>
              <a:gd name="connsiteX37" fmla="*/ 4371975 w 4748213"/>
              <a:gd name="connsiteY37" fmla="*/ 1776413 h 2138363"/>
              <a:gd name="connsiteX38" fmla="*/ 4495800 w 4748213"/>
              <a:gd name="connsiteY38" fmla="*/ 1785938 h 2138363"/>
              <a:gd name="connsiteX39" fmla="*/ 4386263 w 4748213"/>
              <a:gd name="connsiteY39" fmla="*/ 1714500 h 2138363"/>
              <a:gd name="connsiteX40" fmla="*/ 4486275 w 4748213"/>
              <a:gd name="connsiteY40" fmla="*/ 1700213 h 2138363"/>
              <a:gd name="connsiteX41" fmla="*/ 4352925 w 4748213"/>
              <a:gd name="connsiteY41" fmla="*/ 1657350 h 2138363"/>
              <a:gd name="connsiteX42" fmla="*/ 4033838 w 4748213"/>
              <a:gd name="connsiteY42" fmla="*/ 1566863 h 2138363"/>
              <a:gd name="connsiteX43" fmla="*/ 3881438 w 4748213"/>
              <a:gd name="connsiteY43" fmla="*/ 1485900 h 2138363"/>
              <a:gd name="connsiteX44" fmla="*/ 4100513 w 4748213"/>
              <a:gd name="connsiteY44" fmla="*/ 1471613 h 2138363"/>
              <a:gd name="connsiteX45" fmla="*/ 3738563 w 4748213"/>
              <a:gd name="connsiteY45" fmla="*/ 1323975 h 2138363"/>
              <a:gd name="connsiteX46" fmla="*/ 3448050 w 4748213"/>
              <a:gd name="connsiteY46" fmla="*/ 1209675 h 2138363"/>
              <a:gd name="connsiteX47" fmla="*/ 3343275 w 4748213"/>
              <a:gd name="connsiteY47" fmla="*/ 1143000 h 2138363"/>
              <a:gd name="connsiteX48" fmla="*/ 3557588 w 4748213"/>
              <a:gd name="connsiteY48" fmla="*/ 1143000 h 2138363"/>
              <a:gd name="connsiteX49" fmla="*/ 3381375 w 4748213"/>
              <a:gd name="connsiteY49" fmla="*/ 1033463 h 2138363"/>
              <a:gd name="connsiteX50" fmla="*/ 3071813 w 4748213"/>
              <a:gd name="connsiteY50" fmla="*/ 914400 h 2138363"/>
              <a:gd name="connsiteX51" fmla="*/ 3186113 w 4748213"/>
              <a:gd name="connsiteY51" fmla="*/ 909638 h 2138363"/>
              <a:gd name="connsiteX52" fmla="*/ 3014663 w 4748213"/>
              <a:gd name="connsiteY52" fmla="*/ 847725 h 2138363"/>
              <a:gd name="connsiteX53" fmla="*/ 2843213 w 4748213"/>
              <a:gd name="connsiteY53" fmla="*/ 795338 h 2138363"/>
              <a:gd name="connsiteX54" fmla="*/ 3019425 w 4748213"/>
              <a:gd name="connsiteY54" fmla="*/ 771525 h 2138363"/>
              <a:gd name="connsiteX55" fmla="*/ 2867025 w 4748213"/>
              <a:gd name="connsiteY55" fmla="*/ 709613 h 2138363"/>
              <a:gd name="connsiteX56" fmla="*/ 2581275 w 4748213"/>
              <a:gd name="connsiteY56" fmla="*/ 676275 h 2138363"/>
              <a:gd name="connsiteX57" fmla="*/ 2247900 w 4748213"/>
              <a:gd name="connsiteY57" fmla="*/ 661988 h 2138363"/>
              <a:gd name="connsiteX58" fmla="*/ 2085975 w 4748213"/>
              <a:gd name="connsiteY58" fmla="*/ 685800 h 2138363"/>
              <a:gd name="connsiteX59" fmla="*/ 1914525 w 4748213"/>
              <a:gd name="connsiteY59" fmla="*/ 685800 h 2138363"/>
              <a:gd name="connsiteX60" fmla="*/ 1795463 w 4748213"/>
              <a:gd name="connsiteY60" fmla="*/ 652463 h 2138363"/>
              <a:gd name="connsiteX61" fmla="*/ 1590675 w 4748213"/>
              <a:gd name="connsiteY61" fmla="*/ 561975 h 2138363"/>
              <a:gd name="connsiteX62" fmla="*/ 1481138 w 4748213"/>
              <a:gd name="connsiteY62" fmla="*/ 447675 h 2138363"/>
              <a:gd name="connsiteX63" fmla="*/ 1300163 w 4748213"/>
              <a:gd name="connsiteY63" fmla="*/ 290513 h 2138363"/>
              <a:gd name="connsiteX64" fmla="*/ 1047750 w 4748213"/>
              <a:gd name="connsiteY64" fmla="*/ 171450 h 2138363"/>
              <a:gd name="connsiteX65" fmla="*/ 819150 w 4748213"/>
              <a:gd name="connsiteY65" fmla="*/ 0 h 2138363"/>
              <a:gd name="connsiteX66" fmla="*/ 0 w 4748213"/>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33663 w 4905376"/>
              <a:gd name="connsiteY32" fmla="*/ 1328738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3019425 w 4905376"/>
              <a:gd name="connsiteY54" fmla="*/ 771525 h 2138363"/>
              <a:gd name="connsiteX55" fmla="*/ 2867025 w 4905376"/>
              <a:gd name="connsiteY55" fmla="*/ 709613 h 2138363"/>
              <a:gd name="connsiteX56" fmla="*/ 2581275 w 4905376"/>
              <a:gd name="connsiteY56" fmla="*/ 676275 h 2138363"/>
              <a:gd name="connsiteX57" fmla="*/ 2247900 w 4905376"/>
              <a:gd name="connsiteY57" fmla="*/ 661988 h 2138363"/>
              <a:gd name="connsiteX58" fmla="*/ 2085975 w 4905376"/>
              <a:gd name="connsiteY58" fmla="*/ 685800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3019425 w 4905376"/>
              <a:gd name="connsiteY54" fmla="*/ 771525 h 2138363"/>
              <a:gd name="connsiteX55" fmla="*/ 2867025 w 4905376"/>
              <a:gd name="connsiteY55" fmla="*/ 709613 h 2138363"/>
              <a:gd name="connsiteX56" fmla="*/ 2581275 w 4905376"/>
              <a:gd name="connsiteY56" fmla="*/ 676275 h 2138363"/>
              <a:gd name="connsiteX57" fmla="*/ 2247900 w 4905376"/>
              <a:gd name="connsiteY57" fmla="*/ 661988 h 2138363"/>
              <a:gd name="connsiteX58" fmla="*/ 2085975 w 4905376"/>
              <a:gd name="connsiteY58" fmla="*/ 685800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905376" h="2138363">
                <a:moveTo>
                  <a:pt x="0" y="47625"/>
                </a:moveTo>
                <a:lnTo>
                  <a:pt x="219075" y="433388"/>
                </a:lnTo>
                <a:lnTo>
                  <a:pt x="385763" y="757238"/>
                </a:lnTo>
                <a:lnTo>
                  <a:pt x="547688" y="1143000"/>
                </a:lnTo>
                <a:lnTo>
                  <a:pt x="657225" y="1409700"/>
                </a:lnTo>
                <a:lnTo>
                  <a:pt x="804863" y="1676400"/>
                </a:lnTo>
                <a:lnTo>
                  <a:pt x="876300" y="1809750"/>
                </a:lnTo>
                <a:lnTo>
                  <a:pt x="1209675" y="1790700"/>
                </a:lnTo>
                <a:lnTo>
                  <a:pt x="1466850" y="1757363"/>
                </a:lnTo>
                <a:lnTo>
                  <a:pt x="1585913" y="1719263"/>
                </a:lnTo>
                <a:lnTo>
                  <a:pt x="1519238" y="1676400"/>
                </a:lnTo>
                <a:lnTo>
                  <a:pt x="1633538" y="1666875"/>
                </a:lnTo>
                <a:lnTo>
                  <a:pt x="1852613" y="1676400"/>
                </a:lnTo>
                <a:lnTo>
                  <a:pt x="1776413" y="1719263"/>
                </a:lnTo>
                <a:lnTo>
                  <a:pt x="1909763" y="1776413"/>
                </a:lnTo>
                <a:lnTo>
                  <a:pt x="2185988" y="1785938"/>
                </a:lnTo>
                <a:lnTo>
                  <a:pt x="2576513" y="1828800"/>
                </a:lnTo>
                <a:lnTo>
                  <a:pt x="2990850" y="1914525"/>
                </a:lnTo>
                <a:lnTo>
                  <a:pt x="3028950" y="1928813"/>
                </a:lnTo>
                <a:lnTo>
                  <a:pt x="3990975" y="2138363"/>
                </a:lnTo>
                <a:lnTo>
                  <a:pt x="2752725" y="1700213"/>
                </a:lnTo>
                <a:lnTo>
                  <a:pt x="2900363" y="1690688"/>
                </a:lnTo>
                <a:lnTo>
                  <a:pt x="2528888" y="1495425"/>
                </a:lnTo>
                <a:lnTo>
                  <a:pt x="2138363" y="1343025"/>
                </a:lnTo>
                <a:lnTo>
                  <a:pt x="1538288" y="1171575"/>
                </a:lnTo>
                <a:lnTo>
                  <a:pt x="1862138" y="1228725"/>
                </a:lnTo>
                <a:lnTo>
                  <a:pt x="1762125" y="1176338"/>
                </a:lnTo>
                <a:lnTo>
                  <a:pt x="2066925" y="1238250"/>
                </a:lnTo>
                <a:lnTo>
                  <a:pt x="1952625" y="1185863"/>
                </a:lnTo>
                <a:lnTo>
                  <a:pt x="2124075" y="1185863"/>
                </a:lnTo>
                <a:lnTo>
                  <a:pt x="1619250" y="1066800"/>
                </a:lnTo>
                <a:lnTo>
                  <a:pt x="2162175" y="1166813"/>
                </a:lnTo>
                <a:lnTo>
                  <a:pt x="2667000" y="1357313"/>
                </a:lnTo>
                <a:lnTo>
                  <a:pt x="3371850" y="1590675"/>
                </a:lnTo>
                <a:lnTo>
                  <a:pt x="4052888" y="1795463"/>
                </a:lnTo>
                <a:lnTo>
                  <a:pt x="4905376" y="2005012"/>
                </a:lnTo>
                <a:lnTo>
                  <a:pt x="4495800" y="1847850"/>
                </a:lnTo>
                <a:lnTo>
                  <a:pt x="4371975" y="1776413"/>
                </a:lnTo>
                <a:lnTo>
                  <a:pt x="4495800" y="1785938"/>
                </a:lnTo>
                <a:lnTo>
                  <a:pt x="4386263" y="1714500"/>
                </a:lnTo>
                <a:lnTo>
                  <a:pt x="4486275" y="1700213"/>
                </a:lnTo>
                <a:lnTo>
                  <a:pt x="4352925" y="1657350"/>
                </a:lnTo>
                <a:lnTo>
                  <a:pt x="4033838" y="1566863"/>
                </a:lnTo>
                <a:lnTo>
                  <a:pt x="3881438" y="1485900"/>
                </a:lnTo>
                <a:lnTo>
                  <a:pt x="4100513" y="1471613"/>
                </a:lnTo>
                <a:lnTo>
                  <a:pt x="3738563" y="1323975"/>
                </a:lnTo>
                <a:lnTo>
                  <a:pt x="3448050" y="1209675"/>
                </a:lnTo>
                <a:lnTo>
                  <a:pt x="3343275" y="1143000"/>
                </a:lnTo>
                <a:lnTo>
                  <a:pt x="3557588" y="1143000"/>
                </a:lnTo>
                <a:lnTo>
                  <a:pt x="3381375" y="1033463"/>
                </a:lnTo>
                <a:lnTo>
                  <a:pt x="3071813" y="914400"/>
                </a:lnTo>
                <a:lnTo>
                  <a:pt x="3186113" y="909638"/>
                </a:lnTo>
                <a:lnTo>
                  <a:pt x="3014663" y="847725"/>
                </a:lnTo>
                <a:lnTo>
                  <a:pt x="2843213" y="795338"/>
                </a:lnTo>
                <a:lnTo>
                  <a:pt x="3019425" y="771525"/>
                </a:lnTo>
                <a:lnTo>
                  <a:pt x="2867025" y="709613"/>
                </a:lnTo>
                <a:lnTo>
                  <a:pt x="2581275" y="676275"/>
                </a:lnTo>
                <a:lnTo>
                  <a:pt x="2247900" y="661988"/>
                </a:lnTo>
                <a:lnTo>
                  <a:pt x="2085975" y="685800"/>
                </a:lnTo>
                <a:lnTo>
                  <a:pt x="1914525" y="685800"/>
                </a:lnTo>
                <a:lnTo>
                  <a:pt x="1795463" y="652463"/>
                </a:lnTo>
                <a:lnTo>
                  <a:pt x="1590675" y="561975"/>
                </a:lnTo>
                <a:lnTo>
                  <a:pt x="1481138" y="447675"/>
                </a:lnTo>
                <a:lnTo>
                  <a:pt x="1300163" y="290513"/>
                </a:lnTo>
                <a:lnTo>
                  <a:pt x="1047750" y="171450"/>
                </a:lnTo>
                <a:lnTo>
                  <a:pt x="819150" y="0"/>
                </a:lnTo>
                <a:lnTo>
                  <a:pt x="0" y="47625"/>
                </a:lnTo>
                <a:close/>
              </a:path>
            </a:pathLst>
          </a:custGeom>
          <a:solidFill>
            <a:srgbClr val="4472C4">
              <a:alpha val="50196"/>
            </a:srgb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C29C6D5A-20D7-4804-A71A-C12E243DD628}"/>
              </a:ext>
            </a:extLst>
          </p:cNvPr>
          <p:cNvSpPr/>
          <p:nvPr/>
        </p:nvSpPr>
        <p:spPr>
          <a:xfrm>
            <a:off x="1719263" y="1562100"/>
            <a:ext cx="1309687" cy="561975"/>
          </a:xfrm>
          <a:custGeom>
            <a:avLst/>
            <a:gdLst>
              <a:gd name="connsiteX0" fmla="*/ 0 w 1309687"/>
              <a:gd name="connsiteY0" fmla="*/ 0 h 561975"/>
              <a:gd name="connsiteX1" fmla="*/ 195262 w 1309687"/>
              <a:gd name="connsiteY1" fmla="*/ 66675 h 561975"/>
              <a:gd name="connsiteX2" fmla="*/ 395287 w 1309687"/>
              <a:gd name="connsiteY2" fmla="*/ 157163 h 561975"/>
              <a:gd name="connsiteX3" fmla="*/ 600075 w 1309687"/>
              <a:gd name="connsiteY3" fmla="*/ 238125 h 561975"/>
              <a:gd name="connsiteX4" fmla="*/ 690562 w 1309687"/>
              <a:gd name="connsiteY4" fmla="*/ 271463 h 561975"/>
              <a:gd name="connsiteX5" fmla="*/ 604837 w 1309687"/>
              <a:gd name="connsiteY5" fmla="*/ 276225 h 561975"/>
              <a:gd name="connsiteX6" fmla="*/ 700087 w 1309687"/>
              <a:gd name="connsiteY6" fmla="*/ 338138 h 561975"/>
              <a:gd name="connsiteX7" fmla="*/ 952500 w 1309687"/>
              <a:gd name="connsiteY7" fmla="*/ 409575 h 561975"/>
              <a:gd name="connsiteX8" fmla="*/ 871537 w 1309687"/>
              <a:gd name="connsiteY8" fmla="*/ 428625 h 561975"/>
              <a:gd name="connsiteX9" fmla="*/ 1066800 w 1309687"/>
              <a:gd name="connsiteY9" fmla="*/ 485775 h 561975"/>
              <a:gd name="connsiteX10" fmla="*/ 1309687 w 1309687"/>
              <a:gd name="connsiteY10" fmla="*/ 542925 h 561975"/>
              <a:gd name="connsiteX11" fmla="*/ 1123950 w 1309687"/>
              <a:gd name="connsiteY11" fmla="*/ 561975 h 561975"/>
              <a:gd name="connsiteX12" fmla="*/ 942975 w 1309687"/>
              <a:gd name="connsiteY12" fmla="*/ 561975 h 561975"/>
              <a:gd name="connsiteX13" fmla="*/ 733425 w 1309687"/>
              <a:gd name="connsiteY13" fmla="*/ 500063 h 561975"/>
              <a:gd name="connsiteX14" fmla="*/ 619125 w 1309687"/>
              <a:gd name="connsiteY14" fmla="*/ 452438 h 561975"/>
              <a:gd name="connsiteX15" fmla="*/ 500062 w 1309687"/>
              <a:gd name="connsiteY15" fmla="*/ 323850 h 561975"/>
              <a:gd name="connsiteX16" fmla="*/ 323850 w 1309687"/>
              <a:gd name="connsiteY16" fmla="*/ 171450 h 561975"/>
              <a:gd name="connsiteX17" fmla="*/ 61912 w 1309687"/>
              <a:gd name="connsiteY17" fmla="*/ 52388 h 561975"/>
              <a:gd name="connsiteX18" fmla="*/ 0 w 1309687"/>
              <a:gd name="connsiteY18"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9687" h="561975">
                <a:moveTo>
                  <a:pt x="0" y="0"/>
                </a:moveTo>
                <a:lnTo>
                  <a:pt x="195262" y="66675"/>
                </a:lnTo>
                <a:lnTo>
                  <a:pt x="395287" y="157163"/>
                </a:lnTo>
                <a:lnTo>
                  <a:pt x="600075" y="238125"/>
                </a:lnTo>
                <a:lnTo>
                  <a:pt x="690562" y="271463"/>
                </a:lnTo>
                <a:lnTo>
                  <a:pt x="604837" y="276225"/>
                </a:lnTo>
                <a:lnTo>
                  <a:pt x="700087" y="338138"/>
                </a:lnTo>
                <a:lnTo>
                  <a:pt x="952500" y="409575"/>
                </a:lnTo>
                <a:lnTo>
                  <a:pt x="871537" y="428625"/>
                </a:lnTo>
                <a:lnTo>
                  <a:pt x="1066800" y="485775"/>
                </a:lnTo>
                <a:lnTo>
                  <a:pt x="1309687" y="542925"/>
                </a:lnTo>
                <a:lnTo>
                  <a:pt x="1123950" y="561975"/>
                </a:lnTo>
                <a:lnTo>
                  <a:pt x="942975" y="561975"/>
                </a:lnTo>
                <a:lnTo>
                  <a:pt x="733425" y="500063"/>
                </a:lnTo>
                <a:lnTo>
                  <a:pt x="619125" y="452438"/>
                </a:lnTo>
                <a:lnTo>
                  <a:pt x="500062" y="323850"/>
                </a:lnTo>
                <a:lnTo>
                  <a:pt x="323850" y="171450"/>
                </a:lnTo>
                <a:lnTo>
                  <a:pt x="61912" y="52388"/>
                </a:lnTo>
                <a:lnTo>
                  <a:pt x="0" y="0"/>
                </a:lnTo>
                <a:close/>
              </a:path>
            </a:pathLst>
          </a:custGeom>
          <a:solidFill>
            <a:srgbClr val="00B050">
              <a:alpha val="50196"/>
            </a:srgb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Shape 14">
            <a:extLst>
              <a:ext uri="{FF2B5EF4-FFF2-40B4-BE49-F238E27FC236}">
                <a16:creationId xmlns:a16="http://schemas.microsoft.com/office/drawing/2014/main" id="{C0AB485C-12C7-435C-B1C4-29B773671A6D}"/>
              </a:ext>
            </a:extLst>
          </p:cNvPr>
          <p:cNvSpPr/>
          <p:nvPr/>
        </p:nvSpPr>
        <p:spPr>
          <a:xfrm>
            <a:off x="1633538" y="3109913"/>
            <a:ext cx="2495550" cy="338137"/>
          </a:xfrm>
          <a:custGeom>
            <a:avLst/>
            <a:gdLst>
              <a:gd name="connsiteX0" fmla="*/ 342900 w 2495550"/>
              <a:gd name="connsiteY0" fmla="*/ 242887 h 338137"/>
              <a:gd name="connsiteX1" fmla="*/ 800100 w 2495550"/>
              <a:gd name="connsiteY1" fmla="*/ 180975 h 338137"/>
              <a:gd name="connsiteX2" fmla="*/ 1228725 w 2495550"/>
              <a:gd name="connsiteY2" fmla="*/ 190500 h 338137"/>
              <a:gd name="connsiteX3" fmla="*/ 1557337 w 2495550"/>
              <a:gd name="connsiteY3" fmla="*/ 223837 h 338137"/>
              <a:gd name="connsiteX4" fmla="*/ 1933575 w 2495550"/>
              <a:gd name="connsiteY4" fmla="*/ 266700 h 338137"/>
              <a:gd name="connsiteX5" fmla="*/ 2181225 w 2495550"/>
              <a:gd name="connsiteY5" fmla="*/ 304800 h 338137"/>
              <a:gd name="connsiteX6" fmla="*/ 2495550 w 2495550"/>
              <a:gd name="connsiteY6" fmla="*/ 338137 h 338137"/>
              <a:gd name="connsiteX7" fmla="*/ 2128837 w 2495550"/>
              <a:gd name="connsiteY7" fmla="*/ 257175 h 338137"/>
              <a:gd name="connsiteX8" fmla="*/ 1943100 w 2495550"/>
              <a:gd name="connsiteY8" fmla="*/ 209550 h 338137"/>
              <a:gd name="connsiteX9" fmla="*/ 1671637 w 2495550"/>
              <a:gd name="connsiteY9" fmla="*/ 161925 h 338137"/>
              <a:gd name="connsiteX10" fmla="*/ 1352550 w 2495550"/>
              <a:gd name="connsiteY10" fmla="*/ 119062 h 338137"/>
              <a:gd name="connsiteX11" fmla="*/ 1023937 w 2495550"/>
              <a:gd name="connsiteY11" fmla="*/ 104775 h 338137"/>
              <a:gd name="connsiteX12" fmla="*/ 885825 w 2495550"/>
              <a:gd name="connsiteY12" fmla="*/ 47625 h 338137"/>
              <a:gd name="connsiteX13" fmla="*/ 942975 w 2495550"/>
              <a:gd name="connsiteY13" fmla="*/ 14287 h 338137"/>
              <a:gd name="connsiteX14" fmla="*/ 785812 w 2495550"/>
              <a:gd name="connsiteY14" fmla="*/ 0 h 338137"/>
              <a:gd name="connsiteX15" fmla="*/ 628650 w 2495550"/>
              <a:gd name="connsiteY15" fmla="*/ 9525 h 338137"/>
              <a:gd name="connsiteX16" fmla="*/ 695325 w 2495550"/>
              <a:gd name="connsiteY16" fmla="*/ 47625 h 338137"/>
              <a:gd name="connsiteX17" fmla="*/ 566737 w 2495550"/>
              <a:gd name="connsiteY17" fmla="*/ 90487 h 338137"/>
              <a:gd name="connsiteX18" fmla="*/ 409575 w 2495550"/>
              <a:gd name="connsiteY18" fmla="*/ 109537 h 338137"/>
              <a:gd name="connsiteX19" fmla="*/ 314325 w 2495550"/>
              <a:gd name="connsiteY19" fmla="*/ 128587 h 338137"/>
              <a:gd name="connsiteX20" fmla="*/ 0 w 2495550"/>
              <a:gd name="connsiteY20" fmla="*/ 190500 h 338137"/>
              <a:gd name="connsiteX21" fmla="*/ 66675 w 2495550"/>
              <a:gd name="connsiteY21" fmla="*/ 304800 h 338137"/>
              <a:gd name="connsiteX22" fmla="*/ 66675 w 2495550"/>
              <a:gd name="connsiteY22" fmla="*/ 304800 h 338137"/>
              <a:gd name="connsiteX0" fmla="*/ 342900 w 2495550"/>
              <a:gd name="connsiteY0" fmla="*/ 242887 h 338137"/>
              <a:gd name="connsiteX1" fmla="*/ 800100 w 2495550"/>
              <a:gd name="connsiteY1" fmla="*/ 180975 h 338137"/>
              <a:gd name="connsiteX2" fmla="*/ 1228725 w 2495550"/>
              <a:gd name="connsiteY2" fmla="*/ 190500 h 338137"/>
              <a:gd name="connsiteX3" fmla="*/ 1557337 w 2495550"/>
              <a:gd name="connsiteY3" fmla="*/ 223837 h 338137"/>
              <a:gd name="connsiteX4" fmla="*/ 1933575 w 2495550"/>
              <a:gd name="connsiteY4" fmla="*/ 266700 h 338137"/>
              <a:gd name="connsiteX5" fmla="*/ 2181225 w 2495550"/>
              <a:gd name="connsiteY5" fmla="*/ 304800 h 338137"/>
              <a:gd name="connsiteX6" fmla="*/ 2495550 w 2495550"/>
              <a:gd name="connsiteY6" fmla="*/ 338137 h 338137"/>
              <a:gd name="connsiteX7" fmla="*/ 2128837 w 2495550"/>
              <a:gd name="connsiteY7" fmla="*/ 257175 h 338137"/>
              <a:gd name="connsiteX8" fmla="*/ 1943100 w 2495550"/>
              <a:gd name="connsiteY8" fmla="*/ 209550 h 338137"/>
              <a:gd name="connsiteX9" fmla="*/ 1671637 w 2495550"/>
              <a:gd name="connsiteY9" fmla="*/ 161925 h 338137"/>
              <a:gd name="connsiteX10" fmla="*/ 1352550 w 2495550"/>
              <a:gd name="connsiteY10" fmla="*/ 119062 h 338137"/>
              <a:gd name="connsiteX11" fmla="*/ 1023937 w 2495550"/>
              <a:gd name="connsiteY11" fmla="*/ 104775 h 338137"/>
              <a:gd name="connsiteX12" fmla="*/ 885825 w 2495550"/>
              <a:gd name="connsiteY12" fmla="*/ 47625 h 338137"/>
              <a:gd name="connsiteX13" fmla="*/ 947737 w 2495550"/>
              <a:gd name="connsiteY13" fmla="*/ 4762 h 338137"/>
              <a:gd name="connsiteX14" fmla="*/ 785812 w 2495550"/>
              <a:gd name="connsiteY14" fmla="*/ 0 h 338137"/>
              <a:gd name="connsiteX15" fmla="*/ 628650 w 2495550"/>
              <a:gd name="connsiteY15" fmla="*/ 9525 h 338137"/>
              <a:gd name="connsiteX16" fmla="*/ 695325 w 2495550"/>
              <a:gd name="connsiteY16" fmla="*/ 47625 h 338137"/>
              <a:gd name="connsiteX17" fmla="*/ 566737 w 2495550"/>
              <a:gd name="connsiteY17" fmla="*/ 90487 h 338137"/>
              <a:gd name="connsiteX18" fmla="*/ 409575 w 2495550"/>
              <a:gd name="connsiteY18" fmla="*/ 109537 h 338137"/>
              <a:gd name="connsiteX19" fmla="*/ 314325 w 2495550"/>
              <a:gd name="connsiteY19" fmla="*/ 128587 h 338137"/>
              <a:gd name="connsiteX20" fmla="*/ 0 w 2495550"/>
              <a:gd name="connsiteY20" fmla="*/ 190500 h 338137"/>
              <a:gd name="connsiteX21" fmla="*/ 66675 w 2495550"/>
              <a:gd name="connsiteY21" fmla="*/ 304800 h 338137"/>
              <a:gd name="connsiteX22" fmla="*/ 66675 w 2495550"/>
              <a:gd name="connsiteY22" fmla="*/ 304800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95550" h="338137">
                <a:moveTo>
                  <a:pt x="342900" y="242887"/>
                </a:moveTo>
                <a:lnTo>
                  <a:pt x="800100" y="180975"/>
                </a:lnTo>
                <a:lnTo>
                  <a:pt x="1228725" y="190500"/>
                </a:lnTo>
                <a:lnTo>
                  <a:pt x="1557337" y="223837"/>
                </a:lnTo>
                <a:lnTo>
                  <a:pt x="1933575" y="266700"/>
                </a:lnTo>
                <a:lnTo>
                  <a:pt x="2181225" y="304800"/>
                </a:lnTo>
                <a:lnTo>
                  <a:pt x="2495550" y="338137"/>
                </a:lnTo>
                <a:lnTo>
                  <a:pt x="2128837" y="257175"/>
                </a:lnTo>
                <a:lnTo>
                  <a:pt x="1943100" y="209550"/>
                </a:lnTo>
                <a:lnTo>
                  <a:pt x="1671637" y="161925"/>
                </a:lnTo>
                <a:lnTo>
                  <a:pt x="1352550" y="119062"/>
                </a:lnTo>
                <a:lnTo>
                  <a:pt x="1023937" y="104775"/>
                </a:lnTo>
                <a:lnTo>
                  <a:pt x="885825" y="47625"/>
                </a:lnTo>
                <a:lnTo>
                  <a:pt x="947737" y="4762"/>
                </a:lnTo>
                <a:lnTo>
                  <a:pt x="785812" y="0"/>
                </a:lnTo>
                <a:lnTo>
                  <a:pt x="628650" y="9525"/>
                </a:lnTo>
                <a:lnTo>
                  <a:pt x="695325" y="47625"/>
                </a:lnTo>
                <a:lnTo>
                  <a:pt x="566737" y="90487"/>
                </a:lnTo>
                <a:lnTo>
                  <a:pt x="409575" y="109537"/>
                </a:lnTo>
                <a:lnTo>
                  <a:pt x="314325" y="128587"/>
                </a:lnTo>
                <a:lnTo>
                  <a:pt x="0" y="190500"/>
                </a:lnTo>
                <a:lnTo>
                  <a:pt x="66675" y="304800"/>
                </a:lnTo>
                <a:lnTo>
                  <a:pt x="66675" y="304800"/>
                </a:lnTo>
              </a:path>
            </a:pathLst>
          </a:custGeom>
          <a:solidFill>
            <a:srgbClr val="00B050">
              <a:alpha val="5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Freeform: Shape 15">
            <a:extLst>
              <a:ext uri="{FF2B5EF4-FFF2-40B4-BE49-F238E27FC236}">
                <a16:creationId xmlns:a16="http://schemas.microsoft.com/office/drawing/2014/main" id="{CC7A765D-DC37-4EED-B8F9-19BE908F5D93}"/>
              </a:ext>
            </a:extLst>
          </p:cNvPr>
          <p:cNvSpPr/>
          <p:nvPr/>
        </p:nvSpPr>
        <p:spPr>
          <a:xfrm>
            <a:off x="2295526" y="2505076"/>
            <a:ext cx="7161419" cy="1987212"/>
          </a:xfrm>
          <a:custGeom>
            <a:avLst/>
            <a:gdLst>
              <a:gd name="connsiteX0" fmla="*/ 85725 w 4248150"/>
              <a:gd name="connsiteY0" fmla="*/ 0 h 1809750"/>
              <a:gd name="connsiteX1" fmla="*/ 619125 w 4248150"/>
              <a:gd name="connsiteY1" fmla="*/ 100013 h 1809750"/>
              <a:gd name="connsiteX2" fmla="*/ 1104900 w 4248150"/>
              <a:gd name="connsiteY2" fmla="*/ 285750 h 1809750"/>
              <a:gd name="connsiteX3" fmla="*/ 1866900 w 4248150"/>
              <a:gd name="connsiteY3" fmla="*/ 542925 h 1809750"/>
              <a:gd name="connsiteX4" fmla="*/ 2514600 w 4248150"/>
              <a:gd name="connsiteY4" fmla="*/ 762000 h 1809750"/>
              <a:gd name="connsiteX5" fmla="*/ 3014663 w 4248150"/>
              <a:gd name="connsiteY5" fmla="*/ 947738 h 1809750"/>
              <a:gd name="connsiteX6" fmla="*/ 3243263 w 4248150"/>
              <a:gd name="connsiteY6" fmla="*/ 1038225 h 1809750"/>
              <a:gd name="connsiteX7" fmla="*/ 3771900 w 4248150"/>
              <a:gd name="connsiteY7" fmla="*/ 1171575 h 1809750"/>
              <a:gd name="connsiteX8" fmla="*/ 4167188 w 4248150"/>
              <a:gd name="connsiteY8" fmla="*/ 1238250 h 1809750"/>
              <a:gd name="connsiteX9" fmla="*/ 4248150 w 4248150"/>
              <a:gd name="connsiteY9" fmla="*/ 1400175 h 1809750"/>
              <a:gd name="connsiteX10" fmla="*/ 4238625 w 4248150"/>
              <a:gd name="connsiteY10" fmla="*/ 1809750 h 1809750"/>
              <a:gd name="connsiteX11" fmla="*/ 4176713 w 4248150"/>
              <a:gd name="connsiteY11" fmla="*/ 1800225 h 1809750"/>
              <a:gd name="connsiteX12" fmla="*/ 3667125 w 4248150"/>
              <a:gd name="connsiteY12" fmla="*/ 1704975 h 1809750"/>
              <a:gd name="connsiteX13" fmla="*/ 3014663 w 4248150"/>
              <a:gd name="connsiteY13" fmla="*/ 1543050 h 1809750"/>
              <a:gd name="connsiteX14" fmla="*/ 2700338 w 4248150"/>
              <a:gd name="connsiteY14" fmla="*/ 1428750 h 1809750"/>
              <a:gd name="connsiteX15" fmla="*/ 2914650 w 4248150"/>
              <a:gd name="connsiteY15" fmla="*/ 1452563 h 1809750"/>
              <a:gd name="connsiteX16" fmla="*/ 2647950 w 4248150"/>
              <a:gd name="connsiteY16" fmla="*/ 1333500 h 1809750"/>
              <a:gd name="connsiteX17" fmla="*/ 2900363 w 4248150"/>
              <a:gd name="connsiteY17" fmla="*/ 1385888 h 1809750"/>
              <a:gd name="connsiteX18" fmla="*/ 2538413 w 4248150"/>
              <a:gd name="connsiteY18" fmla="*/ 1233488 h 1809750"/>
              <a:gd name="connsiteX19" fmla="*/ 2976563 w 4248150"/>
              <a:gd name="connsiteY19" fmla="*/ 1371600 h 1809750"/>
              <a:gd name="connsiteX20" fmla="*/ 3367088 w 4248150"/>
              <a:gd name="connsiteY20" fmla="*/ 1495425 h 1809750"/>
              <a:gd name="connsiteX21" fmla="*/ 3752850 w 4248150"/>
              <a:gd name="connsiteY21" fmla="*/ 1604963 h 1809750"/>
              <a:gd name="connsiteX22" fmla="*/ 3509963 w 4248150"/>
              <a:gd name="connsiteY22" fmla="*/ 1504950 h 1809750"/>
              <a:gd name="connsiteX23" fmla="*/ 3657600 w 4248150"/>
              <a:gd name="connsiteY23" fmla="*/ 1514475 h 1809750"/>
              <a:gd name="connsiteX24" fmla="*/ 3224213 w 4248150"/>
              <a:gd name="connsiteY24" fmla="*/ 1376363 h 1809750"/>
              <a:gd name="connsiteX25" fmla="*/ 2814638 w 4248150"/>
              <a:gd name="connsiteY25" fmla="*/ 1223963 h 1809750"/>
              <a:gd name="connsiteX26" fmla="*/ 2433638 w 4248150"/>
              <a:gd name="connsiteY26" fmla="*/ 1071563 h 1809750"/>
              <a:gd name="connsiteX27" fmla="*/ 1209675 w 4248150"/>
              <a:gd name="connsiteY27" fmla="*/ 633413 h 1809750"/>
              <a:gd name="connsiteX28" fmla="*/ 1343025 w 4248150"/>
              <a:gd name="connsiteY28" fmla="*/ 623888 h 1809750"/>
              <a:gd name="connsiteX29" fmla="*/ 1019175 w 4248150"/>
              <a:gd name="connsiteY29" fmla="*/ 442913 h 1809750"/>
              <a:gd name="connsiteX30" fmla="*/ 581025 w 4248150"/>
              <a:gd name="connsiteY30" fmla="*/ 271463 h 1809750"/>
              <a:gd name="connsiteX31" fmla="*/ 0 w 4248150"/>
              <a:gd name="connsiteY31" fmla="*/ 104775 h 1809750"/>
              <a:gd name="connsiteX32" fmla="*/ 295275 w 4248150"/>
              <a:gd name="connsiteY32" fmla="*/ 157163 h 1809750"/>
              <a:gd name="connsiteX33" fmla="*/ 214313 w 4248150"/>
              <a:gd name="connsiteY33" fmla="*/ 114300 h 1809750"/>
              <a:gd name="connsiteX34" fmla="*/ 514350 w 4248150"/>
              <a:gd name="connsiteY34" fmla="*/ 176213 h 1809750"/>
              <a:gd name="connsiteX35" fmla="*/ 400050 w 4248150"/>
              <a:gd name="connsiteY35" fmla="*/ 123825 h 1809750"/>
              <a:gd name="connsiteX36" fmla="*/ 557213 w 4248150"/>
              <a:gd name="connsiteY36" fmla="*/ 119063 h 1809750"/>
              <a:gd name="connsiteX37" fmla="*/ 176213 w 4248150"/>
              <a:gd name="connsiteY37" fmla="*/ 19050 h 1809750"/>
              <a:gd name="connsiteX0" fmla="*/ 85725 w 6696075"/>
              <a:gd name="connsiteY0" fmla="*/ 0 h 1809750"/>
              <a:gd name="connsiteX1" fmla="*/ 619125 w 6696075"/>
              <a:gd name="connsiteY1" fmla="*/ 100013 h 1809750"/>
              <a:gd name="connsiteX2" fmla="*/ 1104900 w 6696075"/>
              <a:gd name="connsiteY2" fmla="*/ 285750 h 1809750"/>
              <a:gd name="connsiteX3" fmla="*/ 1866900 w 6696075"/>
              <a:gd name="connsiteY3" fmla="*/ 542925 h 1809750"/>
              <a:gd name="connsiteX4" fmla="*/ 2514600 w 6696075"/>
              <a:gd name="connsiteY4" fmla="*/ 762000 h 1809750"/>
              <a:gd name="connsiteX5" fmla="*/ 3014663 w 6696075"/>
              <a:gd name="connsiteY5" fmla="*/ 947738 h 1809750"/>
              <a:gd name="connsiteX6" fmla="*/ 3243263 w 6696075"/>
              <a:gd name="connsiteY6" fmla="*/ 1038225 h 1809750"/>
              <a:gd name="connsiteX7" fmla="*/ 3771900 w 6696075"/>
              <a:gd name="connsiteY7" fmla="*/ 1171575 h 1809750"/>
              <a:gd name="connsiteX8" fmla="*/ 4167188 w 6696075"/>
              <a:gd name="connsiteY8" fmla="*/ 1238250 h 1809750"/>
              <a:gd name="connsiteX9" fmla="*/ 6696075 w 6696075"/>
              <a:gd name="connsiteY9" fmla="*/ 1452563 h 1809750"/>
              <a:gd name="connsiteX10" fmla="*/ 4238625 w 6696075"/>
              <a:gd name="connsiteY10" fmla="*/ 1809750 h 1809750"/>
              <a:gd name="connsiteX11" fmla="*/ 4176713 w 6696075"/>
              <a:gd name="connsiteY11" fmla="*/ 1800225 h 1809750"/>
              <a:gd name="connsiteX12" fmla="*/ 3667125 w 6696075"/>
              <a:gd name="connsiteY12" fmla="*/ 1704975 h 1809750"/>
              <a:gd name="connsiteX13" fmla="*/ 3014663 w 6696075"/>
              <a:gd name="connsiteY13" fmla="*/ 1543050 h 1809750"/>
              <a:gd name="connsiteX14" fmla="*/ 2700338 w 6696075"/>
              <a:gd name="connsiteY14" fmla="*/ 1428750 h 1809750"/>
              <a:gd name="connsiteX15" fmla="*/ 2914650 w 6696075"/>
              <a:gd name="connsiteY15" fmla="*/ 1452563 h 1809750"/>
              <a:gd name="connsiteX16" fmla="*/ 2647950 w 6696075"/>
              <a:gd name="connsiteY16" fmla="*/ 1333500 h 1809750"/>
              <a:gd name="connsiteX17" fmla="*/ 2900363 w 6696075"/>
              <a:gd name="connsiteY17" fmla="*/ 1385888 h 1809750"/>
              <a:gd name="connsiteX18" fmla="*/ 2538413 w 6696075"/>
              <a:gd name="connsiteY18" fmla="*/ 1233488 h 1809750"/>
              <a:gd name="connsiteX19" fmla="*/ 2976563 w 6696075"/>
              <a:gd name="connsiteY19" fmla="*/ 1371600 h 1809750"/>
              <a:gd name="connsiteX20" fmla="*/ 3367088 w 6696075"/>
              <a:gd name="connsiteY20" fmla="*/ 1495425 h 1809750"/>
              <a:gd name="connsiteX21" fmla="*/ 3752850 w 6696075"/>
              <a:gd name="connsiteY21" fmla="*/ 1604963 h 1809750"/>
              <a:gd name="connsiteX22" fmla="*/ 3509963 w 6696075"/>
              <a:gd name="connsiteY22" fmla="*/ 1504950 h 1809750"/>
              <a:gd name="connsiteX23" fmla="*/ 3657600 w 6696075"/>
              <a:gd name="connsiteY23" fmla="*/ 1514475 h 1809750"/>
              <a:gd name="connsiteX24" fmla="*/ 3224213 w 6696075"/>
              <a:gd name="connsiteY24" fmla="*/ 1376363 h 1809750"/>
              <a:gd name="connsiteX25" fmla="*/ 2814638 w 6696075"/>
              <a:gd name="connsiteY25" fmla="*/ 1223963 h 1809750"/>
              <a:gd name="connsiteX26" fmla="*/ 2433638 w 6696075"/>
              <a:gd name="connsiteY26" fmla="*/ 1071563 h 1809750"/>
              <a:gd name="connsiteX27" fmla="*/ 1209675 w 6696075"/>
              <a:gd name="connsiteY27" fmla="*/ 633413 h 1809750"/>
              <a:gd name="connsiteX28" fmla="*/ 1343025 w 6696075"/>
              <a:gd name="connsiteY28" fmla="*/ 623888 h 1809750"/>
              <a:gd name="connsiteX29" fmla="*/ 1019175 w 6696075"/>
              <a:gd name="connsiteY29" fmla="*/ 442913 h 1809750"/>
              <a:gd name="connsiteX30" fmla="*/ 581025 w 6696075"/>
              <a:gd name="connsiteY30" fmla="*/ 271463 h 1809750"/>
              <a:gd name="connsiteX31" fmla="*/ 0 w 6696075"/>
              <a:gd name="connsiteY31" fmla="*/ 104775 h 1809750"/>
              <a:gd name="connsiteX32" fmla="*/ 295275 w 6696075"/>
              <a:gd name="connsiteY32" fmla="*/ 157163 h 1809750"/>
              <a:gd name="connsiteX33" fmla="*/ 214313 w 6696075"/>
              <a:gd name="connsiteY33" fmla="*/ 114300 h 1809750"/>
              <a:gd name="connsiteX34" fmla="*/ 514350 w 6696075"/>
              <a:gd name="connsiteY34" fmla="*/ 176213 h 1809750"/>
              <a:gd name="connsiteX35" fmla="*/ 400050 w 6696075"/>
              <a:gd name="connsiteY35" fmla="*/ 123825 h 1809750"/>
              <a:gd name="connsiteX36" fmla="*/ 557213 w 6696075"/>
              <a:gd name="connsiteY36" fmla="*/ 119063 h 1809750"/>
              <a:gd name="connsiteX37" fmla="*/ 176213 w 6696075"/>
              <a:gd name="connsiteY37" fmla="*/ 19050 h 1809750"/>
              <a:gd name="connsiteX0" fmla="*/ 85725 w 6696075"/>
              <a:gd name="connsiteY0" fmla="*/ 0 h 1809750"/>
              <a:gd name="connsiteX1" fmla="*/ 619125 w 6696075"/>
              <a:gd name="connsiteY1" fmla="*/ 100013 h 1809750"/>
              <a:gd name="connsiteX2" fmla="*/ 1104900 w 6696075"/>
              <a:gd name="connsiteY2" fmla="*/ 285750 h 1809750"/>
              <a:gd name="connsiteX3" fmla="*/ 1866900 w 6696075"/>
              <a:gd name="connsiteY3" fmla="*/ 542925 h 1809750"/>
              <a:gd name="connsiteX4" fmla="*/ 2514600 w 6696075"/>
              <a:gd name="connsiteY4" fmla="*/ 762000 h 1809750"/>
              <a:gd name="connsiteX5" fmla="*/ 3014663 w 6696075"/>
              <a:gd name="connsiteY5" fmla="*/ 947738 h 1809750"/>
              <a:gd name="connsiteX6" fmla="*/ 3243263 w 6696075"/>
              <a:gd name="connsiteY6" fmla="*/ 1038225 h 1809750"/>
              <a:gd name="connsiteX7" fmla="*/ 3771900 w 6696075"/>
              <a:gd name="connsiteY7" fmla="*/ 1171575 h 1809750"/>
              <a:gd name="connsiteX8" fmla="*/ 4167188 w 6696075"/>
              <a:gd name="connsiteY8" fmla="*/ 1238250 h 1809750"/>
              <a:gd name="connsiteX9" fmla="*/ 4948238 w 6696075"/>
              <a:gd name="connsiteY9" fmla="*/ 1333500 h 1809750"/>
              <a:gd name="connsiteX10" fmla="*/ 6696075 w 6696075"/>
              <a:gd name="connsiteY10" fmla="*/ 1452563 h 1809750"/>
              <a:gd name="connsiteX11" fmla="*/ 4238625 w 6696075"/>
              <a:gd name="connsiteY11" fmla="*/ 1809750 h 1809750"/>
              <a:gd name="connsiteX12" fmla="*/ 4176713 w 6696075"/>
              <a:gd name="connsiteY12" fmla="*/ 1800225 h 1809750"/>
              <a:gd name="connsiteX13" fmla="*/ 3667125 w 6696075"/>
              <a:gd name="connsiteY13" fmla="*/ 1704975 h 1809750"/>
              <a:gd name="connsiteX14" fmla="*/ 3014663 w 6696075"/>
              <a:gd name="connsiteY14" fmla="*/ 1543050 h 1809750"/>
              <a:gd name="connsiteX15" fmla="*/ 2700338 w 6696075"/>
              <a:gd name="connsiteY15" fmla="*/ 1428750 h 1809750"/>
              <a:gd name="connsiteX16" fmla="*/ 2914650 w 6696075"/>
              <a:gd name="connsiteY16" fmla="*/ 1452563 h 1809750"/>
              <a:gd name="connsiteX17" fmla="*/ 2647950 w 6696075"/>
              <a:gd name="connsiteY17" fmla="*/ 1333500 h 1809750"/>
              <a:gd name="connsiteX18" fmla="*/ 2900363 w 6696075"/>
              <a:gd name="connsiteY18" fmla="*/ 1385888 h 1809750"/>
              <a:gd name="connsiteX19" fmla="*/ 2538413 w 6696075"/>
              <a:gd name="connsiteY19" fmla="*/ 1233488 h 1809750"/>
              <a:gd name="connsiteX20" fmla="*/ 2976563 w 6696075"/>
              <a:gd name="connsiteY20" fmla="*/ 1371600 h 1809750"/>
              <a:gd name="connsiteX21" fmla="*/ 3367088 w 6696075"/>
              <a:gd name="connsiteY21" fmla="*/ 1495425 h 1809750"/>
              <a:gd name="connsiteX22" fmla="*/ 3752850 w 6696075"/>
              <a:gd name="connsiteY22" fmla="*/ 1604963 h 1809750"/>
              <a:gd name="connsiteX23" fmla="*/ 3509963 w 6696075"/>
              <a:gd name="connsiteY23" fmla="*/ 1504950 h 1809750"/>
              <a:gd name="connsiteX24" fmla="*/ 3657600 w 6696075"/>
              <a:gd name="connsiteY24" fmla="*/ 1514475 h 1809750"/>
              <a:gd name="connsiteX25" fmla="*/ 3224213 w 6696075"/>
              <a:gd name="connsiteY25" fmla="*/ 1376363 h 1809750"/>
              <a:gd name="connsiteX26" fmla="*/ 2814638 w 6696075"/>
              <a:gd name="connsiteY26" fmla="*/ 1223963 h 1809750"/>
              <a:gd name="connsiteX27" fmla="*/ 2433638 w 6696075"/>
              <a:gd name="connsiteY27" fmla="*/ 1071563 h 1809750"/>
              <a:gd name="connsiteX28" fmla="*/ 1209675 w 6696075"/>
              <a:gd name="connsiteY28" fmla="*/ 633413 h 1809750"/>
              <a:gd name="connsiteX29" fmla="*/ 1343025 w 6696075"/>
              <a:gd name="connsiteY29" fmla="*/ 623888 h 1809750"/>
              <a:gd name="connsiteX30" fmla="*/ 1019175 w 6696075"/>
              <a:gd name="connsiteY30" fmla="*/ 442913 h 1809750"/>
              <a:gd name="connsiteX31" fmla="*/ 581025 w 6696075"/>
              <a:gd name="connsiteY31" fmla="*/ 271463 h 1809750"/>
              <a:gd name="connsiteX32" fmla="*/ 0 w 6696075"/>
              <a:gd name="connsiteY32" fmla="*/ 104775 h 1809750"/>
              <a:gd name="connsiteX33" fmla="*/ 295275 w 6696075"/>
              <a:gd name="connsiteY33" fmla="*/ 157163 h 1809750"/>
              <a:gd name="connsiteX34" fmla="*/ 214313 w 6696075"/>
              <a:gd name="connsiteY34" fmla="*/ 114300 h 1809750"/>
              <a:gd name="connsiteX35" fmla="*/ 514350 w 6696075"/>
              <a:gd name="connsiteY35" fmla="*/ 176213 h 1809750"/>
              <a:gd name="connsiteX36" fmla="*/ 400050 w 6696075"/>
              <a:gd name="connsiteY36" fmla="*/ 123825 h 1809750"/>
              <a:gd name="connsiteX37" fmla="*/ 557213 w 6696075"/>
              <a:gd name="connsiteY37" fmla="*/ 119063 h 1809750"/>
              <a:gd name="connsiteX38" fmla="*/ 176213 w 6696075"/>
              <a:gd name="connsiteY38" fmla="*/ 19050 h 1809750"/>
              <a:gd name="connsiteX0" fmla="*/ 85725 w 6696075"/>
              <a:gd name="connsiteY0" fmla="*/ 0 h 1809750"/>
              <a:gd name="connsiteX1" fmla="*/ 619125 w 6696075"/>
              <a:gd name="connsiteY1" fmla="*/ 100013 h 1809750"/>
              <a:gd name="connsiteX2" fmla="*/ 1104900 w 6696075"/>
              <a:gd name="connsiteY2" fmla="*/ 285750 h 1809750"/>
              <a:gd name="connsiteX3" fmla="*/ 1866900 w 6696075"/>
              <a:gd name="connsiteY3" fmla="*/ 542925 h 1809750"/>
              <a:gd name="connsiteX4" fmla="*/ 2514600 w 6696075"/>
              <a:gd name="connsiteY4" fmla="*/ 762000 h 1809750"/>
              <a:gd name="connsiteX5" fmla="*/ 3014663 w 6696075"/>
              <a:gd name="connsiteY5" fmla="*/ 947738 h 1809750"/>
              <a:gd name="connsiteX6" fmla="*/ 3243263 w 6696075"/>
              <a:gd name="connsiteY6" fmla="*/ 1038225 h 1809750"/>
              <a:gd name="connsiteX7" fmla="*/ 3771900 w 6696075"/>
              <a:gd name="connsiteY7" fmla="*/ 1171575 h 1809750"/>
              <a:gd name="connsiteX8" fmla="*/ 4167188 w 6696075"/>
              <a:gd name="connsiteY8" fmla="*/ 1238250 h 1809750"/>
              <a:gd name="connsiteX9" fmla="*/ 4948238 w 6696075"/>
              <a:gd name="connsiteY9" fmla="*/ 1333500 h 1809750"/>
              <a:gd name="connsiteX10" fmla="*/ 5676900 w 6696075"/>
              <a:gd name="connsiteY10" fmla="*/ 1395413 h 1809750"/>
              <a:gd name="connsiteX11" fmla="*/ 6696075 w 6696075"/>
              <a:gd name="connsiteY11" fmla="*/ 1452563 h 1809750"/>
              <a:gd name="connsiteX12" fmla="*/ 4238625 w 6696075"/>
              <a:gd name="connsiteY12" fmla="*/ 1809750 h 1809750"/>
              <a:gd name="connsiteX13" fmla="*/ 4176713 w 6696075"/>
              <a:gd name="connsiteY13" fmla="*/ 1800225 h 1809750"/>
              <a:gd name="connsiteX14" fmla="*/ 3667125 w 6696075"/>
              <a:gd name="connsiteY14" fmla="*/ 1704975 h 1809750"/>
              <a:gd name="connsiteX15" fmla="*/ 3014663 w 6696075"/>
              <a:gd name="connsiteY15" fmla="*/ 1543050 h 1809750"/>
              <a:gd name="connsiteX16" fmla="*/ 2700338 w 6696075"/>
              <a:gd name="connsiteY16" fmla="*/ 1428750 h 1809750"/>
              <a:gd name="connsiteX17" fmla="*/ 2914650 w 6696075"/>
              <a:gd name="connsiteY17" fmla="*/ 1452563 h 1809750"/>
              <a:gd name="connsiteX18" fmla="*/ 2647950 w 6696075"/>
              <a:gd name="connsiteY18" fmla="*/ 1333500 h 1809750"/>
              <a:gd name="connsiteX19" fmla="*/ 2900363 w 6696075"/>
              <a:gd name="connsiteY19" fmla="*/ 1385888 h 1809750"/>
              <a:gd name="connsiteX20" fmla="*/ 2538413 w 6696075"/>
              <a:gd name="connsiteY20" fmla="*/ 1233488 h 1809750"/>
              <a:gd name="connsiteX21" fmla="*/ 2976563 w 6696075"/>
              <a:gd name="connsiteY21" fmla="*/ 1371600 h 1809750"/>
              <a:gd name="connsiteX22" fmla="*/ 3367088 w 6696075"/>
              <a:gd name="connsiteY22" fmla="*/ 1495425 h 1809750"/>
              <a:gd name="connsiteX23" fmla="*/ 3752850 w 6696075"/>
              <a:gd name="connsiteY23" fmla="*/ 1604963 h 1809750"/>
              <a:gd name="connsiteX24" fmla="*/ 3509963 w 6696075"/>
              <a:gd name="connsiteY24" fmla="*/ 1504950 h 1809750"/>
              <a:gd name="connsiteX25" fmla="*/ 3657600 w 6696075"/>
              <a:gd name="connsiteY25" fmla="*/ 1514475 h 1809750"/>
              <a:gd name="connsiteX26" fmla="*/ 3224213 w 6696075"/>
              <a:gd name="connsiteY26" fmla="*/ 1376363 h 1809750"/>
              <a:gd name="connsiteX27" fmla="*/ 2814638 w 6696075"/>
              <a:gd name="connsiteY27" fmla="*/ 1223963 h 1809750"/>
              <a:gd name="connsiteX28" fmla="*/ 2433638 w 6696075"/>
              <a:gd name="connsiteY28" fmla="*/ 1071563 h 1809750"/>
              <a:gd name="connsiteX29" fmla="*/ 1209675 w 6696075"/>
              <a:gd name="connsiteY29" fmla="*/ 633413 h 1809750"/>
              <a:gd name="connsiteX30" fmla="*/ 1343025 w 6696075"/>
              <a:gd name="connsiteY30" fmla="*/ 623888 h 1809750"/>
              <a:gd name="connsiteX31" fmla="*/ 1019175 w 6696075"/>
              <a:gd name="connsiteY31" fmla="*/ 442913 h 1809750"/>
              <a:gd name="connsiteX32" fmla="*/ 581025 w 6696075"/>
              <a:gd name="connsiteY32" fmla="*/ 271463 h 1809750"/>
              <a:gd name="connsiteX33" fmla="*/ 0 w 6696075"/>
              <a:gd name="connsiteY33" fmla="*/ 104775 h 1809750"/>
              <a:gd name="connsiteX34" fmla="*/ 295275 w 6696075"/>
              <a:gd name="connsiteY34" fmla="*/ 157163 h 1809750"/>
              <a:gd name="connsiteX35" fmla="*/ 214313 w 6696075"/>
              <a:gd name="connsiteY35" fmla="*/ 114300 h 1809750"/>
              <a:gd name="connsiteX36" fmla="*/ 514350 w 6696075"/>
              <a:gd name="connsiteY36" fmla="*/ 176213 h 1809750"/>
              <a:gd name="connsiteX37" fmla="*/ 400050 w 6696075"/>
              <a:gd name="connsiteY37" fmla="*/ 123825 h 1809750"/>
              <a:gd name="connsiteX38" fmla="*/ 557213 w 6696075"/>
              <a:gd name="connsiteY38" fmla="*/ 119063 h 1809750"/>
              <a:gd name="connsiteX39" fmla="*/ 176213 w 6696075"/>
              <a:gd name="connsiteY39" fmla="*/ 19050 h 1809750"/>
              <a:gd name="connsiteX0" fmla="*/ 85725 w 6696075"/>
              <a:gd name="connsiteY0" fmla="*/ 0 h 1809750"/>
              <a:gd name="connsiteX1" fmla="*/ 619125 w 6696075"/>
              <a:gd name="connsiteY1" fmla="*/ 100013 h 1809750"/>
              <a:gd name="connsiteX2" fmla="*/ 1104900 w 6696075"/>
              <a:gd name="connsiteY2" fmla="*/ 285750 h 1809750"/>
              <a:gd name="connsiteX3" fmla="*/ 1866900 w 6696075"/>
              <a:gd name="connsiteY3" fmla="*/ 542925 h 1809750"/>
              <a:gd name="connsiteX4" fmla="*/ 2514600 w 6696075"/>
              <a:gd name="connsiteY4" fmla="*/ 762000 h 1809750"/>
              <a:gd name="connsiteX5" fmla="*/ 3014663 w 6696075"/>
              <a:gd name="connsiteY5" fmla="*/ 947738 h 1809750"/>
              <a:gd name="connsiteX6" fmla="*/ 3243263 w 6696075"/>
              <a:gd name="connsiteY6" fmla="*/ 1038225 h 1809750"/>
              <a:gd name="connsiteX7" fmla="*/ 3771900 w 6696075"/>
              <a:gd name="connsiteY7" fmla="*/ 1171575 h 1809750"/>
              <a:gd name="connsiteX8" fmla="*/ 4167188 w 6696075"/>
              <a:gd name="connsiteY8" fmla="*/ 1238250 h 1809750"/>
              <a:gd name="connsiteX9" fmla="*/ 4948238 w 6696075"/>
              <a:gd name="connsiteY9" fmla="*/ 1333500 h 1809750"/>
              <a:gd name="connsiteX10" fmla="*/ 5676900 w 6696075"/>
              <a:gd name="connsiteY10" fmla="*/ 1395413 h 1809750"/>
              <a:gd name="connsiteX11" fmla="*/ 6696075 w 6696075"/>
              <a:gd name="connsiteY11" fmla="*/ 1452563 h 1809750"/>
              <a:gd name="connsiteX12" fmla="*/ 6529388 w 6696075"/>
              <a:gd name="connsiteY12" fmla="*/ 1490663 h 1809750"/>
              <a:gd name="connsiteX13" fmla="*/ 4238625 w 6696075"/>
              <a:gd name="connsiteY13" fmla="*/ 1809750 h 1809750"/>
              <a:gd name="connsiteX14" fmla="*/ 4176713 w 6696075"/>
              <a:gd name="connsiteY14" fmla="*/ 1800225 h 1809750"/>
              <a:gd name="connsiteX15" fmla="*/ 3667125 w 6696075"/>
              <a:gd name="connsiteY15" fmla="*/ 1704975 h 1809750"/>
              <a:gd name="connsiteX16" fmla="*/ 3014663 w 6696075"/>
              <a:gd name="connsiteY16" fmla="*/ 1543050 h 1809750"/>
              <a:gd name="connsiteX17" fmla="*/ 2700338 w 6696075"/>
              <a:gd name="connsiteY17" fmla="*/ 1428750 h 1809750"/>
              <a:gd name="connsiteX18" fmla="*/ 2914650 w 6696075"/>
              <a:gd name="connsiteY18" fmla="*/ 1452563 h 1809750"/>
              <a:gd name="connsiteX19" fmla="*/ 2647950 w 6696075"/>
              <a:gd name="connsiteY19" fmla="*/ 1333500 h 1809750"/>
              <a:gd name="connsiteX20" fmla="*/ 2900363 w 6696075"/>
              <a:gd name="connsiteY20" fmla="*/ 1385888 h 1809750"/>
              <a:gd name="connsiteX21" fmla="*/ 2538413 w 6696075"/>
              <a:gd name="connsiteY21" fmla="*/ 1233488 h 1809750"/>
              <a:gd name="connsiteX22" fmla="*/ 2976563 w 6696075"/>
              <a:gd name="connsiteY22" fmla="*/ 1371600 h 1809750"/>
              <a:gd name="connsiteX23" fmla="*/ 3367088 w 6696075"/>
              <a:gd name="connsiteY23" fmla="*/ 1495425 h 1809750"/>
              <a:gd name="connsiteX24" fmla="*/ 3752850 w 6696075"/>
              <a:gd name="connsiteY24" fmla="*/ 1604963 h 1809750"/>
              <a:gd name="connsiteX25" fmla="*/ 3509963 w 6696075"/>
              <a:gd name="connsiteY25" fmla="*/ 1504950 h 1809750"/>
              <a:gd name="connsiteX26" fmla="*/ 3657600 w 6696075"/>
              <a:gd name="connsiteY26" fmla="*/ 1514475 h 1809750"/>
              <a:gd name="connsiteX27" fmla="*/ 3224213 w 6696075"/>
              <a:gd name="connsiteY27" fmla="*/ 1376363 h 1809750"/>
              <a:gd name="connsiteX28" fmla="*/ 2814638 w 6696075"/>
              <a:gd name="connsiteY28" fmla="*/ 1223963 h 1809750"/>
              <a:gd name="connsiteX29" fmla="*/ 2433638 w 6696075"/>
              <a:gd name="connsiteY29" fmla="*/ 1071563 h 1809750"/>
              <a:gd name="connsiteX30" fmla="*/ 1209675 w 6696075"/>
              <a:gd name="connsiteY30" fmla="*/ 633413 h 1809750"/>
              <a:gd name="connsiteX31" fmla="*/ 1343025 w 6696075"/>
              <a:gd name="connsiteY31" fmla="*/ 623888 h 1809750"/>
              <a:gd name="connsiteX32" fmla="*/ 1019175 w 6696075"/>
              <a:gd name="connsiteY32" fmla="*/ 442913 h 1809750"/>
              <a:gd name="connsiteX33" fmla="*/ 581025 w 6696075"/>
              <a:gd name="connsiteY33" fmla="*/ 271463 h 1809750"/>
              <a:gd name="connsiteX34" fmla="*/ 0 w 6696075"/>
              <a:gd name="connsiteY34" fmla="*/ 104775 h 1809750"/>
              <a:gd name="connsiteX35" fmla="*/ 295275 w 6696075"/>
              <a:gd name="connsiteY35" fmla="*/ 157163 h 1809750"/>
              <a:gd name="connsiteX36" fmla="*/ 214313 w 6696075"/>
              <a:gd name="connsiteY36" fmla="*/ 114300 h 1809750"/>
              <a:gd name="connsiteX37" fmla="*/ 514350 w 6696075"/>
              <a:gd name="connsiteY37" fmla="*/ 176213 h 1809750"/>
              <a:gd name="connsiteX38" fmla="*/ 400050 w 6696075"/>
              <a:gd name="connsiteY38" fmla="*/ 123825 h 1809750"/>
              <a:gd name="connsiteX39" fmla="*/ 557213 w 6696075"/>
              <a:gd name="connsiteY39" fmla="*/ 119063 h 1809750"/>
              <a:gd name="connsiteX40" fmla="*/ 176213 w 6696075"/>
              <a:gd name="connsiteY40" fmla="*/ 19050 h 1809750"/>
              <a:gd name="connsiteX0" fmla="*/ 85725 w 6777142"/>
              <a:gd name="connsiteY0" fmla="*/ 0 h 1809750"/>
              <a:gd name="connsiteX1" fmla="*/ 619125 w 6777142"/>
              <a:gd name="connsiteY1" fmla="*/ 100013 h 1809750"/>
              <a:gd name="connsiteX2" fmla="*/ 1104900 w 6777142"/>
              <a:gd name="connsiteY2" fmla="*/ 285750 h 1809750"/>
              <a:gd name="connsiteX3" fmla="*/ 1866900 w 6777142"/>
              <a:gd name="connsiteY3" fmla="*/ 542925 h 1809750"/>
              <a:gd name="connsiteX4" fmla="*/ 2514600 w 6777142"/>
              <a:gd name="connsiteY4" fmla="*/ 762000 h 1809750"/>
              <a:gd name="connsiteX5" fmla="*/ 3014663 w 6777142"/>
              <a:gd name="connsiteY5" fmla="*/ 947738 h 1809750"/>
              <a:gd name="connsiteX6" fmla="*/ 3243263 w 6777142"/>
              <a:gd name="connsiteY6" fmla="*/ 1038225 h 1809750"/>
              <a:gd name="connsiteX7" fmla="*/ 3771900 w 6777142"/>
              <a:gd name="connsiteY7" fmla="*/ 1171575 h 1809750"/>
              <a:gd name="connsiteX8" fmla="*/ 4167188 w 6777142"/>
              <a:gd name="connsiteY8" fmla="*/ 1238250 h 1809750"/>
              <a:gd name="connsiteX9" fmla="*/ 4948238 w 6777142"/>
              <a:gd name="connsiteY9" fmla="*/ 1333500 h 1809750"/>
              <a:gd name="connsiteX10" fmla="*/ 5676900 w 6777142"/>
              <a:gd name="connsiteY10" fmla="*/ 1395413 h 1809750"/>
              <a:gd name="connsiteX11" fmla="*/ 6696075 w 6777142"/>
              <a:gd name="connsiteY11" fmla="*/ 1452563 h 1809750"/>
              <a:gd name="connsiteX12" fmla="*/ 6529388 w 6777142"/>
              <a:gd name="connsiteY12" fmla="*/ 1490663 h 1809750"/>
              <a:gd name="connsiteX13" fmla="*/ 6772275 w 6777142"/>
              <a:gd name="connsiteY13" fmla="*/ 1543050 h 1809750"/>
              <a:gd name="connsiteX14" fmla="*/ 4238625 w 6777142"/>
              <a:gd name="connsiteY14" fmla="*/ 1809750 h 1809750"/>
              <a:gd name="connsiteX15" fmla="*/ 4176713 w 6777142"/>
              <a:gd name="connsiteY15" fmla="*/ 1800225 h 1809750"/>
              <a:gd name="connsiteX16" fmla="*/ 3667125 w 6777142"/>
              <a:gd name="connsiteY16" fmla="*/ 1704975 h 1809750"/>
              <a:gd name="connsiteX17" fmla="*/ 3014663 w 6777142"/>
              <a:gd name="connsiteY17" fmla="*/ 1543050 h 1809750"/>
              <a:gd name="connsiteX18" fmla="*/ 2700338 w 6777142"/>
              <a:gd name="connsiteY18" fmla="*/ 1428750 h 1809750"/>
              <a:gd name="connsiteX19" fmla="*/ 2914650 w 6777142"/>
              <a:gd name="connsiteY19" fmla="*/ 1452563 h 1809750"/>
              <a:gd name="connsiteX20" fmla="*/ 2647950 w 6777142"/>
              <a:gd name="connsiteY20" fmla="*/ 1333500 h 1809750"/>
              <a:gd name="connsiteX21" fmla="*/ 2900363 w 6777142"/>
              <a:gd name="connsiteY21" fmla="*/ 1385888 h 1809750"/>
              <a:gd name="connsiteX22" fmla="*/ 2538413 w 6777142"/>
              <a:gd name="connsiteY22" fmla="*/ 1233488 h 1809750"/>
              <a:gd name="connsiteX23" fmla="*/ 2976563 w 6777142"/>
              <a:gd name="connsiteY23" fmla="*/ 1371600 h 1809750"/>
              <a:gd name="connsiteX24" fmla="*/ 3367088 w 6777142"/>
              <a:gd name="connsiteY24" fmla="*/ 1495425 h 1809750"/>
              <a:gd name="connsiteX25" fmla="*/ 3752850 w 6777142"/>
              <a:gd name="connsiteY25" fmla="*/ 1604963 h 1809750"/>
              <a:gd name="connsiteX26" fmla="*/ 3509963 w 6777142"/>
              <a:gd name="connsiteY26" fmla="*/ 1504950 h 1809750"/>
              <a:gd name="connsiteX27" fmla="*/ 3657600 w 6777142"/>
              <a:gd name="connsiteY27" fmla="*/ 1514475 h 1809750"/>
              <a:gd name="connsiteX28" fmla="*/ 3224213 w 6777142"/>
              <a:gd name="connsiteY28" fmla="*/ 1376363 h 1809750"/>
              <a:gd name="connsiteX29" fmla="*/ 2814638 w 6777142"/>
              <a:gd name="connsiteY29" fmla="*/ 1223963 h 1809750"/>
              <a:gd name="connsiteX30" fmla="*/ 2433638 w 6777142"/>
              <a:gd name="connsiteY30" fmla="*/ 1071563 h 1809750"/>
              <a:gd name="connsiteX31" fmla="*/ 1209675 w 6777142"/>
              <a:gd name="connsiteY31" fmla="*/ 633413 h 1809750"/>
              <a:gd name="connsiteX32" fmla="*/ 1343025 w 6777142"/>
              <a:gd name="connsiteY32" fmla="*/ 623888 h 1809750"/>
              <a:gd name="connsiteX33" fmla="*/ 1019175 w 6777142"/>
              <a:gd name="connsiteY33" fmla="*/ 442913 h 1809750"/>
              <a:gd name="connsiteX34" fmla="*/ 581025 w 6777142"/>
              <a:gd name="connsiteY34" fmla="*/ 271463 h 1809750"/>
              <a:gd name="connsiteX35" fmla="*/ 0 w 6777142"/>
              <a:gd name="connsiteY35" fmla="*/ 104775 h 1809750"/>
              <a:gd name="connsiteX36" fmla="*/ 295275 w 6777142"/>
              <a:gd name="connsiteY36" fmla="*/ 157163 h 1809750"/>
              <a:gd name="connsiteX37" fmla="*/ 214313 w 6777142"/>
              <a:gd name="connsiteY37" fmla="*/ 114300 h 1809750"/>
              <a:gd name="connsiteX38" fmla="*/ 514350 w 6777142"/>
              <a:gd name="connsiteY38" fmla="*/ 176213 h 1809750"/>
              <a:gd name="connsiteX39" fmla="*/ 400050 w 6777142"/>
              <a:gd name="connsiteY39" fmla="*/ 123825 h 1809750"/>
              <a:gd name="connsiteX40" fmla="*/ 557213 w 6777142"/>
              <a:gd name="connsiteY40" fmla="*/ 119063 h 1809750"/>
              <a:gd name="connsiteX41" fmla="*/ 176213 w 6777142"/>
              <a:gd name="connsiteY41"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4238625 w 6772496"/>
              <a:gd name="connsiteY15" fmla="*/ 1809750 h 1809750"/>
              <a:gd name="connsiteX16" fmla="*/ 4176713 w 6772496"/>
              <a:gd name="connsiteY16" fmla="*/ 1800225 h 1809750"/>
              <a:gd name="connsiteX17" fmla="*/ 3667125 w 6772496"/>
              <a:gd name="connsiteY17" fmla="*/ 1704975 h 1809750"/>
              <a:gd name="connsiteX18" fmla="*/ 3014663 w 6772496"/>
              <a:gd name="connsiteY18" fmla="*/ 1543050 h 1809750"/>
              <a:gd name="connsiteX19" fmla="*/ 2700338 w 6772496"/>
              <a:gd name="connsiteY19" fmla="*/ 1428750 h 1809750"/>
              <a:gd name="connsiteX20" fmla="*/ 2914650 w 6772496"/>
              <a:gd name="connsiteY20" fmla="*/ 1452563 h 1809750"/>
              <a:gd name="connsiteX21" fmla="*/ 2647950 w 6772496"/>
              <a:gd name="connsiteY21" fmla="*/ 1333500 h 1809750"/>
              <a:gd name="connsiteX22" fmla="*/ 2900363 w 6772496"/>
              <a:gd name="connsiteY22" fmla="*/ 1385888 h 1809750"/>
              <a:gd name="connsiteX23" fmla="*/ 2538413 w 6772496"/>
              <a:gd name="connsiteY23" fmla="*/ 1233488 h 1809750"/>
              <a:gd name="connsiteX24" fmla="*/ 2976563 w 6772496"/>
              <a:gd name="connsiteY24" fmla="*/ 1371600 h 1809750"/>
              <a:gd name="connsiteX25" fmla="*/ 3367088 w 6772496"/>
              <a:gd name="connsiteY25" fmla="*/ 1495425 h 1809750"/>
              <a:gd name="connsiteX26" fmla="*/ 3752850 w 6772496"/>
              <a:gd name="connsiteY26" fmla="*/ 1604963 h 1809750"/>
              <a:gd name="connsiteX27" fmla="*/ 3509963 w 6772496"/>
              <a:gd name="connsiteY27" fmla="*/ 1504950 h 1809750"/>
              <a:gd name="connsiteX28" fmla="*/ 3657600 w 6772496"/>
              <a:gd name="connsiteY28" fmla="*/ 1514475 h 1809750"/>
              <a:gd name="connsiteX29" fmla="*/ 3224213 w 6772496"/>
              <a:gd name="connsiteY29" fmla="*/ 1376363 h 1809750"/>
              <a:gd name="connsiteX30" fmla="*/ 2814638 w 6772496"/>
              <a:gd name="connsiteY30" fmla="*/ 1223963 h 1809750"/>
              <a:gd name="connsiteX31" fmla="*/ 2433638 w 6772496"/>
              <a:gd name="connsiteY31" fmla="*/ 1071563 h 1809750"/>
              <a:gd name="connsiteX32" fmla="*/ 1209675 w 6772496"/>
              <a:gd name="connsiteY32" fmla="*/ 633413 h 1809750"/>
              <a:gd name="connsiteX33" fmla="*/ 1343025 w 6772496"/>
              <a:gd name="connsiteY33" fmla="*/ 623888 h 1809750"/>
              <a:gd name="connsiteX34" fmla="*/ 1019175 w 6772496"/>
              <a:gd name="connsiteY34" fmla="*/ 442913 h 1809750"/>
              <a:gd name="connsiteX35" fmla="*/ 581025 w 6772496"/>
              <a:gd name="connsiteY35" fmla="*/ 271463 h 1809750"/>
              <a:gd name="connsiteX36" fmla="*/ 0 w 6772496"/>
              <a:gd name="connsiteY36" fmla="*/ 104775 h 1809750"/>
              <a:gd name="connsiteX37" fmla="*/ 295275 w 6772496"/>
              <a:gd name="connsiteY37" fmla="*/ 157163 h 1809750"/>
              <a:gd name="connsiteX38" fmla="*/ 214313 w 6772496"/>
              <a:gd name="connsiteY38" fmla="*/ 114300 h 1809750"/>
              <a:gd name="connsiteX39" fmla="*/ 514350 w 6772496"/>
              <a:gd name="connsiteY39" fmla="*/ 176213 h 1809750"/>
              <a:gd name="connsiteX40" fmla="*/ 400050 w 6772496"/>
              <a:gd name="connsiteY40" fmla="*/ 123825 h 1809750"/>
              <a:gd name="connsiteX41" fmla="*/ 557213 w 6772496"/>
              <a:gd name="connsiteY41" fmla="*/ 119063 h 1809750"/>
              <a:gd name="connsiteX42" fmla="*/ 176213 w 6772496"/>
              <a:gd name="connsiteY42"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4238625 w 6772496"/>
              <a:gd name="connsiteY16" fmla="*/ 1809750 h 1809750"/>
              <a:gd name="connsiteX17" fmla="*/ 4176713 w 6772496"/>
              <a:gd name="connsiteY17" fmla="*/ 1800225 h 1809750"/>
              <a:gd name="connsiteX18" fmla="*/ 3667125 w 6772496"/>
              <a:gd name="connsiteY18" fmla="*/ 1704975 h 1809750"/>
              <a:gd name="connsiteX19" fmla="*/ 3014663 w 6772496"/>
              <a:gd name="connsiteY19" fmla="*/ 1543050 h 1809750"/>
              <a:gd name="connsiteX20" fmla="*/ 2700338 w 6772496"/>
              <a:gd name="connsiteY20" fmla="*/ 1428750 h 1809750"/>
              <a:gd name="connsiteX21" fmla="*/ 2914650 w 6772496"/>
              <a:gd name="connsiteY21" fmla="*/ 1452563 h 1809750"/>
              <a:gd name="connsiteX22" fmla="*/ 2647950 w 6772496"/>
              <a:gd name="connsiteY22" fmla="*/ 1333500 h 1809750"/>
              <a:gd name="connsiteX23" fmla="*/ 2900363 w 6772496"/>
              <a:gd name="connsiteY23" fmla="*/ 1385888 h 1809750"/>
              <a:gd name="connsiteX24" fmla="*/ 2538413 w 6772496"/>
              <a:gd name="connsiteY24" fmla="*/ 1233488 h 1809750"/>
              <a:gd name="connsiteX25" fmla="*/ 2976563 w 6772496"/>
              <a:gd name="connsiteY25" fmla="*/ 1371600 h 1809750"/>
              <a:gd name="connsiteX26" fmla="*/ 3367088 w 6772496"/>
              <a:gd name="connsiteY26" fmla="*/ 1495425 h 1809750"/>
              <a:gd name="connsiteX27" fmla="*/ 3752850 w 6772496"/>
              <a:gd name="connsiteY27" fmla="*/ 1604963 h 1809750"/>
              <a:gd name="connsiteX28" fmla="*/ 3509963 w 6772496"/>
              <a:gd name="connsiteY28" fmla="*/ 1504950 h 1809750"/>
              <a:gd name="connsiteX29" fmla="*/ 3657600 w 6772496"/>
              <a:gd name="connsiteY29" fmla="*/ 1514475 h 1809750"/>
              <a:gd name="connsiteX30" fmla="*/ 3224213 w 6772496"/>
              <a:gd name="connsiteY30" fmla="*/ 1376363 h 1809750"/>
              <a:gd name="connsiteX31" fmla="*/ 2814638 w 6772496"/>
              <a:gd name="connsiteY31" fmla="*/ 1223963 h 1809750"/>
              <a:gd name="connsiteX32" fmla="*/ 2433638 w 6772496"/>
              <a:gd name="connsiteY32" fmla="*/ 1071563 h 1809750"/>
              <a:gd name="connsiteX33" fmla="*/ 1209675 w 6772496"/>
              <a:gd name="connsiteY33" fmla="*/ 633413 h 1809750"/>
              <a:gd name="connsiteX34" fmla="*/ 1343025 w 6772496"/>
              <a:gd name="connsiteY34" fmla="*/ 623888 h 1809750"/>
              <a:gd name="connsiteX35" fmla="*/ 1019175 w 6772496"/>
              <a:gd name="connsiteY35" fmla="*/ 442913 h 1809750"/>
              <a:gd name="connsiteX36" fmla="*/ 581025 w 6772496"/>
              <a:gd name="connsiteY36" fmla="*/ 271463 h 1809750"/>
              <a:gd name="connsiteX37" fmla="*/ 0 w 6772496"/>
              <a:gd name="connsiteY37" fmla="*/ 104775 h 1809750"/>
              <a:gd name="connsiteX38" fmla="*/ 295275 w 6772496"/>
              <a:gd name="connsiteY38" fmla="*/ 157163 h 1809750"/>
              <a:gd name="connsiteX39" fmla="*/ 214313 w 6772496"/>
              <a:gd name="connsiteY39" fmla="*/ 114300 h 1809750"/>
              <a:gd name="connsiteX40" fmla="*/ 514350 w 6772496"/>
              <a:gd name="connsiteY40" fmla="*/ 176213 h 1809750"/>
              <a:gd name="connsiteX41" fmla="*/ 400050 w 6772496"/>
              <a:gd name="connsiteY41" fmla="*/ 123825 h 1809750"/>
              <a:gd name="connsiteX42" fmla="*/ 557213 w 6772496"/>
              <a:gd name="connsiteY42" fmla="*/ 119063 h 1809750"/>
              <a:gd name="connsiteX43" fmla="*/ 176213 w 6772496"/>
              <a:gd name="connsiteY43"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634037 w 6772496"/>
              <a:gd name="connsiteY16" fmla="*/ 1543050 h 1809750"/>
              <a:gd name="connsiteX17" fmla="*/ 4238625 w 6772496"/>
              <a:gd name="connsiteY17" fmla="*/ 1809750 h 1809750"/>
              <a:gd name="connsiteX18" fmla="*/ 4176713 w 6772496"/>
              <a:gd name="connsiteY18" fmla="*/ 1800225 h 1809750"/>
              <a:gd name="connsiteX19" fmla="*/ 3667125 w 6772496"/>
              <a:gd name="connsiteY19" fmla="*/ 1704975 h 1809750"/>
              <a:gd name="connsiteX20" fmla="*/ 3014663 w 6772496"/>
              <a:gd name="connsiteY20" fmla="*/ 1543050 h 1809750"/>
              <a:gd name="connsiteX21" fmla="*/ 2700338 w 6772496"/>
              <a:gd name="connsiteY21" fmla="*/ 1428750 h 1809750"/>
              <a:gd name="connsiteX22" fmla="*/ 2914650 w 6772496"/>
              <a:gd name="connsiteY22" fmla="*/ 1452563 h 1809750"/>
              <a:gd name="connsiteX23" fmla="*/ 2647950 w 6772496"/>
              <a:gd name="connsiteY23" fmla="*/ 1333500 h 1809750"/>
              <a:gd name="connsiteX24" fmla="*/ 2900363 w 6772496"/>
              <a:gd name="connsiteY24" fmla="*/ 1385888 h 1809750"/>
              <a:gd name="connsiteX25" fmla="*/ 2538413 w 6772496"/>
              <a:gd name="connsiteY25" fmla="*/ 1233488 h 1809750"/>
              <a:gd name="connsiteX26" fmla="*/ 2976563 w 6772496"/>
              <a:gd name="connsiteY26" fmla="*/ 1371600 h 1809750"/>
              <a:gd name="connsiteX27" fmla="*/ 3367088 w 6772496"/>
              <a:gd name="connsiteY27" fmla="*/ 1495425 h 1809750"/>
              <a:gd name="connsiteX28" fmla="*/ 3752850 w 6772496"/>
              <a:gd name="connsiteY28" fmla="*/ 1604963 h 1809750"/>
              <a:gd name="connsiteX29" fmla="*/ 3509963 w 6772496"/>
              <a:gd name="connsiteY29" fmla="*/ 1504950 h 1809750"/>
              <a:gd name="connsiteX30" fmla="*/ 3657600 w 6772496"/>
              <a:gd name="connsiteY30" fmla="*/ 1514475 h 1809750"/>
              <a:gd name="connsiteX31" fmla="*/ 3224213 w 6772496"/>
              <a:gd name="connsiteY31" fmla="*/ 1376363 h 1809750"/>
              <a:gd name="connsiteX32" fmla="*/ 2814638 w 6772496"/>
              <a:gd name="connsiteY32" fmla="*/ 1223963 h 1809750"/>
              <a:gd name="connsiteX33" fmla="*/ 2433638 w 6772496"/>
              <a:gd name="connsiteY33" fmla="*/ 1071563 h 1809750"/>
              <a:gd name="connsiteX34" fmla="*/ 1209675 w 6772496"/>
              <a:gd name="connsiteY34" fmla="*/ 633413 h 1809750"/>
              <a:gd name="connsiteX35" fmla="*/ 1343025 w 6772496"/>
              <a:gd name="connsiteY35" fmla="*/ 623888 h 1809750"/>
              <a:gd name="connsiteX36" fmla="*/ 1019175 w 6772496"/>
              <a:gd name="connsiteY36" fmla="*/ 442913 h 1809750"/>
              <a:gd name="connsiteX37" fmla="*/ 581025 w 6772496"/>
              <a:gd name="connsiteY37" fmla="*/ 271463 h 1809750"/>
              <a:gd name="connsiteX38" fmla="*/ 0 w 6772496"/>
              <a:gd name="connsiteY38" fmla="*/ 104775 h 1809750"/>
              <a:gd name="connsiteX39" fmla="*/ 295275 w 6772496"/>
              <a:gd name="connsiteY39" fmla="*/ 157163 h 1809750"/>
              <a:gd name="connsiteX40" fmla="*/ 214313 w 6772496"/>
              <a:gd name="connsiteY40" fmla="*/ 114300 h 1809750"/>
              <a:gd name="connsiteX41" fmla="*/ 514350 w 6772496"/>
              <a:gd name="connsiteY41" fmla="*/ 176213 h 1809750"/>
              <a:gd name="connsiteX42" fmla="*/ 400050 w 6772496"/>
              <a:gd name="connsiteY42" fmla="*/ 123825 h 1809750"/>
              <a:gd name="connsiteX43" fmla="*/ 557213 w 6772496"/>
              <a:gd name="connsiteY43" fmla="*/ 119063 h 1809750"/>
              <a:gd name="connsiteX44" fmla="*/ 176213 w 6772496"/>
              <a:gd name="connsiteY44"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4238625 w 6772496"/>
              <a:gd name="connsiteY17" fmla="*/ 1809750 h 1809750"/>
              <a:gd name="connsiteX18" fmla="*/ 4176713 w 6772496"/>
              <a:gd name="connsiteY18" fmla="*/ 1800225 h 1809750"/>
              <a:gd name="connsiteX19" fmla="*/ 3667125 w 6772496"/>
              <a:gd name="connsiteY19" fmla="*/ 1704975 h 1809750"/>
              <a:gd name="connsiteX20" fmla="*/ 3014663 w 6772496"/>
              <a:gd name="connsiteY20" fmla="*/ 1543050 h 1809750"/>
              <a:gd name="connsiteX21" fmla="*/ 2700338 w 6772496"/>
              <a:gd name="connsiteY21" fmla="*/ 1428750 h 1809750"/>
              <a:gd name="connsiteX22" fmla="*/ 2914650 w 6772496"/>
              <a:gd name="connsiteY22" fmla="*/ 1452563 h 1809750"/>
              <a:gd name="connsiteX23" fmla="*/ 2647950 w 6772496"/>
              <a:gd name="connsiteY23" fmla="*/ 1333500 h 1809750"/>
              <a:gd name="connsiteX24" fmla="*/ 2900363 w 6772496"/>
              <a:gd name="connsiteY24" fmla="*/ 1385888 h 1809750"/>
              <a:gd name="connsiteX25" fmla="*/ 2538413 w 6772496"/>
              <a:gd name="connsiteY25" fmla="*/ 1233488 h 1809750"/>
              <a:gd name="connsiteX26" fmla="*/ 2976563 w 6772496"/>
              <a:gd name="connsiteY26" fmla="*/ 1371600 h 1809750"/>
              <a:gd name="connsiteX27" fmla="*/ 3367088 w 6772496"/>
              <a:gd name="connsiteY27" fmla="*/ 1495425 h 1809750"/>
              <a:gd name="connsiteX28" fmla="*/ 3752850 w 6772496"/>
              <a:gd name="connsiteY28" fmla="*/ 1604963 h 1809750"/>
              <a:gd name="connsiteX29" fmla="*/ 3509963 w 6772496"/>
              <a:gd name="connsiteY29" fmla="*/ 1504950 h 1809750"/>
              <a:gd name="connsiteX30" fmla="*/ 3657600 w 6772496"/>
              <a:gd name="connsiteY30" fmla="*/ 1514475 h 1809750"/>
              <a:gd name="connsiteX31" fmla="*/ 3224213 w 6772496"/>
              <a:gd name="connsiteY31" fmla="*/ 1376363 h 1809750"/>
              <a:gd name="connsiteX32" fmla="*/ 2814638 w 6772496"/>
              <a:gd name="connsiteY32" fmla="*/ 1223963 h 1809750"/>
              <a:gd name="connsiteX33" fmla="*/ 2433638 w 6772496"/>
              <a:gd name="connsiteY33" fmla="*/ 1071563 h 1809750"/>
              <a:gd name="connsiteX34" fmla="*/ 1209675 w 6772496"/>
              <a:gd name="connsiteY34" fmla="*/ 633413 h 1809750"/>
              <a:gd name="connsiteX35" fmla="*/ 1343025 w 6772496"/>
              <a:gd name="connsiteY35" fmla="*/ 623888 h 1809750"/>
              <a:gd name="connsiteX36" fmla="*/ 1019175 w 6772496"/>
              <a:gd name="connsiteY36" fmla="*/ 442913 h 1809750"/>
              <a:gd name="connsiteX37" fmla="*/ 581025 w 6772496"/>
              <a:gd name="connsiteY37" fmla="*/ 271463 h 1809750"/>
              <a:gd name="connsiteX38" fmla="*/ 0 w 6772496"/>
              <a:gd name="connsiteY38" fmla="*/ 104775 h 1809750"/>
              <a:gd name="connsiteX39" fmla="*/ 295275 w 6772496"/>
              <a:gd name="connsiteY39" fmla="*/ 157163 h 1809750"/>
              <a:gd name="connsiteX40" fmla="*/ 214313 w 6772496"/>
              <a:gd name="connsiteY40" fmla="*/ 114300 h 1809750"/>
              <a:gd name="connsiteX41" fmla="*/ 514350 w 6772496"/>
              <a:gd name="connsiteY41" fmla="*/ 176213 h 1809750"/>
              <a:gd name="connsiteX42" fmla="*/ 400050 w 6772496"/>
              <a:gd name="connsiteY42" fmla="*/ 123825 h 1809750"/>
              <a:gd name="connsiteX43" fmla="*/ 557213 w 6772496"/>
              <a:gd name="connsiteY43" fmla="*/ 119063 h 1809750"/>
              <a:gd name="connsiteX44" fmla="*/ 176213 w 6772496"/>
              <a:gd name="connsiteY44"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4238625 w 6772496"/>
              <a:gd name="connsiteY18" fmla="*/ 1809750 h 1809750"/>
              <a:gd name="connsiteX19" fmla="*/ 4176713 w 6772496"/>
              <a:gd name="connsiteY19" fmla="*/ 1800225 h 1809750"/>
              <a:gd name="connsiteX20" fmla="*/ 3667125 w 6772496"/>
              <a:gd name="connsiteY20" fmla="*/ 1704975 h 1809750"/>
              <a:gd name="connsiteX21" fmla="*/ 3014663 w 6772496"/>
              <a:gd name="connsiteY21" fmla="*/ 1543050 h 1809750"/>
              <a:gd name="connsiteX22" fmla="*/ 2700338 w 6772496"/>
              <a:gd name="connsiteY22" fmla="*/ 1428750 h 1809750"/>
              <a:gd name="connsiteX23" fmla="*/ 2914650 w 6772496"/>
              <a:gd name="connsiteY23" fmla="*/ 1452563 h 1809750"/>
              <a:gd name="connsiteX24" fmla="*/ 2647950 w 6772496"/>
              <a:gd name="connsiteY24" fmla="*/ 1333500 h 1809750"/>
              <a:gd name="connsiteX25" fmla="*/ 2900363 w 6772496"/>
              <a:gd name="connsiteY25" fmla="*/ 1385888 h 1809750"/>
              <a:gd name="connsiteX26" fmla="*/ 2538413 w 6772496"/>
              <a:gd name="connsiteY26" fmla="*/ 1233488 h 1809750"/>
              <a:gd name="connsiteX27" fmla="*/ 2976563 w 6772496"/>
              <a:gd name="connsiteY27" fmla="*/ 1371600 h 1809750"/>
              <a:gd name="connsiteX28" fmla="*/ 3367088 w 6772496"/>
              <a:gd name="connsiteY28" fmla="*/ 1495425 h 1809750"/>
              <a:gd name="connsiteX29" fmla="*/ 3752850 w 6772496"/>
              <a:gd name="connsiteY29" fmla="*/ 1604963 h 1809750"/>
              <a:gd name="connsiteX30" fmla="*/ 3509963 w 6772496"/>
              <a:gd name="connsiteY30" fmla="*/ 1504950 h 1809750"/>
              <a:gd name="connsiteX31" fmla="*/ 3657600 w 6772496"/>
              <a:gd name="connsiteY31" fmla="*/ 1514475 h 1809750"/>
              <a:gd name="connsiteX32" fmla="*/ 3224213 w 6772496"/>
              <a:gd name="connsiteY32" fmla="*/ 1376363 h 1809750"/>
              <a:gd name="connsiteX33" fmla="*/ 2814638 w 6772496"/>
              <a:gd name="connsiteY33" fmla="*/ 1223963 h 1809750"/>
              <a:gd name="connsiteX34" fmla="*/ 2433638 w 6772496"/>
              <a:gd name="connsiteY34" fmla="*/ 1071563 h 1809750"/>
              <a:gd name="connsiteX35" fmla="*/ 1209675 w 6772496"/>
              <a:gd name="connsiteY35" fmla="*/ 633413 h 1809750"/>
              <a:gd name="connsiteX36" fmla="*/ 1343025 w 6772496"/>
              <a:gd name="connsiteY36" fmla="*/ 623888 h 1809750"/>
              <a:gd name="connsiteX37" fmla="*/ 1019175 w 6772496"/>
              <a:gd name="connsiteY37" fmla="*/ 442913 h 1809750"/>
              <a:gd name="connsiteX38" fmla="*/ 581025 w 6772496"/>
              <a:gd name="connsiteY38" fmla="*/ 271463 h 1809750"/>
              <a:gd name="connsiteX39" fmla="*/ 0 w 6772496"/>
              <a:gd name="connsiteY39" fmla="*/ 104775 h 1809750"/>
              <a:gd name="connsiteX40" fmla="*/ 295275 w 6772496"/>
              <a:gd name="connsiteY40" fmla="*/ 157163 h 1809750"/>
              <a:gd name="connsiteX41" fmla="*/ 214313 w 6772496"/>
              <a:gd name="connsiteY41" fmla="*/ 114300 h 1809750"/>
              <a:gd name="connsiteX42" fmla="*/ 514350 w 6772496"/>
              <a:gd name="connsiteY42" fmla="*/ 176213 h 1809750"/>
              <a:gd name="connsiteX43" fmla="*/ 400050 w 6772496"/>
              <a:gd name="connsiteY43" fmla="*/ 123825 h 1809750"/>
              <a:gd name="connsiteX44" fmla="*/ 557213 w 6772496"/>
              <a:gd name="connsiteY44" fmla="*/ 119063 h 1809750"/>
              <a:gd name="connsiteX45" fmla="*/ 176213 w 6772496"/>
              <a:gd name="connsiteY45"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4238625 w 6772496"/>
              <a:gd name="connsiteY19" fmla="*/ 1809750 h 1809750"/>
              <a:gd name="connsiteX20" fmla="*/ 4176713 w 6772496"/>
              <a:gd name="connsiteY20" fmla="*/ 1800225 h 1809750"/>
              <a:gd name="connsiteX21" fmla="*/ 3667125 w 6772496"/>
              <a:gd name="connsiteY21" fmla="*/ 1704975 h 1809750"/>
              <a:gd name="connsiteX22" fmla="*/ 3014663 w 6772496"/>
              <a:gd name="connsiteY22" fmla="*/ 1543050 h 1809750"/>
              <a:gd name="connsiteX23" fmla="*/ 2700338 w 6772496"/>
              <a:gd name="connsiteY23" fmla="*/ 1428750 h 1809750"/>
              <a:gd name="connsiteX24" fmla="*/ 2914650 w 6772496"/>
              <a:gd name="connsiteY24" fmla="*/ 1452563 h 1809750"/>
              <a:gd name="connsiteX25" fmla="*/ 2647950 w 6772496"/>
              <a:gd name="connsiteY25" fmla="*/ 1333500 h 1809750"/>
              <a:gd name="connsiteX26" fmla="*/ 2900363 w 6772496"/>
              <a:gd name="connsiteY26" fmla="*/ 1385888 h 1809750"/>
              <a:gd name="connsiteX27" fmla="*/ 2538413 w 6772496"/>
              <a:gd name="connsiteY27" fmla="*/ 1233488 h 1809750"/>
              <a:gd name="connsiteX28" fmla="*/ 2976563 w 6772496"/>
              <a:gd name="connsiteY28" fmla="*/ 1371600 h 1809750"/>
              <a:gd name="connsiteX29" fmla="*/ 3367088 w 6772496"/>
              <a:gd name="connsiteY29" fmla="*/ 1495425 h 1809750"/>
              <a:gd name="connsiteX30" fmla="*/ 3752850 w 6772496"/>
              <a:gd name="connsiteY30" fmla="*/ 1604963 h 1809750"/>
              <a:gd name="connsiteX31" fmla="*/ 3509963 w 6772496"/>
              <a:gd name="connsiteY31" fmla="*/ 1504950 h 1809750"/>
              <a:gd name="connsiteX32" fmla="*/ 3657600 w 6772496"/>
              <a:gd name="connsiteY32" fmla="*/ 1514475 h 1809750"/>
              <a:gd name="connsiteX33" fmla="*/ 3224213 w 6772496"/>
              <a:gd name="connsiteY33" fmla="*/ 1376363 h 1809750"/>
              <a:gd name="connsiteX34" fmla="*/ 2814638 w 6772496"/>
              <a:gd name="connsiteY34" fmla="*/ 1223963 h 1809750"/>
              <a:gd name="connsiteX35" fmla="*/ 2433638 w 6772496"/>
              <a:gd name="connsiteY35" fmla="*/ 1071563 h 1809750"/>
              <a:gd name="connsiteX36" fmla="*/ 1209675 w 6772496"/>
              <a:gd name="connsiteY36" fmla="*/ 633413 h 1809750"/>
              <a:gd name="connsiteX37" fmla="*/ 1343025 w 6772496"/>
              <a:gd name="connsiteY37" fmla="*/ 623888 h 1809750"/>
              <a:gd name="connsiteX38" fmla="*/ 1019175 w 6772496"/>
              <a:gd name="connsiteY38" fmla="*/ 442913 h 1809750"/>
              <a:gd name="connsiteX39" fmla="*/ 581025 w 6772496"/>
              <a:gd name="connsiteY39" fmla="*/ 271463 h 1809750"/>
              <a:gd name="connsiteX40" fmla="*/ 0 w 6772496"/>
              <a:gd name="connsiteY40" fmla="*/ 104775 h 1809750"/>
              <a:gd name="connsiteX41" fmla="*/ 295275 w 6772496"/>
              <a:gd name="connsiteY41" fmla="*/ 157163 h 1809750"/>
              <a:gd name="connsiteX42" fmla="*/ 214313 w 6772496"/>
              <a:gd name="connsiteY42" fmla="*/ 114300 h 1809750"/>
              <a:gd name="connsiteX43" fmla="*/ 514350 w 6772496"/>
              <a:gd name="connsiteY43" fmla="*/ 176213 h 1809750"/>
              <a:gd name="connsiteX44" fmla="*/ 400050 w 6772496"/>
              <a:gd name="connsiteY44" fmla="*/ 123825 h 1809750"/>
              <a:gd name="connsiteX45" fmla="*/ 557213 w 6772496"/>
              <a:gd name="connsiteY45" fmla="*/ 119063 h 1809750"/>
              <a:gd name="connsiteX46" fmla="*/ 176213 w 6772496"/>
              <a:gd name="connsiteY46"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4238625 w 6772496"/>
              <a:gd name="connsiteY20" fmla="*/ 1809750 h 1809750"/>
              <a:gd name="connsiteX21" fmla="*/ 4176713 w 6772496"/>
              <a:gd name="connsiteY21" fmla="*/ 1800225 h 1809750"/>
              <a:gd name="connsiteX22" fmla="*/ 3667125 w 6772496"/>
              <a:gd name="connsiteY22" fmla="*/ 1704975 h 1809750"/>
              <a:gd name="connsiteX23" fmla="*/ 3014663 w 6772496"/>
              <a:gd name="connsiteY23" fmla="*/ 1543050 h 1809750"/>
              <a:gd name="connsiteX24" fmla="*/ 2700338 w 6772496"/>
              <a:gd name="connsiteY24" fmla="*/ 1428750 h 1809750"/>
              <a:gd name="connsiteX25" fmla="*/ 2914650 w 6772496"/>
              <a:gd name="connsiteY25" fmla="*/ 1452563 h 1809750"/>
              <a:gd name="connsiteX26" fmla="*/ 2647950 w 6772496"/>
              <a:gd name="connsiteY26" fmla="*/ 1333500 h 1809750"/>
              <a:gd name="connsiteX27" fmla="*/ 2900363 w 6772496"/>
              <a:gd name="connsiteY27" fmla="*/ 1385888 h 1809750"/>
              <a:gd name="connsiteX28" fmla="*/ 2538413 w 6772496"/>
              <a:gd name="connsiteY28" fmla="*/ 1233488 h 1809750"/>
              <a:gd name="connsiteX29" fmla="*/ 2976563 w 6772496"/>
              <a:gd name="connsiteY29" fmla="*/ 1371600 h 1809750"/>
              <a:gd name="connsiteX30" fmla="*/ 3367088 w 6772496"/>
              <a:gd name="connsiteY30" fmla="*/ 1495425 h 1809750"/>
              <a:gd name="connsiteX31" fmla="*/ 3752850 w 6772496"/>
              <a:gd name="connsiteY31" fmla="*/ 1604963 h 1809750"/>
              <a:gd name="connsiteX32" fmla="*/ 3509963 w 6772496"/>
              <a:gd name="connsiteY32" fmla="*/ 1504950 h 1809750"/>
              <a:gd name="connsiteX33" fmla="*/ 3657600 w 6772496"/>
              <a:gd name="connsiteY33" fmla="*/ 1514475 h 1809750"/>
              <a:gd name="connsiteX34" fmla="*/ 3224213 w 6772496"/>
              <a:gd name="connsiteY34" fmla="*/ 1376363 h 1809750"/>
              <a:gd name="connsiteX35" fmla="*/ 2814638 w 6772496"/>
              <a:gd name="connsiteY35" fmla="*/ 1223963 h 1809750"/>
              <a:gd name="connsiteX36" fmla="*/ 2433638 w 6772496"/>
              <a:gd name="connsiteY36" fmla="*/ 1071563 h 1809750"/>
              <a:gd name="connsiteX37" fmla="*/ 1209675 w 6772496"/>
              <a:gd name="connsiteY37" fmla="*/ 633413 h 1809750"/>
              <a:gd name="connsiteX38" fmla="*/ 1343025 w 6772496"/>
              <a:gd name="connsiteY38" fmla="*/ 623888 h 1809750"/>
              <a:gd name="connsiteX39" fmla="*/ 1019175 w 6772496"/>
              <a:gd name="connsiteY39" fmla="*/ 442913 h 1809750"/>
              <a:gd name="connsiteX40" fmla="*/ 581025 w 6772496"/>
              <a:gd name="connsiteY40" fmla="*/ 271463 h 1809750"/>
              <a:gd name="connsiteX41" fmla="*/ 0 w 6772496"/>
              <a:gd name="connsiteY41" fmla="*/ 104775 h 1809750"/>
              <a:gd name="connsiteX42" fmla="*/ 295275 w 6772496"/>
              <a:gd name="connsiteY42" fmla="*/ 157163 h 1809750"/>
              <a:gd name="connsiteX43" fmla="*/ 214313 w 6772496"/>
              <a:gd name="connsiteY43" fmla="*/ 114300 h 1809750"/>
              <a:gd name="connsiteX44" fmla="*/ 514350 w 6772496"/>
              <a:gd name="connsiteY44" fmla="*/ 176213 h 1809750"/>
              <a:gd name="connsiteX45" fmla="*/ 400050 w 6772496"/>
              <a:gd name="connsiteY45" fmla="*/ 123825 h 1809750"/>
              <a:gd name="connsiteX46" fmla="*/ 557213 w 6772496"/>
              <a:gd name="connsiteY46" fmla="*/ 119063 h 1809750"/>
              <a:gd name="connsiteX47" fmla="*/ 176213 w 6772496"/>
              <a:gd name="connsiteY47"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4238625 w 6772496"/>
              <a:gd name="connsiteY21" fmla="*/ 1809750 h 1809750"/>
              <a:gd name="connsiteX22" fmla="*/ 4176713 w 6772496"/>
              <a:gd name="connsiteY22" fmla="*/ 1800225 h 1809750"/>
              <a:gd name="connsiteX23" fmla="*/ 3667125 w 6772496"/>
              <a:gd name="connsiteY23" fmla="*/ 1704975 h 1809750"/>
              <a:gd name="connsiteX24" fmla="*/ 3014663 w 6772496"/>
              <a:gd name="connsiteY24" fmla="*/ 1543050 h 1809750"/>
              <a:gd name="connsiteX25" fmla="*/ 2700338 w 6772496"/>
              <a:gd name="connsiteY25" fmla="*/ 1428750 h 1809750"/>
              <a:gd name="connsiteX26" fmla="*/ 2914650 w 6772496"/>
              <a:gd name="connsiteY26" fmla="*/ 1452563 h 1809750"/>
              <a:gd name="connsiteX27" fmla="*/ 2647950 w 6772496"/>
              <a:gd name="connsiteY27" fmla="*/ 1333500 h 1809750"/>
              <a:gd name="connsiteX28" fmla="*/ 2900363 w 6772496"/>
              <a:gd name="connsiteY28" fmla="*/ 1385888 h 1809750"/>
              <a:gd name="connsiteX29" fmla="*/ 2538413 w 6772496"/>
              <a:gd name="connsiteY29" fmla="*/ 1233488 h 1809750"/>
              <a:gd name="connsiteX30" fmla="*/ 2976563 w 6772496"/>
              <a:gd name="connsiteY30" fmla="*/ 1371600 h 1809750"/>
              <a:gd name="connsiteX31" fmla="*/ 3367088 w 6772496"/>
              <a:gd name="connsiteY31" fmla="*/ 1495425 h 1809750"/>
              <a:gd name="connsiteX32" fmla="*/ 3752850 w 6772496"/>
              <a:gd name="connsiteY32" fmla="*/ 1604963 h 1809750"/>
              <a:gd name="connsiteX33" fmla="*/ 3509963 w 6772496"/>
              <a:gd name="connsiteY33" fmla="*/ 1504950 h 1809750"/>
              <a:gd name="connsiteX34" fmla="*/ 3657600 w 6772496"/>
              <a:gd name="connsiteY34" fmla="*/ 1514475 h 1809750"/>
              <a:gd name="connsiteX35" fmla="*/ 3224213 w 6772496"/>
              <a:gd name="connsiteY35" fmla="*/ 1376363 h 1809750"/>
              <a:gd name="connsiteX36" fmla="*/ 2814638 w 6772496"/>
              <a:gd name="connsiteY36" fmla="*/ 1223963 h 1809750"/>
              <a:gd name="connsiteX37" fmla="*/ 2433638 w 6772496"/>
              <a:gd name="connsiteY37" fmla="*/ 1071563 h 1809750"/>
              <a:gd name="connsiteX38" fmla="*/ 1209675 w 6772496"/>
              <a:gd name="connsiteY38" fmla="*/ 633413 h 1809750"/>
              <a:gd name="connsiteX39" fmla="*/ 1343025 w 6772496"/>
              <a:gd name="connsiteY39" fmla="*/ 623888 h 1809750"/>
              <a:gd name="connsiteX40" fmla="*/ 1019175 w 6772496"/>
              <a:gd name="connsiteY40" fmla="*/ 442913 h 1809750"/>
              <a:gd name="connsiteX41" fmla="*/ 581025 w 6772496"/>
              <a:gd name="connsiteY41" fmla="*/ 271463 h 1809750"/>
              <a:gd name="connsiteX42" fmla="*/ 0 w 6772496"/>
              <a:gd name="connsiteY42" fmla="*/ 104775 h 1809750"/>
              <a:gd name="connsiteX43" fmla="*/ 295275 w 6772496"/>
              <a:gd name="connsiteY43" fmla="*/ 157163 h 1809750"/>
              <a:gd name="connsiteX44" fmla="*/ 214313 w 6772496"/>
              <a:gd name="connsiteY44" fmla="*/ 114300 h 1809750"/>
              <a:gd name="connsiteX45" fmla="*/ 514350 w 6772496"/>
              <a:gd name="connsiteY45" fmla="*/ 176213 h 1809750"/>
              <a:gd name="connsiteX46" fmla="*/ 400050 w 6772496"/>
              <a:gd name="connsiteY46" fmla="*/ 123825 h 1809750"/>
              <a:gd name="connsiteX47" fmla="*/ 557213 w 6772496"/>
              <a:gd name="connsiteY47" fmla="*/ 119063 h 1809750"/>
              <a:gd name="connsiteX48" fmla="*/ 176213 w 6772496"/>
              <a:gd name="connsiteY48"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4238625 w 6772496"/>
              <a:gd name="connsiteY22" fmla="*/ 1809750 h 1809750"/>
              <a:gd name="connsiteX23" fmla="*/ 4176713 w 6772496"/>
              <a:gd name="connsiteY23" fmla="*/ 1800225 h 1809750"/>
              <a:gd name="connsiteX24" fmla="*/ 3667125 w 6772496"/>
              <a:gd name="connsiteY24" fmla="*/ 1704975 h 1809750"/>
              <a:gd name="connsiteX25" fmla="*/ 3014663 w 6772496"/>
              <a:gd name="connsiteY25" fmla="*/ 1543050 h 1809750"/>
              <a:gd name="connsiteX26" fmla="*/ 2700338 w 6772496"/>
              <a:gd name="connsiteY26" fmla="*/ 1428750 h 1809750"/>
              <a:gd name="connsiteX27" fmla="*/ 2914650 w 6772496"/>
              <a:gd name="connsiteY27" fmla="*/ 1452563 h 1809750"/>
              <a:gd name="connsiteX28" fmla="*/ 2647950 w 6772496"/>
              <a:gd name="connsiteY28" fmla="*/ 1333500 h 1809750"/>
              <a:gd name="connsiteX29" fmla="*/ 2900363 w 6772496"/>
              <a:gd name="connsiteY29" fmla="*/ 1385888 h 1809750"/>
              <a:gd name="connsiteX30" fmla="*/ 2538413 w 6772496"/>
              <a:gd name="connsiteY30" fmla="*/ 1233488 h 1809750"/>
              <a:gd name="connsiteX31" fmla="*/ 2976563 w 6772496"/>
              <a:gd name="connsiteY31" fmla="*/ 1371600 h 1809750"/>
              <a:gd name="connsiteX32" fmla="*/ 3367088 w 6772496"/>
              <a:gd name="connsiteY32" fmla="*/ 1495425 h 1809750"/>
              <a:gd name="connsiteX33" fmla="*/ 3752850 w 6772496"/>
              <a:gd name="connsiteY33" fmla="*/ 1604963 h 1809750"/>
              <a:gd name="connsiteX34" fmla="*/ 3509963 w 6772496"/>
              <a:gd name="connsiteY34" fmla="*/ 1504950 h 1809750"/>
              <a:gd name="connsiteX35" fmla="*/ 3657600 w 6772496"/>
              <a:gd name="connsiteY35" fmla="*/ 1514475 h 1809750"/>
              <a:gd name="connsiteX36" fmla="*/ 3224213 w 6772496"/>
              <a:gd name="connsiteY36" fmla="*/ 1376363 h 1809750"/>
              <a:gd name="connsiteX37" fmla="*/ 2814638 w 6772496"/>
              <a:gd name="connsiteY37" fmla="*/ 1223963 h 1809750"/>
              <a:gd name="connsiteX38" fmla="*/ 2433638 w 6772496"/>
              <a:gd name="connsiteY38" fmla="*/ 1071563 h 1809750"/>
              <a:gd name="connsiteX39" fmla="*/ 1209675 w 6772496"/>
              <a:gd name="connsiteY39" fmla="*/ 633413 h 1809750"/>
              <a:gd name="connsiteX40" fmla="*/ 1343025 w 6772496"/>
              <a:gd name="connsiteY40" fmla="*/ 623888 h 1809750"/>
              <a:gd name="connsiteX41" fmla="*/ 1019175 w 6772496"/>
              <a:gd name="connsiteY41" fmla="*/ 442913 h 1809750"/>
              <a:gd name="connsiteX42" fmla="*/ 581025 w 6772496"/>
              <a:gd name="connsiteY42" fmla="*/ 271463 h 1809750"/>
              <a:gd name="connsiteX43" fmla="*/ 0 w 6772496"/>
              <a:gd name="connsiteY43" fmla="*/ 104775 h 1809750"/>
              <a:gd name="connsiteX44" fmla="*/ 295275 w 6772496"/>
              <a:gd name="connsiteY44" fmla="*/ 157163 h 1809750"/>
              <a:gd name="connsiteX45" fmla="*/ 214313 w 6772496"/>
              <a:gd name="connsiteY45" fmla="*/ 114300 h 1809750"/>
              <a:gd name="connsiteX46" fmla="*/ 514350 w 6772496"/>
              <a:gd name="connsiteY46" fmla="*/ 176213 h 1809750"/>
              <a:gd name="connsiteX47" fmla="*/ 400050 w 6772496"/>
              <a:gd name="connsiteY47" fmla="*/ 123825 h 1809750"/>
              <a:gd name="connsiteX48" fmla="*/ 557213 w 6772496"/>
              <a:gd name="connsiteY48" fmla="*/ 119063 h 1809750"/>
              <a:gd name="connsiteX49" fmla="*/ 176213 w 6772496"/>
              <a:gd name="connsiteY49"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4238625 w 6772496"/>
              <a:gd name="connsiteY23" fmla="*/ 1809750 h 1809750"/>
              <a:gd name="connsiteX24" fmla="*/ 4176713 w 6772496"/>
              <a:gd name="connsiteY24" fmla="*/ 1800225 h 1809750"/>
              <a:gd name="connsiteX25" fmla="*/ 3667125 w 6772496"/>
              <a:gd name="connsiteY25" fmla="*/ 1704975 h 1809750"/>
              <a:gd name="connsiteX26" fmla="*/ 3014663 w 6772496"/>
              <a:gd name="connsiteY26" fmla="*/ 1543050 h 1809750"/>
              <a:gd name="connsiteX27" fmla="*/ 2700338 w 6772496"/>
              <a:gd name="connsiteY27" fmla="*/ 1428750 h 1809750"/>
              <a:gd name="connsiteX28" fmla="*/ 2914650 w 6772496"/>
              <a:gd name="connsiteY28" fmla="*/ 1452563 h 1809750"/>
              <a:gd name="connsiteX29" fmla="*/ 2647950 w 6772496"/>
              <a:gd name="connsiteY29" fmla="*/ 1333500 h 1809750"/>
              <a:gd name="connsiteX30" fmla="*/ 2900363 w 6772496"/>
              <a:gd name="connsiteY30" fmla="*/ 1385888 h 1809750"/>
              <a:gd name="connsiteX31" fmla="*/ 2538413 w 6772496"/>
              <a:gd name="connsiteY31" fmla="*/ 1233488 h 1809750"/>
              <a:gd name="connsiteX32" fmla="*/ 2976563 w 6772496"/>
              <a:gd name="connsiteY32" fmla="*/ 1371600 h 1809750"/>
              <a:gd name="connsiteX33" fmla="*/ 3367088 w 6772496"/>
              <a:gd name="connsiteY33" fmla="*/ 1495425 h 1809750"/>
              <a:gd name="connsiteX34" fmla="*/ 3752850 w 6772496"/>
              <a:gd name="connsiteY34" fmla="*/ 1604963 h 1809750"/>
              <a:gd name="connsiteX35" fmla="*/ 3509963 w 6772496"/>
              <a:gd name="connsiteY35" fmla="*/ 1504950 h 1809750"/>
              <a:gd name="connsiteX36" fmla="*/ 3657600 w 6772496"/>
              <a:gd name="connsiteY36" fmla="*/ 1514475 h 1809750"/>
              <a:gd name="connsiteX37" fmla="*/ 3224213 w 6772496"/>
              <a:gd name="connsiteY37" fmla="*/ 1376363 h 1809750"/>
              <a:gd name="connsiteX38" fmla="*/ 2814638 w 6772496"/>
              <a:gd name="connsiteY38" fmla="*/ 1223963 h 1809750"/>
              <a:gd name="connsiteX39" fmla="*/ 2433638 w 6772496"/>
              <a:gd name="connsiteY39" fmla="*/ 1071563 h 1809750"/>
              <a:gd name="connsiteX40" fmla="*/ 1209675 w 6772496"/>
              <a:gd name="connsiteY40" fmla="*/ 633413 h 1809750"/>
              <a:gd name="connsiteX41" fmla="*/ 1343025 w 6772496"/>
              <a:gd name="connsiteY41" fmla="*/ 623888 h 1809750"/>
              <a:gd name="connsiteX42" fmla="*/ 1019175 w 6772496"/>
              <a:gd name="connsiteY42" fmla="*/ 442913 h 1809750"/>
              <a:gd name="connsiteX43" fmla="*/ 581025 w 6772496"/>
              <a:gd name="connsiteY43" fmla="*/ 271463 h 1809750"/>
              <a:gd name="connsiteX44" fmla="*/ 0 w 6772496"/>
              <a:gd name="connsiteY44" fmla="*/ 104775 h 1809750"/>
              <a:gd name="connsiteX45" fmla="*/ 295275 w 6772496"/>
              <a:gd name="connsiteY45" fmla="*/ 157163 h 1809750"/>
              <a:gd name="connsiteX46" fmla="*/ 214313 w 6772496"/>
              <a:gd name="connsiteY46" fmla="*/ 114300 h 1809750"/>
              <a:gd name="connsiteX47" fmla="*/ 514350 w 6772496"/>
              <a:gd name="connsiteY47" fmla="*/ 176213 h 1809750"/>
              <a:gd name="connsiteX48" fmla="*/ 400050 w 6772496"/>
              <a:gd name="connsiteY48" fmla="*/ 123825 h 1809750"/>
              <a:gd name="connsiteX49" fmla="*/ 557213 w 6772496"/>
              <a:gd name="connsiteY49" fmla="*/ 119063 h 1809750"/>
              <a:gd name="connsiteX50" fmla="*/ 176213 w 6772496"/>
              <a:gd name="connsiteY50"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5133974 w 6772496"/>
              <a:gd name="connsiteY23" fmla="*/ 1581150 h 1809750"/>
              <a:gd name="connsiteX24" fmla="*/ 4238625 w 6772496"/>
              <a:gd name="connsiteY24" fmla="*/ 1809750 h 1809750"/>
              <a:gd name="connsiteX25" fmla="*/ 4176713 w 6772496"/>
              <a:gd name="connsiteY25" fmla="*/ 1800225 h 1809750"/>
              <a:gd name="connsiteX26" fmla="*/ 3667125 w 6772496"/>
              <a:gd name="connsiteY26" fmla="*/ 1704975 h 1809750"/>
              <a:gd name="connsiteX27" fmla="*/ 3014663 w 6772496"/>
              <a:gd name="connsiteY27" fmla="*/ 1543050 h 1809750"/>
              <a:gd name="connsiteX28" fmla="*/ 2700338 w 6772496"/>
              <a:gd name="connsiteY28" fmla="*/ 1428750 h 1809750"/>
              <a:gd name="connsiteX29" fmla="*/ 2914650 w 6772496"/>
              <a:gd name="connsiteY29" fmla="*/ 1452563 h 1809750"/>
              <a:gd name="connsiteX30" fmla="*/ 2647950 w 6772496"/>
              <a:gd name="connsiteY30" fmla="*/ 1333500 h 1809750"/>
              <a:gd name="connsiteX31" fmla="*/ 2900363 w 6772496"/>
              <a:gd name="connsiteY31" fmla="*/ 1385888 h 1809750"/>
              <a:gd name="connsiteX32" fmla="*/ 2538413 w 6772496"/>
              <a:gd name="connsiteY32" fmla="*/ 1233488 h 1809750"/>
              <a:gd name="connsiteX33" fmla="*/ 2976563 w 6772496"/>
              <a:gd name="connsiteY33" fmla="*/ 1371600 h 1809750"/>
              <a:gd name="connsiteX34" fmla="*/ 3367088 w 6772496"/>
              <a:gd name="connsiteY34" fmla="*/ 1495425 h 1809750"/>
              <a:gd name="connsiteX35" fmla="*/ 3752850 w 6772496"/>
              <a:gd name="connsiteY35" fmla="*/ 1604963 h 1809750"/>
              <a:gd name="connsiteX36" fmla="*/ 3509963 w 6772496"/>
              <a:gd name="connsiteY36" fmla="*/ 1504950 h 1809750"/>
              <a:gd name="connsiteX37" fmla="*/ 3657600 w 6772496"/>
              <a:gd name="connsiteY37" fmla="*/ 1514475 h 1809750"/>
              <a:gd name="connsiteX38" fmla="*/ 3224213 w 6772496"/>
              <a:gd name="connsiteY38" fmla="*/ 1376363 h 1809750"/>
              <a:gd name="connsiteX39" fmla="*/ 2814638 w 6772496"/>
              <a:gd name="connsiteY39" fmla="*/ 1223963 h 1809750"/>
              <a:gd name="connsiteX40" fmla="*/ 2433638 w 6772496"/>
              <a:gd name="connsiteY40" fmla="*/ 1071563 h 1809750"/>
              <a:gd name="connsiteX41" fmla="*/ 1209675 w 6772496"/>
              <a:gd name="connsiteY41" fmla="*/ 633413 h 1809750"/>
              <a:gd name="connsiteX42" fmla="*/ 1343025 w 6772496"/>
              <a:gd name="connsiteY42" fmla="*/ 623888 h 1809750"/>
              <a:gd name="connsiteX43" fmla="*/ 1019175 w 6772496"/>
              <a:gd name="connsiteY43" fmla="*/ 442913 h 1809750"/>
              <a:gd name="connsiteX44" fmla="*/ 581025 w 6772496"/>
              <a:gd name="connsiteY44" fmla="*/ 271463 h 1809750"/>
              <a:gd name="connsiteX45" fmla="*/ 0 w 6772496"/>
              <a:gd name="connsiteY45" fmla="*/ 104775 h 1809750"/>
              <a:gd name="connsiteX46" fmla="*/ 295275 w 6772496"/>
              <a:gd name="connsiteY46" fmla="*/ 157163 h 1809750"/>
              <a:gd name="connsiteX47" fmla="*/ 214313 w 6772496"/>
              <a:gd name="connsiteY47" fmla="*/ 114300 h 1809750"/>
              <a:gd name="connsiteX48" fmla="*/ 514350 w 6772496"/>
              <a:gd name="connsiteY48" fmla="*/ 176213 h 1809750"/>
              <a:gd name="connsiteX49" fmla="*/ 400050 w 6772496"/>
              <a:gd name="connsiteY49" fmla="*/ 123825 h 1809750"/>
              <a:gd name="connsiteX50" fmla="*/ 557213 w 6772496"/>
              <a:gd name="connsiteY50" fmla="*/ 119063 h 1809750"/>
              <a:gd name="connsiteX51" fmla="*/ 176213 w 6772496"/>
              <a:gd name="connsiteY51"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5133974 w 6772496"/>
              <a:gd name="connsiteY23" fmla="*/ 1581150 h 1809750"/>
              <a:gd name="connsiteX24" fmla="*/ 5595937 w 6772496"/>
              <a:gd name="connsiteY24" fmla="*/ 1662113 h 1809750"/>
              <a:gd name="connsiteX25" fmla="*/ 4238625 w 6772496"/>
              <a:gd name="connsiteY25" fmla="*/ 1809750 h 1809750"/>
              <a:gd name="connsiteX26" fmla="*/ 4176713 w 6772496"/>
              <a:gd name="connsiteY26" fmla="*/ 1800225 h 1809750"/>
              <a:gd name="connsiteX27" fmla="*/ 3667125 w 6772496"/>
              <a:gd name="connsiteY27" fmla="*/ 1704975 h 1809750"/>
              <a:gd name="connsiteX28" fmla="*/ 3014663 w 6772496"/>
              <a:gd name="connsiteY28" fmla="*/ 1543050 h 1809750"/>
              <a:gd name="connsiteX29" fmla="*/ 2700338 w 6772496"/>
              <a:gd name="connsiteY29" fmla="*/ 1428750 h 1809750"/>
              <a:gd name="connsiteX30" fmla="*/ 2914650 w 6772496"/>
              <a:gd name="connsiteY30" fmla="*/ 1452563 h 1809750"/>
              <a:gd name="connsiteX31" fmla="*/ 2647950 w 6772496"/>
              <a:gd name="connsiteY31" fmla="*/ 1333500 h 1809750"/>
              <a:gd name="connsiteX32" fmla="*/ 2900363 w 6772496"/>
              <a:gd name="connsiteY32" fmla="*/ 1385888 h 1809750"/>
              <a:gd name="connsiteX33" fmla="*/ 2538413 w 6772496"/>
              <a:gd name="connsiteY33" fmla="*/ 1233488 h 1809750"/>
              <a:gd name="connsiteX34" fmla="*/ 2976563 w 6772496"/>
              <a:gd name="connsiteY34" fmla="*/ 1371600 h 1809750"/>
              <a:gd name="connsiteX35" fmla="*/ 3367088 w 6772496"/>
              <a:gd name="connsiteY35" fmla="*/ 1495425 h 1809750"/>
              <a:gd name="connsiteX36" fmla="*/ 3752850 w 6772496"/>
              <a:gd name="connsiteY36" fmla="*/ 1604963 h 1809750"/>
              <a:gd name="connsiteX37" fmla="*/ 3509963 w 6772496"/>
              <a:gd name="connsiteY37" fmla="*/ 1504950 h 1809750"/>
              <a:gd name="connsiteX38" fmla="*/ 3657600 w 6772496"/>
              <a:gd name="connsiteY38" fmla="*/ 1514475 h 1809750"/>
              <a:gd name="connsiteX39" fmla="*/ 3224213 w 6772496"/>
              <a:gd name="connsiteY39" fmla="*/ 1376363 h 1809750"/>
              <a:gd name="connsiteX40" fmla="*/ 2814638 w 6772496"/>
              <a:gd name="connsiteY40" fmla="*/ 1223963 h 1809750"/>
              <a:gd name="connsiteX41" fmla="*/ 2433638 w 6772496"/>
              <a:gd name="connsiteY41" fmla="*/ 1071563 h 1809750"/>
              <a:gd name="connsiteX42" fmla="*/ 1209675 w 6772496"/>
              <a:gd name="connsiteY42" fmla="*/ 633413 h 1809750"/>
              <a:gd name="connsiteX43" fmla="*/ 1343025 w 6772496"/>
              <a:gd name="connsiteY43" fmla="*/ 623888 h 1809750"/>
              <a:gd name="connsiteX44" fmla="*/ 1019175 w 6772496"/>
              <a:gd name="connsiteY44" fmla="*/ 442913 h 1809750"/>
              <a:gd name="connsiteX45" fmla="*/ 581025 w 6772496"/>
              <a:gd name="connsiteY45" fmla="*/ 271463 h 1809750"/>
              <a:gd name="connsiteX46" fmla="*/ 0 w 6772496"/>
              <a:gd name="connsiteY46" fmla="*/ 104775 h 1809750"/>
              <a:gd name="connsiteX47" fmla="*/ 295275 w 6772496"/>
              <a:gd name="connsiteY47" fmla="*/ 157163 h 1809750"/>
              <a:gd name="connsiteX48" fmla="*/ 214313 w 6772496"/>
              <a:gd name="connsiteY48" fmla="*/ 114300 h 1809750"/>
              <a:gd name="connsiteX49" fmla="*/ 514350 w 6772496"/>
              <a:gd name="connsiteY49" fmla="*/ 176213 h 1809750"/>
              <a:gd name="connsiteX50" fmla="*/ 400050 w 6772496"/>
              <a:gd name="connsiteY50" fmla="*/ 123825 h 1809750"/>
              <a:gd name="connsiteX51" fmla="*/ 557213 w 6772496"/>
              <a:gd name="connsiteY51" fmla="*/ 119063 h 1809750"/>
              <a:gd name="connsiteX52" fmla="*/ 176213 w 6772496"/>
              <a:gd name="connsiteY52"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5133974 w 6772496"/>
              <a:gd name="connsiteY23" fmla="*/ 1581150 h 1809750"/>
              <a:gd name="connsiteX24" fmla="*/ 5595937 w 6772496"/>
              <a:gd name="connsiteY24" fmla="*/ 1662113 h 1809750"/>
              <a:gd name="connsiteX25" fmla="*/ 5948362 w 6772496"/>
              <a:gd name="connsiteY25" fmla="*/ 1719263 h 1809750"/>
              <a:gd name="connsiteX26" fmla="*/ 4238625 w 6772496"/>
              <a:gd name="connsiteY26" fmla="*/ 1809750 h 1809750"/>
              <a:gd name="connsiteX27" fmla="*/ 4176713 w 6772496"/>
              <a:gd name="connsiteY27" fmla="*/ 1800225 h 1809750"/>
              <a:gd name="connsiteX28" fmla="*/ 3667125 w 6772496"/>
              <a:gd name="connsiteY28" fmla="*/ 1704975 h 1809750"/>
              <a:gd name="connsiteX29" fmla="*/ 3014663 w 6772496"/>
              <a:gd name="connsiteY29" fmla="*/ 1543050 h 1809750"/>
              <a:gd name="connsiteX30" fmla="*/ 2700338 w 6772496"/>
              <a:gd name="connsiteY30" fmla="*/ 1428750 h 1809750"/>
              <a:gd name="connsiteX31" fmla="*/ 2914650 w 6772496"/>
              <a:gd name="connsiteY31" fmla="*/ 1452563 h 1809750"/>
              <a:gd name="connsiteX32" fmla="*/ 2647950 w 6772496"/>
              <a:gd name="connsiteY32" fmla="*/ 1333500 h 1809750"/>
              <a:gd name="connsiteX33" fmla="*/ 2900363 w 6772496"/>
              <a:gd name="connsiteY33" fmla="*/ 1385888 h 1809750"/>
              <a:gd name="connsiteX34" fmla="*/ 2538413 w 6772496"/>
              <a:gd name="connsiteY34" fmla="*/ 1233488 h 1809750"/>
              <a:gd name="connsiteX35" fmla="*/ 2976563 w 6772496"/>
              <a:gd name="connsiteY35" fmla="*/ 1371600 h 1809750"/>
              <a:gd name="connsiteX36" fmla="*/ 3367088 w 6772496"/>
              <a:gd name="connsiteY36" fmla="*/ 1495425 h 1809750"/>
              <a:gd name="connsiteX37" fmla="*/ 3752850 w 6772496"/>
              <a:gd name="connsiteY37" fmla="*/ 1604963 h 1809750"/>
              <a:gd name="connsiteX38" fmla="*/ 3509963 w 6772496"/>
              <a:gd name="connsiteY38" fmla="*/ 1504950 h 1809750"/>
              <a:gd name="connsiteX39" fmla="*/ 3657600 w 6772496"/>
              <a:gd name="connsiteY39" fmla="*/ 1514475 h 1809750"/>
              <a:gd name="connsiteX40" fmla="*/ 3224213 w 6772496"/>
              <a:gd name="connsiteY40" fmla="*/ 1376363 h 1809750"/>
              <a:gd name="connsiteX41" fmla="*/ 2814638 w 6772496"/>
              <a:gd name="connsiteY41" fmla="*/ 1223963 h 1809750"/>
              <a:gd name="connsiteX42" fmla="*/ 2433638 w 6772496"/>
              <a:gd name="connsiteY42" fmla="*/ 1071563 h 1809750"/>
              <a:gd name="connsiteX43" fmla="*/ 1209675 w 6772496"/>
              <a:gd name="connsiteY43" fmla="*/ 633413 h 1809750"/>
              <a:gd name="connsiteX44" fmla="*/ 1343025 w 6772496"/>
              <a:gd name="connsiteY44" fmla="*/ 623888 h 1809750"/>
              <a:gd name="connsiteX45" fmla="*/ 1019175 w 6772496"/>
              <a:gd name="connsiteY45" fmla="*/ 442913 h 1809750"/>
              <a:gd name="connsiteX46" fmla="*/ 581025 w 6772496"/>
              <a:gd name="connsiteY46" fmla="*/ 271463 h 1809750"/>
              <a:gd name="connsiteX47" fmla="*/ 0 w 6772496"/>
              <a:gd name="connsiteY47" fmla="*/ 104775 h 1809750"/>
              <a:gd name="connsiteX48" fmla="*/ 295275 w 6772496"/>
              <a:gd name="connsiteY48" fmla="*/ 157163 h 1809750"/>
              <a:gd name="connsiteX49" fmla="*/ 214313 w 6772496"/>
              <a:gd name="connsiteY49" fmla="*/ 114300 h 1809750"/>
              <a:gd name="connsiteX50" fmla="*/ 514350 w 6772496"/>
              <a:gd name="connsiteY50" fmla="*/ 176213 h 1809750"/>
              <a:gd name="connsiteX51" fmla="*/ 400050 w 6772496"/>
              <a:gd name="connsiteY51" fmla="*/ 123825 h 1809750"/>
              <a:gd name="connsiteX52" fmla="*/ 557213 w 6772496"/>
              <a:gd name="connsiteY52" fmla="*/ 119063 h 1809750"/>
              <a:gd name="connsiteX53" fmla="*/ 176213 w 6772496"/>
              <a:gd name="connsiteY53"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5133974 w 6772496"/>
              <a:gd name="connsiteY23" fmla="*/ 1581150 h 1809750"/>
              <a:gd name="connsiteX24" fmla="*/ 5595937 w 6772496"/>
              <a:gd name="connsiteY24" fmla="*/ 1662113 h 1809750"/>
              <a:gd name="connsiteX25" fmla="*/ 5948362 w 6772496"/>
              <a:gd name="connsiteY25" fmla="*/ 1719263 h 1809750"/>
              <a:gd name="connsiteX26" fmla="*/ 6396037 w 6772496"/>
              <a:gd name="connsiteY26" fmla="*/ 1743075 h 1809750"/>
              <a:gd name="connsiteX27" fmla="*/ 4238625 w 6772496"/>
              <a:gd name="connsiteY27" fmla="*/ 1809750 h 1809750"/>
              <a:gd name="connsiteX28" fmla="*/ 4176713 w 6772496"/>
              <a:gd name="connsiteY28" fmla="*/ 1800225 h 1809750"/>
              <a:gd name="connsiteX29" fmla="*/ 3667125 w 6772496"/>
              <a:gd name="connsiteY29" fmla="*/ 1704975 h 1809750"/>
              <a:gd name="connsiteX30" fmla="*/ 3014663 w 6772496"/>
              <a:gd name="connsiteY30" fmla="*/ 1543050 h 1809750"/>
              <a:gd name="connsiteX31" fmla="*/ 2700338 w 6772496"/>
              <a:gd name="connsiteY31" fmla="*/ 1428750 h 1809750"/>
              <a:gd name="connsiteX32" fmla="*/ 2914650 w 6772496"/>
              <a:gd name="connsiteY32" fmla="*/ 1452563 h 1809750"/>
              <a:gd name="connsiteX33" fmla="*/ 2647950 w 6772496"/>
              <a:gd name="connsiteY33" fmla="*/ 1333500 h 1809750"/>
              <a:gd name="connsiteX34" fmla="*/ 2900363 w 6772496"/>
              <a:gd name="connsiteY34" fmla="*/ 1385888 h 1809750"/>
              <a:gd name="connsiteX35" fmla="*/ 2538413 w 6772496"/>
              <a:gd name="connsiteY35" fmla="*/ 1233488 h 1809750"/>
              <a:gd name="connsiteX36" fmla="*/ 2976563 w 6772496"/>
              <a:gd name="connsiteY36" fmla="*/ 1371600 h 1809750"/>
              <a:gd name="connsiteX37" fmla="*/ 3367088 w 6772496"/>
              <a:gd name="connsiteY37" fmla="*/ 1495425 h 1809750"/>
              <a:gd name="connsiteX38" fmla="*/ 3752850 w 6772496"/>
              <a:gd name="connsiteY38" fmla="*/ 1604963 h 1809750"/>
              <a:gd name="connsiteX39" fmla="*/ 3509963 w 6772496"/>
              <a:gd name="connsiteY39" fmla="*/ 1504950 h 1809750"/>
              <a:gd name="connsiteX40" fmla="*/ 3657600 w 6772496"/>
              <a:gd name="connsiteY40" fmla="*/ 1514475 h 1809750"/>
              <a:gd name="connsiteX41" fmla="*/ 3224213 w 6772496"/>
              <a:gd name="connsiteY41" fmla="*/ 1376363 h 1809750"/>
              <a:gd name="connsiteX42" fmla="*/ 2814638 w 6772496"/>
              <a:gd name="connsiteY42" fmla="*/ 1223963 h 1809750"/>
              <a:gd name="connsiteX43" fmla="*/ 2433638 w 6772496"/>
              <a:gd name="connsiteY43" fmla="*/ 1071563 h 1809750"/>
              <a:gd name="connsiteX44" fmla="*/ 1209675 w 6772496"/>
              <a:gd name="connsiteY44" fmla="*/ 633413 h 1809750"/>
              <a:gd name="connsiteX45" fmla="*/ 1343025 w 6772496"/>
              <a:gd name="connsiteY45" fmla="*/ 623888 h 1809750"/>
              <a:gd name="connsiteX46" fmla="*/ 1019175 w 6772496"/>
              <a:gd name="connsiteY46" fmla="*/ 442913 h 1809750"/>
              <a:gd name="connsiteX47" fmla="*/ 581025 w 6772496"/>
              <a:gd name="connsiteY47" fmla="*/ 271463 h 1809750"/>
              <a:gd name="connsiteX48" fmla="*/ 0 w 6772496"/>
              <a:gd name="connsiteY48" fmla="*/ 104775 h 1809750"/>
              <a:gd name="connsiteX49" fmla="*/ 295275 w 6772496"/>
              <a:gd name="connsiteY49" fmla="*/ 157163 h 1809750"/>
              <a:gd name="connsiteX50" fmla="*/ 214313 w 6772496"/>
              <a:gd name="connsiteY50" fmla="*/ 114300 h 1809750"/>
              <a:gd name="connsiteX51" fmla="*/ 514350 w 6772496"/>
              <a:gd name="connsiteY51" fmla="*/ 176213 h 1809750"/>
              <a:gd name="connsiteX52" fmla="*/ 400050 w 6772496"/>
              <a:gd name="connsiteY52" fmla="*/ 123825 h 1809750"/>
              <a:gd name="connsiteX53" fmla="*/ 557213 w 6772496"/>
              <a:gd name="connsiteY53" fmla="*/ 119063 h 1809750"/>
              <a:gd name="connsiteX54" fmla="*/ 176213 w 6772496"/>
              <a:gd name="connsiteY54"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5133974 w 6772496"/>
              <a:gd name="connsiteY23" fmla="*/ 1581150 h 1809750"/>
              <a:gd name="connsiteX24" fmla="*/ 5595937 w 6772496"/>
              <a:gd name="connsiteY24" fmla="*/ 1662113 h 1809750"/>
              <a:gd name="connsiteX25" fmla="*/ 5948362 w 6772496"/>
              <a:gd name="connsiteY25" fmla="*/ 1719263 h 1809750"/>
              <a:gd name="connsiteX26" fmla="*/ 6396037 w 6772496"/>
              <a:gd name="connsiteY26" fmla="*/ 1743075 h 1809750"/>
              <a:gd name="connsiteX27" fmla="*/ 6029324 w 6772496"/>
              <a:gd name="connsiteY27" fmla="*/ 1762125 h 1809750"/>
              <a:gd name="connsiteX28" fmla="*/ 4238625 w 6772496"/>
              <a:gd name="connsiteY28" fmla="*/ 1809750 h 1809750"/>
              <a:gd name="connsiteX29" fmla="*/ 4176713 w 6772496"/>
              <a:gd name="connsiteY29" fmla="*/ 1800225 h 1809750"/>
              <a:gd name="connsiteX30" fmla="*/ 3667125 w 6772496"/>
              <a:gd name="connsiteY30" fmla="*/ 1704975 h 1809750"/>
              <a:gd name="connsiteX31" fmla="*/ 3014663 w 6772496"/>
              <a:gd name="connsiteY31" fmla="*/ 1543050 h 1809750"/>
              <a:gd name="connsiteX32" fmla="*/ 2700338 w 6772496"/>
              <a:gd name="connsiteY32" fmla="*/ 1428750 h 1809750"/>
              <a:gd name="connsiteX33" fmla="*/ 2914650 w 6772496"/>
              <a:gd name="connsiteY33" fmla="*/ 1452563 h 1809750"/>
              <a:gd name="connsiteX34" fmla="*/ 2647950 w 6772496"/>
              <a:gd name="connsiteY34" fmla="*/ 1333500 h 1809750"/>
              <a:gd name="connsiteX35" fmla="*/ 2900363 w 6772496"/>
              <a:gd name="connsiteY35" fmla="*/ 1385888 h 1809750"/>
              <a:gd name="connsiteX36" fmla="*/ 2538413 w 6772496"/>
              <a:gd name="connsiteY36" fmla="*/ 1233488 h 1809750"/>
              <a:gd name="connsiteX37" fmla="*/ 2976563 w 6772496"/>
              <a:gd name="connsiteY37" fmla="*/ 1371600 h 1809750"/>
              <a:gd name="connsiteX38" fmla="*/ 3367088 w 6772496"/>
              <a:gd name="connsiteY38" fmla="*/ 1495425 h 1809750"/>
              <a:gd name="connsiteX39" fmla="*/ 3752850 w 6772496"/>
              <a:gd name="connsiteY39" fmla="*/ 1604963 h 1809750"/>
              <a:gd name="connsiteX40" fmla="*/ 3509963 w 6772496"/>
              <a:gd name="connsiteY40" fmla="*/ 1504950 h 1809750"/>
              <a:gd name="connsiteX41" fmla="*/ 3657600 w 6772496"/>
              <a:gd name="connsiteY41" fmla="*/ 1514475 h 1809750"/>
              <a:gd name="connsiteX42" fmla="*/ 3224213 w 6772496"/>
              <a:gd name="connsiteY42" fmla="*/ 1376363 h 1809750"/>
              <a:gd name="connsiteX43" fmla="*/ 2814638 w 6772496"/>
              <a:gd name="connsiteY43" fmla="*/ 1223963 h 1809750"/>
              <a:gd name="connsiteX44" fmla="*/ 2433638 w 6772496"/>
              <a:gd name="connsiteY44" fmla="*/ 1071563 h 1809750"/>
              <a:gd name="connsiteX45" fmla="*/ 1209675 w 6772496"/>
              <a:gd name="connsiteY45" fmla="*/ 633413 h 1809750"/>
              <a:gd name="connsiteX46" fmla="*/ 1343025 w 6772496"/>
              <a:gd name="connsiteY46" fmla="*/ 623888 h 1809750"/>
              <a:gd name="connsiteX47" fmla="*/ 1019175 w 6772496"/>
              <a:gd name="connsiteY47" fmla="*/ 442913 h 1809750"/>
              <a:gd name="connsiteX48" fmla="*/ 581025 w 6772496"/>
              <a:gd name="connsiteY48" fmla="*/ 271463 h 1809750"/>
              <a:gd name="connsiteX49" fmla="*/ 0 w 6772496"/>
              <a:gd name="connsiteY49" fmla="*/ 104775 h 1809750"/>
              <a:gd name="connsiteX50" fmla="*/ 295275 w 6772496"/>
              <a:gd name="connsiteY50" fmla="*/ 157163 h 1809750"/>
              <a:gd name="connsiteX51" fmla="*/ 214313 w 6772496"/>
              <a:gd name="connsiteY51" fmla="*/ 114300 h 1809750"/>
              <a:gd name="connsiteX52" fmla="*/ 514350 w 6772496"/>
              <a:gd name="connsiteY52" fmla="*/ 176213 h 1809750"/>
              <a:gd name="connsiteX53" fmla="*/ 400050 w 6772496"/>
              <a:gd name="connsiteY53" fmla="*/ 123825 h 1809750"/>
              <a:gd name="connsiteX54" fmla="*/ 557213 w 6772496"/>
              <a:gd name="connsiteY54" fmla="*/ 119063 h 1809750"/>
              <a:gd name="connsiteX55" fmla="*/ 176213 w 6772496"/>
              <a:gd name="connsiteY55"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5133974 w 6772496"/>
              <a:gd name="connsiteY23" fmla="*/ 1581150 h 1809750"/>
              <a:gd name="connsiteX24" fmla="*/ 5595937 w 6772496"/>
              <a:gd name="connsiteY24" fmla="*/ 1662113 h 1809750"/>
              <a:gd name="connsiteX25" fmla="*/ 5948362 w 6772496"/>
              <a:gd name="connsiteY25" fmla="*/ 1719263 h 1809750"/>
              <a:gd name="connsiteX26" fmla="*/ 6396037 w 6772496"/>
              <a:gd name="connsiteY26" fmla="*/ 1743075 h 1809750"/>
              <a:gd name="connsiteX27" fmla="*/ 6029324 w 6772496"/>
              <a:gd name="connsiteY27" fmla="*/ 1762125 h 1809750"/>
              <a:gd name="connsiteX28" fmla="*/ 5662612 w 6772496"/>
              <a:gd name="connsiteY28" fmla="*/ 1724025 h 1809750"/>
              <a:gd name="connsiteX29" fmla="*/ 4238625 w 6772496"/>
              <a:gd name="connsiteY29" fmla="*/ 1809750 h 1809750"/>
              <a:gd name="connsiteX30" fmla="*/ 4176713 w 6772496"/>
              <a:gd name="connsiteY30" fmla="*/ 1800225 h 1809750"/>
              <a:gd name="connsiteX31" fmla="*/ 3667125 w 6772496"/>
              <a:gd name="connsiteY31" fmla="*/ 1704975 h 1809750"/>
              <a:gd name="connsiteX32" fmla="*/ 3014663 w 6772496"/>
              <a:gd name="connsiteY32" fmla="*/ 1543050 h 1809750"/>
              <a:gd name="connsiteX33" fmla="*/ 2700338 w 6772496"/>
              <a:gd name="connsiteY33" fmla="*/ 1428750 h 1809750"/>
              <a:gd name="connsiteX34" fmla="*/ 2914650 w 6772496"/>
              <a:gd name="connsiteY34" fmla="*/ 1452563 h 1809750"/>
              <a:gd name="connsiteX35" fmla="*/ 2647950 w 6772496"/>
              <a:gd name="connsiteY35" fmla="*/ 1333500 h 1809750"/>
              <a:gd name="connsiteX36" fmla="*/ 2900363 w 6772496"/>
              <a:gd name="connsiteY36" fmla="*/ 1385888 h 1809750"/>
              <a:gd name="connsiteX37" fmla="*/ 2538413 w 6772496"/>
              <a:gd name="connsiteY37" fmla="*/ 1233488 h 1809750"/>
              <a:gd name="connsiteX38" fmla="*/ 2976563 w 6772496"/>
              <a:gd name="connsiteY38" fmla="*/ 1371600 h 1809750"/>
              <a:gd name="connsiteX39" fmla="*/ 3367088 w 6772496"/>
              <a:gd name="connsiteY39" fmla="*/ 1495425 h 1809750"/>
              <a:gd name="connsiteX40" fmla="*/ 3752850 w 6772496"/>
              <a:gd name="connsiteY40" fmla="*/ 1604963 h 1809750"/>
              <a:gd name="connsiteX41" fmla="*/ 3509963 w 6772496"/>
              <a:gd name="connsiteY41" fmla="*/ 1504950 h 1809750"/>
              <a:gd name="connsiteX42" fmla="*/ 3657600 w 6772496"/>
              <a:gd name="connsiteY42" fmla="*/ 1514475 h 1809750"/>
              <a:gd name="connsiteX43" fmla="*/ 3224213 w 6772496"/>
              <a:gd name="connsiteY43" fmla="*/ 1376363 h 1809750"/>
              <a:gd name="connsiteX44" fmla="*/ 2814638 w 6772496"/>
              <a:gd name="connsiteY44" fmla="*/ 1223963 h 1809750"/>
              <a:gd name="connsiteX45" fmla="*/ 2433638 w 6772496"/>
              <a:gd name="connsiteY45" fmla="*/ 1071563 h 1809750"/>
              <a:gd name="connsiteX46" fmla="*/ 1209675 w 6772496"/>
              <a:gd name="connsiteY46" fmla="*/ 633413 h 1809750"/>
              <a:gd name="connsiteX47" fmla="*/ 1343025 w 6772496"/>
              <a:gd name="connsiteY47" fmla="*/ 623888 h 1809750"/>
              <a:gd name="connsiteX48" fmla="*/ 1019175 w 6772496"/>
              <a:gd name="connsiteY48" fmla="*/ 442913 h 1809750"/>
              <a:gd name="connsiteX49" fmla="*/ 581025 w 6772496"/>
              <a:gd name="connsiteY49" fmla="*/ 271463 h 1809750"/>
              <a:gd name="connsiteX50" fmla="*/ 0 w 6772496"/>
              <a:gd name="connsiteY50" fmla="*/ 104775 h 1809750"/>
              <a:gd name="connsiteX51" fmla="*/ 295275 w 6772496"/>
              <a:gd name="connsiteY51" fmla="*/ 157163 h 1809750"/>
              <a:gd name="connsiteX52" fmla="*/ 214313 w 6772496"/>
              <a:gd name="connsiteY52" fmla="*/ 114300 h 1809750"/>
              <a:gd name="connsiteX53" fmla="*/ 514350 w 6772496"/>
              <a:gd name="connsiteY53" fmla="*/ 176213 h 1809750"/>
              <a:gd name="connsiteX54" fmla="*/ 400050 w 6772496"/>
              <a:gd name="connsiteY54" fmla="*/ 123825 h 1809750"/>
              <a:gd name="connsiteX55" fmla="*/ 557213 w 6772496"/>
              <a:gd name="connsiteY55" fmla="*/ 119063 h 1809750"/>
              <a:gd name="connsiteX56" fmla="*/ 176213 w 6772496"/>
              <a:gd name="connsiteY56"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5133974 w 6772496"/>
              <a:gd name="connsiteY23" fmla="*/ 1581150 h 1809750"/>
              <a:gd name="connsiteX24" fmla="*/ 5595937 w 6772496"/>
              <a:gd name="connsiteY24" fmla="*/ 1662113 h 1809750"/>
              <a:gd name="connsiteX25" fmla="*/ 5948362 w 6772496"/>
              <a:gd name="connsiteY25" fmla="*/ 1719263 h 1809750"/>
              <a:gd name="connsiteX26" fmla="*/ 6396037 w 6772496"/>
              <a:gd name="connsiteY26" fmla="*/ 1743075 h 1809750"/>
              <a:gd name="connsiteX27" fmla="*/ 6029324 w 6772496"/>
              <a:gd name="connsiteY27" fmla="*/ 1762125 h 1809750"/>
              <a:gd name="connsiteX28" fmla="*/ 5662612 w 6772496"/>
              <a:gd name="connsiteY28" fmla="*/ 1724025 h 1809750"/>
              <a:gd name="connsiteX29" fmla="*/ 5138737 w 6772496"/>
              <a:gd name="connsiteY29" fmla="*/ 1671638 h 1809750"/>
              <a:gd name="connsiteX30" fmla="*/ 4238625 w 6772496"/>
              <a:gd name="connsiteY30" fmla="*/ 1809750 h 1809750"/>
              <a:gd name="connsiteX31" fmla="*/ 4176713 w 6772496"/>
              <a:gd name="connsiteY31" fmla="*/ 1800225 h 1809750"/>
              <a:gd name="connsiteX32" fmla="*/ 3667125 w 6772496"/>
              <a:gd name="connsiteY32" fmla="*/ 1704975 h 1809750"/>
              <a:gd name="connsiteX33" fmla="*/ 3014663 w 6772496"/>
              <a:gd name="connsiteY33" fmla="*/ 1543050 h 1809750"/>
              <a:gd name="connsiteX34" fmla="*/ 2700338 w 6772496"/>
              <a:gd name="connsiteY34" fmla="*/ 1428750 h 1809750"/>
              <a:gd name="connsiteX35" fmla="*/ 2914650 w 6772496"/>
              <a:gd name="connsiteY35" fmla="*/ 1452563 h 1809750"/>
              <a:gd name="connsiteX36" fmla="*/ 2647950 w 6772496"/>
              <a:gd name="connsiteY36" fmla="*/ 1333500 h 1809750"/>
              <a:gd name="connsiteX37" fmla="*/ 2900363 w 6772496"/>
              <a:gd name="connsiteY37" fmla="*/ 1385888 h 1809750"/>
              <a:gd name="connsiteX38" fmla="*/ 2538413 w 6772496"/>
              <a:gd name="connsiteY38" fmla="*/ 1233488 h 1809750"/>
              <a:gd name="connsiteX39" fmla="*/ 2976563 w 6772496"/>
              <a:gd name="connsiteY39" fmla="*/ 1371600 h 1809750"/>
              <a:gd name="connsiteX40" fmla="*/ 3367088 w 6772496"/>
              <a:gd name="connsiteY40" fmla="*/ 1495425 h 1809750"/>
              <a:gd name="connsiteX41" fmla="*/ 3752850 w 6772496"/>
              <a:gd name="connsiteY41" fmla="*/ 1604963 h 1809750"/>
              <a:gd name="connsiteX42" fmla="*/ 3509963 w 6772496"/>
              <a:gd name="connsiteY42" fmla="*/ 1504950 h 1809750"/>
              <a:gd name="connsiteX43" fmla="*/ 3657600 w 6772496"/>
              <a:gd name="connsiteY43" fmla="*/ 1514475 h 1809750"/>
              <a:gd name="connsiteX44" fmla="*/ 3224213 w 6772496"/>
              <a:gd name="connsiteY44" fmla="*/ 1376363 h 1809750"/>
              <a:gd name="connsiteX45" fmla="*/ 2814638 w 6772496"/>
              <a:gd name="connsiteY45" fmla="*/ 1223963 h 1809750"/>
              <a:gd name="connsiteX46" fmla="*/ 2433638 w 6772496"/>
              <a:gd name="connsiteY46" fmla="*/ 1071563 h 1809750"/>
              <a:gd name="connsiteX47" fmla="*/ 1209675 w 6772496"/>
              <a:gd name="connsiteY47" fmla="*/ 633413 h 1809750"/>
              <a:gd name="connsiteX48" fmla="*/ 1343025 w 6772496"/>
              <a:gd name="connsiteY48" fmla="*/ 623888 h 1809750"/>
              <a:gd name="connsiteX49" fmla="*/ 1019175 w 6772496"/>
              <a:gd name="connsiteY49" fmla="*/ 442913 h 1809750"/>
              <a:gd name="connsiteX50" fmla="*/ 581025 w 6772496"/>
              <a:gd name="connsiteY50" fmla="*/ 271463 h 1809750"/>
              <a:gd name="connsiteX51" fmla="*/ 0 w 6772496"/>
              <a:gd name="connsiteY51" fmla="*/ 104775 h 1809750"/>
              <a:gd name="connsiteX52" fmla="*/ 295275 w 6772496"/>
              <a:gd name="connsiteY52" fmla="*/ 157163 h 1809750"/>
              <a:gd name="connsiteX53" fmla="*/ 214313 w 6772496"/>
              <a:gd name="connsiteY53" fmla="*/ 114300 h 1809750"/>
              <a:gd name="connsiteX54" fmla="*/ 514350 w 6772496"/>
              <a:gd name="connsiteY54" fmla="*/ 176213 h 1809750"/>
              <a:gd name="connsiteX55" fmla="*/ 400050 w 6772496"/>
              <a:gd name="connsiteY55" fmla="*/ 123825 h 1809750"/>
              <a:gd name="connsiteX56" fmla="*/ 557213 w 6772496"/>
              <a:gd name="connsiteY56" fmla="*/ 119063 h 1809750"/>
              <a:gd name="connsiteX57" fmla="*/ 176213 w 6772496"/>
              <a:gd name="connsiteY57" fmla="*/ 19050 h 1809750"/>
              <a:gd name="connsiteX0" fmla="*/ 85725 w 6772496"/>
              <a:gd name="connsiteY0" fmla="*/ 0 h 1809750"/>
              <a:gd name="connsiteX1" fmla="*/ 619125 w 6772496"/>
              <a:gd name="connsiteY1" fmla="*/ 100013 h 1809750"/>
              <a:gd name="connsiteX2" fmla="*/ 1104900 w 6772496"/>
              <a:gd name="connsiteY2" fmla="*/ 285750 h 1809750"/>
              <a:gd name="connsiteX3" fmla="*/ 1866900 w 6772496"/>
              <a:gd name="connsiteY3" fmla="*/ 542925 h 1809750"/>
              <a:gd name="connsiteX4" fmla="*/ 2514600 w 6772496"/>
              <a:gd name="connsiteY4" fmla="*/ 762000 h 1809750"/>
              <a:gd name="connsiteX5" fmla="*/ 3014663 w 6772496"/>
              <a:gd name="connsiteY5" fmla="*/ 947738 h 1809750"/>
              <a:gd name="connsiteX6" fmla="*/ 3243263 w 6772496"/>
              <a:gd name="connsiteY6" fmla="*/ 1038225 h 1809750"/>
              <a:gd name="connsiteX7" fmla="*/ 3771900 w 6772496"/>
              <a:gd name="connsiteY7" fmla="*/ 1171575 h 1809750"/>
              <a:gd name="connsiteX8" fmla="*/ 4167188 w 6772496"/>
              <a:gd name="connsiteY8" fmla="*/ 1238250 h 1809750"/>
              <a:gd name="connsiteX9" fmla="*/ 4948238 w 6772496"/>
              <a:gd name="connsiteY9" fmla="*/ 1333500 h 1809750"/>
              <a:gd name="connsiteX10" fmla="*/ 5676900 w 6772496"/>
              <a:gd name="connsiteY10" fmla="*/ 1395413 h 1809750"/>
              <a:gd name="connsiteX11" fmla="*/ 6696075 w 6772496"/>
              <a:gd name="connsiteY11" fmla="*/ 1452563 h 1809750"/>
              <a:gd name="connsiteX12" fmla="*/ 6529388 w 6772496"/>
              <a:gd name="connsiteY12" fmla="*/ 1490663 h 1809750"/>
              <a:gd name="connsiteX13" fmla="*/ 6772275 w 6772496"/>
              <a:gd name="connsiteY13" fmla="*/ 1543050 h 1809750"/>
              <a:gd name="connsiteX14" fmla="*/ 6472237 w 6772496"/>
              <a:gd name="connsiteY14" fmla="*/ 1552575 h 1809750"/>
              <a:gd name="connsiteX15" fmla="*/ 5762624 w 6772496"/>
              <a:gd name="connsiteY15" fmla="*/ 1519238 h 1809750"/>
              <a:gd name="connsiteX16" fmla="*/ 5129212 w 6772496"/>
              <a:gd name="connsiteY16" fmla="*/ 1462087 h 1809750"/>
              <a:gd name="connsiteX17" fmla="*/ 5667374 w 6772496"/>
              <a:gd name="connsiteY17" fmla="*/ 1547813 h 1809750"/>
              <a:gd name="connsiteX18" fmla="*/ 5562599 w 6772496"/>
              <a:gd name="connsiteY18" fmla="*/ 1566863 h 1809750"/>
              <a:gd name="connsiteX19" fmla="*/ 6081712 w 6772496"/>
              <a:gd name="connsiteY19" fmla="*/ 1624013 h 1809750"/>
              <a:gd name="connsiteX20" fmla="*/ 6415087 w 6772496"/>
              <a:gd name="connsiteY20" fmla="*/ 1638300 h 1809750"/>
              <a:gd name="connsiteX21" fmla="*/ 6134099 w 6772496"/>
              <a:gd name="connsiteY21" fmla="*/ 1657350 h 1809750"/>
              <a:gd name="connsiteX22" fmla="*/ 5738812 w 6772496"/>
              <a:gd name="connsiteY22" fmla="*/ 1624013 h 1809750"/>
              <a:gd name="connsiteX23" fmla="*/ 5133974 w 6772496"/>
              <a:gd name="connsiteY23" fmla="*/ 1581150 h 1809750"/>
              <a:gd name="connsiteX24" fmla="*/ 5595937 w 6772496"/>
              <a:gd name="connsiteY24" fmla="*/ 1662113 h 1809750"/>
              <a:gd name="connsiteX25" fmla="*/ 5948362 w 6772496"/>
              <a:gd name="connsiteY25" fmla="*/ 1719263 h 1809750"/>
              <a:gd name="connsiteX26" fmla="*/ 6396037 w 6772496"/>
              <a:gd name="connsiteY26" fmla="*/ 1743075 h 1809750"/>
              <a:gd name="connsiteX27" fmla="*/ 6029324 w 6772496"/>
              <a:gd name="connsiteY27" fmla="*/ 1762125 h 1809750"/>
              <a:gd name="connsiteX28" fmla="*/ 5662612 w 6772496"/>
              <a:gd name="connsiteY28" fmla="*/ 1724025 h 1809750"/>
              <a:gd name="connsiteX29" fmla="*/ 5138737 w 6772496"/>
              <a:gd name="connsiteY29" fmla="*/ 1671638 h 1809750"/>
              <a:gd name="connsiteX30" fmla="*/ 5629274 w 6772496"/>
              <a:gd name="connsiteY30" fmla="*/ 1762125 h 1809750"/>
              <a:gd name="connsiteX31" fmla="*/ 4238625 w 6772496"/>
              <a:gd name="connsiteY31" fmla="*/ 1809750 h 1809750"/>
              <a:gd name="connsiteX32" fmla="*/ 4176713 w 6772496"/>
              <a:gd name="connsiteY32" fmla="*/ 1800225 h 1809750"/>
              <a:gd name="connsiteX33" fmla="*/ 3667125 w 6772496"/>
              <a:gd name="connsiteY33" fmla="*/ 1704975 h 1809750"/>
              <a:gd name="connsiteX34" fmla="*/ 3014663 w 6772496"/>
              <a:gd name="connsiteY34" fmla="*/ 1543050 h 1809750"/>
              <a:gd name="connsiteX35" fmla="*/ 2700338 w 6772496"/>
              <a:gd name="connsiteY35" fmla="*/ 1428750 h 1809750"/>
              <a:gd name="connsiteX36" fmla="*/ 2914650 w 6772496"/>
              <a:gd name="connsiteY36" fmla="*/ 1452563 h 1809750"/>
              <a:gd name="connsiteX37" fmla="*/ 2647950 w 6772496"/>
              <a:gd name="connsiteY37" fmla="*/ 1333500 h 1809750"/>
              <a:gd name="connsiteX38" fmla="*/ 2900363 w 6772496"/>
              <a:gd name="connsiteY38" fmla="*/ 1385888 h 1809750"/>
              <a:gd name="connsiteX39" fmla="*/ 2538413 w 6772496"/>
              <a:gd name="connsiteY39" fmla="*/ 1233488 h 1809750"/>
              <a:gd name="connsiteX40" fmla="*/ 2976563 w 6772496"/>
              <a:gd name="connsiteY40" fmla="*/ 1371600 h 1809750"/>
              <a:gd name="connsiteX41" fmla="*/ 3367088 w 6772496"/>
              <a:gd name="connsiteY41" fmla="*/ 1495425 h 1809750"/>
              <a:gd name="connsiteX42" fmla="*/ 3752850 w 6772496"/>
              <a:gd name="connsiteY42" fmla="*/ 1604963 h 1809750"/>
              <a:gd name="connsiteX43" fmla="*/ 3509963 w 6772496"/>
              <a:gd name="connsiteY43" fmla="*/ 1504950 h 1809750"/>
              <a:gd name="connsiteX44" fmla="*/ 3657600 w 6772496"/>
              <a:gd name="connsiteY44" fmla="*/ 1514475 h 1809750"/>
              <a:gd name="connsiteX45" fmla="*/ 3224213 w 6772496"/>
              <a:gd name="connsiteY45" fmla="*/ 1376363 h 1809750"/>
              <a:gd name="connsiteX46" fmla="*/ 2814638 w 6772496"/>
              <a:gd name="connsiteY46" fmla="*/ 1223963 h 1809750"/>
              <a:gd name="connsiteX47" fmla="*/ 2433638 w 6772496"/>
              <a:gd name="connsiteY47" fmla="*/ 1071563 h 1809750"/>
              <a:gd name="connsiteX48" fmla="*/ 1209675 w 6772496"/>
              <a:gd name="connsiteY48" fmla="*/ 633413 h 1809750"/>
              <a:gd name="connsiteX49" fmla="*/ 1343025 w 6772496"/>
              <a:gd name="connsiteY49" fmla="*/ 623888 h 1809750"/>
              <a:gd name="connsiteX50" fmla="*/ 1019175 w 6772496"/>
              <a:gd name="connsiteY50" fmla="*/ 442913 h 1809750"/>
              <a:gd name="connsiteX51" fmla="*/ 581025 w 6772496"/>
              <a:gd name="connsiteY51" fmla="*/ 271463 h 1809750"/>
              <a:gd name="connsiteX52" fmla="*/ 0 w 6772496"/>
              <a:gd name="connsiteY52" fmla="*/ 104775 h 1809750"/>
              <a:gd name="connsiteX53" fmla="*/ 295275 w 6772496"/>
              <a:gd name="connsiteY53" fmla="*/ 157163 h 1809750"/>
              <a:gd name="connsiteX54" fmla="*/ 214313 w 6772496"/>
              <a:gd name="connsiteY54" fmla="*/ 114300 h 1809750"/>
              <a:gd name="connsiteX55" fmla="*/ 514350 w 6772496"/>
              <a:gd name="connsiteY55" fmla="*/ 176213 h 1809750"/>
              <a:gd name="connsiteX56" fmla="*/ 400050 w 6772496"/>
              <a:gd name="connsiteY56" fmla="*/ 123825 h 1809750"/>
              <a:gd name="connsiteX57" fmla="*/ 557213 w 6772496"/>
              <a:gd name="connsiteY57" fmla="*/ 119063 h 1809750"/>
              <a:gd name="connsiteX58" fmla="*/ 176213 w 6772496"/>
              <a:gd name="connsiteY58" fmla="*/ 19050 h 1809750"/>
              <a:gd name="connsiteX0" fmla="*/ 85725 w 6772496"/>
              <a:gd name="connsiteY0" fmla="*/ 0 h 1819275"/>
              <a:gd name="connsiteX1" fmla="*/ 619125 w 6772496"/>
              <a:gd name="connsiteY1" fmla="*/ 100013 h 1819275"/>
              <a:gd name="connsiteX2" fmla="*/ 1104900 w 6772496"/>
              <a:gd name="connsiteY2" fmla="*/ 285750 h 1819275"/>
              <a:gd name="connsiteX3" fmla="*/ 1866900 w 6772496"/>
              <a:gd name="connsiteY3" fmla="*/ 542925 h 1819275"/>
              <a:gd name="connsiteX4" fmla="*/ 2514600 w 6772496"/>
              <a:gd name="connsiteY4" fmla="*/ 762000 h 1819275"/>
              <a:gd name="connsiteX5" fmla="*/ 3014663 w 6772496"/>
              <a:gd name="connsiteY5" fmla="*/ 947738 h 1819275"/>
              <a:gd name="connsiteX6" fmla="*/ 3243263 w 6772496"/>
              <a:gd name="connsiteY6" fmla="*/ 1038225 h 1819275"/>
              <a:gd name="connsiteX7" fmla="*/ 3771900 w 6772496"/>
              <a:gd name="connsiteY7" fmla="*/ 1171575 h 1819275"/>
              <a:gd name="connsiteX8" fmla="*/ 4167188 w 6772496"/>
              <a:gd name="connsiteY8" fmla="*/ 1238250 h 1819275"/>
              <a:gd name="connsiteX9" fmla="*/ 4948238 w 6772496"/>
              <a:gd name="connsiteY9" fmla="*/ 1333500 h 1819275"/>
              <a:gd name="connsiteX10" fmla="*/ 5676900 w 6772496"/>
              <a:gd name="connsiteY10" fmla="*/ 1395413 h 1819275"/>
              <a:gd name="connsiteX11" fmla="*/ 6696075 w 6772496"/>
              <a:gd name="connsiteY11" fmla="*/ 1452563 h 1819275"/>
              <a:gd name="connsiteX12" fmla="*/ 6529388 w 6772496"/>
              <a:gd name="connsiteY12" fmla="*/ 1490663 h 1819275"/>
              <a:gd name="connsiteX13" fmla="*/ 6772275 w 6772496"/>
              <a:gd name="connsiteY13" fmla="*/ 1543050 h 1819275"/>
              <a:gd name="connsiteX14" fmla="*/ 6472237 w 6772496"/>
              <a:gd name="connsiteY14" fmla="*/ 1552575 h 1819275"/>
              <a:gd name="connsiteX15" fmla="*/ 5762624 w 6772496"/>
              <a:gd name="connsiteY15" fmla="*/ 1519238 h 1819275"/>
              <a:gd name="connsiteX16" fmla="*/ 5129212 w 6772496"/>
              <a:gd name="connsiteY16" fmla="*/ 1462087 h 1819275"/>
              <a:gd name="connsiteX17" fmla="*/ 5667374 w 6772496"/>
              <a:gd name="connsiteY17" fmla="*/ 1547813 h 1819275"/>
              <a:gd name="connsiteX18" fmla="*/ 5562599 w 6772496"/>
              <a:gd name="connsiteY18" fmla="*/ 1566863 h 1819275"/>
              <a:gd name="connsiteX19" fmla="*/ 6081712 w 6772496"/>
              <a:gd name="connsiteY19" fmla="*/ 1624013 h 1819275"/>
              <a:gd name="connsiteX20" fmla="*/ 6415087 w 6772496"/>
              <a:gd name="connsiteY20" fmla="*/ 1638300 h 1819275"/>
              <a:gd name="connsiteX21" fmla="*/ 6134099 w 6772496"/>
              <a:gd name="connsiteY21" fmla="*/ 1657350 h 1819275"/>
              <a:gd name="connsiteX22" fmla="*/ 5738812 w 6772496"/>
              <a:gd name="connsiteY22" fmla="*/ 1624013 h 1819275"/>
              <a:gd name="connsiteX23" fmla="*/ 5133974 w 6772496"/>
              <a:gd name="connsiteY23" fmla="*/ 1581150 h 1819275"/>
              <a:gd name="connsiteX24" fmla="*/ 5595937 w 6772496"/>
              <a:gd name="connsiteY24" fmla="*/ 1662113 h 1819275"/>
              <a:gd name="connsiteX25" fmla="*/ 5948362 w 6772496"/>
              <a:gd name="connsiteY25" fmla="*/ 1719263 h 1819275"/>
              <a:gd name="connsiteX26" fmla="*/ 6396037 w 6772496"/>
              <a:gd name="connsiteY26" fmla="*/ 1743075 h 1819275"/>
              <a:gd name="connsiteX27" fmla="*/ 6029324 w 6772496"/>
              <a:gd name="connsiteY27" fmla="*/ 1762125 h 1819275"/>
              <a:gd name="connsiteX28" fmla="*/ 5662612 w 6772496"/>
              <a:gd name="connsiteY28" fmla="*/ 1724025 h 1819275"/>
              <a:gd name="connsiteX29" fmla="*/ 5138737 w 6772496"/>
              <a:gd name="connsiteY29" fmla="*/ 1671638 h 1819275"/>
              <a:gd name="connsiteX30" fmla="*/ 5629274 w 6772496"/>
              <a:gd name="connsiteY30" fmla="*/ 1762125 h 1819275"/>
              <a:gd name="connsiteX31" fmla="*/ 5995987 w 6772496"/>
              <a:gd name="connsiteY31" fmla="*/ 1819275 h 1819275"/>
              <a:gd name="connsiteX32" fmla="*/ 4238625 w 6772496"/>
              <a:gd name="connsiteY32" fmla="*/ 1809750 h 1819275"/>
              <a:gd name="connsiteX33" fmla="*/ 4176713 w 6772496"/>
              <a:gd name="connsiteY33" fmla="*/ 1800225 h 1819275"/>
              <a:gd name="connsiteX34" fmla="*/ 3667125 w 6772496"/>
              <a:gd name="connsiteY34" fmla="*/ 1704975 h 1819275"/>
              <a:gd name="connsiteX35" fmla="*/ 3014663 w 6772496"/>
              <a:gd name="connsiteY35" fmla="*/ 1543050 h 1819275"/>
              <a:gd name="connsiteX36" fmla="*/ 2700338 w 6772496"/>
              <a:gd name="connsiteY36" fmla="*/ 1428750 h 1819275"/>
              <a:gd name="connsiteX37" fmla="*/ 2914650 w 6772496"/>
              <a:gd name="connsiteY37" fmla="*/ 1452563 h 1819275"/>
              <a:gd name="connsiteX38" fmla="*/ 2647950 w 6772496"/>
              <a:gd name="connsiteY38" fmla="*/ 1333500 h 1819275"/>
              <a:gd name="connsiteX39" fmla="*/ 2900363 w 6772496"/>
              <a:gd name="connsiteY39" fmla="*/ 1385888 h 1819275"/>
              <a:gd name="connsiteX40" fmla="*/ 2538413 w 6772496"/>
              <a:gd name="connsiteY40" fmla="*/ 1233488 h 1819275"/>
              <a:gd name="connsiteX41" fmla="*/ 2976563 w 6772496"/>
              <a:gd name="connsiteY41" fmla="*/ 1371600 h 1819275"/>
              <a:gd name="connsiteX42" fmla="*/ 3367088 w 6772496"/>
              <a:gd name="connsiteY42" fmla="*/ 1495425 h 1819275"/>
              <a:gd name="connsiteX43" fmla="*/ 3752850 w 6772496"/>
              <a:gd name="connsiteY43" fmla="*/ 1604963 h 1819275"/>
              <a:gd name="connsiteX44" fmla="*/ 3509963 w 6772496"/>
              <a:gd name="connsiteY44" fmla="*/ 1504950 h 1819275"/>
              <a:gd name="connsiteX45" fmla="*/ 3657600 w 6772496"/>
              <a:gd name="connsiteY45" fmla="*/ 1514475 h 1819275"/>
              <a:gd name="connsiteX46" fmla="*/ 3224213 w 6772496"/>
              <a:gd name="connsiteY46" fmla="*/ 1376363 h 1819275"/>
              <a:gd name="connsiteX47" fmla="*/ 2814638 w 6772496"/>
              <a:gd name="connsiteY47" fmla="*/ 1223963 h 1819275"/>
              <a:gd name="connsiteX48" fmla="*/ 2433638 w 6772496"/>
              <a:gd name="connsiteY48" fmla="*/ 1071563 h 1819275"/>
              <a:gd name="connsiteX49" fmla="*/ 1209675 w 6772496"/>
              <a:gd name="connsiteY49" fmla="*/ 633413 h 1819275"/>
              <a:gd name="connsiteX50" fmla="*/ 1343025 w 6772496"/>
              <a:gd name="connsiteY50" fmla="*/ 623888 h 1819275"/>
              <a:gd name="connsiteX51" fmla="*/ 1019175 w 6772496"/>
              <a:gd name="connsiteY51" fmla="*/ 442913 h 1819275"/>
              <a:gd name="connsiteX52" fmla="*/ 581025 w 6772496"/>
              <a:gd name="connsiteY52" fmla="*/ 271463 h 1819275"/>
              <a:gd name="connsiteX53" fmla="*/ 0 w 6772496"/>
              <a:gd name="connsiteY53" fmla="*/ 104775 h 1819275"/>
              <a:gd name="connsiteX54" fmla="*/ 295275 w 6772496"/>
              <a:gd name="connsiteY54" fmla="*/ 157163 h 1819275"/>
              <a:gd name="connsiteX55" fmla="*/ 214313 w 6772496"/>
              <a:gd name="connsiteY55" fmla="*/ 114300 h 1819275"/>
              <a:gd name="connsiteX56" fmla="*/ 514350 w 6772496"/>
              <a:gd name="connsiteY56" fmla="*/ 176213 h 1819275"/>
              <a:gd name="connsiteX57" fmla="*/ 400050 w 6772496"/>
              <a:gd name="connsiteY57" fmla="*/ 123825 h 1819275"/>
              <a:gd name="connsiteX58" fmla="*/ 557213 w 6772496"/>
              <a:gd name="connsiteY58" fmla="*/ 119063 h 1819275"/>
              <a:gd name="connsiteX59" fmla="*/ 176213 w 6772496"/>
              <a:gd name="connsiteY59" fmla="*/ 19050 h 1819275"/>
              <a:gd name="connsiteX0" fmla="*/ 85725 w 6772496"/>
              <a:gd name="connsiteY0" fmla="*/ 0 h 1857419"/>
              <a:gd name="connsiteX1" fmla="*/ 619125 w 6772496"/>
              <a:gd name="connsiteY1" fmla="*/ 100013 h 1857419"/>
              <a:gd name="connsiteX2" fmla="*/ 1104900 w 6772496"/>
              <a:gd name="connsiteY2" fmla="*/ 285750 h 1857419"/>
              <a:gd name="connsiteX3" fmla="*/ 1866900 w 6772496"/>
              <a:gd name="connsiteY3" fmla="*/ 542925 h 1857419"/>
              <a:gd name="connsiteX4" fmla="*/ 2514600 w 6772496"/>
              <a:gd name="connsiteY4" fmla="*/ 762000 h 1857419"/>
              <a:gd name="connsiteX5" fmla="*/ 3014663 w 6772496"/>
              <a:gd name="connsiteY5" fmla="*/ 947738 h 1857419"/>
              <a:gd name="connsiteX6" fmla="*/ 3243263 w 6772496"/>
              <a:gd name="connsiteY6" fmla="*/ 1038225 h 1857419"/>
              <a:gd name="connsiteX7" fmla="*/ 3771900 w 6772496"/>
              <a:gd name="connsiteY7" fmla="*/ 1171575 h 1857419"/>
              <a:gd name="connsiteX8" fmla="*/ 4167188 w 6772496"/>
              <a:gd name="connsiteY8" fmla="*/ 1238250 h 1857419"/>
              <a:gd name="connsiteX9" fmla="*/ 4948238 w 6772496"/>
              <a:gd name="connsiteY9" fmla="*/ 1333500 h 1857419"/>
              <a:gd name="connsiteX10" fmla="*/ 5676900 w 6772496"/>
              <a:gd name="connsiteY10" fmla="*/ 1395413 h 1857419"/>
              <a:gd name="connsiteX11" fmla="*/ 6696075 w 6772496"/>
              <a:gd name="connsiteY11" fmla="*/ 1452563 h 1857419"/>
              <a:gd name="connsiteX12" fmla="*/ 6529388 w 6772496"/>
              <a:gd name="connsiteY12" fmla="*/ 1490663 h 1857419"/>
              <a:gd name="connsiteX13" fmla="*/ 6772275 w 6772496"/>
              <a:gd name="connsiteY13" fmla="*/ 1543050 h 1857419"/>
              <a:gd name="connsiteX14" fmla="*/ 6472237 w 6772496"/>
              <a:gd name="connsiteY14" fmla="*/ 1552575 h 1857419"/>
              <a:gd name="connsiteX15" fmla="*/ 5762624 w 6772496"/>
              <a:gd name="connsiteY15" fmla="*/ 1519238 h 1857419"/>
              <a:gd name="connsiteX16" fmla="*/ 5129212 w 6772496"/>
              <a:gd name="connsiteY16" fmla="*/ 1462087 h 1857419"/>
              <a:gd name="connsiteX17" fmla="*/ 5667374 w 6772496"/>
              <a:gd name="connsiteY17" fmla="*/ 1547813 h 1857419"/>
              <a:gd name="connsiteX18" fmla="*/ 5562599 w 6772496"/>
              <a:gd name="connsiteY18" fmla="*/ 1566863 h 1857419"/>
              <a:gd name="connsiteX19" fmla="*/ 6081712 w 6772496"/>
              <a:gd name="connsiteY19" fmla="*/ 1624013 h 1857419"/>
              <a:gd name="connsiteX20" fmla="*/ 6415087 w 6772496"/>
              <a:gd name="connsiteY20" fmla="*/ 1638300 h 1857419"/>
              <a:gd name="connsiteX21" fmla="*/ 6134099 w 6772496"/>
              <a:gd name="connsiteY21" fmla="*/ 1657350 h 1857419"/>
              <a:gd name="connsiteX22" fmla="*/ 5738812 w 6772496"/>
              <a:gd name="connsiteY22" fmla="*/ 1624013 h 1857419"/>
              <a:gd name="connsiteX23" fmla="*/ 5133974 w 6772496"/>
              <a:gd name="connsiteY23" fmla="*/ 1581150 h 1857419"/>
              <a:gd name="connsiteX24" fmla="*/ 5595937 w 6772496"/>
              <a:gd name="connsiteY24" fmla="*/ 1662113 h 1857419"/>
              <a:gd name="connsiteX25" fmla="*/ 5948362 w 6772496"/>
              <a:gd name="connsiteY25" fmla="*/ 1719263 h 1857419"/>
              <a:gd name="connsiteX26" fmla="*/ 6396037 w 6772496"/>
              <a:gd name="connsiteY26" fmla="*/ 1743075 h 1857419"/>
              <a:gd name="connsiteX27" fmla="*/ 6029324 w 6772496"/>
              <a:gd name="connsiteY27" fmla="*/ 1762125 h 1857419"/>
              <a:gd name="connsiteX28" fmla="*/ 5662612 w 6772496"/>
              <a:gd name="connsiteY28" fmla="*/ 1724025 h 1857419"/>
              <a:gd name="connsiteX29" fmla="*/ 5138737 w 6772496"/>
              <a:gd name="connsiteY29" fmla="*/ 1671638 h 1857419"/>
              <a:gd name="connsiteX30" fmla="*/ 5629274 w 6772496"/>
              <a:gd name="connsiteY30" fmla="*/ 1762125 h 1857419"/>
              <a:gd name="connsiteX31" fmla="*/ 5995987 w 6772496"/>
              <a:gd name="connsiteY31" fmla="*/ 1819275 h 1857419"/>
              <a:gd name="connsiteX32" fmla="*/ 6681787 w 6772496"/>
              <a:gd name="connsiteY32" fmla="*/ 1857375 h 1857419"/>
              <a:gd name="connsiteX33" fmla="*/ 4238625 w 6772496"/>
              <a:gd name="connsiteY33" fmla="*/ 1809750 h 1857419"/>
              <a:gd name="connsiteX34" fmla="*/ 4176713 w 6772496"/>
              <a:gd name="connsiteY34" fmla="*/ 1800225 h 1857419"/>
              <a:gd name="connsiteX35" fmla="*/ 3667125 w 6772496"/>
              <a:gd name="connsiteY35" fmla="*/ 1704975 h 1857419"/>
              <a:gd name="connsiteX36" fmla="*/ 3014663 w 6772496"/>
              <a:gd name="connsiteY36" fmla="*/ 1543050 h 1857419"/>
              <a:gd name="connsiteX37" fmla="*/ 2700338 w 6772496"/>
              <a:gd name="connsiteY37" fmla="*/ 1428750 h 1857419"/>
              <a:gd name="connsiteX38" fmla="*/ 2914650 w 6772496"/>
              <a:gd name="connsiteY38" fmla="*/ 1452563 h 1857419"/>
              <a:gd name="connsiteX39" fmla="*/ 2647950 w 6772496"/>
              <a:gd name="connsiteY39" fmla="*/ 1333500 h 1857419"/>
              <a:gd name="connsiteX40" fmla="*/ 2900363 w 6772496"/>
              <a:gd name="connsiteY40" fmla="*/ 1385888 h 1857419"/>
              <a:gd name="connsiteX41" fmla="*/ 2538413 w 6772496"/>
              <a:gd name="connsiteY41" fmla="*/ 1233488 h 1857419"/>
              <a:gd name="connsiteX42" fmla="*/ 2976563 w 6772496"/>
              <a:gd name="connsiteY42" fmla="*/ 1371600 h 1857419"/>
              <a:gd name="connsiteX43" fmla="*/ 3367088 w 6772496"/>
              <a:gd name="connsiteY43" fmla="*/ 1495425 h 1857419"/>
              <a:gd name="connsiteX44" fmla="*/ 3752850 w 6772496"/>
              <a:gd name="connsiteY44" fmla="*/ 1604963 h 1857419"/>
              <a:gd name="connsiteX45" fmla="*/ 3509963 w 6772496"/>
              <a:gd name="connsiteY45" fmla="*/ 1504950 h 1857419"/>
              <a:gd name="connsiteX46" fmla="*/ 3657600 w 6772496"/>
              <a:gd name="connsiteY46" fmla="*/ 1514475 h 1857419"/>
              <a:gd name="connsiteX47" fmla="*/ 3224213 w 6772496"/>
              <a:gd name="connsiteY47" fmla="*/ 1376363 h 1857419"/>
              <a:gd name="connsiteX48" fmla="*/ 2814638 w 6772496"/>
              <a:gd name="connsiteY48" fmla="*/ 1223963 h 1857419"/>
              <a:gd name="connsiteX49" fmla="*/ 2433638 w 6772496"/>
              <a:gd name="connsiteY49" fmla="*/ 1071563 h 1857419"/>
              <a:gd name="connsiteX50" fmla="*/ 1209675 w 6772496"/>
              <a:gd name="connsiteY50" fmla="*/ 633413 h 1857419"/>
              <a:gd name="connsiteX51" fmla="*/ 1343025 w 6772496"/>
              <a:gd name="connsiteY51" fmla="*/ 623888 h 1857419"/>
              <a:gd name="connsiteX52" fmla="*/ 1019175 w 6772496"/>
              <a:gd name="connsiteY52" fmla="*/ 442913 h 1857419"/>
              <a:gd name="connsiteX53" fmla="*/ 581025 w 6772496"/>
              <a:gd name="connsiteY53" fmla="*/ 271463 h 1857419"/>
              <a:gd name="connsiteX54" fmla="*/ 0 w 6772496"/>
              <a:gd name="connsiteY54" fmla="*/ 104775 h 1857419"/>
              <a:gd name="connsiteX55" fmla="*/ 295275 w 6772496"/>
              <a:gd name="connsiteY55" fmla="*/ 157163 h 1857419"/>
              <a:gd name="connsiteX56" fmla="*/ 214313 w 6772496"/>
              <a:gd name="connsiteY56" fmla="*/ 114300 h 1857419"/>
              <a:gd name="connsiteX57" fmla="*/ 514350 w 6772496"/>
              <a:gd name="connsiteY57" fmla="*/ 176213 h 1857419"/>
              <a:gd name="connsiteX58" fmla="*/ 400050 w 6772496"/>
              <a:gd name="connsiteY58" fmla="*/ 123825 h 1857419"/>
              <a:gd name="connsiteX59" fmla="*/ 557213 w 6772496"/>
              <a:gd name="connsiteY59" fmla="*/ 119063 h 1857419"/>
              <a:gd name="connsiteX60" fmla="*/ 176213 w 6772496"/>
              <a:gd name="connsiteY60" fmla="*/ 19050 h 1857419"/>
              <a:gd name="connsiteX0" fmla="*/ 85725 w 7038974"/>
              <a:gd name="connsiteY0" fmla="*/ 0 h 1866900"/>
              <a:gd name="connsiteX1" fmla="*/ 619125 w 7038974"/>
              <a:gd name="connsiteY1" fmla="*/ 100013 h 1866900"/>
              <a:gd name="connsiteX2" fmla="*/ 1104900 w 7038974"/>
              <a:gd name="connsiteY2" fmla="*/ 285750 h 1866900"/>
              <a:gd name="connsiteX3" fmla="*/ 1866900 w 7038974"/>
              <a:gd name="connsiteY3" fmla="*/ 542925 h 1866900"/>
              <a:gd name="connsiteX4" fmla="*/ 2514600 w 7038974"/>
              <a:gd name="connsiteY4" fmla="*/ 762000 h 1866900"/>
              <a:gd name="connsiteX5" fmla="*/ 3014663 w 7038974"/>
              <a:gd name="connsiteY5" fmla="*/ 947738 h 1866900"/>
              <a:gd name="connsiteX6" fmla="*/ 3243263 w 7038974"/>
              <a:gd name="connsiteY6" fmla="*/ 1038225 h 1866900"/>
              <a:gd name="connsiteX7" fmla="*/ 3771900 w 7038974"/>
              <a:gd name="connsiteY7" fmla="*/ 1171575 h 1866900"/>
              <a:gd name="connsiteX8" fmla="*/ 4167188 w 7038974"/>
              <a:gd name="connsiteY8" fmla="*/ 1238250 h 1866900"/>
              <a:gd name="connsiteX9" fmla="*/ 4948238 w 7038974"/>
              <a:gd name="connsiteY9" fmla="*/ 1333500 h 1866900"/>
              <a:gd name="connsiteX10" fmla="*/ 5676900 w 7038974"/>
              <a:gd name="connsiteY10" fmla="*/ 1395413 h 1866900"/>
              <a:gd name="connsiteX11" fmla="*/ 6696075 w 7038974"/>
              <a:gd name="connsiteY11" fmla="*/ 1452563 h 1866900"/>
              <a:gd name="connsiteX12" fmla="*/ 6529388 w 7038974"/>
              <a:gd name="connsiteY12" fmla="*/ 1490663 h 1866900"/>
              <a:gd name="connsiteX13" fmla="*/ 6772275 w 7038974"/>
              <a:gd name="connsiteY13" fmla="*/ 1543050 h 1866900"/>
              <a:gd name="connsiteX14" fmla="*/ 6472237 w 7038974"/>
              <a:gd name="connsiteY14" fmla="*/ 1552575 h 1866900"/>
              <a:gd name="connsiteX15" fmla="*/ 5762624 w 7038974"/>
              <a:gd name="connsiteY15" fmla="*/ 1519238 h 1866900"/>
              <a:gd name="connsiteX16" fmla="*/ 5129212 w 7038974"/>
              <a:gd name="connsiteY16" fmla="*/ 1462087 h 1866900"/>
              <a:gd name="connsiteX17" fmla="*/ 5667374 w 7038974"/>
              <a:gd name="connsiteY17" fmla="*/ 1547813 h 1866900"/>
              <a:gd name="connsiteX18" fmla="*/ 5562599 w 7038974"/>
              <a:gd name="connsiteY18" fmla="*/ 1566863 h 1866900"/>
              <a:gd name="connsiteX19" fmla="*/ 6081712 w 7038974"/>
              <a:gd name="connsiteY19" fmla="*/ 1624013 h 1866900"/>
              <a:gd name="connsiteX20" fmla="*/ 6415087 w 7038974"/>
              <a:gd name="connsiteY20" fmla="*/ 1638300 h 1866900"/>
              <a:gd name="connsiteX21" fmla="*/ 6134099 w 7038974"/>
              <a:gd name="connsiteY21" fmla="*/ 1657350 h 1866900"/>
              <a:gd name="connsiteX22" fmla="*/ 5738812 w 7038974"/>
              <a:gd name="connsiteY22" fmla="*/ 1624013 h 1866900"/>
              <a:gd name="connsiteX23" fmla="*/ 5133974 w 7038974"/>
              <a:gd name="connsiteY23" fmla="*/ 1581150 h 1866900"/>
              <a:gd name="connsiteX24" fmla="*/ 5595937 w 7038974"/>
              <a:gd name="connsiteY24" fmla="*/ 1662113 h 1866900"/>
              <a:gd name="connsiteX25" fmla="*/ 5948362 w 7038974"/>
              <a:gd name="connsiteY25" fmla="*/ 1719263 h 1866900"/>
              <a:gd name="connsiteX26" fmla="*/ 6396037 w 7038974"/>
              <a:gd name="connsiteY26" fmla="*/ 1743075 h 1866900"/>
              <a:gd name="connsiteX27" fmla="*/ 6029324 w 7038974"/>
              <a:gd name="connsiteY27" fmla="*/ 1762125 h 1866900"/>
              <a:gd name="connsiteX28" fmla="*/ 5662612 w 7038974"/>
              <a:gd name="connsiteY28" fmla="*/ 1724025 h 1866900"/>
              <a:gd name="connsiteX29" fmla="*/ 5138737 w 7038974"/>
              <a:gd name="connsiteY29" fmla="*/ 1671638 h 1866900"/>
              <a:gd name="connsiteX30" fmla="*/ 5629274 w 7038974"/>
              <a:gd name="connsiteY30" fmla="*/ 1762125 h 1866900"/>
              <a:gd name="connsiteX31" fmla="*/ 5995987 w 7038974"/>
              <a:gd name="connsiteY31" fmla="*/ 1819275 h 1866900"/>
              <a:gd name="connsiteX32" fmla="*/ 6681787 w 7038974"/>
              <a:gd name="connsiteY32" fmla="*/ 1857375 h 1866900"/>
              <a:gd name="connsiteX33" fmla="*/ 7038974 w 7038974"/>
              <a:gd name="connsiteY33" fmla="*/ 1866900 h 1866900"/>
              <a:gd name="connsiteX34" fmla="*/ 4238625 w 7038974"/>
              <a:gd name="connsiteY34" fmla="*/ 1809750 h 1866900"/>
              <a:gd name="connsiteX35" fmla="*/ 4176713 w 7038974"/>
              <a:gd name="connsiteY35" fmla="*/ 1800225 h 1866900"/>
              <a:gd name="connsiteX36" fmla="*/ 3667125 w 7038974"/>
              <a:gd name="connsiteY36" fmla="*/ 1704975 h 1866900"/>
              <a:gd name="connsiteX37" fmla="*/ 3014663 w 7038974"/>
              <a:gd name="connsiteY37" fmla="*/ 1543050 h 1866900"/>
              <a:gd name="connsiteX38" fmla="*/ 2700338 w 7038974"/>
              <a:gd name="connsiteY38" fmla="*/ 1428750 h 1866900"/>
              <a:gd name="connsiteX39" fmla="*/ 2914650 w 7038974"/>
              <a:gd name="connsiteY39" fmla="*/ 1452563 h 1866900"/>
              <a:gd name="connsiteX40" fmla="*/ 2647950 w 7038974"/>
              <a:gd name="connsiteY40" fmla="*/ 1333500 h 1866900"/>
              <a:gd name="connsiteX41" fmla="*/ 2900363 w 7038974"/>
              <a:gd name="connsiteY41" fmla="*/ 1385888 h 1866900"/>
              <a:gd name="connsiteX42" fmla="*/ 2538413 w 7038974"/>
              <a:gd name="connsiteY42" fmla="*/ 1233488 h 1866900"/>
              <a:gd name="connsiteX43" fmla="*/ 2976563 w 7038974"/>
              <a:gd name="connsiteY43" fmla="*/ 1371600 h 1866900"/>
              <a:gd name="connsiteX44" fmla="*/ 3367088 w 7038974"/>
              <a:gd name="connsiteY44" fmla="*/ 1495425 h 1866900"/>
              <a:gd name="connsiteX45" fmla="*/ 3752850 w 7038974"/>
              <a:gd name="connsiteY45" fmla="*/ 1604963 h 1866900"/>
              <a:gd name="connsiteX46" fmla="*/ 3509963 w 7038974"/>
              <a:gd name="connsiteY46" fmla="*/ 1504950 h 1866900"/>
              <a:gd name="connsiteX47" fmla="*/ 3657600 w 7038974"/>
              <a:gd name="connsiteY47" fmla="*/ 1514475 h 1866900"/>
              <a:gd name="connsiteX48" fmla="*/ 3224213 w 7038974"/>
              <a:gd name="connsiteY48" fmla="*/ 1376363 h 1866900"/>
              <a:gd name="connsiteX49" fmla="*/ 2814638 w 7038974"/>
              <a:gd name="connsiteY49" fmla="*/ 1223963 h 1866900"/>
              <a:gd name="connsiteX50" fmla="*/ 2433638 w 7038974"/>
              <a:gd name="connsiteY50" fmla="*/ 1071563 h 1866900"/>
              <a:gd name="connsiteX51" fmla="*/ 1209675 w 7038974"/>
              <a:gd name="connsiteY51" fmla="*/ 633413 h 1866900"/>
              <a:gd name="connsiteX52" fmla="*/ 1343025 w 7038974"/>
              <a:gd name="connsiteY52" fmla="*/ 623888 h 1866900"/>
              <a:gd name="connsiteX53" fmla="*/ 1019175 w 7038974"/>
              <a:gd name="connsiteY53" fmla="*/ 442913 h 1866900"/>
              <a:gd name="connsiteX54" fmla="*/ 581025 w 7038974"/>
              <a:gd name="connsiteY54" fmla="*/ 271463 h 1866900"/>
              <a:gd name="connsiteX55" fmla="*/ 0 w 7038974"/>
              <a:gd name="connsiteY55" fmla="*/ 104775 h 1866900"/>
              <a:gd name="connsiteX56" fmla="*/ 295275 w 7038974"/>
              <a:gd name="connsiteY56" fmla="*/ 157163 h 1866900"/>
              <a:gd name="connsiteX57" fmla="*/ 214313 w 7038974"/>
              <a:gd name="connsiteY57" fmla="*/ 114300 h 1866900"/>
              <a:gd name="connsiteX58" fmla="*/ 514350 w 7038974"/>
              <a:gd name="connsiteY58" fmla="*/ 176213 h 1866900"/>
              <a:gd name="connsiteX59" fmla="*/ 400050 w 7038974"/>
              <a:gd name="connsiteY59" fmla="*/ 123825 h 1866900"/>
              <a:gd name="connsiteX60" fmla="*/ 557213 w 7038974"/>
              <a:gd name="connsiteY60" fmla="*/ 119063 h 1866900"/>
              <a:gd name="connsiteX61" fmla="*/ 176213 w 7038974"/>
              <a:gd name="connsiteY61" fmla="*/ 19050 h 1866900"/>
              <a:gd name="connsiteX0" fmla="*/ 85725 w 7038974"/>
              <a:gd name="connsiteY0" fmla="*/ 0 h 1930347"/>
              <a:gd name="connsiteX1" fmla="*/ 619125 w 7038974"/>
              <a:gd name="connsiteY1" fmla="*/ 100013 h 1930347"/>
              <a:gd name="connsiteX2" fmla="*/ 1104900 w 7038974"/>
              <a:gd name="connsiteY2" fmla="*/ 285750 h 1930347"/>
              <a:gd name="connsiteX3" fmla="*/ 1866900 w 7038974"/>
              <a:gd name="connsiteY3" fmla="*/ 542925 h 1930347"/>
              <a:gd name="connsiteX4" fmla="*/ 2514600 w 7038974"/>
              <a:gd name="connsiteY4" fmla="*/ 762000 h 1930347"/>
              <a:gd name="connsiteX5" fmla="*/ 3014663 w 7038974"/>
              <a:gd name="connsiteY5" fmla="*/ 947738 h 1930347"/>
              <a:gd name="connsiteX6" fmla="*/ 3243263 w 7038974"/>
              <a:gd name="connsiteY6" fmla="*/ 1038225 h 1930347"/>
              <a:gd name="connsiteX7" fmla="*/ 3771900 w 7038974"/>
              <a:gd name="connsiteY7" fmla="*/ 1171575 h 1930347"/>
              <a:gd name="connsiteX8" fmla="*/ 4167188 w 7038974"/>
              <a:gd name="connsiteY8" fmla="*/ 1238250 h 1930347"/>
              <a:gd name="connsiteX9" fmla="*/ 4948238 w 7038974"/>
              <a:gd name="connsiteY9" fmla="*/ 1333500 h 1930347"/>
              <a:gd name="connsiteX10" fmla="*/ 5676900 w 7038974"/>
              <a:gd name="connsiteY10" fmla="*/ 1395413 h 1930347"/>
              <a:gd name="connsiteX11" fmla="*/ 6696075 w 7038974"/>
              <a:gd name="connsiteY11" fmla="*/ 1452563 h 1930347"/>
              <a:gd name="connsiteX12" fmla="*/ 6529388 w 7038974"/>
              <a:gd name="connsiteY12" fmla="*/ 1490663 h 1930347"/>
              <a:gd name="connsiteX13" fmla="*/ 6772275 w 7038974"/>
              <a:gd name="connsiteY13" fmla="*/ 1543050 h 1930347"/>
              <a:gd name="connsiteX14" fmla="*/ 6472237 w 7038974"/>
              <a:gd name="connsiteY14" fmla="*/ 1552575 h 1930347"/>
              <a:gd name="connsiteX15" fmla="*/ 5762624 w 7038974"/>
              <a:gd name="connsiteY15" fmla="*/ 1519238 h 1930347"/>
              <a:gd name="connsiteX16" fmla="*/ 5129212 w 7038974"/>
              <a:gd name="connsiteY16" fmla="*/ 1462087 h 1930347"/>
              <a:gd name="connsiteX17" fmla="*/ 5667374 w 7038974"/>
              <a:gd name="connsiteY17" fmla="*/ 1547813 h 1930347"/>
              <a:gd name="connsiteX18" fmla="*/ 5562599 w 7038974"/>
              <a:gd name="connsiteY18" fmla="*/ 1566863 h 1930347"/>
              <a:gd name="connsiteX19" fmla="*/ 6081712 w 7038974"/>
              <a:gd name="connsiteY19" fmla="*/ 1624013 h 1930347"/>
              <a:gd name="connsiteX20" fmla="*/ 6415087 w 7038974"/>
              <a:gd name="connsiteY20" fmla="*/ 1638300 h 1930347"/>
              <a:gd name="connsiteX21" fmla="*/ 6134099 w 7038974"/>
              <a:gd name="connsiteY21" fmla="*/ 1657350 h 1930347"/>
              <a:gd name="connsiteX22" fmla="*/ 5738812 w 7038974"/>
              <a:gd name="connsiteY22" fmla="*/ 1624013 h 1930347"/>
              <a:gd name="connsiteX23" fmla="*/ 5133974 w 7038974"/>
              <a:gd name="connsiteY23" fmla="*/ 1581150 h 1930347"/>
              <a:gd name="connsiteX24" fmla="*/ 5595937 w 7038974"/>
              <a:gd name="connsiteY24" fmla="*/ 1662113 h 1930347"/>
              <a:gd name="connsiteX25" fmla="*/ 5948362 w 7038974"/>
              <a:gd name="connsiteY25" fmla="*/ 1719263 h 1930347"/>
              <a:gd name="connsiteX26" fmla="*/ 6396037 w 7038974"/>
              <a:gd name="connsiteY26" fmla="*/ 1743075 h 1930347"/>
              <a:gd name="connsiteX27" fmla="*/ 6029324 w 7038974"/>
              <a:gd name="connsiteY27" fmla="*/ 1762125 h 1930347"/>
              <a:gd name="connsiteX28" fmla="*/ 5662612 w 7038974"/>
              <a:gd name="connsiteY28" fmla="*/ 1724025 h 1930347"/>
              <a:gd name="connsiteX29" fmla="*/ 5138737 w 7038974"/>
              <a:gd name="connsiteY29" fmla="*/ 1671638 h 1930347"/>
              <a:gd name="connsiteX30" fmla="*/ 5629274 w 7038974"/>
              <a:gd name="connsiteY30" fmla="*/ 1762125 h 1930347"/>
              <a:gd name="connsiteX31" fmla="*/ 5995987 w 7038974"/>
              <a:gd name="connsiteY31" fmla="*/ 1819275 h 1930347"/>
              <a:gd name="connsiteX32" fmla="*/ 6681787 w 7038974"/>
              <a:gd name="connsiteY32" fmla="*/ 1857375 h 1930347"/>
              <a:gd name="connsiteX33" fmla="*/ 7038974 w 7038974"/>
              <a:gd name="connsiteY33" fmla="*/ 1866900 h 1930347"/>
              <a:gd name="connsiteX34" fmla="*/ 5133974 w 7038974"/>
              <a:gd name="connsiteY34" fmla="*/ 1928812 h 1930347"/>
              <a:gd name="connsiteX35" fmla="*/ 4238625 w 7038974"/>
              <a:gd name="connsiteY35" fmla="*/ 1809750 h 1930347"/>
              <a:gd name="connsiteX36" fmla="*/ 4176713 w 7038974"/>
              <a:gd name="connsiteY36" fmla="*/ 1800225 h 1930347"/>
              <a:gd name="connsiteX37" fmla="*/ 3667125 w 7038974"/>
              <a:gd name="connsiteY37" fmla="*/ 1704975 h 1930347"/>
              <a:gd name="connsiteX38" fmla="*/ 3014663 w 7038974"/>
              <a:gd name="connsiteY38" fmla="*/ 1543050 h 1930347"/>
              <a:gd name="connsiteX39" fmla="*/ 2700338 w 7038974"/>
              <a:gd name="connsiteY39" fmla="*/ 1428750 h 1930347"/>
              <a:gd name="connsiteX40" fmla="*/ 2914650 w 7038974"/>
              <a:gd name="connsiteY40" fmla="*/ 1452563 h 1930347"/>
              <a:gd name="connsiteX41" fmla="*/ 2647950 w 7038974"/>
              <a:gd name="connsiteY41" fmla="*/ 1333500 h 1930347"/>
              <a:gd name="connsiteX42" fmla="*/ 2900363 w 7038974"/>
              <a:gd name="connsiteY42" fmla="*/ 1385888 h 1930347"/>
              <a:gd name="connsiteX43" fmla="*/ 2538413 w 7038974"/>
              <a:gd name="connsiteY43" fmla="*/ 1233488 h 1930347"/>
              <a:gd name="connsiteX44" fmla="*/ 2976563 w 7038974"/>
              <a:gd name="connsiteY44" fmla="*/ 1371600 h 1930347"/>
              <a:gd name="connsiteX45" fmla="*/ 3367088 w 7038974"/>
              <a:gd name="connsiteY45" fmla="*/ 1495425 h 1930347"/>
              <a:gd name="connsiteX46" fmla="*/ 3752850 w 7038974"/>
              <a:gd name="connsiteY46" fmla="*/ 1604963 h 1930347"/>
              <a:gd name="connsiteX47" fmla="*/ 3509963 w 7038974"/>
              <a:gd name="connsiteY47" fmla="*/ 1504950 h 1930347"/>
              <a:gd name="connsiteX48" fmla="*/ 3657600 w 7038974"/>
              <a:gd name="connsiteY48" fmla="*/ 1514475 h 1930347"/>
              <a:gd name="connsiteX49" fmla="*/ 3224213 w 7038974"/>
              <a:gd name="connsiteY49" fmla="*/ 1376363 h 1930347"/>
              <a:gd name="connsiteX50" fmla="*/ 2814638 w 7038974"/>
              <a:gd name="connsiteY50" fmla="*/ 1223963 h 1930347"/>
              <a:gd name="connsiteX51" fmla="*/ 2433638 w 7038974"/>
              <a:gd name="connsiteY51" fmla="*/ 1071563 h 1930347"/>
              <a:gd name="connsiteX52" fmla="*/ 1209675 w 7038974"/>
              <a:gd name="connsiteY52" fmla="*/ 633413 h 1930347"/>
              <a:gd name="connsiteX53" fmla="*/ 1343025 w 7038974"/>
              <a:gd name="connsiteY53" fmla="*/ 623888 h 1930347"/>
              <a:gd name="connsiteX54" fmla="*/ 1019175 w 7038974"/>
              <a:gd name="connsiteY54" fmla="*/ 442913 h 1930347"/>
              <a:gd name="connsiteX55" fmla="*/ 581025 w 7038974"/>
              <a:gd name="connsiteY55" fmla="*/ 271463 h 1930347"/>
              <a:gd name="connsiteX56" fmla="*/ 0 w 7038974"/>
              <a:gd name="connsiteY56" fmla="*/ 104775 h 1930347"/>
              <a:gd name="connsiteX57" fmla="*/ 295275 w 7038974"/>
              <a:gd name="connsiteY57" fmla="*/ 157163 h 1930347"/>
              <a:gd name="connsiteX58" fmla="*/ 214313 w 7038974"/>
              <a:gd name="connsiteY58" fmla="*/ 114300 h 1930347"/>
              <a:gd name="connsiteX59" fmla="*/ 514350 w 7038974"/>
              <a:gd name="connsiteY59" fmla="*/ 176213 h 1930347"/>
              <a:gd name="connsiteX60" fmla="*/ 400050 w 7038974"/>
              <a:gd name="connsiteY60" fmla="*/ 123825 h 1930347"/>
              <a:gd name="connsiteX61" fmla="*/ 557213 w 7038974"/>
              <a:gd name="connsiteY61" fmla="*/ 119063 h 1930347"/>
              <a:gd name="connsiteX62" fmla="*/ 176213 w 7038974"/>
              <a:gd name="connsiteY62" fmla="*/ 19050 h 1930347"/>
              <a:gd name="connsiteX0" fmla="*/ 85725 w 7038974"/>
              <a:gd name="connsiteY0" fmla="*/ 0 h 1973480"/>
              <a:gd name="connsiteX1" fmla="*/ 619125 w 7038974"/>
              <a:gd name="connsiteY1" fmla="*/ 100013 h 1973480"/>
              <a:gd name="connsiteX2" fmla="*/ 1104900 w 7038974"/>
              <a:gd name="connsiteY2" fmla="*/ 285750 h 1973480"/>
              <a:gd name="connsiteX3" fmla="*/ 1866900 w 7038974"/>
              <a:gd name="connsiteY3" fmla="*/ 542925 h 1973480"/>
              <a:gd name="connsiteX4" fmla="*/ 2514600 w 7038974"/>
              <a:gd name="connsiteY4" fmla="*/ 762000 h 1973480"/>
              <a:gd name="connsiteX5" fmla="*/ 3014663 w 7038974"/>
              <a:gd name="connsiteY5" fmla="*/ 947738 h 1973480"/>
              <a:gd name="connsiteX6" fmla="*/ 3243263 w 7038974"/>
              <a:gd name="connsiteY6" fmla="*/ 1038225 h 1973480"/>
              <a:gd name="connsiteX7" fmla="*/ 3771900 w 7038974"/>
              <a:gd name="connsiteY7" fmla="*/ 1171575 h 1973480"/>
              <a:gd name="connsiteX8" fmla="*/ 4167188 w 7038974"/>
              <a:gd name="connsiteY8" fmla="*/ 1238250 h 1973480"/>
              <a:gd name="connsiteX9" fmla="*/ 4948238 w 7038974"/>
              <a:gd name="connsiteY9" fmla="*/ 1333500 h 1973480"/>
              <a:gd name="connsiteX10" fmla="*/ 5676900 w 7038974"/>
              <a:gd name="connsiteY10" fmla="*/ 1395413 h 1973480"/>
              <a:gd name="connsiteX11" fmla="*/ 6696075 w 7038974"/>
              <a:gd name="connsiteY11" fmla="*/ 1452563 h 1973480"/>
              <a:gd name="connsiteX12" fmla="*/ 6529388 w 7038974"/>
              <a:gd name="connsiteY12" fmla="*/ 1490663 h 1973480"/>
              <a:gd name="connsiteX13" fmla="*/ 6772275 w 7038974"/>
              <a:gd name="connsiteY13" fmla="*/ 1543050 h 1973480"/>
              <a:gd name="connsiteX14" fmla="*/ 6472237 w 7038974"/>
              <a:gd name="connsiteY14" fmla="*/ 1552575 h 1973480"/>
              <a:gd name="connsiteX15" fmla="*/ 5762624 w 7038974"/>
              <a:gd name="connsiteY15" fmla="*/ 1519238 h 1973480"/>
              <a:gd name="connsiteX16" fmla="*/ 5129212 w 7038974"/>
              <a:gd name="connsiteY16" fmla="*/ 1462087 h 1973480"/>
              <a:gd name="connsiteX17" fmla="*/ 5667374 w 7038974"/>
              <a:gd name="connsiteY17" fmla="*/ 1547813 h 1973480"/>
              <a:gd name="connsiteX18" fmla="*/ 5562599 w 7038974"/>
              <a:gd name="connsiteY18" fmla="*/ 1566863 h 1973480"/>
              <a:gd name="connsiteX19" fmla="*/ 6081712 w 7038974"/>
              <a:gd name="connsiteY19" fmla="*/ 1624013 h 1973480"/>
              <a:gd name="connsiteX20" fmla="*/ 6415087 w 7038974"/>
              <a:gd name="connsiteY20" fmla="*/ 1638300 h 1973480"/>
              <a:gd name="connsiteX21" fmla="*/ 6134099 w 7038974"/>
              <a:gd name="connsiteY21" fmla="*/ 1657350 h 1973480"/>
              <a:gd name="connsiteX22" fmla="*/ 5738812 w 7038974"/>
              <a:gd name="connsiteY22" fmla="*/ 1624013 h 1973480"/>
              <a:gd name="connsiteX23" fmla="*/ 5133974 w 7038974"/>
              <a:gd name="connsiteY23" fmla="*/ 1581150 h 1973480"/>
              <a:gd name="connsiteX24" fmla="*/ 5595937 w 7038974"/>
              <a:gd name="connsiteY24" fmla="*/ 1662113 h 1973480"/>
              <a:gd name="connsiteX25" fmla="*/ 5948362 w 7038974"/>
              <a:gd name="connsiteY25" fmla="*/ 1719263 h 1973480"/>
              <a:gd name="connsiteX26" fmla="*/ 6396037 w 7038974"/>
              <a:gd name="connsiteY26" fmla="*/ 1743075 h 1973480"/>
              <a:gd name="connsiteX27" fmla="*/ 6029324 w 7038974"/>
              <a:gd name="connsiteY27" fmla="*/ 1762125 h 1973480"/>
              <a:gd name="connsiteX28" fmla="*/ 5662612 w 7038974"/>
              <a:gd name="connsiteY28" fmla="*/ 1724025 h 1973480"/>
              <a:gd name="connsiteX29" fmla="*/ 5138737 w 7038974"/>
              <a:gd name="connsiteY29" fmla="*/ 1671638 h 1973480"/>
              <a:gd name="connsiteX30" fmla="*/ 5629274 w 7038974"/>
              <a:gd name="connsiteY30" fmla="*/ 1762125 h 1973480"/>
              <a:gd name="connsiteX31" fmla="*/ 5995987 w 7038974"/>
              <a:gd name="connsiteY31" fmla="*/ 1819275 h 1973480"/>
              <a:gd name="connsiteX32" fmla="*/ 6681787 w 7038974"/>
              <a:gd name="connsiteY32" fmla="*/ 1857375 h 1973480"/>
              <a:gd name="connsiteX33" fmla="*/ 7038974 w 7038974"/>
              <a:gd name="connsiteY33" fmla="*/ 1866900 h 1973480"/>
              <a:gd name="connsiteX34" fmla="*/ 5943599 w 7038974"/>
              <a:gd name="connsiteY34" fmla="*/ 1971674 h 1973480"/>
              <a:gd name="connsiteX35" fmla="*/ 5133974 w 7038974"/>
              <a:gd name="connsiteY35" fmla="*/ 1928812 h 1973480"/>
              <a:gd name="connsiteX36" fmla="*/ 4238625 w 7038974"/>
              <a:gd name="connsiteY36" fmla="*/ 1809750 h 1973480"/>
              <a:gd name="connsiteX37" fmla="*/ 4176713 w 7038974"/>
              <a:gd name="connsiteY37" fmla="*/ 1800225 h 1973480"/>
              <a:gd name="connsiteX38" fmla="*/ 3667125 w 7038974"/>
              <a:gd name="connsiteY38" fmla="*/ 1704975 h 1973480"/>
              <a:gd name="connsiteX39" fmla="*/ 3014663 w 7038974"/>
              <a:gd name="connsiteY39" fmla="*/ 1543050 h 1973480"/>
              <a:gd name="connsiteX40" fmla="*/ 2700338 w 7038974"/>
              <a:gd name="connsiteY40" fmla="*/ 1428750 h 1973480"/>
              <a:gd name="connsiteX41" fmla="*/ 2914650 w 7038974"/>
              <a:gd name="connsiteY41" fmla="*/ 1452563 h 1973480"/>
              <a:gd name="connsiteX42" fmla="*/ 2647950 w 7038974"/>
              <a:gd name="connsiteY42" fmla="*/ 1333500 h 1973480"/>
              <a:gd name="connsiteX43" fmla="*/ 2900363 w 7038974"/>
              <a:gd name="connsiteY43" fmla="*/ 1385888 h 1973480"/>
              <a:gd name="connsiteX44" fmla="*/ 2538413 w 7038974"/>
              <a:gd name="connsiteY44" fmla="*/ 1233488 h 1973480"/>
              <a:gd name="connsiteX45" fmla="*/ 2976563 w 7038974"/>
              <a:gd name="connsiteY45" fmla="*/ 1371600 h 1973480"/>
              <a:gd name="connsiteX46" fmla="*/ 3367088 w 7038974"/>
              <a:gd name="connsiteY46" fmla="*/ 1495425 h 1973480"/>
              <a:gd name="connsiteX47" fmla="*/ 3752850 w 7038974"/>
              <a:gd name="connsiteY47" fmla="*/ 1604963 h 1973480"/>
              <a:gd name="connsiteX48" fmla="*/ 3509963 w 7038974"/>
              <a:gd name="connsiteY48" fmla="*/ 1504950 h 1973480"/>
              <a:gd name="connsiteX49" fmla="*/ 3657600 w 7038974"/>
              <a:gd name="connsiteY49" fmla="*/ 1514475 h 1973480"/>
              <a:gd name="connsiteX50" fmla="*/ 3224213 w 7038974"/>
              <a:gd name="connsiteY50" fmla="*/ 1376363 h 1973480"/>
              <a:gd name="connsiteX51" fmla="*/ 2814638 w 7038974"/>
              <a:gd name="connsiteY51" fmla="*/ 1223963 h 1973480"/>
              <a:gd name="connsiteX52" fmla="*/ 2433638 w 7038974"/>
              <a:gd name="connsiteY52" fmla="*/ 1071563 h 1973480"/>
              <a:gd name="connsiteX53" fmla="*/ 1209675 w 7038974"/>
              <a:gd name="connsiteY53" fmla="*/ 633413 h 1973480"/>
              <a:gd name="connsiteX54" fmla="*/ 1343025 w 7038974"/>
              <a:gd name="connsiteY54" fmla="*/ 623888 h 1973480"/>
              <a:gd name="connsiteX55" fmla="*/ 1019175 w 7038974"/>
              <a:gd name="connsiteY55" fmla="*/ 442913 h 1973480"/>
              <a:gd name="connsiteX56" fmla="*/ 581025 w 7038974"/>
              <a:gd name="connsiteY56" fmla="*/ 271463 h 1973480"/>
              <a:gd name="connsiteX57" fmla="*/ 0 w 7038974"/>
              <a:gd name="connsiteY57" fmla="*/ 104775 h 1973480"/>
              <a:gd name="connsiteX58" fmla="*/ 295275 w 7038974"/>
              <a:gd name="connsiteY58" fmla="*/ 157163 h 1973480"/>
              <a:gd name="connsiteX59" fmla="*/ 214313 w 7038974"/>
              <a:gd name="connsiteY59" fmla="*/ 114300 h 1973480"/>
              <a:gd name="connsiteX60" fmla="*/ 514350 w 7038974"/>
              <a:gd name="connsiteY60" fmla="*/ 176213 h 1973480"/>
              <a:gd name="connsiteX61" fmla="*/ 400050 w 7038974"/>
              <a:gd name="connsiteY61" fmla="*/ 123825 h 1973480"/>
              <a:gd name="connsiteX62" fmla="*/ 557213 w 7038974"/>
              <a:gd name="connsiteY62" fmla="*/ 119063 h 1973480"/>
              <a:gd name="connsiteX63" fmla="*/ 176213 w 7038974"/>
              <a:gd name="connsiteY63" fmla="*/ 19050 h 1973480"/>
              <a:gd name="connsiteX0" fmla="*/ 85725 w 7038974"/>
              <a:gd name="connsiteY0" fmla="*/ 0 h 1991292"/>
              <a:gd name="connsiteX1" fmla="*/ 619125 w 7038974"/>
              <a:gd name="connsiteY1" fmla="*/ 100013 h 1991292"/>
              <a:gd name="connsiteX2" fmla="*/ 1104900 w 7038974"/>
              <a:gd name="connsiteY2" fmla="*/ 285750 h 1991292"/>
              <a:gd name="connsiteX3" fmla="*/ 1866900 w 7038974"/>
              <a:gd name="connsiteY3" fmla="*/ 542925 h 1991292"/>
              <a:gd name="connsiteX4" fmla="*/ 2514600 w 7038974"/>
              <a:gd name="connsiteY4" fmla="*/ 762000 h 1991292"/>
              <a:gd name="connsiteX5" fmla="*/ 3014663 w 7038974"/>
              <a:gd name="connsiteY5" fmla="*/ 947738 h 1991292"/>
              <a:gd name="connsiteX6" fmla="*/ 3243263 w 7038974"/>
              <a:gd name="connsiteY6" fmla="*/ 1038225 h 1991292"/>
              <a:gd name="connsiteX7" fmla="*/ 3771900 w 7038974"/>
              <a:gd name="connsiteY7" fmla="*/ 1171575 h 1991292"/>
              <a:gd name="connsiteX8" fmla="*/ 4167188 w 7038974"/>
              <a:gd name="connsiteY8" fmla="*/ 1238250 h 1991292"/>
              <a:gd name="connsiteX9" fmla="*/ 4948238 w 7038974"/>
              <a:gd name="connsiteY9" fmla="*/ 1333500 h 1991292"/>
              <a:gd name="connsiteX10" fmla="*/ 5676900 w 7038974"/>
              <a:gd name="connsiteY10" fmla="*/ 1395413 h 1991292"/>
              <a:gd name="connsiteX11" fmla="*/ 6696075 w 7038974"/>
              <a:gd name="connsiteY11" fmla="*/ 1452563 h 1991292"/>
              <a:gd name="connsiteX12" fmla="*/ 6529388 w 7038974"/>
              <a:gd name="connsiteY12" fmla="*/ 1490663 h 1991292"/>
              <a:gd name="connsiteX13" fmla="*/ 6772275 w 7038974"/>
              <a:gd name="connsiteY13" fmla="*/ 1543050 h 1991292"/>
              <a:gd name="connsiteX14" fmla="*/ 6472237 w 7038974"/>
              <a:gd name="connsiteY14" fmla="*/ 1552575 h 1991292"/>
              <a:gd name="connsiteX15" fmla="*/ 5762624 w 7038974"/>
              <a:gd name="connsiteY15" fmla="*/ 1519238 h 1991292"/>
              <a:gd name="connsiteX16" fmla="*/ 5129212 w 7038974"/>
              <a:gd name="connsiteY16" fmla="*/ 1462087 h 1991292"/>
              <a:gd name="connsiteX17" fmla="*/ 5667374 w 7038974"/>
              <a:gd name="connsiteY17" fmla="*/ 1547813 h 1991292"/>
              <a:gd name="connsiteX18" fmla="*/ 5562599 w 7038974"/>
              <a:gd name="connsiteY18" fmla="*/ 1566863 h 1991292"/>
              <a:gd name="connsiteX19" fmla="*/ 6081712 w 7038974"/>
              <a:gd name="connsiteY19" fmla="*/ 1624013 h 1991292"/>
              <a:gd name="connsiteX20" fmla="*/ 6415087 w 7038974"/>
              <a:gd name="connsiteY20" fmla="*/ 1638300 h 1991292"/>
              <a:gd name="connsiteX21" fmla="*/ 6134099 w 7038974"/>
              <a:gd name="connsiteY21" fmla="*/ 1657350 h 1991292"/>
              <a:gd name="connsiteX22" fmla="*/ 5738812 w 7038974"/>
              <a:gd name="connsiteY22" fmla="*/ 1624013 h 1991292"/>
              <a:gd name="connsiteX23" fmla="*/ 5133974 w 7038974"/>
              <a:gd name="connsiteY23" fmla="*/ 1581150 h 1991292"/>
              <a:gd name="connsiteX24" fmla="*/ 5595937 w 7038974"/>
              <a:gd name="connsiteY24" fmla="*/ 1662113 h 1991292"/>
              <a:gd name="connsiteX25" fmla="*/ 5948362 w 7038974"/>
              <a:gd name="connsiteY25" fmla="*/ 1719263 h 1991292"/>
              <a:gd name="connsiteX26" fmla="*/ 6396037 w 7038974"/>
              <a:gd name="connsiteY26" fmla="*/ 1743075 h 1991292"/>
              <a:gd name="connsiteX27" fmla="*/ 6029324 w 7038974"/>
              <a:gd name="connsiteY27" fmla="*/ 1762125 h 1991292"/>
              <a:gd name="connsiteX28" fmla="*/ 5662612 w 7038974"/>
              <a:gd name="connsiteY28" fmla="*/ 1724025 h 1991292"/>
              <a:gd name="connsiteX29" fmla="*/ 5138737 w 7038974"/>
              <a:gd name="connsiteY29" fmla="*/ 1671638 h 1991292"/>
              <a:gd name="connsiteX30" fmla="*/ 5629274 w 7038974"/>
              <a:gd name="connsiteY30" fmla="*/ 1762125 h 1991292"/>
              <a:gd name="connsiteX31" fmla="*/ 5995987 w 7038974"/>
              <a:gd name="connsiteY31" fmla="*/ 1819275 h 1991292"/>
              <a:gd name="connsiteX32" fmla="*/ 6681787 w 7038974"/>
              <a:gd name="connsiteY32" fmla="*/ 1857375 h 1991292"/>
              <a:gd name="connsiteX33" fmla="*/ 7038974 w 7038974"/>
              <a:gd name="connsiteY33" fmla="*/ 1866900 h 1991292"/>
              <a:gd name="connsiteX34" fmla="*/ 6524624 w 7038974"/>
              <a:gd name="connsiteY34" fmla="*/ 1985961 h 1991292"/>
              <a:gd name="connsiteX35" fmla="*/ 5943599 w 7038974"/>
              <a:gd name="connsiteY35" fmla="*/ 1971674 h 1991292"/>
              <a:gd name="connsiteX36" fmla="*/ 5133974 w 7038974"/>
              <a:gd name="connsiteY36" fmla="*/ 1928812 h 1991292"/>
              <a:gd name="connsiteX37" fmla="*/ 4238625 w 7038974"/>
              <a:gd name="connsiteY37" fmla="*/ 1809750 h 1991292"/>
              <a:gd name="connsiteX38" fmla="*/ 4176713 w 7038974"/>
              <a:gd name="connsiteY38" fmla="*/ 1800225 h 1991292"/>
              <a:gd name="connsiteX39" fmla="*/ 3667125 w 7038974"/>
              <a:gd name="connsiteY39" fmla="*/ 1704975 h 1991292"/>
              <a:gd name="connsiteX40" fmla="*/ 3014663 w 7038974"/>
              <a:gd name="connsiteY40" fmla="*/ 1543050 h 1991292"/>
              <a:gd name="connsiteX41" fmla="*/ 2700338 w 7038974"/>
              <a:gd name="connsiteY41" fmla="*/ 1428750 h 1991292"/>
              <a:gd name="connsiteX42" fmla="*/ 2914650 w 7038974"/>
              <a:gd name="connsiteY42" fmla="*/ 1452563 h 1991292"/>
              <a:gd name="connsiteX43" fmla="*/ 2647950 w 7038974"/>
              <a:gd name="connsiteY43" fmla="*/ 1333500 h 1991292"/>
              <a:gd name="connsiteX44" fmla="*/ 2900363 w 7038974"/>
              <a:gd name="connsiteY44" fmla="*/ 1385888 h 1991292"/>
              <a:gd name="connsiteX45" fmla="*/ 2538413 w 7038974"/>
              <a:gd name="connsiteY45" fmla="*/ 1233488 h 1991292"/>
              <a:gd name="connsiteX46" fmla="*/ 2976563 w 7038974"/>
              <a:gd name="connsiteY46" fmla="*/ 1371600 h 1991292"/>
              <a:gd name="connsiteX47" fmla="*/ 3367088 w 7038974"/>
              <a:gd name="connsiteY47" fmla="*/ 1495425 h 1991292"/>
              <a:gd name="connsiteX48" fmla="*/ 3752850 w 7038974"/>
              <a:gd name="connsiteY48" fmla="*/ 1604963 h 1991292"/>
              <a:gd name="connsiteX49" fmla="*/ 3509963 w 7038974"/>
              <a:gd name="connsiteY49" fmla="*/ 1504950 h 1991292"/>
              <a:gd name="connsiteX50" fmla="*/ 3657600 w 7038974"/>
              <a:gd name="connsiteY50" fmla="*/ 1514475 h 1991292"/>
              <a:gd name="connsiteX51" fmla="*/ 3224213 w 7038974"/>
              <a:gd name="connsiteY51" fmla="*/ 1376363 h 1991292"/>
              <a:gd name="connsiteX52" fmla="*/ 2814638 w 7038974"/>
              <a:gd name="connsiteY52" fmla="*/ 1223963 h 1991292"/>
              <a:gd name="connsiteX53" fmla="*/ 2433638 w 7038974"/>
              <a:gd name="connsiteY53" fmla="*/ 1071563 h 1991292"/>
              <a:gd name="connsiteX54" fmla="*/ 1209675 w 7038974"/>
              <a:gd name="connsiteY54" fmla="*/ 633413 h 1991292"/>
              <a:gd name="connsiteX55" fmla="*/ 1343025 w 7038974"/>
              <a:gd name="connsiteY55" fmla="*/ 623888 h 1991292"/>
              <a:gd name="connsiteX56" fmla="*/ 1019175 w 7038974"/>
              <a:gd name="connsiteY56" fmla="*/ 442913 h 1991292"/>
              <a:gd name="connsiteX57" fmla="*/ 581025 w 7038974"/>
              <a:gd name="connsiteY57" fmla="*/ 271463 h 1991292"/>
              <a:gd name="connsiteX58" fmla="*/ 0 w 7038974"/>
              <a:gd name="connsiteY58" fmla="*/ 104775 h 1991292"/>
              <a:gd name="connsiteX59" fmla="*/ 295275 w 7038974"/>
              <a:gd name="connsiteY59" fmla="*/ 157163 h 1991292"/>
              <a:gd name="connsiteX60" fmla="*/ 214313 w 7038974"/>
              <a:gd name="connsiteY60" fmla="*/ 114300 h 1991292"/>
              <a:gd name="connsiteX61" fmla="*/ 514350 w 7038974"/>
              <a:gd name="connsiteY61" fmla="*/ 176213 h 1991292"/>
              <a:gd name="connsiteX62" fmla="*/ 400050 w 7038974"/>
              <a:gd name="connsiteY62" fmla="*/ 123825 h 1991292"/>
              <a:gd name="connsiteX63" fmla="*/ 557213 w 7038974"/>
              <a:gd name="connsiteY63" fmla="*/ 119063 h 1991292"/>
              <a:gd name="connsiteX64" fmla="*/ 176213 w 7038974"/>
              <a:gd name="connsiteY64" fmla="*/ 19050 h 1991292"/>
              <a:gd name="connsiteX0" fmla="*/ 85725 w 7171745"/>
              <a:gd name="connsiteY0" fmla="*/ 0 h 1989841"/>
              <a:gd name="connsiteX1" fmla="*/ 619125 w 7171745"/>
              <a:gd name="connsiteY1" fmla="*/ 100013 h 1989841"/>
              <a:gd name="connsiteX2" fmla="*/ 1104900 w 7171745"/>
              <a:gd name="connsiteY2" fmla="*/ 285750 h 1989841"/>
              <a:gd name="connsiteX3" fmla="*/ 1866900 w 7171745"/>
              <a:gd name="connsiteY3" fmla="*/ 542925 h 1989841"/>
              <a:gd name="connsiteX4" fmla="*/ 2514600 w 7171745"/>
              <a:gd name="connsiteY4" fmla="*/ 762000 h 1989841"/>
              <a:gd name="connsiteX5" fmla="*/ 3014663 w 7171745"/>
              <a:gd name="connsiteY5" fmla="*/ 947738 h 1989841"/>
              <a:gd name="connsiteX6" fmla="*/ 3243263 w 7171745"/>
              <a:gd name="connsiteY6" fmla="*/ 1038225 h 1989841"/>
              <a:gd name="connsiteX7" fmla="*/ 3771900 w 7171745"/>
              <a:gd name="connsiteY7" fmla="*/ 1171575 h 1989841"/>
              <a:gd name="connsiteX8" fmla="*/ 4167188 w 7171745"/>
              <a:gd name="connsiteY8" fmla="*/ 1238250 h 1989841"/>
              <a:gd name="connsiteX9" fmla="*/ 4948238 w 7171745"/>
              <a:gd name="connsiteY9" fmla="*/ 1333500 h 1989841"/>
              <a:gd name="connsiteX10" fmla="*/ 5676900 w 7171745"/>
              <a:gd name="connsiteY10" fmla="*/ 1395413 h 1989841"/>
              <a:gd name="connsiteX11" fmla="*/ 6696075 w 7171745"/>
              <a:gd name="connsiteY11" fmla="*/ 1452563 h 1989841"/>
              <a:gd name="connsiteX12" fmla="*/ 6529388 w 7171745"/>
              <a:gd name="connsiteY12" fmla="*/ 1490663 h 1989841"/>
              <a:gd name="connsiteX13" fmla="*/ 6772275 w 7171745"/>
              <a:gd name="connsiteY13" fmla="*/ 1543050 h 1989841"/>
              <a:gd name="connsiteX14" fmla="*/ 6472237 w 7171745"/>
              <a:gd name="connsiteY14" fmla="*/ 1552575 h 1989841"/>
              <a:gd name="connsiteX15" fmla="*/ 5762624 w 7171745"/>
              <a:gd name="connsiteY15" fmla="*/ 1519238 h 1989841"/>
              <a:gd name="connsiteX16" fmla="*/ 5129212 w 7171745"/>
              <a:gd name="connsiteY16" fmla="*/ 1462087 h 1989841"/>
              <a:gd name="connsiteX17" fmla="*/ 5667374 w 7171745"/>
              <a:gd name="connsiteY17" fmla="*/ 1547813 h 1989841"/>
              <a:gd name="connsiteX18" fmla="*/ 5562599 w 7171745"/>
              <a:gd name="connsiteY18" fmla="*/ 1566863 h 1989841"/>
              <a:gd name="connsiteX19" fmla="*/ 6081712 w 7171745"/>
              <a:gd name="connsiteY19" fmla="*/ 1624013 h 1989841"/>
              <a:gd name="connsiteX20" fmla="*/ 6415087 w 7171745"/>
              <a:gd name="connsiteY20" fmla="*/ 1638300 h 1989841"/>
              <a:gd name="connsiteX21" fmla="*/ 6134099 w 7171745"/>
              <a:gd name="connsiteY21" fmla="*/ 1657350 h 1989841"/>
              <a:gd name="connsiteX22" fmla="*/ 5738812 w 7171745"/>
              <a:gd name="connsiteY22" fmla="*/ 1624013 h 1989841"/>
              <a:gd name="connsiteX23" fmla="*/ 5133974 w 7171745"/>
              <a:gd name="connsiteY23" fmla="*/ 1581150 h 1989841"/>
              <a:gd name="connsiteX24" fmla="*/ 5595937 w 7171745"/>
              <a:gd name="connsiteY24" fmla="*/ 1662113 h 1989841"/>
              <a:gd name="connsiteX25" fmla="*/ 5948362 w 7171745"/>
              <a:gd name="connsiteY25" fmla="*/ 1719263 h 1989841"/>
              <a:gd name="connsiteX26" fmla="*/ 6396037 w 7171745"/>
              <a:gd name="connsiteY26" fmla="*/ 1743075 h 1989841"/>
              <a:gd name="connsiteX27" fmla="*/ 6029324 w 7171745"/>
              <a:gd name="connsiteY27" fmla="*/ 1762125 h 1989841"/>
              <a:gd name="connsiteX28" fmla="*/ 5662612 w 7171745"/>
              <a:gd name="connsiteY28" fmla="*/ 1724025 h 1989841"/>
              <a:gd name="connsiteX29" fmla="*/ 5138737 w 7171745"/>
              <a:gd name="connsiteY29" fmla="*/ 1671638 h 1989841"/>
              <a:gd name="connsiteX30" fmla="*/ 5629274 w 7171745"/>
              <a:gd name="connsiteY30" fmla="*/ 1762125 h 1989841"/>
              <a:gd name="connsiteX31" fmla="*/ 5995987 w 7171745"/>
              <a:gd name="connsiteY31" fmla="*/ 1819275 h 1989841"/>
              <a:gd name="connsiteX32" fmla="*/ 6681787 w 7171745"/>
              <a:gd name="connsiteY32" fmla="*/ 1857375 h 1989841"/>
              <a:gd name="connsiteX33" fmla="*/ 7038974 w 7171745"/>
              <a:gd name="connsiteY33" fmla="*/ 1866900 h 1989841"/>
              <a:gd name="connsiteX34" fmla="*/ 7148512 w 7171745"/>
              <a:gd name="connsiteY34" fmla="*/ 1981198 h 1989841"/>
              <a:gd name="connsiteX35" fmla="*/ 6524624 w 7171745"/>
              <a:gd name="connsiteY35" fmla="*/ 1985961 h 1989841"/>
              <a:gd name="connsiteX36" fmla="*/ 5943599 w 7171745"/>
              <a:gd name="connsiteY36" fmla="*/ 1971674 h 1989841"/>
              <a:gd name="connsiteX37" fmla="*/ 5133974 w 7171745"/>
              <a:gd name="connsiteY37" fmla="*/ 1928812 h 1989841"/>
              <a:gd name="connsiteX38" fmla="*/ 4238625 w 7171745"/>
              <a:gd name="connsiteY38" fmla="*/ 1809750 h 1989841"/>
              <a:gd name="connsiteX39" fmla="*/ 4176713 w 7171745"/>
              <a:gd name="connsiteY39" fmla="*/ 1800225 h 1989841"/>
              <a:gd name="connsiteX40" fmla="*/ 3667125 w 7171745"/>
              <a:gd name="connsiteY40" fmla="*/ 1704975 h 1989841"/>
              <a:gd name="connsiteX41" fmla="*/ 3014663 w 7171745"/>
              <a:gd name="connsiteY41" fmla="*/ 1543050 h 1989841"/>
              <a:gd name="connsiteX42" fmla="*/ 2700338 w 7171745"/>
              <a:gd name="connsiteY42" fmla="*/ 1428750 h 1989841"/>
              <a:gd name="connsiteX43" fmla="*/ 2914650 w 7171745"/>
              <a:gd name="connsiteY43" fmla="*/ 1452563 h 1989841"/>
              <a:gd name="connsiteX44" fmla="*/ 2647950 w 7171745"/>
              <a:gd name="connsiteY44" fmla="*/ 1333500 h 1989841"/>
              <a:gd name="connsiteX45" fmla="*/ 2900363 w 7171745"/>
              <a:gd name="connsiteY45" fmla="*/ 1385888 h 1989841"/>
              <a:gd name="connsiteX46" fmla="*/ 2538413 w 7171745"/>
              <a:gd name="connsiteY46" fmla="*/ 1233488 h 1989841"/>
              <a:gd name="connsiteX47" fmla="*/ 2976563 w 7171745"/>
              <a:gd name="connsiteY47" fmla="*/ 1371600 h 1989841"/>
              <a:gd name="connsiteX48" fmla="*/ 3367088 w 7171745"/>
              <a:gd name="connsiteY48" fmla="*/ 1495425 h 1989841"/>
              <a:gd name="connsiteX49" fmla="*/ 3752850 w 7171745"/>
              <a:gd name="connsiteY49" fmla="*/ 1604963 h 1989841"/>
              <a:gd name="connsiteX50" fmla="*/ 3509963 w 7171745"/>
              <a:gd name="connsiteY50" fmla="*/ 1504950 h 1989841"/>
              <a:gd name="connsiteX51" fmla="*/ 3657600 w 7171745"/>
              <a:gd name="connsiteY51" fmla="*/ 1514475 h 1989841"/>
              <a:gd name="connsiteX52" fmla="*/ 3224213 w 7171745"/>
              <a:gd name="connsiteY52" fmla="*/ 1376363 h 1989841"/>
              <a:gd name="connsiteX53" fmla="*/ 2814638 w 7171745"/>
              <a:gd name="connsiteY53" fmla="*/ 1223963 h 1989841"/>
              <a:gd name="connsiteX54" fmla="*/ 2433638 w 7171745"/>
              <a:gd name="connsiteY54" fmla="*/ 1071563 h 1989841"/>
              <a:gd name="connsiteX55" fmla="*/ 1209675 w 7171745"/>
              <a:gd name="connsiteY55" fmla="*/ 633413 h 1989841"/>
              <a:gd name="connsiteX56" fmla="*/ 1343025 w 7171745"/>
              <a:gd name="connsiteY56" fmla="*/ 623888 h 1989841"/>
              <a:gd name="connsiteX57" fmla="*/ 1019175 w 7171745"/>
              <a:gd name="connsiteY57" fmla="*/ 442913 h 1989841"/>
              <a:gd name="connsiteX58" fmla="*/ 581025 w 7171745"/>
              <a:gd name="connsiteY58" fmla="*/ 271463 h 1989841"/>
              <a:gd name="connsiteX59" fmla="*/ 0 w 7171745"/>
              <a:gd name="connsiteY59" fmla="*/ 104775 h 1989841"/>
              <a:gd name="connsiteX60" fmla="*/ 295275 w 7171745"/>
              <a:gd name="connsiteY60" fmla="*/ 157163 h 1989841"/>
              <a:gd name="connsiteX61" fmla="*/ 214313 w 7171745"/>
              <a:gd name="connsiteY61" fmla="*/ 114300 h 1989841"/>
              <a:gd name="connsiteX62" fmla="*/ 514350 w 7171745"/>
              <a:gd name="connsiteY62" fmla="*/ 176213 h 1989841"/>
              <a:gd name="connsiteX63" fmla="*/ 400050 w 7171745"/>
              <a:gd name="connsiteY63" fmla="*/ 123825 h 1989841"/>
              <a:gd name="connsiteX64" fmla="*/ 557213 w 7171745"/>
              <a:gd name="connsiteY64" fmla="*/ 119063 h 1989841"/>
              <a:gd name="connsiteX65" fmla="*/ 176213 w 7171745"/>
              <a:gd name="connsiteY65" fmla="*/ 19050 h 1989841"/>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595937 w 7161419"/>
              <a:gd name="connsiteY24" fmla="*/ 1662113 h 1987212"/>
              <a:gd name="connsiteX25" fmla="*/ 5948362 w 7161419"/>
              <a:gd name="connsiteY25" fmla="*/ 1719263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914650 w 7161419"/>
              <a:gd name="connsiteY44" fmla="*/ 1452563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1019175 w 7161419"/>
              <a:gd name="connsiteY58" fmla="*/ 442913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595937 w 7161419"/>
              <a:gd name="connsiteY24" fmla="*/ 1662113 h 1987212"/>
              <a:gd name="connsiteX25" fmla="*/ 5948362 w 7161419"/>
              <a:gd name="connsiteY25" fmla="*/ 1719263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914650 w 7161419"/>
              <a:gd name="connsiteY44" fmla="*/ 1452563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595937 w 7161419"/>
              <a:gd name="connsiteY24" fmla="*/ 1662113 h 1987212"/>
              <a:gd name="connsiteX25" fmla="*/ 5948362 w 7161419"/>
              <a:gd name="connsiteY25" fmla="*/ 1719263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595937 w 7161419"/>
              <a:gd name="connsiteY24" fmla="*/ 1662113 h 1987212"/>
              <a:gd name="connsiteX25" fmla="*/ 5948362 w 7161419"/>
              <a:gd name="connsiteY25" fmla="*/ 1719263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595937 w 7161419"/>
              <a:gd name="connsiteY24" fmla="*/ 1662113 h 1987212"/>
              <a:gd name="connsiteX25" fmla="*/ 5948362 w 7161419"/>
              <a:gd name="connsiteY25" fmla="*/ 1719263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595937 w 7161419"/>
              <a:gd name="connsiteY24" fmla="*/ 1662113 h 1987212"/>
              <a:gd name="connsiteX25" fmla="*/ 5948362 w 7161419"/>
              <a:gd name="connsiteY25" fmla="*/ 1719263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610224 w 7161419"/>
              <a:gd name="connsiteY24" fmla="*/ 1652588 h 1987212"/>
              <a:gd name="connsiteX25" fmla="*/ 5948362 w 7161419"/>
              <a:gd name="connsiteY25" fmla="*/ 1719263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610224 w 7161419"/>
              <a:gd name="connsiteY24" fmla="*/ 1652588 h 1987212"/>
              <a:gd name="connsiteX25" fmla="*/ 5953124 w 7161419"/>
              <a:gd name="connsiteY25" fmla="*/ 1709738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610224 w 7161419"/>
              <a:gd name="connsiteY24" fmla="*/ 1652588 h 1987212"/>
              <a:gd name="connsiteX25" fmla="*/ 5953124 w 7161419"/>
              <a:gd name="connsiteY25" fmla="*/ 1709738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610224 w 7161419"/>
              <a:gd name="connsiteY24" fmla="*/ 1652588 h 1987212"/>
              <a:gd name="connsiteX25" fmla="*/ 5953124 w 7161419"/>
              <a:gd name="connsiteY25" fmla="*/ 1709738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 name="connsiteX0" fmla="*/ 85725 w 7161419"/>
              <a:gd name="connsiteY0" fmla="*/ 0 h 1987212"/>
              <a:gd name="connsiteX1" fmla="*/ 619125 w 7161419"/>
              <a:gd name="connsiteY1" fmla="*/ 100013 h 1987212"/>
              <a:gd name="connsiteX2" fmla="*/ 1104900 w 7161419"/>
              <a:gd name="connsiteY2" fmla="*/ 285750 h 1987212"/>
              <a:gd name="connsiteX3" fmla="*/ 1866900 w 7161419"/>
              <a:gd name="connsiteY3" fmla="*/ 542925 h 1987212"/>
              <a:gd name="connsiteX4" fmla="*/ 2514600 w 7161419"/>
              <a:gd name="connsiteY4" fmla="*/ 762000 h 1987212"/>
              <a:gd name="connsiteX5" fmla="*/ 3014663 w 7161419"/>
              <a:gd name="connsiteY5" fmla="*/ 947738 h 1987212"/>
              <a:gd name="connsiteX6" fmla="*/ 3243263 w 7161419"/>
              <a:gd name="connsiteY6" fmla="*/ 1038225 h 1987212"/>
              <a:gd name="connsiteX7" fmla="*/ 3771900 w 7161419"/>
              <a:gd name="connsiteY7" fmla="*/ 1171575 h 1987212"/>
              <a:gd name="connsiteX8" fmla="*/ 4167188 w 7161419"/>
              <a:gd name="connsiteY8" fmla="*/ 1238250 h 1987212"/>
              <a:gd name="connsiteX9" fmla="*/ 4948238 w 7161419"/>
              <a:gd name="connsiteY9" fmla="*/ 1333500 h 1987212"/>
              <a:gd name="connsiteX10" fmla="*/ 5676900 w 7161419"/>
              <a:gd name="connsiteY10" fmla="*/ 1395413 h 1987212"/>
              <a:gd name="connsiteX11" fmla="*/ 6696075 w 7161419"/>
              <a:gd name="connsiteY11" fmla="*/ 1452563 h 1987212"/>
              <a:gd name="connsiteX12" fmla="*/ 6529388 w 7161419"/>
              <a:gd name="connsiteY12" fmla="*/ 1490663 h 1987212"/>
              <a:gd name="connsiteX13" fmla="*/ 6772275 w 7161419"/>
              <a:gd name="connsiteY13" fmla="*/ 1543050 h 1987212"/>
              <a:gd name="connsiteX14" fmla="*/ 6472237 w 7161419"/>
              <a:gd name="connsiteY14" fmla="*/ 1552575 h 1987212"/>
              <a:gd name="connsiteX15" fmla="*/ 5762624 w 7161419"/>
              <a:gd name="connsiteY15" fmla="*/ 1519238 h 1987212"/>
              <a:gd name="connsiteX16" fmla="*/ 5129212 w 7161419"/>
              <a:gd name="connsiteY16" fmla="*/ 1462087 h 1987212"/>
              <a:gd name="connsiteX17" fmla="*/ 5667374 w 7161419"/>
              <a:gd name="connsiteY17" fmla="*/ 1547813 h 1987212"/>
              <a:gd name="connsiteX18" fmla="*/ 5562599 w 7161419"/>
              <a:gd name="connsiteY18" fmla="*/ 1566863 h 1987212"/>
              <a:gd name="connsiteX19" fmla="*/ 6081712 w 7161419"/>
              <a:gd name="connsiteY19" fmla="*/ 1624013 h 1987212"/>
              <a:gd name="connsiteX20" fmla="*/ 6415087 w 7161419"/>
              <a:gd name="connsiteY20" fmla="*/ 1638300 h 1987212"/>
              <a:gd name="connsiteX21" fmla="*/ 6134099 w 7161419"/>
              <a:gd name="connsiteY21" fmla="*/ 1657350 h 1987212"/>
              <a:gd name="connsiteX22" fmla="*/ 5738812 w 7161419"/>
              <a:gd name="connsiteY22" fmla="*/ 1624013 h 1987212"/>
              <a:gd name="connsiteX23" fmla="*/ 5133974 w 7161419"/>
              <a:gd name="connsiteY23" fmla="*/ 1581150 h 1987212"/>
              <a:gd name="connsiteX24" fmla="*/ 5610224 w 7161419"/>
              <a:gd name="connsiteY24" fmla="*/ 1652588 h 1987212"/>
              <a:gd name="connsiteX25" fmla="*/ 5953124 w 7161419"/>
              <a:gd name="connsiteY25" fmla="*/ 1709738 h 1987212"/>
              <a:gd name="connsiteX26" fmla="*/ 6396037 w 7161419"/>
              <a:gd name="connsiteY26" fmla="*/ 1743075 h 1987212"/>
              <a:gd name="connsiteX27" fmla="*/ 6029324 w 7161419"/>
              <a:gd name="connsiteY27" fmla="*/ 1762125 h 1987212"/>
              <a:gd name="connsiteX28" fmla="*/ 5662612 w 7161419"/>
              <a:gd name="connsiteY28" fmla="*/ 1724025 h 1987212"/>
              <a:gd name="connsiteX29" fmla="*/ 5138737 w 7161419"/>
              <a:gd name="connsiteY29" fmla="*/ 1671638 h 1987212"/>
              <a:gd name="connsiteX30" fmla="*/ 5629274 w 7161419"/>
              <a:gd name="connsiteY30" fmla="*/ 1762125 h 1987212"/>
              <a:gd name="connsiteX31" fmla="*/ 5995987 w 7161419"/>
              <a:gd name="connsiteY31" fmla="*/ 1819275 h 1987212"/>
              <a:gd name="connsiteX32" fmla="*/ 6681787 w 7161419"/>
              <a:gd name="connsiteY32" fmla="*/ 1857375 h 1987212"/>
              <a:gd name="connsiteX33" fmla="*/ 7038974 w 7161419"/>
              <a:gd name="connsiteY33" fmla="*/ 1866900 h 1987212"/>
              <a:gd name="connsiteX34" fmla="*/ 6700837 w 7161419"/>
              <a:gd name="connsiteY34" fmla="*/ 1938337 h 1987212"/>
              <a:gd name="connsiteX35" fmla="*/ 7148512 w 7161419"/>
              <a:gd name="connsiteY35" fmla="*/ 1981198 h 1987212"/>
              <a:gd name="connsiteX36" fmla="*/ 6524624 w 7161419"/>
              <a:gd name="connsiteY36" fmla="*/ 1985961 h 1987212"/>
              <a:gd name="connsiteX37" fmla="*/ 5943599 w 7161419"/>
              <a:gd name="connsiteY37" fmla="*/ 1971674 h 1987212"/>
              <a:gd name="connsiteX38" fmla="*/ 5133974 w 7161419"/>
              <a:gd name="connsiteY38" fmla="*/ 1928812 h 1987212"/>
              <a:gd name="connsiteX39" fmla="*/ 4238625 w 7161419"/>
              <a:gd name="connsiteY39" fmla="*/ 1809750 h 1987212"/>
              <a:gd name="connsiteX40" fmla="*/ 4176713 w 7161419"/>
              <a:gd name="connsiteY40" fmla="*/ 1800225 h 1987212"/>
              <a:gd name="connsiteX41" fmla="*/ 3667125 w 7161419"/>
              <a:gd name="connsiteY41" fmla="*/ 1704975 h 1987212"/>
              <a:gd name="connsiteX42" fmla="*/ 3014663 w 7161419"/>
              <a:gd name="connsiteY42" fmla="*/ 1543050 h 1987212"/>
              <a:gd name="connsiteX43" fmla="*/ 2700338 w 7161419"/>
              <a:gd name="connsiteY43" fmla="*/ 1428750 h 1987212"/>
              <a:gd name="connsiteX44" fmla="*/ 2895600 w 7161419"/>
              <a:gd name="connsiteY44" fmla="*/ 1438275 h 1987212"/>
              <a:gd name="connsiteX45" fmla="*/ 2647950 w 7161419"/>
              <a:gd name="connsiteY45" fmla="*/ 1333500 h 1987212"/>
              <a:gd name="connsiteX46" fmla="*/ 2900363 w 7161419"/>
              <a:gd name="connsiteY46" fmla="*/ 1385888 h 1987212"/>
              <a:gd name="connsiteX47" fmla="*/ 2538413 w 7161419"/>
              <a:gd name="connsiteY47" fmla="*/ 1233488 h 1987212"/>
              <a:gd name="connsiteX48" fmla="*/ 2976563 w 7161419"/>
              <a:gd name="connsiteY48" fmla="*/ 1371600 h 1987212"/>
              <a:gd name="connsiteX49" fmla="*/ 3367088 w 7161419"/>
              <a:gd name="connsiteY49" fmla="*/ 1495425 h 1987212"/>
              <a:gd name="connsiteX50" fmla="*/ 3752850 w 7161419"/>
              <a:gd name="connsiteY50" fmla="*/ 1604963 h 1987212"/>
              <a:gd name="connsiteX51" fmla="*/ 3509963 w 7161419"/>
              <a:gd name="connsiteY51" fmla="*/ 1504950 h 1987212"/>
              <a:gd name="connsiteX52" fmla="*/ 3657600 w 7161419"/>
              <a:gd name="connsiteY52" fmla="*/ 1514475 h 1987212"/>
              <a:gd name="connsiteX53" fmla="*/ 3224213 w 7161419"/>
              <a:gd name="connsiteY53" fmla="*/ 1376363 h 1987212"/>
              <a:gd name="connsiteX54" fmla="*/ 2814638 w 7161419"/>
              <a:gd name="connsiteY54" fmla="*/ 1223963 h 1987212"/>
              <a:gd name="connsiteX55" fmla="*/ 2433638 w 7161419"/>
              <a:gd name="connsiteY55" fmla="*/ 1071563 h 1987212"/>
              <a:gd name="connsiteX56" fmla="*/ 1209675 w 7161419"/>
              <a:gd name="connsiteY56" fmla="*/ 633413 h 1987212"/>
              <a:gd name="connsiteX57" fmla="*/ 1343025 w 7161419"/>
              <a:gd name="connsiteY57" fmla="*/ 623888 h 1987212"/>
              <a:gd name="connsiteX58" fmla="*/ 995362 w 7161419"/>
              <a:gd name="connsiteY58" fmla="*/ 438151 h 1987212"/>
              <a:gd name="connsiteX59" fmla="*/ 581025 w 7161419"/>
              <a:gd name="connsiteY59" fmla="*/ 271463 h 1987212"/>
              <a:gd name="connsiteX60" fmla="*/ 0 w 7161419"/>
              <a:gd name="connsiteY60" fmla="*/ 104775 h 1987212"/>
              <a:gd name="connsiteX61" fmla="*/ 295275 w 7161419"/>
              <a:gd name="connsiteY61" fmla="*/ 157163 h 1987212"/>
              <a:gd name="connsiteX62" fmla="*/ 214313 w 7161419"/>
              <a:gd name="connsiteY62" fmla="*/ 114300 h 1987212"/>
              <a:gd name="connsiteX63" fmla="*/ 514350 w 7161419"/>
              <a:gd name="connsiteY63" fmla="*/ 176213 h 1987212"/>
              <a:gd name="connsiteX64" fmla="*/ 400050 w 7161419"/>
              <a:gd name="connsiteY64" fmla="*/ 123825 h 1987212"/>
              <a:gd name="connsiteX65" fmla="*/ 557213 w 7161419"/>
              <a:gd name="connsiteY65" fmla="*/ 119063 h 1987212"/>
              <a:gd name="connsiteX66" fmla="*/ 176213 w 7161419"/>
              <a:gd name="connsiteY66" fmla="*/ 19050 h 198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161419" h="1987212">
                <a:moveTo>
                  <a:pt x="85725" y="0"/>
                </a:moveTo>
                <a:lnTo>
                  <a:pt x="619125" y="100013"/>
                </a:lnTo>
                <a:lnTo>
                  <a:pt x="1104900" y="285750"/>
                </a:lnTo>
                <a:lnTo>
                  <a:pt x="1866900" y="542925"/>
                </a:lnTo>
                <a:lnTo>
                  <a:pt x="2514600" y="762000"/>
                </a:lnTo>
                <a:lnTo>
                  <a:pt x="3014663" y="947738"/>
                </a:lnTo>
                <a:lnTo>
                  <a:pt x="3243263" y="1038225"/>
                </a:lnTo>
                <a:lnTo>
                  <a:pt x="3771900" y="1171575"/>
                </a:lnTo>
                <a:lnTo>
                  <a:pt x="4167188" y="1238250"/>
                </a:lnTo>
                <a:cubicBezTo>
                  <a:pt x="4421188" y="1258888"/>
                  <a:pt x="4694238" y="1312862"/>
                  <a:pt x="4948238" y="1333500"/>
                </a:cubicBezTo>
                <a:cubicBezTo>
                  <a:pt x="5186363" y="1347788"/>
                  <a:pt x="5438775" y="1381125"/>
                  <a:pt x="5676900" y="1395413"/>
                </a:cubicBezTo>
                <a:lnTo>
                  <a:pt x="6696075" y="1452563"/>
                </a:lnTo>
                <a:cubicBezTo>
                  <a:pt x="6646863" y="1460500"/>
                  <a:pt x="6578600" y="1482726"/>
                  <a:pt x="6529388" y="1490663"/>
                </a:cubicBezTo>
                <a:cubicBezTo>
                  <a:pt x="6480175" y="1498600"/>
                  <a:pt x="6781800" y="1528763"/>
                  <a:pt x="6772275" y="1543050"/>
                </a:cubicBezTo>
                <a:cubicBezTo>
                  <a:pt x="6672262" y="1554163"/>
                  <a:pt x="6572250" y="1541462"/>
                  <a:pt x="6472237" y="1552575"/>
                </a:cubicBezTo>
                <a:lnTo>
                  <a:pt x="5762624" y="1519238"/>
                </a:lnTo>
                <a:lnTo>
                  <a:pt x="5129212" y="1462087"/>
                </a:lnTo>
                <a:cubicBezTo>
                  <a:pt x="5091112" y="1476375"/>
                  <a:pt x="5705474" y="1533525"/>
                  <a:pt x="5667374" y="1547813"/>
                </a:cubicBezTo>
                <a:cubicBezTo>
                  <a:pt x="5626099" y="1555750"/>
                  <a:pt x="5603874" y="1558926"/>
                  <a:pt x="5562599" y="1566863"/>
                </a:cubicBezTo>
                <a:lnTo>
                  <a:pt x="6081712" y="1624013"/>
                </a:lnTo>
                <a:cubicBezTo>
                  <a:pt x="6005512" y="1631950"/>
                  <a:pt x="6491287" y="1630363"/>
                  <a:pt x="6415087" y="1638300"/>
                </a:cubicBezTo>
                <a:cubicBezTo>
                  <a:pt x="6278562" y="1651000"/>
                  <a:pt x="6270624" y="1644650"/>
                  <a:pt x="6134099" y="1657350"/>
                </a:cubicBezTo>
                <a:lnTo>
                  <a:pt x="5738812" y="1624013"/>
                </a:lnTo>
                <a:cubicBezTo>
                  <a:pt x="5627687" y="1639888"/>
                  <a:pt x="5245099" y="1565275"/>
                  <a:pt x="5133974" y="1581150"/>
                </a:cubicBezTo>
                <a:lnTo>
                  <a:pt x="5610224" y="1652588"/>
                </a:lnTo>
                <a:lnTo>
                  <a:pt x="5953124" y="1709738"/>
                </a:lnTo>
                <a:lnTo>
                  <a:pt x="6396037" y="1743075"/>
                </a:lnTo>
                <a:lnTo>
                  <a:pt x="6029324" y="1762125"/>
                </a:lnTo>
                <a:cubicBezTo>
                  <a:pt x="5937249" y="1763713"/>
                  <a:pt x="5754687" y="1722437"/>
                  <a:pt x="5662612" y="1724025"/>
                </a:cubicBezTo>
                <a:cubicBezTo>
                  <a:pt x="5594349" y="1727200"/>
                  <a:pt x="5207000" y="1668463"/>
                  <a:pt x="5138737" y="1671638"/>
                </a:cubicBezTo>
                <a:cubicBezTo>
                  <a:pt x="5102224" y="1676400"/>
                  <a:pt x="5665787" y="1757363"/>
                  <a:pt x="5629274" y="1762125"/>
                </a:cubicBezTo>
                <a:cubicBezTo>
                  <a:pt x="5527674" y="1766888"/>
                  <a:pt x="6097587" y="1814512"/>
                  <a:pt x="5995987" y="1819275"/>
                </a:cubicBezTo>
                <a:cubicBezTo>
                  <a:pt x="5857874" y="1817688"/>
                  <a:pt x="6819900" y="1858962"/>
                  <a:pt x="6681787" y="1857375"/>
                </a:cubicBezTo>
                <a:lnTo>
                  <a:pt x="7038974" y="1866900"/>
                </a:lnTo>
                <a:cubicBezTo>
                  <a:pt x="7114380" y="1878012"/>
                  <a:pt x="6682581" y="1919287"/>
                  <a:pt x="6700837" y="1938337"/>
                </a:cubicBezTo>
                <a:cubicBezTo>
                  <a:pt x="6719093" y="1957387"/>
                  <a:pt x="7250112" y="1970879"/>
                  <a:pt x="7148512" y="1981198"/>
                </a:cubicBezTo>
                <a:cubicBezTo>
                  <a:pt x="7046912" y="1991517"/>
                  <a:pt x="6665118" y="1979611"/>
                  <a:pt x="6524624" y="1985961"/>
                </a:cubicBezTo>
                <a:cubicBezTo>
                  <a:pt x="6384130" y="1992311"/>
                  <a:pt x="6163468" y="1972467"/>
                  <a:pt x="5943599" y="1971674"/>
                </a:cubicBezTo>
                <a:cubicBezTo>
                  <a:pt x="5723730" y="1970881"/>
                  <a:pt x="5406230" y="1945481"/>
                  <a:pt x="5133974" y="1928812"/>
                </a:cubicBezTo>
                <a:lnTo>
                  <a:pt x="4238625" y="1809750"/>
                </a:lnTo>
                <a:lnTo>
                  <a:pt x="4176713" y="1800225"/>
                </a:lnTo>
                <a:lnTo>
                  <a:pt x="3667125" y="1704975"/>
                </a:lnTo>
                <a:lnTo>
                  <a:pt x="3014663" y="1543050"/>
                </a:lnTo>
                <a:lnTo>
                  <a:pt x="2700338" y="1428750"/>
                </a:lnTo>
                <a:lnTo>
                  <a:pt x="2895600" y="1438275"/>
                </a:lnTo>
                <a:lnTo>
                  <a:pt x="2647950" y="1333500"/>
                </a:lnTo>
                <a:lnTo>
                  <a:pt x="2900363" y="1385888"/>
                </a:lnTo>
                <a:lnTo>
                  <a:pt x="2538413" y="1233488"/>
                </a:lnTo>
                <a:lnTo>
                  <a:pt x="2976563" y="1371600"/>
                </a:lnTo>
                <a:lnTo>
                  <a:pt x="3367088" y="1495425"/>
                </a:lnTo>
                <a:lnTo>
                  <a:pt x="3752850" y="1604963"/>
                </a:lnTo>
                <a:lnTo>
                  <a:pt x="3509963" y="1504950"/>
                </a:lnTo>
                <a:lnTo>
                  <a:pt x="3657600" y="1514475"/>
                </a:lnTo>
                <a:lnTo>
                  <a:pt x="3224213" y="1376363"/>
                </a:lnTo>
                <a:lnTo>
                  <a:pt x="2814638" y="1223963"/>
                </a:lnTo>
                <a:lnTo>
                  <a:pt x="2433638" y="1071563"/>
                </a:lnTo>
                <a:lnTo>
                  <a:pt x="1209675" y="633413"/>
                </a:lnTo>
                <a:lnTo>
                  <a:pt x="1343025" y="623888"/>
                </a:lnTo>
                <a:lnTo>
                  <a:pt x="995362" y="438151"/>
                </a:lnTo>
                <a:lnTo>
                  <a:pt x="581025" y="271463"/>
                </a:lnTo>
                <a:lnTo>
                  <a:pt x="0" y="104775"/>
                </a:lnTo>
                <a:lnTo>
                  <a:pt x="295275" y="157163"/>
                </a:lnTo>
                <a:lnTo>
                  <a:pt x="214313" y="114300"/>
                </a:lnTo>
                <a:lnTo>
                  <a:pt x="514350" y="176213"/>
                </a:lnTo>
                <a:lnTo>
                  <a:pt x="400050" y="123825"/>
                </a:lnTo>
                <a:lnTo>
                  <a:pt x="557213" y="119063"/>
                </a:lnTo>
                <a:lnTo>
                  <a:pt x="176213" y="19050"/>
                </a:lnTo>
              </a:path>
            </a:pathLst>
          </a:custGeom>
          <a:solidFill>
            <a:srgbClr val="C00000">
              <a:alpha val="30196"/>
            </a:srgb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Freeform: Shape 16">
            <a:extLst>
              <a:ext uri="{FF2B5EF4-FFF2-40B4-BE49-F238E27FC236}">
                <a16:creationId xmlns:a16="http://schemas.microsoft.com/office/drawing/2014/main" id="{7167CFC1-B5BE-478F-ABB7-0A9781E125B5}"/>
              </a:ext>
            </a:extLst>
          </p:cNvPr>
          <p:cNvSpPr/>
          <p:nvPr/>
        </p:nvSpPr>
        <p:spPr>
          <a:xfrm>
            <a:off x="3490913" y="3376613"/>
            <a:ext cx="2505075" cy="709612"/>
          </a:xfrm>
          <a:custGeom>
            <a:avLst/>
            <a:gdLst>
              <a:gd name="connsiteX0" fmla="*/ 0 w 2505075"/>
              <a:gd name="connsiteY0" fmla="*/ 0 h 709612"/>
              <a:gd name="connsiteX1" fmla="*/ 261937 w 2505075"/>
              <a:gd name="connsiteY1" fmla="*/ 66675 h 709612"/>
              <a:gd name="connsiteX2" fmla="*/ 576262 w 2505075"/>
              <a:gd name="connsiteY2" fmla="*/ 185737 h 709612"/>
              <a:gd name="connsiteX3" fmla="*/ 1214437 w 2505075"/>
              <a:gd name="connsiteY3" fmla="*/ 433387 h 709612"/>
              <a:gd name="connsiteX4" fmla="*/ 1528762 w 2505075"/>
              <a:gd name="connsiteY4" fmla="*/ 561975 h 709612"/>
              <a:gd name="connsiteX5" fmla="*/ 1681162 w 2505075"/>
              <a:gd name="connsiteY5" fmla="*/ 561975 h 709612"/>
              <a:gd name="connsiteX6" fmla="*/ 1457325 w 2505075"/>
              <a:gd name="connsiteY6" fmla="*/ 457200 h 709612"/>
              <a:gd name="connsiteX7" fmla="*/ 1695450 w 2505075"/>
              <a:gd name="connsiteY7" fmla="*/ 514350 h 709612"/>
              <a:gd name="connsiteX8" fmla="*/ 1371600 w 2505075"/>
              <a:gd name="connsiteY8" fmla="*/ 371475 h 709612"/>
              <a:gd name="connsiteX9" fmla="*/ 2000250 w 2505075"/>
              <a:gd name="connsiteY9" fmla="*/ 566737 h 709612"/>
              <a:gd name="connsiteX10" fmla="*/ 2505075 w 2505075"/>
              <a:gd name="connsiteY10" fmla="*/ 709612 h 709612"/>
              <a:gd name="connsiteX11" fmla="*/ 2343150 w 2505075"/>
              <a:gd name="connsiteY11" fmla="*/ 633412 h 709612"/>
              <a:gd name="connsiteX12" fmla="*/ 2438400 w 2505075"/>
              <a:gd name="connsiteY12" fmla="*/ 633412 h 709612"/>
              <a:gd name="connsiteX13" fmla="*/ 1771650 w 2505075"/>
              <a:gd name="connsiteY13" fmla="*/ 409575 h 709612"/>
              <a:gd name="connsiteX14" fmla="*/ 1209675 w 2505075"/>
              <a:gd name="connsiteY14" fmla="*/ 200025 h 709612"/>
              <a:gd name="connsiteX15" fmla="*/ 609600 w 2505075"/>
              <a:gd name="connsiteY15" fmla="*/ 66675 h 709612"/>
              <a:gd name="connsiteX16" fmla="*/ 71437 w 2505075"/>
              <a:gd name="connsiteY16" fmla="*/ 0 h 709612"/>
              <a:gd name="connsiteX0" fmla="*/ 0 w 2505075"/>
              <a:gd name="connsiteY0" fmla="*/ 0 h 709612"/>
              <a:gd name="connsiteX1" fmla="*/ 261937 w 2505075"/>
              <a:gd name="connsiteY1" fmla="*/ 66675 h 709612"/>
              <a:gd name="connsiteX2" fmla="*/ 576262 w 2505075"/>
              <a:gd name="connsiteY2" fmla="*/ 185737 h 709612"/>
              <a:gd name="connsiteX3" fmla="*/ 1214437 w 2505075"/>
              <a:gd name="connsiteY3" fmla="*/ 433387 h 709612"/>
              <a:gd name="connsiteX4" fmla="*/ 1528762 w 2505075"/>
              <a:gd name="connsiteY4" fmla="*/ 561975 h 709612"/>
              <a:gd name="connsiteX5" fmla="*/ 1681162 w 2505075"/>
              <a:gd name="connsiteY5" fmla="*/ 561975 h 709612"/>
              <a:gd name="connsiteX6" fmla="*/ 1457325 w 2505075"/>
              <a:gd name="connsiteY6" fmla="*/ 457200 h 709612"/>
              <a:gd name="connsiteX7" fmla="*/ 1695450 w 2505075"/>
              <a:gd name="connsiteY7" fmla="*/ 514350 h 709612"/>
              <a:gd name="connsiteX8" fmla="*/ 1371600 w 2505075"/>
              <a:gd name="connsiteY8" fmla="*/ 371475 h 709612"/>
              <a:gd name="connsiteX9" fmla="*/ 2000250 w 2505075"/>
              <a:gd name="connsiteY9" fmla="*/ 566737 h 709612"/>
              <a:gd name="connsiteX10" fmla="*/ 2505075 w 2505075"/>
              <a:gd name="connsiteY10" fmla="*/ 709612 h 709612"/>
              <a:gd name="connsiteX11" fmla="*/ 2343150 w 2505075"/>
              <a:gd name="connsiteY11" fmla="*/ 633412 h 709612"/>
              <a:gd name="connsiteX12" fmla="*/ 2438400 w 2505075"/>
              <a:gd name="connsiteY12" fmla="*/ 633412 h 709612"/>
              <a:gd name="connsiteX13" fmla="*/ 1771650 w 2505075"/>
              <a:gd name="connsiteY13" fmla="*/ 409575 h 709612"/>
              <a:gd name="connsiteX14" fmla="*/ 1228725 w 2505075"/>
              <a:gd name="connsiteY14" fmla="*/ 200025 h 709612"/>
              <a:gd name="connsiteX15" fmla="*/ 609600 w 2505075"/>
              <a:gd name="connsiteY15" fmla="*/ 66675 h 709612"/>
              <a:gd name="connsiteX16" fmla="*/ 71437 w 2505075"/>
              <a:gd name="connsiteY16" fmla="*/ 0 h 70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5075" h="709612">
                <a:moveTo>
                  <a:pt x="0" y="0"/>
                </a:moveTo>
                <a:lnTo>
                  <a:pt x="261937" y="66675"/>
                </a:lnTo>
                <a:lnTo>
                  <a:pt x="576262" y="185737"/>
                </a:lnTo>
                <a:lnTo>
                  <a:pt x="1214437" y="433387"/>
                </a:lnTo>
                <a:lnTo>
                  <a:pt x="1528762" y="561975"/>
                </a:lnTo>
                <a:lnTo>
                  <a:pt x="1681162" y="561975"/>
                </a:lnTo>
                <a:lnTo>
                  <a:pt x="1457325" y="457200"/>
                </a:lnTo>
                <a:lnTo>
                  <a:pt x="1695450" y="514350"/>
                </a:lnTo>
                <a:lnTo>
                  <a:pt x="1371600" y="371475"/>
                </a:lnTo>
                <a:lnTo>
                  <a:pt x="2000250" y="566737"/>
                </a:lnTo>
                <a:lnTo>
                  <a:pt x="2505075" y="709612"/>
                </a:lnTo>
                <a:lnTo>
                  <a:pt x="2343150" y="633412"/>
                </a:lnTo>
                <a:lnTo>
                  <a:pt x="2438400" y="633412"/>
                </a:lnTo>
                <a:lnTo>
                  <a:pt x="1771650" y="409575"/>
                </a:lnTo>
                <a:lnTo>
                  <a:pt x="1228725" y="200025"/>
                </a:lnTo>
                <a:lnTo>
                  <a:pt x="609600" y="66675"/>
                </a:lnTo>
                <a:lnTo>
                  <a:pt x="71437" y="0"/>
                </a:lnTo>
              </a:path>
            </a:pathLst>
          </a:custGeom>
          <a:solidFill>
            <a:srgbClr val="FFFF00">
              <a:alpha val="50196"/>
            </a:srgb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Freeform: Shape 18">
            <a:extLst>
              <a:ext uri="{FF2B5EF4-FFF2-40B4-BE49-F238E27FC236}">
                <a16:creationId xmlns:a16="http://schemas.microsoft.com/office/drawing/2014/main" id="{A1203283-CE98-4B08-8A9F-C150C645B827}"/>
              </a:ext>
            </a:extLst>
          </p:cNvPr>
          <p:cNvSpPr/>
          <p:nvPr/>
        </p:nvSpPr>
        <p:spPr>
          <a:xfrm>
            <a:off x="4338636" y="3100386"/>
            <a:ext cx="6534151" cy="1381126"/>
          </a:xfrm>
          <a:custGeom>
            <a:avLst/>
            <a:gdLst>
              <a:gd name="connsiteX0" fmla="*/ 3700462 w 3886200"/>
              <a:gd name="connsiteY0" fmla="*/ 142875 h 862013"/>
              <a:gd name="connsiteX1" fmla="*/ 2776537 w 3886200"/>
              <a:gd name="connsiteY1" fmla="*/ 223838 h 862013"/>
              <a:gd name="connsiteX2" fmla="*/ 2019300 w 3886200"/>
              <a:gd name="connsiteY2" fmla="*/ 242888 h 862013"/>
              <a:gd name="connsiteX3" fmla="*/ 1362075 w 3886200"/>
              <a:gd name="connsiteY3" fmla="*/ 223838 h 862013"/>
              <a:gd name="connsiteX4" fmla="*/ 785812 w 3886200"/>
              <a:gd name="connsiteY4" fmla="*/ 185738 h 862013"/>
              <a:gd name="connsiteX5" fmla="*/ 47625 w 3886200"/>
              <a:gd name="connsiteY5" fmla="*/ 100013 h 862013"/>
              <a:gd name="connsiteX6" fmla="*/ 4762 w 3886200"/>
              <a:gd name="connsiteY6" fmla="*/ 0 h 862013"/>
              <a:gd name="connsiteX7" fmla="*/ 0 w 3886200"/>
              <a:gd name="connsiteY7" fmla="*/ 185738 h 862013"/>
              <a:gd name="connsiteX8" fmla="*/ 247650 w 3886200"/>
              <a:gd name="connsiteY8" fmla="*/ 219075 h 862013"/>
              <a:gd name="connsiteX9" fmla="*/ 1014412 w 3886200"/>
              <a:gd name="connsiteY9" fmla="*/ 280988 h 862013"/>
              <a:gd name="connsiteX10" fmla="*/ 1566862 w 3886200"/>
              <a:gd name="connsiteY10" fmla="*/ 309563 h 862013"/>
              <a:gd name="connsiteX11" fmla="*/ 2033587 w 3886200"/>
              <a:gd name="connsiteY11" fmla="*/ 338138 h 862013"/>
              <a:gd name="connsiteX12" fmla="*/ 1857375 w 3886200"/>
              <a:gd name="connsiteY12" fmla="*/ 376238 h 862013"/>
              <a:gd name="connsiteX13" fmla="*/ 2085975 w 3886200"/>
              <a:gd name="connsiteY13" fmla="*/ 428625 h 862013"/>
              <a:gd name="connsiteX14" fmla="*/ 1657350 w 3886200"/>
              <a:gd name="connsiteY14" fmla="*/ 438150 h 862013"/>
              <a:gd name="connsiteX15" fmla="*/ 1319212 w 3886200"/>
              <a:gd name="connsiteY15" fmla="*/ 423863 h 862013"/>
              <a:gd name="connsiteX16" fmla="*/ 476250 w 3886200"/>
              <a:gd name="connsiteY16" fmla="*/ 352425 h 862013"/>
              <a:gd name="connsiteX17" fmla="*/ 1009650 w 3886200"/>
              <a:gd name="connsiteY17" fmla="*/ 428625 h 862013"/>
              <a:gd name="connsiteX18" fmla="*/ 904875 w 3886200"/>
              <a:gd name="connsiteY18" fmla="*/ 447675 h 862013"/>
              <a:gd name="connsiteX19" fmla="*/ 1185862 w 3886200"/>
              <a:gd name="connsiteY19" fmla="*/ 481013 h 862013"/>
              <a:gd name="connsiteX20" fmla="*/ 1495425 w 3886200"/>
              <a:gd name="connsiteY20" fmla="*/ 514350 h 862013"/>
              <a:gd name="connsiteX21" fmla="*/ 1724025 w 3886200"/>
              <a:gd name="connsiteY21" fmla="*/ 523875 h 862013"/>
              <a:gd name="connsiteX22" fmla="*/ 1423987 w 3886200"/>
              <a:gd name="connsiteY22" fmla="*/ 547688 h 862013"/>
              <a:gd name="connsiteX23" fmla="*/ 1181100 w 3886200"/>
              <a:gd name="connsiteY23" fmla="*/ 519113 h 862013"/>
              <a:gd name="connsiteX24" fmla="*/ 914400 w 3886200"/>
              <a:gd name="connsiteY24" fmla="*/ 509588 h 862013"/>
              <a:gd name="connsiteX25" fmla="*/ 466725 w 3886200"/>
              <a:gd name="connsiteY25" fmla="*/ 461963 h 862013"/>
              <a:gd name="connsiteX26" fmla="*/ 885825 w 3886200"/>
              <a:gd name="connsiteY26" fmla="*/ 528638 h 862013"/>
              <a:gd name="connsiteX27" fmla="*/ 1166812 w 3886200"/>
              <a:gd name="connsiteY27" fmla="*/ 581025 h 862013"/>
              <a:gd name="connsiteX28" fmla="*/ 1428750 w 3886200"/>
              <a:gd name="connsiteY28" fmla="*/ 614363 h 862013"/>
              <a:gd name="connsiteX29" fmla="*/ 1719262 w 3886200"/>
              <a:gd name="connsiteY29" fmla="*/ 633413 h 862013"/>
              <a:gd name="connsiteX30" fmla="*/ 1295400 w 3886200"/>
              <a:gd name="connsiteY30" fmla="*/ 647700 h 862013"/>
              <a:gd name="connsiteX31" fmla="*/ 1047750 w 3886200"/>
              <a:gd name="connsiteY31" fmla="*/ 614363 h 862013"/>
              <a:gd name="connsiteX32" fmla="*/ 457200 w 3886200"/>
              <a:gd name="connsiteY32" fmla="*/ 561975 h 862013"/>
              <a:gd name="connsiteX33" fmla="*/ 1023937 w 3886200"/>
              <a:gd name="connsiteY33" fmla="*/ 657225 h 862013"/>
              <a:gd name="connsiteX34" fmla="*/ 1443037 w 3886200"/>
              <a:gd name="connsiteY34" fmla="*/ 714375 h 862013"/>
              <a:gd name="connsiteX35" fmla="*/ 1847850 w 3886200"/>
              <a:gd name="connsiteY35" fmla="*/ 728663 h 862013"/>
              <a:gd name="connsiteX36" fmla="*/ 2357437 w 3886200"/>
              <a:gd name="connsiteY36" fmla="*/ 757238 h 862013"/>
              <a:gd name="connsiteX37" fmla="*/ 2014537 w 3886200"/>
              <a:gd name="connsiteY37" fmla="*/ 819150 h 862013"/>
              <a:gd name="connsiteX38" fmla="*/ 2462212 w 3886200"/>
              <a:gd name="connsiteY38" fmla="*/ 862013 h 862013"/>
              <a:gd name="connsiteX39" fmla="*/ 2800350 w 3886200"/>
              <a:gd name="connsiteY39" fmla="*/ 838200 h 862013"/>
              <a:gd name="connsiteX40" fmla="*/ 3486150 w 3886200"/>
              <a:gd name="connsiteY40" fmla="*/ 733425 h 862013"/>
              <a:gd name="connsiteX41" fmla="*/ 3886200 w 3886200"/>
              <a:gd name="connsiteY41" fmla="*/ 676275 h 862013"/>
              <a:gd name="connsiteX42" fmla="*/ 3700462 w 3886200"/>
              <a:gd name="connsiteY42" fmla="*/ 142875 h 862013"/>
              <a:gd name="connsiteX0" fmla="*/ 6234113 w 6419851"/>
              <a:gd name="connsiteY0" fmla="*/ 623888 h 1343026"/>
              <a:gd name="connsiteX1" fmla="*/ 5310188 w 6419851"/>
              <a:gd name="connsiteY1" fmla="*/ 704851 h 1343026"/>
              <a:gd name="connsiteX2" fmla="*/ 4552951 w 6419851"/>
              <a:gd name="connsiteY2" fmla="*/ 723901 h 1343026"/>
              <a:gd name="connsiteX3" fmla="*/ 3895726 w 6419851"/>
              <a:gd name="connsiteY3" fmla="*/ 704851 h 1343026"/>
              <a:gd name="connsiteX4" fmla="*/ 3319463 w 6419851"/>
              <a:gd name="connsiteY4" fmla="*/ 666751 h 1343026"/>
              <a:gd name="connsiteX5" fmla="*/ 2581276 w 6419851"/>
              <a:gd name="connsiteY5" fmla="*/ 581026 h 1343026"/>
              <a:gd name="connsiteX6" fmla="*/ 0 w 6419851"/>
              <a:gd name="connsiteY6" fmla="*/ 0 h 1343026"/>
              <a:gd name="connsiteX7" fmla="*/ 2533651 w 6419851"/>
              <a:gd name="connsiteY7" fmla="*/ 666751 h 1343026"/>
              <a:gd name="connsiteX8" fmla="*/ 2781301 w 6419851"/>
              <a:gd name="connsiteY8" fmla="*/ 700088 h 1343026"/>
              <a:gd name="connsiteX9" fmla="*/ 3548063 w 6419851"/>
              <a:gd name="connsiteY9" fmla="*/ 762001 h 1343026"/>
              <a:gd name="connsiteX10" fmla="*/ 4100513 w 6419851"/>
              <a:gd name="connsiteY10" fmla="*/ 790576 h 1343026"/>
              <a:gd name="connsiteX11" fmla="*/ 4567238 w 6419851"/>
              <a:gd name="connsiteY11" fmla="*/ 819151 h 1343026"/>
              <a:gd name="connsiteX12" fmla="*/ 4391026 w 6419851"/>
              <a:gd name="connsiteY12" fmla="*/ 857251 h 1343026"/>
              <a:gd name="connsiteX13" fmla="*/ 4619626 w 6419851"/>
              <a:gd name="connsiteY13" fmla="*/ 909638 h 1343026"/>
              <a:gd name="connsiteX14" fmla="*/ 4191001 w 6419851"/>
              <a:gd name="connsiteY14" fmla="*/ 919163 h 1343026"/>
              <a:gd name="connsiteX15" fmla="*/ 3852863 w 6419851"/>
              <a:gd name="connsiteY15" fmla="*/ 904876 h 1343026"/>
              <a:gd name="connsiteX16" fmla="*/ 3009901 w 6419851"/>
              <a:gd name="connsiteY16" fmla="*/ 833438 h 1343026"/>
              <a:gd name="connsiteX17" fmla="*/ 3543301 w 6419851"/>
              <a:gd name="connsiteY17" fmla="*/ 909638 h 1343026"/>
              <a:gd name="connsiteX18" fmla="*/ 3438526 w 6419851"/>
              <a:gd name="connsiteY18" fmla="*/ 928688 h 1343026"/>
              <a:gd name="connsiteX19" fmla="*/ 3719513 w 6419851"/>
              <a:gd name="connsiteY19" fmla="*/ 962026 h 1343026"/>
              <a:gd name="connsiteX20" fmla="*/ 4029076 w 6419851"/>
              <a:gd name="connsiteY20" fmla="*/ 995363 h 1343026"/>
              <a:gd name="connsiteX21" fmla="*/ 4257676 w 6419851"/>
              <a:gd name="connsiteY21" fmla="*/ 1004888 h 1343026"/>
              <a:gd name="connsiteX22" fmla="*/ 3957638 w 6419851"/>
              <a:gd name="connsiteY22" fmla="*/ 1028701 h 1343026"/>
              <a:gd name="connsiteX23" fmla="*/ 3714751 w 6419851"/>
              <a:gd name="connsiteY23" fmla="*/ 1000126 h 1343026"/>
              <a:gd name="connsiteX24" fmla="*/ 3448051 w 6419851"/>
              <a:gd name="connsiteY24" fmla="*/ 990601 h 1343026"/>
              <a:gd name="connsiteX25" fmla="*/ 3000376 w 6419851"/>
              <a:gd name="connsiteY25" fmla="*/ 942976 h 1343026"/>
              <a:gd name="connsiteX26" fmla="*/ 3419476 w 6419851"/>
              <a:gd name="connsiteY26" fmla="*/ 1009651 h 1343026"/>
              <a:gd name="connsiteX27" fmla="*/ 3700463 w 6419851"/>
              <a:gd name="connsiteY27" fmla="*/ 1062038 h 1343026"/>
              <a:gd name="connsiteX28" fmla="*/ 3962401 w 6419851"/>
              <a:gd name="connsiteY28" fmla="*/ 1095376 h 1343026"/>
              <a:gd name="connsiteX29" fmla="*/ 4252913 w 6419851"/>
              <a:gd name="connsiteY29" fmla="*/ 1114426 h 1343026"/>
              <a:gd name="connsiteX30" fmla="*/ 3829051 w 6419851"/>
              <a:gd name="connsiteY30" fmla="*/ 1128713 h 1343026"/>
              <a:gd name="connsiteX31" fmla="*/ 3581401 w 6419851"/>
              <a:gd name="connsiteY31" fmla="*/ 1095376 h 1343026"/>
              <a:gd name="connsiteX32" fmla="*/ 2990851 w 6419851"/>
              <a:gd name="connsiteY32" fmla="*/ 1042988 h 1343026"/>
              <a:gd name="connsiteX33" fmla="*/ 3557588 w 6419851"/>
              <a:gd name="connsiteY33" fmla="*/ 1138238 h 1343026"/>
              <a:gd name="connsiteX34" fmla="*/ 3976688 w 6419851"/>
              <a:gd name="connsiteY34" fmla="*/ 1195388 h 1343026"/>
              <a:gd name="connsiteX35" fmla="*/ 4381501 w 6419851"/>
              <a:gd name="connsiteY35" fmla="*/ 1209676 h 1343026"/>
              <a:gd name="connsiteX36" fmla="*/ 4891088 w 6419851"/>
              <a:gd name="connsiteY36" fmla="*/ 1238251 h 1343026"/>
              <a:gd name="connsiteX37" fmla="*/ 4548188 w 6419851"/>
              <a:gd name="connsiteY37" fmla="*/ 1300163 h 1343026"/>
              <a:gd name="connsiteX38" fmla="*/ 4995863 w 6419851"/>
              <a:gd name="connsiteY38" fmla="*/ 1343026 h 1343026"/>
              <a:gd name="connsiteX39" fmla="*/ 5334001 w 6419851"/>
              <a:gd name="connsiteY39" fmla="*/ 1319213 h 1343026"/>
              <a:gd name="connsiteX40" fmla="*/ 6019801 w 6419851"/>
              <a:gd name="connsiteY40" fmla="*/ 1214438 h 1343026"/>
              <a:gd name="connsiteX41" fmla="*/ 6419851 w 6419851"/>
              <a:gd name="connsiteY41" fmla="*/ 1157288 h 1343026"/>
              <a:gd name="connsiteX42" fmla="*/ 6234113 w 6419851"/>
              <a:gd name="connsiteY42" fmla="*/ 623888 h 1343026"/>
              <a:gd name="connsiteX0" fmla="*/ 6234113 w 6419851"/>
              <a:gd name="connsiteY0" fmla="*/ 623888 h 1343026"/>
              <a:gd name="connsiteX1" fmla="*/ 5310188 w 6419851"/>
              <a:gd name="connsiteY1" fmla="*/ 704851 h 1343026"/>
              <a:gd name="connsiteX2" fmla="*/ 4552951 w 6419851"/>
              <a:gd name="connsiteY2" fmla="*/ 723901 h 1343026"/>
              <a:gd name="connsiteX3" fmla="*/ 3895726 w 6419851"/>
              <a:gd name="connsiteY3" fmla="*/ 704851 h 1343026"/>
              <a:gd name="connsiteX4" fmla="*/ 3319463 w 6419851"/>
              <a:gd name="connsiteY4" fmla="*/ 666751 h 1343026"/>
              <a:gd name="connsiteX5" fmla="*/ 2581276 w 6419851"/>
              <a:gd name="connsiteY5" fmla="*/ 581026 h 1343026"/>
              <a:gd name="connsiteX6" fmla="*/ 0 w 6419851"/>
              <a:gd name="connsiteY6" fmla="*/ 0 h 1343026"/>
              <a:gd name="connsiteX7" fmla="*/ 1966914 w 6419851"/>
              <a:gd name="connsiteY7" fmla="*/ 595313 h 1343026"/>
              <a:gd name="connsiteX8" fmla="*/ 2533651 w 6419851"/>
              <a:gd name="connsiteY8" fmla="*/ 666751 h 1343026"/>
              <a:gd name="connsiteX9" fmla="*/ 2781301 w 6419851"/>
              <a:gd name="connsiteY9" fmla="*/ 700088 h 1343026"/>
              <a:gd name="connsiteX10" fmla="*/ 3548063 w 6419851"/>
              <a:gd name="connsiteY10" fmla="*/ 762001 h 1343026"/>
              <a:gd name="connsiteX11" fmla="*/ 4100513 w 6419851"/>
              <a:gd name="connsiteY11" fmla="*/ 790576 h 1343026"/>
              <a:gd name="connsiteX12" fmla="*/ 4567238 w 6419851"/>
              <a:gd name="connsiteY12" fmla="*/ 819151 h 1343026"/>
              <a:gd name="connsiteX13" fmla="*/ 4391026 w 6419851"/>
              <a:gd name="connsiteY13" fmla="*/ 857251 h 1343026"/>
              <a:gd name="connsiteX14" fmla="*/ 4619626 w 6419851"/>
              <a:gd name="connsiteY14" fmla="*/ 909638 h 1343026"/>
              <a:gd name="connsiteX15" fmla="*/ 4191001 w 6419851"/>
              <a:gd name="connsiteY15" fmla="*/ 919163 h 1343026"/>
              <a:gd name="connsiteX16" fmla="*/ 3852863 w 6419851"/>
              <a:gd name="connsiteY16" fmla="*/ 904876 h 1343026"/>
              <a:gd name="connsiteX17" fmla="*/ 3009901 w 6419851"/>
              <a:gd name="connsiteY17" fmla="*/ 833438 h 1343026"/>
              <a:gd name="connsiteX18" fmla="*/ 3543301 w 6419851"/>
              <a:gd name="connsiteY18" fmla="*/ 909638 h 1343026"/>
              <a:gd name="connsiteX19" fmla="*/ 3438526 w 6419851"/>
              <a:gd name="connsiteY19" fmla="*/ 928688 h 1343026"/>
              <a:gd name="connsiteX20" fmla="*/ 3719513 w 6419851"/>
              <a:gd name="connsiteY20" fmla="*/ 962026 h 1343026"/>
              <a:gd name="connsiteX21" fmla="*/ 4029076 w 6419851"/>
              <a:gd name="connsiteY21" fmla="*/ 995363 h 1343026"/>
              <a:gd name="connsiteX22" fmla="*/ 4257676 w 6419851"/>
              <a:gd name="connsiteY22" fmla="*/ 1004888 h 1343026"/>
              <a:gd name="connsiteX23" fmla="*/ 3957638 w 6419851"/>
              <a:gd name="connsiteY23" fmla="*/ 1028701 h 1343026"/>
              <a:gd name="connsiteX24" fmla="*/ 3714751 w 6419851"/>
              <a:gd name="connsiteY24" fmla="*/ 1000126 h 1343026"/>
              <a:gd name="connsiteX25" fmla="*/ 3448051 w 6419851"/>
              <a:gd name="connsiteY25" fmla="*/ 990601 h 1343026"/>
              <a:gd name="connsiteX26" fmla="*/ 3000376 w 6419851"/>
              <a:gd name="connsiteY26" fmla="*/ 942976 h 1343026"/>
              <a:gd name="connsiteX27" fmla="*/ 3419476 w 6419851"/>
              <a:gd name="connsiteY27" fmla="*/ 1009651 h 1343026"/>
              <a:gd name="connsiteX28" fmla="*/ 3700463 w 6419851"/>
              <a:gd name="connsiteY28" fmla="*/ 1062038 h 1343026"/>
              <a:gd name="connsiteX29" fmla="*/ 3962401 w 6419851"/>
              <a:gd name="connsiteY29" fmla="*/ 1095376 h 1343026"/>
              <a:gd name="connsiteX30" fmla="*/ 4252913 w 6419851"/>
              <a:gd name="connsiteY30" fmla="*/ 1114426 h 1343026"/>
              <a:gd name="connsiteX31" fmla="*/ 3829051 w 6419851"/>
              <a:gd name="connsiteY31" fmla="*/ 1128713 h 1343026"/>
              <a:gd name="connsiteX32" fmla="*/ 3581401 w 6419851"/>
              <a:gd name="connsiteY32" fmla="*/ 1095376 h 1343026"/>
              <a:gd name="connsiteX33" fmla="*/ 2990851 w 6419851"/>
              <a:gd name="connsiteY33" fmla="*/ 1042988 h 1343026"/>
              <a:gd name="connsiteX34" fmla="*/ 3557588 w 6419851"/>
              <a:gd name="connsiteY34" fmla="*/ 1138238 h 1343026"/>
              <a:gd name="connsiteX35" fmla="*/ 3976688 w 6419851"/>
              <a:gd name="connsiteY35" fmla="*/ 1195388 h 1343026"/>
              <a:gd name="connsiteX36" fmla="*/ 4381501 w 6419851"/>
              <a:gd name="connsiteY36" fmla="*/ 1209676 h 1343026"/>
              <a:gd name="connsiteX37" fmla="*/ 4891088 w 6419851"/>
              <a:gd name="connsiteY37" fmla="*/ 1238251 h 1343026"/>
              <a:gd name="connsiteX38" fmla="*/ 4548188 w 6419851"/>
              <a:gd name="connsiteY38" fmla="*/ 1300163 h 1343026"/>
              <a:gd name="connsiteX39" fmla="*/ 4995863 w 6419851"/>
              <a:gd name="connsiteY39" fmla="*/ 1343026 h 1343026"/>
              <a:gd name="connsiteX40" fmla="*/ 5334001 w 6419851"/>
              <a:gd name="connsiteY40" fmla="*/ 1319213 h 1343026"/>
              <a:gd name="connsiteX41" fmla="*/ 6019801 w 6419851"/>
              <a:gd name="connsiteY41" fmla="*/ 1214438 h 1343026"/>
              <a:gd name="connsiteX42" fmla="*/ 6419851 w 6419851"/>
              <a:gd name="connsiteY42" fmla="*/ 1157288 h 1343026"/>
              <a:gd name="connsiteX43" fmla="*/ 6234113 w 6419851"/>
              <a:gd name="connsiteY43" fmla="*/ 623888 h 1343026"/>
              <a:gd name="connsiteX0" fmla="*/ 6247855 w 6433593"/>
              <a:gd name="connsiteY0" fmla="*/ 624343 h 1343481"/>
              <a:gd name="connsiteX1" fmla="*/ 5323930 w 6433593"/>
              <a:gd name="connsiteY1" fmla="*/ 705306 h 1343481"/>
              <a:gd name="connsiteX2" fmla="*/ 4566693 w 6433593"/>
              <a:gd name="connsiteY2" fmla="*/ 724356 h 1343481"/>
              <a:gd name="connsiteX3" fmla="*/ 3909468 w 6433593"/>
              <a:gd name="connsiteY3" fmla="*/ 705306 h 1343481"/>
              <a:gd name="connsiteX4" fmla="*/ 3333205 w 6433593"/>
              <a:gd name="connsiteY4" fmla="*/ 667206 h 1343481"/>
              <a:gd name="connsiteX5" fmla="*/ 2595018 w 6433593"/>
              <a:gd name="connsiteY5" fmla="*/ 581481 h 1343481"/>
              <a:gd name="connsiteX6" fmla="*/ 13742 w 6433593"/>
              <a:gd name="connsiteY6" fmla="*/ 455 h 1343481"/>
              <a:gd name="connsiteX7" fmla="*/ 1599656 w 6433593"/>
              <a:gd name="connsiteY7" fmla="*/ 529093 h 1343481"/>
              <a:gd name="connsiteX8" fmla="*/ 1980656 w 6433593"/>
              <a:gd name="connsiteY8" fmla="*/ 595768 h 1343481"/>
              <a:gd name="connsiteX9" fmla="*/ 2547393 w 6433593"/>
              <a:gd name="connsiteY9" fmla="*/ 667206 h 1343481"/>
              <a:gd name="connsiteX10" fmla="*/ 2795043 w 6433593"/>
              <a:gd name="connsiteY10" fmla="*/ 700543 h 1343481"/>
              <a:gd name="connsiteX11" fmla="*/ 3561805 w 6433593"/>
              <a:gd name="connsiteY11" fmla="*/ 762456 h 1343481"/>
              <a:gd name="connsiteX12" fmla="*/ 4114255 w 6433593"/>
              <a:gd name="connsiteY12" fmla="*/ 791031 h 1343481"/>
              <a:gd name="connsiteX13" fmla="*/ 4580980 w 6433593"/>
              <a:gd name="connsiteY13" fmla="*/ 819606 h 1343481"/>
              <a:gd name="connsiteX14" fmla="*/ 4404768 w 6433593"/>
              <a:gd name="connsiteY14" fmla="*/ 857706 h 1343481"/>
              <a:gd name="connsiteX15" fmla="*/ 4633368 w 6433593"/>
              <a:gd name="connsiteY15" fmla="*/ 910093 h 1343481"/>
              <a:gd name="connsiteX16" fmla="*/ 4204743 w 6433593"/>
              <a:gd name="connsiteY16" fmla="*/ 919618 h 1343481"/>
              <a:gd name="connsiteX17" fmla="*/ 3866605 w 6433593"/>
              <a:gd name="connsiteY17" fmla="*/ 905331 h 1343481"/>
              <a:gd name="connsiteX18" fmla="*/ 3023643 w 6433593"/>
              <a:gd name="connsiteY18" fmla="*/ 833893 h 1343481"/>
              <a:gd name="connsiteX19" fmla="*/ 3557043 w 6433593"/>
              <a:gd name="connsiteY19" fmla="*/ 910093 h 1343481"/>
              <a:gd name="connsiteX20" fmla="*/ 3452268 w 6433593"/>
              <a:gd name="connsiteY20" fmla="*/ 929143 h 1343481"/>
              <a:gd name="connsiteX21" fmla="*/ 3733255 w 6433593"/>
              <a:gd name="connsiteY21" fmla="*/ 962481 h 1343481"/>
              <a:gd name="connsiteX22" fmla="*/ 4042818 w 6433593"/>
              <a:gd name="connsiteY22" fmla="*/ 995818 h 1343481"/>
              <a:gd name="connsiteX23" fmla="*/ 4271418 w 6433593"/>
              <a:gd name="connsiteY23" fmla="*/ 1005343 h 1343481"/>
              <a:gd name="connsiteX24" fmla="*/ 3971380 w 6433593"/>
              <a:gd name="connsiteY24" fmla="*/ 1029156 h 1343481"/>
              <a:gd name="connsiteX25" fmla="*/ 3728493 w 6433593"/>
              <a:gd name="connsiteY25" fmla="*/ 1000581 h 1343481"/>
              <a:gd name="connsiteX26" fmla="*/ 3461793 w 6433593"/>
              <a:gd name="connsiteY26" fmla="*/ 991056 h 1343481"/>
              <a:gd name="connsiteX27" fmla="*/ 3014118 w 6433593"/>
              <a:gd name="connsiteY27" fmla="*/ 943431 h 1343481"/>
              <a:gd name="connsiteX28" fmla="*/ 3433218 w 6433593"/>
              <a:gd name="connsiteY28" fmla="*/ 1010106 h 1343481"/>
              <a:gd name="connsiteX29" fmla="*/ 3714205 w 6433593"/>
              <a:gd name="connsiteY29" fmla="*/ 1062493 h 1343481"/>
              <a:gd name="connsiteX30" fmla="*/ 3976143 w 6433593"/>
              <a:gd name="connsiteY30" fmla="*/ 1095831 h 1343481"/>
              <a:gd name="connsiteX31" fmla="*/ 4266655 w 6433593"/>
              <a:gd name="connsiteY31" fmla="*/ 1114881 h 1343481"/>
              <a:gd name="connsiteX32" fmla="*/ 3842793 w 6433593"/>
              <a:gd name="connsiteY32" fmla="*/ 1129168 h 1343481"/>
              <a:gd name="connsiteX33" fmla="*/ 3595143 w 6433593"/>
              <a:gd name="connsiteY33" fmla="*/ 1095831 h 1343481"/>
              <a:gd name="connsiteX34" fmla="*/ 3004593 w 6433593"/>
              <a:gd name="connsiteY34" fmla="*/ 1043443 h 1343481"/>
              <a:gd name="connsiteX35" fmla="*/ 3571330 w 6433593"/>
              <a:gd name="connsiteY35" fmla="*/ 1138693 h 1343481"/>
              <a:gd name="connsiteX36" fmla="*/ 3990430 w 6433593"/>
              <a:gd name="connsiteY36" fmla="*/ 1195843 h 1343481"/>
              <a:gd name="connsiteX37" fmla="*/ 4395243 w 6433593"/>
              <a:gd name="connsiteY37" fmla="*/ 1210131 h 1343481"/>
              <a:gd name="connsiteX38" fmla="*/ 4904830 w 6433593"/>
              <a:gd name="connsiteY38" fmla="*/ 1238706 h 1343481"/>
              <a:gd name="connsiteX39" fmla="*/ 4561930 w 6433593"/>
              <a:gd name="connsiteY39" fmla="*/ 1300618 h 1343481"/>
              <a:gd name="connsiteX40" fmla="*/ 5009605 w 6433593"/>
              <a:gd name="connsiteY40" fmla="*/ 1343481 h 1343481"/>
              <a:gd name="connsiteX41" fmla="*/ 5347743 w 6433593"/>
              <a:gd name="connsiteY41" fmla="*/ 1319668 h 1343481"/>
              <a:gd name="connsiteX42" fmla="*/ 6033543 w 6433593"/>
              <a:gd name="connsiteY42" fmla="*/ 1214893 h 1343481"/>
              <a:gd name="connsiteX43" fmla="*/ 6433593 w 6433593"/>
              <a:gd name="connsiteY43" fmla="*/ 1157743 h 1343481"/>
              <a:gd name="connsiteX44" fmla="*/ 6247855 w 6433593"/>
              <a:gd name="connsiteY44" fmla="*/ 624343 h 1343481"/>
              <a:gd name="connsiteX0" fmla="*/ 6270047 w 6455785"/>
              <a:gd name="connsiteY0" fmla="*/ 625994 h 1345132"/>
              <a:gd name="connsiteX1" fmla="*/ 5346122 w 6455785"/>
              <a:gd name="connsiteY1" fmla="*/ 706957 h 1345132"/>
              <a:gd name="connsiteX2" fmla="*/ 4588885 w 6455785"/>
              <a:gd name="connsiteY2" fmla="*/ 726007 h 1345132"/>
              <a:gd name="connsiteX3" fmla="*/ 3931660 w 6455785"/>
              <a:gd name="connsiteY3" fmla="*/ 706957 h 1345132"/>
              <a:gd name="connsiteX4" fmla="*/ 3355397 w 6455785"/>
              <a:gd name="connsiteY4" fmla="*/ 668857 h 1345132"/>
              <a:gd name="connsiteX5" fmla="*/ 2617210 w 6455785"/>
              <a:gd name="connsiteY5" fmla="*/ 583132 h 1345132"/>
              <a:gd name="connsiteX6" fmla="*/ 35934 w 6455785"/>
              <a:gd name="connsiteY6" fmla="*/ 2106 h 1345132"/>
              <a:gd name="connsiteX7" fmla="*/ 1136073 w 6455785"/>
              <a:gd name="connsiteY7" fmla="*/ 411683 h 1345132"/>
              <a:gd name="connsiteX8" fmla="*/ 1621848 w 6455785"/>
              <a:gd name="connsiteY8" fmla="*/ 530744 h 1345132"/>
              <a:gd name="connsiteX9" fmla="*/ 2002848 w 6455785"/>
              <a:gd name="connsiteY9" fmla="*/ 597419 h 1345132"/>
              <a:gd name="connsiteX10" fmla="*/ 2569585 w 6455785"/>
              <a:gd name="connsiteY10" fmla="*/ 668857 h 1345132"/>
              <a:gd name="connsiteX11" fmla="*/ 2817235 w 6455785"/>
              <a:gd name="connsiteY11" fmla="*/ 702194 h 1345132"/>
              <a:gd name="connsiteX12" fmla="*/ 3583997 w 6455785"/>
              <a:gd name="connsiteY12" fmla="*/ 764107 h 1345132"/>
              <a:gd name="connsiteX13" fmla="*/ 4136447 w 6455785"/>
              <a:gd name="connsiteY13" fmla="*/ 792682 h 1345132"/>
              <a:gd name="connsiteX14" fmla="*/ 4603172 w 6455785"/>
              <a:gd name="connsiteY14" fmla="*/ 821257 h 1345132"/>
              <a:gd name="connsiteX15" fmla="*/ 4426960 w 6455785"/>
              <a:gd name="connsiteY15" fmla="*/ 859357 h 1345132"/>
              <a:gd name="connsiteX16" fmla="*/ 4655560 w 6455785"/>
              <a:gd name="connsiteY16" fmla="*/ 911744 h 1345132"/>
              <a:gd name="connsiteX17" fmla="*/ 4226935 w 6455785"/>
              <a:gd name="connsiteY17" fmla="*/ 921269 h 1345132"/>
              <a:gd name="connsiteX18" fmla="*/ 3888797 w 6455785"/>
              <a:gd name="connsiteY18" fmla="*/ 906982 h 1345132"/>
              <a:gd name="connsiteX19" fmla="*/ 3045835 w 6455785"/>
              <a:gd name="connsiteY19" fmla="*/ 835544 h 1345132"/>
              <a:gd name="connsiteX20" fmla="*/ 3579235 w 6455785"/>
              <a:gd name="connsiteY20" fmla="*/ 911744 h 1345132"/>
              <a:gd name="connsiteX21" fmla="*/ 3474460 w 6455785"/>
              <a:gd name="connsiteY21" fmla="*/ 930794 h 1345132"/>
              <a:gd name="connsiteX22" fmla="*/ 3755447 w 6455785"/>
              <a:gd name="connsiteY22" fmla="*/ 964132 h 1345132"/>
              <a:gd name="connsiteX23" fmla="*/ 4065010 w 6455785"/>
              <a:gd name="connsiteY23" fmla="*/ 997469 h 1345132"/>
              <a:gd name="connsiteX24" fmla="*/ 4293610 w 6455785"/>
              <a:gd name="connsiteY24" fmla="*/ 1006994 h 1345132"/>
              <a:gd name="connsiteX25" fmla="*/ 3993572 w 6455785"/>
              <a:gd name="connsiteY25" fmla="*/ 1030807 h 1345132"/>
              <a:gd name="connsiteX26" fmla="*/ 3750685 w 6455785"/>
              <a:gd name="connsiteY26" fmla="*/ 1002232 h 1345132"/>
              <a:gd name="connsiteX27" fmla="*/ 3483985 w 6455785"/>
              <a:gd name="connsiteY27" fmla="*/ 992707 h 1345132"/>
              <a:gd name="connsiteX28" fmla="*/ 3036310 w 6455785"/>
              <a:gd name="connsiteY28" fmla="*/ 945082 h 1345132"/>
              <a:gd name="connsiteX29" fmla="*/ 3455410 w 6455785"/>
              <a:gd name="connsiteY29" fmla="*/ 1011757 h 1345132"/>
              <a:gd name="connsiteX30" fmla="*/ 3736397 w 6455785"/>
              <a:gd name="connsiteY30" fmla="*/ 1064144 h 1345132"/>
              <a:gd name="connsiteX31" fmla="*/ 3998335 w 6455785"/>
              <a:gd name="connsiteY31" fmla="*/ 1097482 h 1345132"/>
              <a:gd name="connsiteX32" fmla="*/ 4288847 w 6455785"/>
              <a:gd name="connsiteY32" fmla="*/ 1116532 h 1345132"/>
              <a:gd name="connsiteX33" fmla="*/ 3864985 w 6455785"/>
              <a:gd name="connsiteY33" fmla="*/ 1130819 h 1345132"/>
              <a:gd name="connsiteX34" fmla="*/ 3617335 w 6455785"/>
              <a:gd name="connsiteY34" fmla="*/ 1097482 h 1345132"/>
              <a:gd name="connsiteX35" fmla="*/ 3026785 w 6455785"/>
              <a:gd name="connsiteY35" fmla="*/ 1045094 h 1345132"/>
              <a:gd name="connsiteX36" fmla="*/ 3593522 w 6455785"/>
              <a:gd name="connsiteY36" fmla="*/ 1140344 h 1345132"/>
              <a:gd name="connsiteX37" fmla="*/ 4012622 w 6455785"/>
              <a:gd name="connsiteY37" fmla="*/ 1197494 h 1345132"/>
              <a:gd name="connsiteX38" fmla="*/ 4417435 w 6455785"/>
              <a:gd name="connsiteY38" fmla="*/ 1211782 h 1345132"/>
              <a:gd name="connsiteX39" fmla="*/ 4927022 w 6455785"/>
              <a:gd name="connsiteY39" fmla="*/ 1240357 h 1345132"/>
              <a:gd name="connsiteX40" fmla="*/ 4584122 w 6455785"/>
              <a:gd name="connsiteY40" fmla="*/ 1302269 h 1345132"/>
              <a:gd name="connsiteX41" fmla="*/ 5031797 w 6455785"/>
              <a:gd name="connsiteY41" fmla="*/ 1345132 h 1345132"/>
              <a:gd name="connsiteX42" fmla="*/ 5369935 w 6455785"/>
              <a:gd name="connsiteY42" fmla="*/ 1321319 h 1345132"/>
              <a:gd name="connsiteX43" fmla="*/ 6055735 w 6455785"/>
              <a:gd name="connsiteY43" fmla="*/ 1216544 h 1345132"/>
              <a:gd name="connsiteX44" fmla="*/ 6455785 w 6455785"/>
              <a:gd name="connsiteY44" fmla="*/ 1159394 h 1345132"/>
              <a:gd name="connsiteX45" fmla="*/ 6270047 w 6455785"/>
              <a:gd name="connsiteY45" fmla="*/ 625994 h 1345132"/>
              <a:gd name="connsiteX0" fmla="*/ 6234113 w 6419851"/>
              <a:gd name="connsiteY0" fmla="*/ 623888 h 1343026"/>
              <a:gd name="connsiteX1" fmla="*/ 5310188 w 6419851"/>
              <a:gd name="connsiteY1" fmla="*/ 704851 h 1343026"/>
              <a:gd name="connsiteX2" fmla="*/ 4552951 w 6419851"/>
              <a:gd name="connsiteY2" fmla="*/ 723901 h 1343026"/>
              <a:gd name="connsiteX3" fmla="*/ 3895726 w 6419851"/>
              <a:gd name="connsiteY3" fmla="*/ 704851 h 1343026"/>
              <a:gd name="connsiteX4" fmla="*/ 3319463 w 6419851"/>
              <a:gd name="connsiteY4" fmla="*/ 666751 h 1343026"/>
              <a:gd name="connsiteX5" fmla="*/ 2581276 w 6419851"/>
              <a:gd name="connsiteY5" fmla="*/ 581026 h 1343026"/>
              <a:gd name="connsiteX6" fmla="*/ 0 w 6419851"/>
              <a:gd name="connsiteY6" fmla="*/ 0 h 1343026"/>
              <a:gd name="connsiteX7" fmla="*/ 1100139 w 6419851"/>
              <a:gd name="connsiteY7" fmla="*/ 409577 h 1343026"/>
              <a:gd name="connsiteX8" fmla="*/ 1585914 w 6419851"/>
              <a:gd name="connsiteY8" fmla="*/ 528638 h 1343026"/>
              <a:gd name="connsiteX9" fmla="*/ 1966914 w 6419851"/>
              <a:gd name="connsiteY9" fmla="*/ 595313 h 1343026"/>
              <a:gd name="connsiteX10" fmla="*/ 2533651 w 6419851"/>
              <a:gd name="connsiteY10" fmla="*/ 666751 h 1343026"/>
              <a:gd name="connsiteX11" fmla="*/ 2781301 w 6419851"/>
              <a:gd name="connsiteY11" fmla="*/ 700088 h 1343026"/>
              <a:gd name="connsiteX12" fmla="*/ 3548063 w 6419851"/>
              <a:gd name="connsiteY12" fmla="*/ 762001 h 1343026"/>
              <a:gd name="connsiteX13" fmla="*/ 4100513 w 6419851"/>
              <a:gd name="connsiteY13" fmla="*/ 790576 h 1343026"/>
              <a:gd name="connsiteX14" fmla="*/ 4567238 w 6419851"/>
              <a:gd name="connsiteY14" fmla="*/ 819151 h 1343026"/>
              <a:gd name="connsiteX15" fmla="*/ 4391026 w 6419851"/>
              <a:gd name="connsiteY15" fmla="*/ 857251 h 1343026"/>
              <a:gd name="connsiteX16" fmla="*/ 4619626 w 6419851"/>
              <a:gd name="connsiteY16" fmla="*/ 909638 h 1343026"/>
              <a:gd name="connsiteX17" fmla="*/ 4191001 w 6419851"/>
              <a:gd name="connsiteY17" fmla="*/ 919163 h 1343026"/>
              <a:gd name="connsiteX18" fmla="*/ 3852863 w 6419851"/>
              <a:gd name="connsiteY18" fmla="*/ 904876 h 1343026"/>
              <a:gd name="connsiteX19" fmla="*/ 3009901 w 6419851"/>
              <a:gd name="connsiteY19" fmla="*/ 833438 h 1343026"/>
              <a:gd name="connsiteX20" fmla="*/ 3543301 w 6419851"/>
              <a:gd name="connsiteY20" fmla="*/ 909638 h 1343026"/>
              <a:gd name="connsiteX21" fmla="*/ 3438526 w 6419851"/>
              <a:gd name="connsiteY21" fmla="*/ 928688 h 1343026"/>
              <a:gd name="connsiteX22" fmla="*/ 3719513 w 6419851"/>
              <a:gd name="connsiteY22" fmla="*/ 962026 h 1343026"/>
              <a:gd name="connsiteX23" fmla="*/ 4029076 w 6419851"/>
              <a:gd name="connsiteY23" fmla="*/ 995363 h 1343026"/>
              <a:gd name="connsiteX24" fmla="*/ 4257676 w 6419851"/>
              <a:gd name="connsiteY24" fmla="*/ 1004888 h 1343026"/>
              <a:gd name="connsiteX25" fmla="*/ 3957638 w 6419851"/>
              <a:gd name="connsiteY25" fmla="*/ 1028701 h 1343026"/>
              <a:gd name="connsiteX26" fmla="*/ 3714751 w 6419851"/>
              <a:gd name="connsiteY26" fmla="*/ 1000126 h 1343026"/>
              <a:gd name="connsiteX27" fmla="*/ 3448051 w 6419851"/>
              <a:gd name="connsiteY27" fmla="*/ 990601 h 1343026"/>
              <a:gd name="connsiteX28" fmla="*/ 3000376 w 6419851"/>
              <a:gd name="connsiteY28" fmla="*/ 942976 h 1343026"/>
              <a:gd name="connsiteX29" fmla="*/ 3419476 w 6419851"/>
              <a:gd name="connsiteY29" fmla="*/ 1009651 h 1343026"/>
              <a:gd name="connsiteX30" fmla="*/ 3700463 w 6419851"/>
              <a:gd name="connsiteY30" fmla="*/ 1062038 h 1343026"/>
              <a:gd name="connsiteX31" fmla="*/ 3962401 w 6419851"/>
              <a:gd name="connsiteY31" fmla="*/ 1095376 h 1343026"/>
              <a:gd name="connsiteX32" fmla="*/ 4252913 w 6419851"/>
              <a:gd name="connsiteY32" fmla="*/ 1114426 h 1343026"/>
              <a:gd name="connsiteX33" fmla="*/ 3829051 w 6419851"/>
              <a:gd name="connsiteY33" fmla="*/ 1128713 h 1343026"/>
              <a:gd name="connsiteX34" fmla="*/ 3581401 w 6419851"/>
              <a:gd name="connsiteY34" fmla="*/ 1095376 h 1343026"/>
              <a:gd name="connsiteX35" fmla="*/ 2990851 w 6419851"/>
              <a:gd name="connsiteY35" fmla="*/ 1042988 h 1343026"/>
              <a:gd name="connsiteX36" fmla="*/ 3557588 w 6419851"/>
              <a:gd name="connsiteY36" fmla="*/ 1138238 h 1343026"/>
              <a:gd name="connsiteX37" fmla="*/ 3976688 w 6419851"/>
              <a:gd name="connsiteY37" fmla="*/ 1195388 h 1343026"/>
              <a:gd name="connsiteX38" fmla="*/ 4381501 w 6419851"/>
              <a:gd name="connsiteY38" fmla="*/ 1209676 h 1343026"/>
              <a:gd name="connsiteX39" fmla="*/ 4891088 w 6419851"/>
              <a:gd name="connsiteY39" fmla="*/ 1238251 h 1343026"/>
              <a:gd name="connsiteX40" fmla="*/ 4548188 w 6419851"/>
              <a:gd name="connsiteY40" fmla="*/ 1300163 h 1343026"/>
              <a:gd name="connsiteX41" fmla="*/ 4995863 w 6419851"/>
              <a:gd name="connsiteY41" fmla="*/ 1343026 h 1343026"/>
              <a:gd name="connsiteX42" fmla="*/ 5334001 w 6419851"/>
              <a:gd name="connsiteY42" fmla="*/ 1319213 h 1343026"/>
              <a:gd name="connsiteX43" fmla="*/ 6019801 w 6419851"/>
              <a:gd name="connsiteY43" fmla="*/ 1214438 h 1343026"/>
              <a:gd name="connsiteX44" fmla="*/ 6419851 w 6419851"/>
              <a:gd name="connsiteY44" fmla="*/ 1157288 h 1343026"/>
              <a:gd name="connsiteX45" fmla="*/ 6234113 w 6419851"/>
              <a:gd name="connsiteY45" fmla="*/ 623888 h 1343026"/>
              <a:gd name="connsiteX0" fmla="*/ 6234113 w 6419851"/>
              <a:gd name="connsiteY0" fmla="*/ 623888 h 1343026"/>
              <a:gd name="connsiteX1" fmla="*/ 5310188 w 6419851"/>
              <a:gd name="connsiteY1" fmla="*/ 704851 h 1343026"/>
              <a:gd name="connsiteX2" fmla="*/ 4552951 w 6419851"/>
              <a:gd name="connsiteY2" fmla="*/ 723901 h 1343026"/>
              <a:gd name="connsiteX3" fmla="*/ 3895726 w 6419851"/>
              <a:gd name="connsiteY3" fmla="*/ 704851 h 1343026"/>
              <a:gd name="connsiteX4" fmla="*/ 3319463 w 6419851"/>
              <a:gd name="connsiteY4" fmla="*/ 666751 h 1343026"/>
              <a:gd name="connsiteX5" fmla="*/ 2581276 w 6419851"/>
              <a:gd name="connsiteY5" fmla="*/ 581026 h 1343026"/>
              <a:gd name="connsiteX6" fmla="*/ 0 w 6419851"/>
              <a:gd name="connsiteY6" fmla="*/ 0 h 1343026"/>
              <a:gd name="connsiteX7" fmla="*/ 1100139 w 6419851"/>
              <a:gd name="connsiteY7" fmla="*/ 409577 h 1343026"/>
              <a:gd name="connsiteX8" fmla="*/ 1585914 w 6419851"/>
              <a:gd name="connsiteY8" fmla="*/ 528638 h 1343026"/>
              <a:gd name="connsiteX9" fmla="*/ 1966914 w 6419851"/>
              <a:gd name="connsiteY9" fmla="*/ 595313 h 1343026"/>
              <a:gd name="connsiteX10" fmla="*/ 2533651 w 6419851"/>
              <a:gd name="connsiteY10" fmla="*/ 666751 h 1343026"/>
              <a:gd name="connsiteX11" fmla="*/ 2781301 w 6419851"/>
              <a:gd name="connsiteY11" fmla="*/ 700088 h 1343026"/>
              <a:gd name="connsiteX12" fmla="*/ 3548063 w 6419851"/>
              <a:gd name="connsiteY12" fmla="*/ 762001 h 1343026"/>
              <a:gd name="connsiteX13" fmla="*/ 4100513 w 6419851"/>
              <a:gd name="connsiteY13" fmla="*/ 790576 h 1343026"/>
              <a:gd name="connsiteX14" fmla="*/ 4567238 w 6419851"/>
              <a:gd name="connsiteY14" fmla="*/ 819151 h 1343026"/>
              <a:gd name="connsiteX15" fmla="*/ 4391026 w 6419851"/>
              <a:gd name="connsiteY15" fmla="*/ 857251 h 1343026"/>
              <a:gd name="connsiteX16" fmla="*/ 4619626 w 6419851"/>
              <a:gd name="connsiteY16" fmla="*/ 909638 h 1343026"/>
              <a:gd name="connsiteX17" fmla="*/ 4191001 w 6419851"/>
              <a:gd name="connsiteY17" fmla="*/ 919163 h 1343026"/>
              <a:gd name="connsiteX18" fmla="*/ 3852863 w 6419851"/>
              <a:gd name="connsiteY18" fmla="*/ 904876 h 1343026"/>
              <a:gd name="connsiteX19" fmla="*/ 3009901 w 6419851"/>
              <a:gd name="connsiteY19" fmla="*/ 833438 h 1343026"/>
              <a:gd name="connsiteX20" fmla="*/ 3543301 w 6419851"/>
              <a:gd name="connsiteY20" fmla="*/ 909638 h 1343026"/>
              <a:gd name="connsiteX21" fmla="*/ 3438526 w 6419851"/>
              <a:gd name="connsiteY21" fmla="*/ 928688 h 1343026"/>
              <a:gd name="connsiteX22" fmla="*/ 3719513 w 6419851"/>
              <a:gd name="connsiteY22" fmla="*/ 962026 h 1343026"/>
              <a:gd name="connsiteX23" fmla="*/ 4029076 w 6419851"/>
              <a:gd name="connsiteY23" fmla="*/ 995363 h 1343026"/>
              <a:gd name="connsiteX24" fmla="*/ 4257676 w 6419851"/>
              <a:gd name="connsiteY24" fmla="*/ 1004888 h 1343026"/>
              <a:gd name="connsiteX25" fmla="*/ 3957638 w 6419851"/>
              <a:gd name="connsiteY25" fmla="*/ 1028701 h 1343026"/>
              <a:gd name="connsiteX26" fmla="*/ 3714751 w 6419851"/>
              <a:gd name="connsiteY26" fmla="*/ 1000126 h 1343026"/>
              <a:gd name="connsiteX27" fmla="*/ 3448051 w 6419851"/>
              <a:gd name="connsiteY27" fmla="*/ 990601 h 1343026"/>
              <a:gd name="connsiteX28" fmla="*/ 3000376 w 6419851"/>
              <a:gd name="connsiteY28" fmla="*/ 942976 h 1343026"/>
              <a:gd name="connsiteX29" fmla="*/ 3419476 w 6419851"/>
              <a:gd name="connsiteY29" fmla="*/ 1009651 h 1343026"/>
              <a:gd name="connsiteX30" fmla="*/ 3700463 w 6419851"/>
              <a:gd name="connsiteY30" fmla="*/ 1062038 h 1343026"/>
              <a:gd name="connsiteX31" fmla="*/ 3962401 w 6419851"/>
              <a:gd name="connsiteY31" fmla="*/ 1095376 h 1343026"/>
              <a:gd name="connsiteX32" fmla="*/ 4252913 w 6419851"/>
              <a:gd name="connsiteY32" fmla="*/ 1114426 h 1343026"/>
              <a:gd name="connsiteX33" fmla="*/ 3829051 w 6419851"/>
              <a:gd name="connsiteY33" fmla="*/ 1128713 h 1343026"/>
              <a:gd name="connsiteX34" fmla="*/ 3581401 w 6419851"/>
              <a:gd name="connsiteY34" fmla="*/ 1095376 h 1343026"/>
              <a:gd name="connsiteX35" fmla="*/ 2990851 w 6419851"/>
              <a:gd name="connsiteY35" fmla="*/ 1042988 h 1343026"/>
              <a:gd name="connsiteX36" fmla="*/ 3557588 w 6419851"/>
              <a:gd name="connsiteY36" fmla="*/ 1138238 h 1343026"/>
              <a:gd name="connsiteX37" fmla="*/ 3976688 w 6419851"/>
              <a:gd name="connsiteY37" fmla="*/ 1195388 h 1343026"/>
              <a:gd name="connsiteX38" fmla="*/ 4381501 w 6419851"/>
              <a:gd name="connsiteY38" fmla="*/ 1209676 h 1343026"/>
              <a:gd name="connsiteX39" fmla="*/ 4891088 w 6419851"/>
              <a:gd name="connsiteY39" fmla="*/ 1238251 h 1343026"/>
              <a:gd name="connsiteX40" fmla="*/ 4548188 w 6419851"/>
              <a:gd name="connsiteY40" fmla="*/ 1300163 h 1343026"/>
              <a:gd name="connsiteX41" fmla="*/ 4995863 w 6419851"/>
              <a:gd name="connsiteY41" fmla="*/ 1343026 h 1343026"/>
              <a:gd name="connsiteX42" fmla="*/ 5334001 w 6419851"/>
              <a:gd name="connsiteY42" fmla="*/ 1319213 h 1343026"/>
              <a:gd name="connsiteX43" fmla="*/ 6019801 w 6419851"/>
              <a:gd name="connsiteY43" fmla="*/ 1214438 h 1343026"/>
              <a:gd name="connsiteX44" fmla="*/ 6419851 w 6419851"/>
              <a:gd name="connsiteY44" fmla="*/ 1157288 h 1343026"/>
              <a:gd name="connsiteX45" fmla="*/ 6234113 w 6419851"/>
              <a:gd name="connsiteY45" fmla="*/ 623888 h 1343026"/>
              <a:gd name="connsiteX0" fmla="*/ 6234113 w 6419851"/>
              <a:gd name="connsiteY0" fmla="*/ 623888 h 1343026"/>
              <a:gd name="connsiteX1" fmla="*/ 5310188 w 6419851"/>
              <a:gd name="connsiteY1" fmla="*/ 704851 h 1343026"/>
              <a:gd name="connsiteX2" fmla="*/ 4552951 w 6419851"/>
              <a:gd name="connsiteY2" fmla="*/ 723901 h 1343026"/>
              <a:gd name="connsiteX3" fmla="*/ 3895726 w 6419851"/>
              <a:gd name="connsiteY3" fmla="*/ 704851 h 1343026"/>
              <a:gd name="connsiteX4" fmla="*/ 3319463 w 6419851"/>
              <a:gd name="connsiteY4" fmla="*/ 666751 h 1343026"/>
              <a:gd name="connsiteX5" fmla="*/ 2581276 w 6419851"/>
              <a:gd name="connsiteY5" fmla="*/ 581026 h 1343026"/>
              <a:gd name="connsiteX6" fmla="*/ 1109664 w 6419851"/>
              <a:gd name="connsiteY6" fmla="*/ 285752 h 1343026"/>
              <a:gd name="connsiteX7" fmla="*/ 0 w 6419851"/>
              <a:gd name="connsiteY7" fmla="*/ 0 h 1343026"/>
              <a:gd name="connsiteX8" fmla="*/ 1100139 w 6419851"/>
              <a:gd name="connsiteY8" fmla="*/ 409577 h 1343026"/>
              <a:gd name="connsiteX9" fmla="*/ 1585914 w 6419851"/>
              <a:gd name="connsiteY9" fmla="*/ 528638 h 1343026"/>
              <a:gd name="connsiteX10" fmla="*/ 1966914 w 6419851"/>
              <a:gd name="connsiteY10" fmla="*/ 595313 h 1343026"/>
              <a:gd name="connsiteX11" fmla="*/ 2533651 w 6419851"/>
              <a:gd name="connsiteY11" fmla="*/ 666751 h 1343026"/>
              <a:gd name="connsiteX12" fmla="*/ 2781301 w 6419851"/>
              <a:gd name="connsiteY12" fmla="*/ 700088 h 1343026"/>
              <a:gd name="connsiteX13" fmla="*/ 3548063 w 6419851"/>
              <a:gd name="connsiteY13" fmla="*/ 762001 h 1343026"/>
              <a:gd name="connsiteX14" fmla="*/ 4100513 w 6419851"/>
              <a:gd name="connsiteY14" fmla="*/ 790576 h 1343026"/>
              <a:gd name="connsiteX15" fmla="*/ 4567238 w 6419851"/>
              <a:gd name="connsiteY15" fmla="*/ 819151 h 1343026"/>
              <a:gd name="connsiteX16" fmla="*/ 4391026 w 6419851"/>
              <a:gd name="connsiteY16" fmla="*/ 857251 h 1343026"/>
              <a:gd name="connsiteX17" fmla="*/ 4619626 w 6419851"/>
              <a:gd name="connsiteY17" fmla="*/ 909638 h 1343026"/>
              <a:gd name="connsiteX18" fmla="*/ 4191001 w 6419851"/>
              <a:gd name="connsiteY18" fmla="*/ 919163 h 1343026"/>
              <a:gd name="connsiteX19" fmla="*/ 3852863 w 6419851"/>
              <a:gd name="connsiteY19" fmla="*/ 904876 h 1343026"/>
              <a:gd name="connsiteX20" fmla="*/ 3009901 w 6419851"/>
              <a:gd name="connsiteY20" fmla="*/ 833438 h 1343026"/>
              <a:gd name="connsiteX21" fmla="*/ 3543301 w 6419851"/>
              <a:gd name="connsiteY21" fmla="*/ 909638 h 1343026"/>
              <a:gd name="connsiteX22" fmla="*/ 3438526 w 6419851"/>
              <a:gd name="connsiteY22" fmla="*/ 928688 h 1343026"/>
              <a:gd name="connsiteX23" fmla="*/ 3719513 w 6419851"/>
              <a:gd name="connsiteY23" fmla="*/ 962026 h 1343026"/>
              <a:gd name="connsiteX24" fmla="*/ 4029076 w 6419851"/>
              <a:gd name="connsiteY24" fmla="*/ 995363 h 1343026"/>
              <a:gd name="connsiteX25" fmla="*/ 4257676 w 6419851"/>
              <a:gd name="connsiteY25" fmla="*/ 1004888 h 1343026"/>
              <a:gd name="connsiteX26" fmla="*/ 3957638 w 6419851"/>
              <a:gd name="connsiteY26" fmla="*/ 1028701 h 1343026"/>
              <a:gd name="connsiteX27" fmla="*/ 3714751 w 6419851"/>
              <a:gd name="connsiteY27" fmla="*/ 1000126 h 1343026"/>
              <a:gd name="connsiteX28" fmla="*/ 3448051 w 6419851"/>
              <a:gd name="connsiteY28" fmla="*/ 990601 h 1343026"/>
              <a:gd name="connsiteX29" fmla="*/ 3000376 w 6419851"/>
              <a:gd name="connsiteY29" fmla="*/ 942976 h 1343026"/>
              <a:gd name="connsiteX30" fmla="*/ 3419476 w 6419851"/>
              <a:gd name="connsiteY30" fmla="*/ 1009651 h 1343026"/>
              <a:gd name="connsiteX31" fmla="*/ 3700463 w 6419851"/>
              <a:gd name="connsiteY31" fmla="*/ 1062038 h 1343026"/>
              <a:gd name="connsiteX32" fmla="*/ 3962401 w 6419851"/>
              <a:gd name="connsiteY32" fmla="*/ 1095376 h 1343026"/>
              <a:gd name="connsiteX33" fmla="*/ 4252913 w 6419851"/>
              <a:gd name="connsiteY33" fmla="*/ 1114426 h 1343026"/>
              <a:gd name="connsiteX34" fmla="*/ 3829051 w 6419851"/>
              <a:gd name="connsiteY34" fmla="*/ 1128713 h 1343026"/>
              <a:gd name="connsiteX35" fmla="*/ 3581401 w 6419851"/>
              <a:gd name="connsiteY35" fmla="*/ 1095376 h 1343026"/>
              <a:gd name="connsiteX36" fmla="*/ 2990851 w 6419851"/>
              <a:gd name="connsiteY36" fmla="*/ 1042988 h 1343026"/>
              <a:gd name="connsiteX37" fmla="*/ 3557588 w 6419851"/>
              <a:gd name="connsiteY37" fmla="*/ 1138238 h 1343026"/>
              <a:gd name="connsiteX38" fmla="*/ 3976688 w 6419851"/>
              <a:gd name="connsiteY38" fmla="*/ 1195388 h 1343026"/>
              <a:gd name="connsiteX39" fmla="*/ 4381501 w 6419851"/>
              <a:gd name="connsiteY39" fmla="*/ 1209676 h 1343026"/>
              <a:gd name="connsiteX40" fmla="*/ 4891088 w 6419851"/>
              <a:gd name="connsiteY40" fmla="*/ 1238251 h 1343026"/>
              <a:gd name="connsiteX41" fmla="*/ 4548188 w 6419851"/>
              <a:gd name="connsiteY41" fmla="*/ 1300163 h 1343026"/>
              <a:gd name="connsiteX42" fmla="*/ 4995863 w 6419851"/>
              <a:gd name="connsiteY42" fmla="*/ 1343026 h 1343026"/>
              <a:gd name="connsiteX43" fmla="*/ 5334001 w 6419851"/>
              <a:gd name="connsiteY43" fmla="*/ 1319213 h 1343026"/>
              <a:gd name="connsiteX44" fmla="*/ 6019801 w 6419851"/>
              <a:gd name="connsiteY44" fmla="*/ 1214438 h 1343026"/>
              <a:gd name="connsiteX45" fmla="*/ 6419851 w 6419851"/>
              <a:gd name="connsiteY45" fmla="*/ 1157288 h 1343026"/>
              <a:gd name="connsiteX46" fmla="*/ 6234113 w 6419851"/>
              <a:gd name="connsiteY46" fmla="*/ 623888 h 1343026"/>
              <a:gd name="connsiteX0" fmla="*/ 6234113 w 6419851"/>
              <a:gd name="connsiteY0" fmla="*/ 623888 h 1343026"/>
              <a:gd name="connsiteX1" fmla="*/ 5310188 w 6419851"/>
              <a:gd name="connsiteY1" fmla="*/ 704851 h 1343026"/>
              <a:gd name="connsiteX2" fmla="*/ 4552951 w 6419851"/>
              <a:gd name="connsiteY2" fmla="*/ 723901 h 1343026"/>
              <a:gd name="connsiteX3" fmla="*/ 3895726 w 6419851"/>
              <a:gd name="connsiteY3" fmla="*/ 704851 h 1343026"/>
              <a:gd name="connsiteX4" fmla="*/ 3319463 w 6419851"/>
              <a:gd name="connsiteY4" fmla="*/ 666751 h 1343026"/>
              <a:gd name="connsiteX5" fmla="*/ 2581276 w 6419851"/>
              <a:gd name="connsiteY5" fmla="*/ 581026 h 1343026"/>
              <a:gd name="connsiteX6" fmla="*/ 1762127 w 6419851"/>
              <a:gd name="connsiteY6" fmla="*/ 447677 h 1343026"/>
              <a:gd name="connsiteX7" fmla="*/ 1109664 w 6419851"/>
              <a:gd name="connsiteY7" fmla="*/ 285752 h 1343026"/>
              <a:gd name="connsiteX8" fmla="*/ 0 w 6419851"/>
              <a:gd name="connsiteY8" fmla="*/ 0 h 1343026"/>
              <a:gd name="connsiteX9" fmla="*/ 1100139 w 6419851"/>
              <a:gd name="connsiteY9" fmla="*/ 409577 h 1343026"/>
              <a:gd name="connsiteX10" fmla="*/ 1585914 w 6419851"/>
              <a:gd name="connsiteY10" fmla="*/ 528638 h 1343026"/>
              <a:gd name="connsiteX11" fmla="*/ 1966914 w 6419851"/>
              <a:gd name="connsiteY11" fmla="*/ 595313 h 1343026"/>
              <a:gd name="connsiteX12" fmla="*/ 2533651 w 6419851"/>
              <a:gd name="connsiteY12" fmla="*/ 666751 h 1343026"/>
              <a:gd name="connsiteX13" fmla="*/ 2781301 w 6419851"/>
              <a:gd name="connsiteY13" fmla="*/ 700088 h 1343026"/>
              <a:gd name="connsiteX14" fmla="*/ 3548063 w 6419851"/>
              <a:gd name="connsiteY14" fmla="*/ 762001 h 1343026"/>
              <a:gd name="connsiteX15" fmla="*/ 4100513 w 6419851"/>
              <a:gd name="connsiteY15" fmla="*/ 790576 h 1343026"/>
              <a:gd name="connsiteX16" fmla="*/ 4567238 w 6419851"/>
              <a:gd name="connsiteY16" fmla="*/ 819151 h 1343026"/>
              <a:gd name="connsiteX17" fmla="*/ 4391026 w 6419851"/>
              <a:gd name="connsiteY17" fmla="*/ 857251 h 1343026"/>
              <a:gd name="connsiteX18" fmla="*/ 4619626 w 6419851"/>
              <a:gd name="connsiteY18" fmla="*/ 909638 h 1343026"/>
              <a:gd name="connsiteX19" fmla="*/ 4191001 w 6419851"/>
              <a:gd name="connsiteY19" fmla="*/ 919163 h 1343026"/>
              <a:gd name="connsiteX20" fmla="*/ 3852863 w 6419851"/>
              <a:gd name="connsiteY20" fmla="*/ 904876 h 1343026"/>
              <a:gd name="connsiteX21" fmla="*/ 3009901 w 6419851"/>
              <a:gd name="connsiteY21" fmla="*/ 833438 h 1343026"/>
              <a:gd name="connsiteX22" fmla="*/ 3543301 w 6419851"/>
              <a:gd name="connsiteY22" fmla="*/ 909638 h 1343026"/>
              <a:gd name="connsiteX23" fmla="*/ 3438526 w 6419851"/>
              <a:gd name="connsiteY23" fmla="*/ 928688 h 1343026"/>
              <a:gd name="connsiteX24" fmla="*/ 3719513 w 6419851"/>
              <a:gd name="connsiteY24" fmla="*/ 962026 h 1343026"/>
              <a:gd name="connsiteX25" fmla="*/ 4029076 w 6419851"/>
              <a:gd name="connsiteY25" fmla="*/ 995363 h 1343026"/>
              <a:gd name="connsiteX26" fmla="*/ 4257676 w 6419851"/>
              <a:gd name="connsiteY26" fmla="*/ 1004888 h 1343026"/>
              <a:gd name="connsiteX27" fmla="*/ 3957638 w 6419851"/>
              <a:gd name="connsiteY27" fmla="*/ 1028701 h 1343026"/>
              <a:gd name="connsiteX28" fmla="*/ 3714751 w 6419851"/>
              <a:gd name="connsiteY28" fmla="*/ 1000126 h 1343026"/>
              <a:gd name="connsiteX29" fmla="*/ 3448051 w 6419851"/>
              <a:gd name="connsiteY29" fmla="*/ 990601 h 1343026"/>
              <a:gd name="connsiteX30" fmla="*/ 3000376 w 6419851"/>
              <a:gd name="connsiteY30" fmla="*/ 942976 h 1343026"/>
              <a:gd name="connsiteX31" fmla="*/ 3419476 w 6419851"/>
              <a:gd name="connsiteY31" fmla="*/ 1009651 h 1343026"/>
              <a:gd name="connsiteX32" fmla="*/ 3700463 w 6419851"/>
              <a:gd name="connsiteY32" fmla="*/ 1062038 h 1343026"/>
              <a:gd name="connsiteX33" fmla="*/ 3962401 w 6419851"/>
              <a:gd name="connsiteY33" fmla="*/ 1095376 h 1343026"/>
              <a:gd name="connsiteX34" fmla="*/ 4252913 w 6419851"/>
              <a:gd name="connsiteY34" fmla="*/ 1114426 h 1343026"/>
              <a:gd name="connsiteX35" fmla="*/ 3829051 w 6419851"/>
              <a:gd name="connsiteY35" fmla="*/ 1128713 h 1343026"/>
              <a:gd name="connsiteX36" fmla="*/ 3581401 w 6419851"/>
              <a:gd name="connsiteY36" fmla="*/ 1095376 h 1343026"/>
              <a:gd name="connsiteX37" fmla="*/ 2990851 w 6419851"/>
              <a:gd name="connsiteY37" fmla="*/ 1042988 h 1343026"/>
              <a:gd name="connsiteX38" fmla="*/ 3557588 w 6419851"/>
              <a:gd name="connsiteY38" fmla="*/ 1138238 h 1343026"/>
              <a:gd name="connsiteX39" fmla="*/ 3976688 w 6419851"/>
              <a:gd name="connsiteY39" fmla="*/ 1195388 h 1343026"/>
              <a:gd name="connsiteX40" fmla="*/ 4381501 w 6419851"/>
              <a:gd name="connsiteY40" fmla="*/ 1209676 h 1343026"/>
              <a:gd name="connsiteX41" fmla="*/ 4891088 w 6419851"/>
              <a:gd name="connsiteY41" fmla="*/ 1238251 h 1343026"/>
              <a:gd name="connsiteX42" fmla="*/ 4548188 w 6419851"/>
              <a:gd name="connsiteY42" fmla="*/ 1300163 h 1343026"/>
              <a:gd name="connsiteX43" fmla="*/ 4995863 w 6419851"/>
              <a:gd name="connsiteY43" fmla="*/ 1343026 h 1343026"/>
              <a:gd name="connsiteX44" fmla="*/ 5334001 w 6419851"/>
              <a:gd name="connsiteY44" fmla="*/ 1319213 h 1343026"/>
              <a:gd name="connsiteX45" fmla="*/ 6019801 w 6419851"/>
              <a:gd name="connsiteY45" fmla="*/ 1214438 h 1343026"/>
              <a:gd name="connsiteX46" fmla="*/ 6419851 w 6419851"/>
              <a:gd name="connsiteY46" fmla="*/ 1157288 h 1343026"/>
              <a:gd name="connsiteX47" fmla="*/ 6234113 w 6419851"/>
              <a:gd name="connsiteY47" fmla="*/ 623888 h 1343026"/>
              <a:gd name="connsiteX0" fmla="*/ 6395477 w 6419851"/>
              <a:gd name="connsiteY0" fmla="*/ 664230 h 1343026"/>
              <a:gd name="connsiteX1" fmla="*/ 5310188 w 6419851"/>
              <a:gd name="connsiteY1" fmla="*/ 704851 h 1343026"/>
              <a:gd name="connsiteX2" fmla="*/ 4552951 w 6419851"/>
              <a:gd name="connsiteY2" fmla="*/ 723901 h 1343026"/>
              <a:gd name="connsiteX3" fmla="*/ 3895726 w 6419851"/>
              <a:gd name="connsiteY3" fmla="*/ 704851 h 1343026"/>
              <a:gd name="connsiteX4" fmla="*/ 3319463 w 6419851"/>
              <a:gd name="connsiteY4" fmla="*/ 666751 h 1343026"/>
              <a:gd name="connsiteX5" fmla="*/ 2581276 w 6419851"/>
              <a:gd name="connsiteY5" fmla="*/ 581026 h 1343026"/>
              <a:gd name="connsiteX6" fmla="*/ 1762127 w 6419851"/>
              <a:gd name="connsiteY6" fmla="*/ 447677 h 1343026"/>
              <a:gd name="connsiteX7" fmla="*/ 1109664 w 6419851"/>
              <a:gd name="connsiteY7" fmla="*/ 285752 h 1343026"/>
              <a:gd name="connsiteX8" fmla="*/ 0 w 6419851"/>
              <a:gd name="connsiteY8" fmla="*/ 0 h 1343026"/>
              <a:gd name="connsiteX9" fmla="*/ 1100139 w 6419851"/>
              <a:gd name="connsiteY9" fmla="*/ 409577 h 1343026"/>
              <a:gd name="connsiteX10" fmla="*/ 1585914 w 6419851"/>
              <a:gd name="connsiteY10" fmla="*/ 528638 h 1343026"/>
              <a:gd name="connsiteX11" fmla="*/ 1966914 w 6419851"/>
              <a:gd name="connsiteY11" fmla="*/ 595313 h 1343026"/>
              <a:gd name="connsiteX12" fmla="*/ 2533651 w 6419851"/>
              <a:gd name="connsiteY12" fmla="*/ 666751 h 1343026"/>
              <a:gd name="connsiteX13" fmla="*/ 2781301 w 6419851"/>
              <a:gd name="connsiteY13" fmla="*/ 700088 h 1343026"/>
              <a:gd name="connsiteX14" fmla="*/ 3548063 w 6419851"/>
              <a:gd name="connsiteY14" fmla="*/ 762001 h 1343026"/>
              <a:gd name="connsiteX15" fmla="*/ 4100513 w 6419851"/>
              <a:gd name="connsiteY15" fmla="*/ 790576 h 1343026"/>
              <a:gd name="connsiteX16" fmla="*/ 4567238 w 6419851"/>
              <a:gd name="connsiteY16" fmla="*/ 819151 h 1343026"/>
              <a:gd name="connsiteX17" fmla="*/ 4391026 w 6419851"/>
              <a:gd name="connsiteY17" fmla="*/ 857251 h 1343026"/>
              <a:gd name="connsiteX18" fmla="*/ 4619626 w 6419851"/>
              <a:gd name="connsiteY18" fmla="*/ 909638 h 1343026"/>
              <a:gd name="connsiteX19" fmla="*/ 4191001 w 6419851"/>
              <a:gd name="connsiteY19" fmla="*/ 919163 h 1343026"/>
              <a:gd name="connsiteX20" fmla="*/ 3852863 w 6419851"/>
              <a:gd name="connsiteY20" fmla="*/ 904876 h 1343026"/>
              <a:gd name="connsiteX21" fmla="*/ 3009901 w 6419851"/>
              <a:gd name="connsiteY21" fmla="*/ 833438 h 1343026"/>
              <a:gd name="connsiteX22" fmla="*/ 3543301 w 6419851"/>
              <a:gd name="connsiteY22" fmla="*/ 909638 h 1343026"/>
              <a:gd name="connsiteX23" fmla="*/ 3438526 w 6419851"/>
              <a:gd name="connsiteY23" fmla="*/ 928688 h 1343026"/>
              <a:gd name="connsiteX24" fmla="*/ 3719513 w 6419851"/>
              <a:gd name="connsiteY24" fmla="*/ 962026 h 1343026"/>
              <a:gd name="connsiteX25" fmla="*/ 4029076 w 6419851"/>
              <a:gd name="connsiteY25" fmla="*/ 995363 h 1343026"/>
              <a:gd name="connsiteX26" fmla="*/ 4257676 w 6419851"/>
              <a:gd name="connsiteY26" fmla="*/ 1004888 h 1343026"/>
              <a:gd name="connsiteX27" fmla="*/ 3957638 w 6419851"/>
              <a:gd name="connsiteY27" fmla="*/ 1028701 h 1343026"/>
              <a:gd name="connsiteX28" fmla="*/ 3714751 w 6419851"/>
              <a:gd name="connsiteY28" fmla="*/ 1000126 h 1343026"/>
              <a:gd name="connsiteX29" fmla="*/ 3448051 w 6419851"/>
              <a:gd name="connsiteY29" fmla="*/ 990601 h 1343026"/>
              <a:gd name="connsiteX30" fmla="*/ 3000376 w 6419851"/>
              <a:gd name="connsiteY30" fmla="*/ 942976 h 1343026"/>
              <a:gd name="connsiteX31" fmla="*/ 3419476 w 6419851"/>
              <a:gd name="connsiteY31" fmla="*/ 1009651 h 1343026"/>
              <a:gd name="connsiteX32" fmla="*/ 3700463 w 6419851"/>
              <a:gd name="connsiteY32" fmla="*/ 1062038 h 1343026"/>
              <a:gd name="connsiteX33" fmla="*/ 3962401 w 6419851"/>
              <a:gd name="connsiteY33" fmla="*/ 1095376 h 1343026"/>
              <a:gd name="connsiteX34" fmla="*/ 4252913 w 6419851"/>
              <a:gd name="connsiteY34" fmla="*/ 1114426 h 1343026"/>
              <a:gd name="connsiteX35" fmla="*/ 3829051 w 6419851"/>
              <a:gd name="connsiteY35" fmla="*/ 1128713 h 1343026"/>
              <a:gd name="connsiteX36" fmla="*/ 3581401 w 6419851"/>
              <a:gd name="connsiteY36" fmla="*/ 1095376 h 1343026"/>
              <a:gd name="connsiteX37" fmla="*/ 2990851 w 6419851"/>
              <a:gd name="connsiteY37" fmla="*/ 1042988 h 1343026"/>
              <a:gd name="connsiteX38" fmla="*/ 3557588 w 6419851"/>
              <a:gd name="connsiteY38" fmla="*/ 1138238 h 1343026"/>
              <a:gd name="connsiteX39" fmla="*/ 3976688 w 6419851"/>
              <a:gd name="connsiteY39" fmla="*/ 1195388 h 1343026"/>
              <a:gd name="connsiteX40" fmla="*/ 4381501 w 6419851"/>
              <a:gd name="connsiteY40" fmla="*/ 1209676 h 1343026"/>
              <a:gd name="connsiteX41" fmla="*/ 4891088 w 6419851"/>
              <a:gd name="connsiteY41" fmla="*/ 1238251 h 1343026"/>
              <a:gd name="connsiteX42" fmla="*/ 4548188 w 6419851"/>
              <a:gd name="connsiteY42" fmla="*/ 1300163 h 1343026"/>
              <a:gd name="connsiteX43" fmla="*/ 4995863 w 6419851"/>
              <a:gd name="connsiteY43" fmla="*/ 1343026 h 1343026"/>
              <a:gd name="connsiteX44" fmla="*/ 5334001 w 6419851"/>
              <a:gd name="connsiteY44" fmla="*/ 1319213 h 1343026"/>
              <a:gd name="connsiteX45" fmla="*/ 6019801 w 6419851"/>
              <a:gd name="connsiteY45" fmla="*/ 1214438 h 1343026"/>
              <a:gd name="connsiteX46" fmla="*/ 6419851 w 6419851"/>
              <a:gd name="connsiteY46" fmla="*/ 1157288 h 1343026"/>
              <a:gd name="connsiteX47" fmla="*/ 6395477 w 6419851"/>
              <a:gd name="connsiteY47" fmla="*/ 664230 h 1343026"/>
              <a:gd name="connsiteX0" fmla="*/ 6509777 w 6534151"/>
              <a:gd name="connsiteY0" fmla="*/ 702330 h 1381126"/>
              <a:gd name="connsiteX1" fmla="*/ 5424488 w 6534151"/>
              <a:gd name="connsiteY1" fmla="*/ 742951 h 1381126"/>
              <a:gd name="connsiteX2" fmla="*/ 4667251 w 6534151"/>
              <a:gd name="connsiteY2" fmla="*/ 762001 h 1381126"/>
              <a:gd name="connsiteX3" fmla="*/ 4010026 w 6534151"/>
              <a:gd name="connsiteY3" fmla="*/ 742951 h 1381126"/>
              <a:gd name="connsiteX4" fmla="*/ 3433763 w 6534151"/>
              <a:gd name="connsiteY4" fmla="*/ 704851 h 1381126"/>
              <a:gd name="connsiteX5" fmla="*/ 2695576 w 6534151"/>
              <a:gd name="connsiteY5" fmla="*/ 619126 h 1381126"/>
              <a:gd name="connsiteX6" fmla="*/ 1876427 w 6534151"/>
              <a:gd name="connsiteY6" fmla="*/ 485777 h 1381126"/>
              <a:gd name="connsiteX7" fmla="*/ 1223964 w 6534151"/>
              <a:gd name="connsiteY7" fmla="*/ 323852 h 1381126"/>
              <a:gd name="connsiteX8" fmla="*/ 0 w 6534151"/>
              <a:gd name="connsiteY8" fmla="*/ 0 h 1381126"/>
              <a:gd name="connsiteX9" fmla="*/ 1214439 w 6534151"/>
              <a:gd name="connsiteY9" fmla="*/ 447677 h 1381126"/>
              <a:gd name="connsiteX10" fmla="*/ 1700214 w 6534151"/>
              <a:gd name="connsiteY10" fmla="*/ 566738 h 1381126"/>
              <a:gd name="connsiteX11" fmla="*/ 2081214 w 6534151"/>
              <a:gd name="connsiteY11" fmla="*/ 633413 h 1381126"/>
              <a:gd name="connsiteX12" fmla="*/ 2647951 w 6534151"/>
              <a:gd name="connsiteY12" fmla="*/ 704851 h 1381126"/>
              <a:gd name="connsiteX13" fmla="*/ 2895601 w 6534151"/>
              <a:gd name="connsiteY13" fmla="*/ 738188 h 1381126"/>
              <a:gd name="connsiteX14" fmla="*/ 3662363 w 6534151"/>
              <a:gd name="connsiteY14" fmla="*/ 800101 h 1381126"/>
              <a:gd name="connsiteX15" fmla="*/ 4214813 w 6534151"/>
              <a:gd name="connsiteY15" fmla="*/ 828676 h 1381126"/>
              <a:gd name="connsiteX16" fmla="*/ 4681538 w 6534151"/>
              <a:gd name="connsiteY16" fmla="*/ 857251 h 1381126"/>
              <a:gd name="connsiteX17" fmla="*/ 4505326 w 6534151"/>
              <a:gd name="connsiteY17" fmla="*/ 895351 h 1381126"/>
              <a:gd name="connsiteX18" fmla="*/ 4733926 w 6534151"/>
              <a:gd name="connsiteY18" fmla="*/ 947738 h 1381126"/>
              <a:gd name="connsiteX19" fmla="*/ 4305301 w 6534151"/>
              <a:gd name="connsiteY19" fmla="*/ 957263 h 1381126"/>
              <a:gd name="connsiteX20" fmla="*/ 3967163 w 6534151"/>
              <a:gd name="connsiteY20" fmla="*/ 942976 h 1381126"/>
              <a:gd name="connsiteX21" fmla="*/ 3124201 w 6534151"/>
              <a:gd name="connsiteY21" fmla="*/ 871538 h 1381126"/>
              <a:gd name="connsiteX22" fmla="*/ 3657601 w 6534151"/>
              <a:gd name="connsiteY22" fmla="*/ 947738 h 1381126"/>
              <a:gd name="connsiteX23" fmla="*/ 3552826 w 6534151"/>
              <a:gd name="connsiteY23" fmla="*/ 966788 h 1381126"/>
              <a:gd name="connsiteX24" fmla="*/ 3833813 w 6534151"/>
              <a:gd name="connsiteY24" fmla="*/ 1000126 h 1381126"/>
              <a:gd name="connsiteX25" fmla="*/ 4143376 w 6534151"/>
              <a:gd name="connsiteY25" fmla="*/ 1033463 h 1381126"/>
              <a:gd name="connsiteX26" fmla="*/ 4371976 w 6534151"/>
              <a:gd name="connsiteY26" fmla="*/ 1042988 h 1381126"/>
              <a:gd name="connsiteX27" fmla="*/ 4071938 w 6534151"/>
              <a:gd name="connsiteY27" fmla="*/ 1066801 h 1381126"/>
              <a:gd name="connsiteX28" fmla="*/ 3829051 w 6534151"/>
              <a:gd name="connsiteY28" fmla="*/ 1038226 h 1381126"/>
              <a:gd name="connsiteX29" fmla="*/ 3562351 w 6534151"/>
              <a:gd name="connsiteY29" fmla="*/ 1028701 h 1381126"/>
              <a:gd name="connsiteX30" fmla="*/ 3114676 w 6534151"/>
              <a:gd name="connsiteY30" fmla="*/ 981076 h 1381126"/>
              <a:gd name="connsiteX31" fmla="*/ 3533776 w 6534151"/>
              <a:gd name="connsiteY31" fmla="*/ 1047751 h 1381126"/>
              <a:gd name="connsiteX32" fmla="*/ 3814763 w 6534151"/>
              <a:gd name="connsiteY32" fmla="*/ 1100138 h 1381126"/>
              <a:gd name="connsiteX33" fmla="*/ 4076701 w 6534151"/>
              <a:gd name="connsiteY33" fmla="*/ 1133476 h 1381126"/>
              <a:gd name="connsiteX34" fmla="*/ 4367213 w 6534151"/>
              <a:gd name="connsiteY34" fmla="*/ 1152526 h 1381126"/>
              <a:gd name="connsiteX35" fmla="*/ 3943351 w 6534151"/>
              <a:gd name="connsiteY35" fmla="*/ 1166813 h 1381126"/>
              <a:gd name="connsiteX36" fmla="*/ 3695701 w 6534151"/>
              <a:gd name="connsiteY36" fmla="*/ 1133476 h 1381126"/>
              <a:gd name="connsiteX37" fmla="*/ 3105151 w 6534151"/>
              <a:gd name="connsiteY37" fmla="*/ 1081088 h 1381126"/>
              <a:gd name="connsiteX38" fmla="*/ 3671888 w 6534151"/>
              <a:gd name="connsiteY38" fmla="*/ 1176338 h 1381126"/>
              <a:gd name="connsiteX39" fmla="*/ 4090988 w 6534151"/>
              <a:gd name="connsiteY39" fmla="*/ 1233488 h 1381126"/>
              <a:gd name="connsiteX40" fmla="*/ 4495801 w 6534151"/>
              <a:gd name="connsiteY40" fmla="*/ 1247776 h 1381126"/>
              <a:gd name="connsiteX41" fmla="*/ 5005388 w 6534151"/>
              <a:gd name="connsiteY41" fmla="*/ 1276351 h 1381126"/>
              <a:gd name="connsiteX42" fmla="*/ 4662488 w 6534151"/>
              <a:gd name="connsiteY42" fmla="*/ 1338263 h 1381126"/>
              <a:gd name="connsiteX43" fmla="*/ 5110163 w 6534151"/>
              <a:gd name="connsiteY43" fmla="*/ 1381126 h 1381126"/>
              <a:gd name="connsiteX44" fmla="*/ 5448301 w 6534151"/>
              <a:gd name="connsiteY44" fmla="*/ 1357313 h 1381126"/>
              <a:gd name="connsiteX45" fmla="*/ 6134101 w 6534151"/>
              <a:gd name="connsiteY45" fmla="*/ 1252538 h 1381126"/>
              <a:gd name="connsiteX46" fmla="*/ 6534151 w 6534151"/>
              <a:gd name="connsiteY46" fmla="*/ 1195388 h 1381126"/>
              <a:gd name="connsiteX47" fmla="*/ 6509777 w 6534151"/>
              <a:gd name="connsiteY47" fmla="*/ 702330 h 1381126"/>
              <a:gd name="connsiteX0" fmla="*/ 6509777 w 6534151"/>
              <a:gd name="connsiteY0" fmla="*/ 702330 h 1381126"/>
              <a:gd name="connsiteX1" fmla="*/ 5424488 w 6534151"/>
              <a:gd name="connsiteY1" fmla="*/ 742951 h 1381126"/>
              <a:gd name="connsiteX2" fmla="*/ 4667251 w 6534151"/>
              <a:gd name="connsiteY2" fmla="*/ 762001 h 1381126"/>
              <a:gd name="connsiteX3" fmla="*/ 4010026 w 6534151"/>
              <a:gd name="connsiteY3" fmla="*/ 742951 h 1381126"/>
              <a:gd name="connsiteX4" fmla="*/ 3433763 w 6534151"/>
              <a:gd name="connsiteY4" fmla="*/ 704851 h 1381126"/>
              <a:gd name="connsiteX5" fmla="*/ 2695576 w 6534151"/>
              <a:gd name="connsiteY5" fmla="*/ 619126 h 1381126"/>
              <a:gd name="connsiteX6" fmla="*/ 1876427 w 6534151"/>
              <a:gd name="connsiteY6" fmla="*/ 485777 h 1381126"/>
              <a:gd name="connsiteX7" fmla="*/ 1223964 w 6534151"/>
              <a:gd name="connsiteY7" fmla="*/ 323852 h 1381126"/>
              <a:gd name="connsiteX8" fmla="*/ 452439 w 6534151"/>
              <a:gd name="connsiteY8" fmla="*/ 128589 h 1381126"/>
              <a:gd name="connsiteX9" fmla="*/ 0 w 6534151"/>
              <a:gd name="connsiteY9" fmla="*/ 0 h 1381126"/>
              <a:gd name="connsiteX10" fmla="*/ 1214439 w 6534151"/>
              <a:gd name="connsiteY10" fmla="*/ 447677 h 1381126"/>
              <a:gd name="connsiteX11" fmla="*/ 1700214 w 6534151"/>
              <a:gd name="connsiteY11" fmla="*/ 566738 h 1381126"/>
              <a:gd name="connsiteX12" fmla="*/ 2081214 w 6534151"/>
              <a:gd name="connsiteY12" fmla="*/ 633413 h 1381126"/>
              <a:gd name="connsiteX13" fmla="*/ 2647951 w 6534151"/>
              <a:gd name="connsiteY13" fmla="*/ 704851 h 1381126"/>
              <a:gd name="connsiteX14" fmla="*/ 2895601 w 6534151"/>
              <a:gd name="connsiteY14" fmla="*/ 738188 h 1381126"/>
              <a:gd name="connsiteX15" fmla="*/ 3662363 w 6534151"/>
              <a:gd name="connsiteY15" fmla="*/ 800101 h 1381126"/>
              <a:gd name="connsiteX16" fmla="*/ 4214813 w 6534151"/>
              <a:gd name="connsiteY16" fmla="*/ 828676 h 1381126"/>
              <a:gd name="connsiteX17" fmla="*/ 4681538 w 6534151"/>
              <a:gd name="connsiteY17" fmla="*/ 857251 h 1381126"/>
              <a:gd name="connsiteX18" fmla="*/ 4505326 w 6534151"/>
              <a:gd name="connsiteY18" fmla="*/ 895351 h 1381126"/>
              <a:gd name="connsiteX19" fmla="*/ 4733926 w 6534151"/>
              <a:gd name="connsiteY19" fmla="*/ 947738 h 1381126"/>
              <a:gd name="connsiteX20" fmla="*/ 4305301 w 6534151"/>
              <a:gd name="connsiteY20" fmla="*/ 957263 h 1381126"/>
              <a:gd name="connsiteX21" fmla="*/ 3967163 w 6534151"/>
              <a:gd name="connsiteY21" fmla="*/ 942976 h 1381126"/>
              <a:gd name="connsiteX22" fmla="*/ 3124201 w 6534151"/>
              <a:gd name="connsiteY22" fmla="*/ 871538 h 1381126"/>
              <a:gd name="connsiteX23" fmla="*/ 3657601 w 6534151"/>
              <a:gd name="connsiteY23" fmla="*/ 947738 h 1381126"/>
              <a:gd name="connsiteX24" fmla="*/ 3552826 w 6534151"/>
              <a:gd name="connsiteY24" fmla="*/ 966788 h 1381126"/>
              <a:gd name="connsiteX25" fmla="*/ 3833813 w 6534151"/>
              <a:gd name="connsiteY25" fmla="*/ 1000126 h 1381126"/>
              <a:gd name="connsiteX26" fmla="*/ 4143376 w 6534151"/>
              <a:gd name="connsiteY26" fmla="*/ 1033463 h 1381126"/>
              <a:gd name="connsiteX27" fmla="*/ 4371976 w 6534151"/>
              <a:gd name="connsiteY27" fmla="*/ 1042988 h 1381126"/>
              <a:gd name="connsiteX28" fmla="*/ 4071938 w 6534151"/>
              <a:gd name="connsiteY28" fmla="*/ 1066801 h 1381126"/>
              <a:gd name="connsiteX29" fmla="*/ 3829051 w 6534151"/>
              <a:gd name="connsiteY29" fmla="*/ 1038226 h 1381126"/>
              <a:gd name="connsiteX30" fmla="*/ 3562351 w 6534151"/>
              <a:gd name="connsiteY30" fmla="*/ 1028701 h 1381126"/>
              <a:gd name="connsiteX31" fmla="*/ 3114676 w 6534151"/>
              <a:gd name="connsiteY31" fmla="*/ 981076 h 1381126"/>
              <a:gd name="connsiteX32" fmla="*/ 3533776 w 6534151"/>
              <a:gd name="connsiteY32" fmla="*/ 1047751 h 1381126"/>
              <a:gd name="connsiteX33" fmla="*/ 3814763 w 6534151"/>
              <a:gd name="connsiteY33" fmla="*/ 1100138 h 1381126"/>
              <a:gd name="connsiteX34" fmla="*/ 4076701 w 6534151"/>
              <a:gd name="connsiteY34" fmla="*/ 1133476 h 1381126"/>
              <a:gd name="connsiteX35" fmla="*/ 4367213 w 6534151"/>
              <a:gd name="connsiteY35" fmla="*/ 1152526 h 1381126"/>
              <a:gd name="connsiteX36" fmla="*/ 3943351 w 6534151"/>
              <a:gd name="connsiteY36" fmla="*/ 1166813 h 1381126"/>
              <a:gd name="connsiteX37" fmla="*/ 3695701 w 6534151"/>
              <a:gd name="connsiteY37" fmla="*/ 1133476 h 1381126"/>
              <a:gd name="connsiteX38" fmla="*/ 3105151 w 6534151"/>
              <a:gd name="connsiteY38" fmla="*/ 1081088 h 1381126"/>
              <a:gd name="connsiteX39" fmla="*/ 3671888 w 6534151"/>
              <a:gd name="connsiteY39" fmla="*/ 1176338 h 1381126"/>
              <a:gd name="connsiteX40" fmla="*/ 4090988 w 6534151"/>
              <a:gd name="connsiteY40" fmla="*/ 1233488 h 1381126"/>
              <a:gd name="connsiteX41" fmla="*/ 4495801 w 6534151"/>
              <a:gd name="connsiteY41" fmla="*/ 1247776 h 1381126"/>
              <a:gd name="connsiteX42" fmla="*/ 5005388 w 6534151"/>
              <a:gd name="connsiteY42" fmla="*/ 1276351 h 1381126"/>
              <a:gd name="connsiteX43" fmla="*/ 4662488 w 6534151"/>
              <a:gd name="connsiteY43" fmla="*/ 1338263 h 1381126"/>
              <a:gd name="connsiteX44" fmla="*/ 5110163 w 6534151"/>
              <a:gd name="connsiteY44" fmla="*/ 1381126 h 1381126"/>
              <a:gd name="connsiteX45" fmla="*/ 5448301 w 6534151"/>
              <a:gd name="connsiteY45" fmla="*/ 1357313 h 1381126"/>
              <a:gd name="connsiteX46" fmla="*/ 6134101 w 6534151"/>
              <a:gd name="connsiteY46" fmla="*/ 1252538 h 1381126"/>
              <a:gd name="connsiteX47" fmla="*/ 6534151 w 6534151"/>
              <a:gd name="connsiteY47" fmla="*/ 1195388 h 1381126"/>
              <a:gd name="connsiteX48" fmla="*/ 6509777 w 6534151"/>
              <a:gd name="connsiteY48" fmla="*/ 702330 h 13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534151" h="1381126">
                <a:moveTo>
                  <a:pt x="6509777" y="702330"/>
                </a:moveTo>
                <a:lnTo>
                  <a:pt x="5424488" y="742951"/>
                </a:lnTo>
                <a:lnTo>
                  <a:pt x="4667251" y="762001"/>
                </a:lnTo>
                <a:lnTo>
                  <a:pt x="4010026" y="742951"/>
                </a:lnTo>
                <a:lnTo>
                  <a:pt x="3433763" y="704851"/>
                </a:lnTo>
                <a:lnTo>
                  <a:pt x="2695576" y="619126"/>
                </a:lnTo>
                <a:cubicBezTo>
                  <a:pt x="2435226" y="577057"/>
                  <a:pt x="2121696" y="534989"/>
                  <a:pt x="1876427" y="485777"/>
                </a:cubicBezTo>
                <a:cubicBezTo>
                  <a:pt x="1631158" y="436565"/>
                  <a:pt x="1455739" y="383383"/>
                  <a:pt x="1223964" y="323852"/>
                </a:cubicBezTo>
                <a:cubicBezTo>
                  <a:pt x="977902" y="258764"/>
                  <a:pt x="698501" y="193677"/>
                  <a:pt x="452439" y="128589"/>
                </a:cubicBezTo>
                <a:lnTo>
                  <a:pt x="0" y="0"/>
                </a:lnTo>
                <a:lnTo>
                  <a:pt x="1214439" y="447677"/>
                </a:lnTo>
                <a:lnTo>
                  <a:pt x="1700214" y="566738"/>
                </a:lnTo>
                <a:cubicBezTo>
                  <a:pt x="1843089" y="601663"/>
                  <a:pt x="1920877" y="602457"/>
                  <a:pt x="2081214" y="633413"/>
                </a:cubicBezTo>
                <a:lnTo>
                  <a:pt x="2647951" y="704851"/>
                </a:lnTo>
                <a:lnTo>
                  <a:pt x="2895601" y="738188"/>
                </a:lnTo>
                <a:lnTo>
                  <a:pt x="3662363" y="800101"/>
                </a:lnTo>
                <a:lnTo>
                  <a:pt x="4214813" y="828676"/>
                </a:lnTo>
                <a:lnTo>
                  <a:pt x="4681538" y="857251"/>
                </a:lnTo>
                <a:lnTo>
                  <a:pt x="4505326" y="895351"/>
                </a:lnTo>
                <a:lnTo>
                  <a:pt x="4733926" y="947738"/>
                </a:lnTo>
                <a:lnTo>
                  <a:pt x="4305301" y="957263"/>
                </a:lnTo>
                <a:lnTo>
                  <a:pt x="3967163" y="942976"/>
                </a:lnTo>
                <a:lnTo>
                  <a:pt x="3124201" y="871538"/>
                </a:lnTo>
                <a:lnTo>
                  <a:pt x="3657601" y="947738"/>
                </a:lnTo>
                <a:lnTo>
                  <a:pt x="3552826" y="966788"/>
                </a:lnTo>
                <a:lnTo>
                  <a:pt x="3833813" y="1000126"/>
                </a:lnTo>
                <a:lnTo>
                  <a:pt x="4143376" y="1033463"/>
                </a:lnTo>
                <a:lnTo>
                  <a:pt x="4371976" y="1042988"/>
                </a:lnTo>
                <a:lnTo>
                  <a:pt x="4071938" y="1066801"/>
                </a:lnTo>
                <a:lnTo>
                  <a:pt x="3829051" y="1038226"/>
                </a:lnTo>
                <a:lnTo>
                  <a:pt x="3562351" y="1028701"/>
                </a:lnTo>
                <a:lnTo>
                  <a:pt x="3114676" y="981076"/>
                </a:lnTo>
                <a:lnTo>
                  <a:pt x="3533776" y="1047751"/>
                </a:lnTo>
                <a:lnTo>
                  <a:pt x="3814763" y="1100138"/>
                </a:lnTo>
                <a:lnTo>
                  <a:pt x="4076701" y="1133476"/>
                </a:lnTo>
                <a:lnTo>
                  <a:pt x="4367213" y="1152526"/>
                </a:lnTo>
                <a:lnTo>
                  <a:pt x="3943351" y="1166813"/>
                </a:lnTo>
                <a:lnTo>
                  <a:pt x="3695701" y="1133476"/>
                </a:lnTo>
                <a:lnTo>
                  <a:pt x="3105151" y="1081088"/>
                </a:lnTo>
                <a:lnTo>
                  <a:pt x="3671888" y="1176338"/>
                </a:lnTo>
                <a:lnTo>
                  <a:pt x="4090988" y="1233488"/>
                </a:lnTo>
                <a:lnTo>
                  <a:pt x="4495801" y="1247776"/>
                </a:lnTo>
                <a:lnTo>
                  <a:pt x="5005388" y="1276351"/>
                </a:lnTo>
                <a:lnTo>
                  <a:pt x="4662488" y="1338263"/>
                </a:lnTo>
                <a:lnTo>
                  <a:pt x="5110163" y="1381126"/>
                </a:lnTo>
                <a:lnTo>
                  <a:pt x="5448301" y="1357313"/>
                </a:lnTo>
                <a:lnTo>
                  <a:pt x="6134101" y="1252538"/>
                </a:lnTo>
                <a:lnTo>
                  <a:pt x="6534151" y="1195388"/>
                </a:lnTo>
                <a:lnTo>
                  <a:pt x="6509777" y="702330"/>
                </a:lnTo>
                <a:close/>
              </a:path>
            </a:pathLst>
          </a:custGeom>
          <a:solidFill>
            <a:srgbClr val="FFFF00">
              <a:alpha val="40000"/>
            </a:srgb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Freeform: Shape 19">
            <a:extLst>
              <a:ext uri="{FF2B5EF4-FFF2-40B4-BE49-F238E27FC236}">
                <a16:creationId xmlns:a16="http://schemas.microsoft.com/office/drawing/2014/main" id="{75B828A3-95BF-473D-806E-EC44A7FDE7BF}"/>
              </a:ext>
            </a:extLst>
          </p:cNvPr>
          <p:cNvSpPr/>
          <p:nvPr/>
        </p:nvSpPr>
        <p:spPr>
          <a:xfrm>
            <a:off x="742951" y="1438150"/>
            <a:ext cx="3990975" cy="2138363"/>
          </a:xfrm>
          <a:custGeom>
            <a:avLst/>
            <a:gdLst>
              <a:gd name="connsiteX0" fmla="*/ 0 w 4748213"/>
              <a:gd name="connsiteY0" fmla="*/ 47625 h 2138363"/>
              <a:gd name="connsiteX1" fmla="*/ 219075 w 4748213"/>
              <a:gd name="connsiteY1" fmla="*/ 433388 h 2138363"/>
              <a:gd name="connsiteX2" fmla="*/ 385763 w 4748213"/>
              <a:gd name="connsiteY2" fmla="*/ 757238 h 2138363"/>
              <a:gd name="connsiteX3" fmla="*/ 547688 w 4748213"/>
              <a:gd name="connsiteY3" fmla="*/ 1143000 h 2138363"/>
              <a:gd name="connsiteX4" fmla="*/ 657225 w 4748213"/>
              <a:gd name="connsiteY4" fmla="*/ 1409700 h 2138363"/>
              <a:gd name="connsiteX5" fmla="*/ 804863 w 4748213"/>
              <a:gd name="connsiteY5" fmla="*/ 1676400 h 2138363"/>
              <a:gd name="connsiteX6" fmla="*/ 876300 w 4748213"/>
              <a:gd name="connsiteY6" fmla="*/ 1809750 h 2138363"/>
              <a:gd name="connsiteX7" fmla="*/ 1209675 w 4748213"/>
              <a:gd name="connsiteY7" fmla="*/ 1790700 h 2138363"/>
              <a:gd name="connsiteX8" fmla="*/ 1466850 w 4748213"/>
              <a:gd name="connsiteY8" fmla="*/ 1757363 h 2138363"/>
              <a:gd name="connsiteX9" fmla="*/ 1585913 w 4748213"/>
              <a:gd name="connsiteY9" fmla="*/ 1719263 h 2138363"/>
              <a:gd name="connsiteX10" fmla="*/ 1519238 w 4748213"/>
              <a:gd name="connsiteY10" fmla="*/ 1676400 h 2138363"/>
              <a:gd name="connsiteX11" fmla="*/ 1633538 w 4748213"/>
              <a:gd name="connsiteY11" fmla="*/ 1666875 h 2138363"/>
              <a:gd name="connsiteX12" fmla="*/ 1852613 w 4748213"/>
              <a:gd name="connsiteY12" fmla="*/ 1676400 h 2138363"/>
              <a:gd name="connsiteX13" fmla="*/ 1776413 w 4748213"/>
              <a:gd name="connsiteY13" fmla="*/ 1719263 h 2138363"/>
              <a:gd name="connsiteX14" fmla="*/ 1909763 w 4748213"/>
              <a:gd name="connsiteY14" fmla="*/ 1776413 h 2138363"/>
              <a:gd name="connsiteX15" fmla="*/ 2185988 w 4748213"/>
              <a:gd name="connsiteY15" fmla="*/ 1785938 h 2138363"/>
              <a:gd name="connsiteX16" fmla="*/ 2576513 w 4748213"/>
              <a:gd name="connsiteY16" fmla="*/ 1828800 h 2138363"/>
              <a:gd name="connsiteX17" fmla="*/ 2990850 w 4748213"/>
              <a:gd name="connsiteY17" fmla="*/ 1914525 h 2138363"/>
              <a:gd name="connsiteX18" fmla="*/ 3028950 w 4748213"/>
              <a:gd name="connsiteY18" fmla="*/ 1928813 h 2138363"/>
              <a:gd name="connsiteX19" fmla="*/ 3990975 w 4748213"/>
              <a:gd name="connsiteY19" fmla="*/ 2138363 h 2138363"/>
              <a:gd name="connsiteX20" fmla="*/ 2752725 w 4748213"/>
              <a:gd name="connsiteY20" fmla="*/ 1700213 h 2138363"/>
              <a:gd name="connsiteX21" fmla="*/ 2900363 w 4748213"/>
              <a:gd name="connsiteY21" fmla="*/ 1690688 h 2138363"/>
              <a:gd name="connsiteX22" fmla="*/ 2528888 w 4748213"/>
              <a:gd name="connsiteY22" fmla="*/ 1495425 h 2138363"/>
              <a:gd name="connsiteX23" fmla="*/ 2138363 w 4748213"/>
              <a:gd name="connsiteY23" fmla="*/ 1343025 h 2138363"/>
              <a:gd name="connsiteX24" fmla="*/ 1538288 w 4748213"/>
              <a:gd name="connsiteY24" fmla="*/ 1171575 h 2138363"/>
              <a:gd name="connsiteX25" fmla="*/ 1862138 w 4748213"/>
              <a:gd name="connsiteY25" fmla="*/ 1228725 h 2138363"/>
              <a:gd name="connsiteX26" fmla="*/ 1762125 w 4748213"/>
              <a:gd name="connsiteY26" fmla="*/ 1176338 h 2138363"/>
              <a:gd name="connsiteX27" fmla="*/ 2066925 w 4748213"/>
              <a:gd name="connsiteY27" fmla="*/ 1238250 h 2138363"/>
              <a:gd name="connsiteX28" fmla="*/ 1952625 w 4748213"/>
              <a:gd name="connsiteY28" fmla="*/ 1185863 h 2138363"/>
              <a:gd name="connsiteX29" fmla="*/ 2124075 w 4748213"/>
              <a:gd name="connsiteY29" fmla="*/ 1185863 h 2138363"/>
              <a:gd name="connsiteX30" fmla="*/ 1619250 w 4748213"/>
              <a:gd name="connsiteY30" fmla="*/ 1066800 h 2138363"/>
              <a:gd name="connsiteX31" fmla="*/ 2162175 w 4748213"/>
              <a:gd name="connsiteY31" fmla="*/ 1166813 h 2138363"/>
              <a:gd name="connsiteX32" fmla="*/ 2633663 w 4748213"/>
              <a:gd name="connsiteY32" fmla="*/ 1328738 h 2138363"/>
              <a:gd name="connsiteX33" fmla="*/ 3371850 w 4748213"/>
              <a:gd name="connsiteY33" fmla="*/ 1590675 h 2138363"/>
              <a:gd name="connsiteX34" fmla="*/ 4052888 w 4748213"/>
              <a:gd name="connsiteY34" fmla="*/ 1795463 h 2138363"/>
              <a:gd name="connsiteX35" fmla="*/ 4748213 w 4748213"/>
              <a:gd name="connsiteY35" fmla="*/ 1981200 h 2138363"/>
              <a:gd name="connsiteX36" fmla="*/ 4495800 w 4748213"/>
              <a:gd name="connsiteY36" fmla="*/ 1847850 h 2138363"/>
              <a:gd name="connsiteX37" fmla="*/ 4371975 w 4748213"/>
              <a:gd name="connsiteY37" fmla="*/ 1776413 h 2138363"/>
              <a:gd name="connsiteX38" fmla="*/ 4495800 w 4748213"/>
              <a:gd name="connsiteY38" fmla="*/ 1785938 h 2138363"/>
              <a:gd name="connsiteX39" fmla="*/ 4386263 w 4748213"/>
              <a:gd name="connsiteY39" fmla="*/ 1714500 h 2138363"/>
              <a:gd name="connsiteX40" fmla="*/ 4486275 w 4748213"/>
              <a:gd name="connsiteY40" fmla="*/ 1700213 h 2138363"/>
              <a:gd name="connsiteX41" fmla="*/ 4352925 w 4748213"/>
              <a:gd name="connsiteY41" fmla="*/ 1657350 h 2138363"/>
              <a:gd name="connsiteX42" fmla="*/ 4033838 w 4748213"/>
              <a:gd name="connsiteY42" fmla="*/ 1566863 h 2138363"/>
              <a:gd name="connsiteX43" fmla="*/ 3881438 w 4748213"/>
              <a:gd name="connsiteY43" fmla="*/ 1485900 h 2138363"/>
              <a:gd name="connsiteX44" fmla="*/ 4100513 w 4748213"/>
              <a:gd name="connsiteY44" fmla="*/ 1471613 h 2138363"/>
              <a:gd name="connsiteX45" fmla="*/ 3738563 w 4748213"/>
              <a:gd name="connsiteY45" fmla="*/ 1323975 h 2138363"/>
              <a:gd name="connsiteX46" fmla="*/ 3448050 w 4748213"/>
              <a:gd name="connsiteY46" fmla="*/ 1209675 h 2138363"/>
              <a:gd name="connsiteX47" fmla="*/ 3343275 w 4748213"/>
              <a:gd name="connsiteY47" fmla="*/ 1143000 h 2138363"/>
              <a:gd name="connsiteX48" fmla="*/ 3557588 w 4748213"/>
              <a:gd name="connsiteY48" fmla="*/ 1143000 h 2138363"/>
              <a:gd name="connsiteX49" fmla="*/ 3381375 w 4748213"/>
              <a:gd name="connsiteY49" fmla="*/ 1033463 h 2138363"/>
              <a:gd name="connsiteX50" fmla="*/ 3071813 w 4748213"/>
              <a:gd name="connsiteY50" fmla="*/ 914400 h 2138363"/>
              <a:gd name="connsiteX51" fmla="*/ 3186113 w 4748213"/>
              <a:gd name="connsiteY51" fmla="*/ 909638 h 2138363"/>
              <a:gd name="connsiteX52" fmla="*/ 3014663 w 4748213"/>
              <a:gd name="connsiteY52" fmla="*/ 847725 h 2138363"/>
              <a:gd name="connsiteX53" fmla="*/ 2843213 w 4748213"/>
              <a:gd name="connsiteY53" fmla="*/ 795338 h 2138363"/>
              <a:gd name="connsiteX54" fmla="*/ 3019425 w 4748213"/>
              <a:gd name="connsiteY54" fmla="*/ 771525 h 2138363"/>
              <a:gd name="connsiteX55" fmla="*/ 2867025 w 4748213"/>
              <a:gd name="connsiteY55" fmla="*/ 709613 h 2138363"/>
              <a:gd name="connsiteX56" fmla="*/ 2581275 w 4748213"/>
              <a:gd name="connsiteY56" fmla="*/ 676275 h 2138363"/>
              <a:gd name="connsiteX57" fmla="*/ 2247900 w 4748213"/>
              <a:gd name="connsiteY57" fmla="*/ 661988 h 2138363"/>
              <a:gd name="connsiteX58" fmla="*/ 2085975 w 4748213"/>
              <a:gd name="connsiteY58" fmla="*/ 685800 h 2138363"/>
              <a:gd name="connsiteX59" fmla="*/ 1914525 w 4748213"/>
              <a:gd name="connsiteY59" fmla="*/ 685800 h 2138363"/>
              <a:gd name="connsiteX60" fmla="*/ 1795463 w 4748213"/>
              <a:gd name="connsiteY60" fmla="*/ 652463 h 2138363"/>
              <a:gd name="connsiteX61" fmla="*/ 1590675 w 4748213"/>
              <a:gd name="connsiteY61" fmla="*/ 561975 h 2138363"/>
              <a:gd name="connsiteX62" fmla="*/ 1481138 w 4748213"/>
              <a:gd name="connsiteY62" fmla="*/ 447675 h 2138363"/>
              <a:gd name="connsiteX63" fmla="*/ 1300163 w 4748213"/>
              <a:gd name="connsiteY63" fmla="*/ 290513 h 2138363"/>
              <a:gd name="connsiteX64" fmla="*/ 1047750 w 4748213"/>
              <a:gd name="connsiteY64" fmla="*/ 171450 h 2138363"/>
              <a:gd name="connsiteX65" fmla="*/ 819150 w 4748213"/>
              <a:gd name="connsiteY65" fmla="*/ 0 h 2138363"/>
              <a:gd name="connsiteX66" fmla="*/ 0 w 4748213"/>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33663 w 4905376"/>
              <a:gd name="connsiteY32" fmla="*/ 1328738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3019425 w 4905376"/>
              <a:gd name="connsiteY54" fmla="*/ 771525 h 2138363"/>
              <a:gd name="connsiteX55" fmla="*/ 2867025 w 4905376"/>
              <a:gd name="connsiteY55" fmla="*/ 709613 h 2138363"/>
              <a:gd name="connsiteX56" fmla="*/ 2581275 w 4905376"/>
              <a:gd name="connsiteY56" fmla="*/ 676275 h 2138363"/>
              <a:gd name="connsiteX57" fmla="*/ 2247900 w 4905376"/>
              <a:gd name="connsiteY57" fmla="*/ 661988 h 2138363"/>
              <a:gd name="connsiteX58" fmla="*/ 2085975 w 4905376"/>
              <a:gd name="connsiteY58" fmla="*/ 685800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3019425 w 4905376"/>
              <a:gd name="connsiteY54" fmla="*/ 771525 h 2138363"/>
              <a:gd name="connsiteX55" fmla="*/ 2867025 w 4905376"/>
              <a:gd name="connsiteY55" fmla="*/ 709613 h 2138363"/>
              <a:gd name="connsiteX56" fmla="*/ 2581275 w 4905376"/>
              <a:gd name="connsiteY56" fmla="*/ 676275 h 2138363"/>
              <a:gd name="connsiteX57" fmla="*/ 2247900 w 4905376"/>
              <a:gd name="connsiteY57" fmla="*/ 661988 h 2138363"/>
              <a:gd name="connsiteX58" fmla="*/ 2085975 w 4905376"/>
              <a:gd name="connsiteY58" fmla="*/ 685800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3019425 w 4905376"/>
              <a:gd name="connsiteY54" fmla="*/ 771525 h 2138363"/>
              <a:gd name="connsiteX55" fmla="*/ 2867025 w 4905376"/>
              <a:gd name="connsiteY55" fmla="*/ 709613 h 2138363"/>
              <a:gd name="connsiteX56" fmla="*/ 2581275 w 4905376"/>
              <a:gd name="connsiteY56" fmla="*/ 676275 h 2138363"/>
              <a:gd name="connsiteX57" fmla="*/ 2247900 w 4905376"/>
              <a:gd name="connsiteY57" fmla="*/ 661988 h 2138363"/>
              <a:gd name="connsiteX58" fmla="*/ 2085975 w 4905376"/>
              <a:gd name="connsiteY58" fmla="*/ 776287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3019425 w 4905376"/>
              <a:gd name="connsiteY54" fmla="*/ 771525 h 2138363"/>
              <a:gd name="connsiteX55" fmla="*/ 2867025 w 4905376"/>
              <a:gd name="connsiteY55" fmla="*/ 709613 h 2138363"/>
              <a:gd name="connsiteX56" fmla="*/ 2581275 w 4905376"/>
              <a:gd name="connsiteY56" fmla="*/ 676275 h 2138363"/>
              <a:gd name="connsiteX57" fmla="*/ 2252663 w 4905376"/>
              <a:gd name="connsiteY57" fmla="*/ 866775 h 2138363"/>
              <a:gd name="connsiteX58" fmla="*/ 2085975 w 4905376"/>
              <a:gd name="connsiteY58" fmla="*/ 776287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3019425 w 4905376"/>
              <a:gd name="connsiteY54" fmla="*/ 771525 h 2138363"/>
              <a:gd name="connsiteX55" fmla="*/ 2867025 w 4905376"/>
              <a:gd name="connsiteY55" fmla="*/ 709613 h 2138363"/>
              <a:gd name="connsiteX56" fmla="*/ 1981200 w 4905376"/>
              <a:gd name="connsiteY56" fmla="*/ 842962 h 2138363"/>
              <a:gd name="connsiteX57" fmla="*/ 2252663 w 4905376"/>
              <a:gd name="connsiteY57" fmla="*/ 866775 h 2138363"/>
              <a:gd name="connsiteX58" fmla="*/ 2085975 w 4905376"/>
              <a:gd name="connsiteY58" fmla="*/ 776287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3019425 w 4905376"/>
              <a:gd name="connsiteY54" fmla="*/ 771525 h 2138363"/>
              <a:gd name="connsiteX55" fmla="*/ 2457450 w 4905376"/>
              <a:gd name="connsiteY55" fmla="*/ 1004888 h 2138363"/>
              <a:gd name="connsiteX56" fmla="*/ 1981200 w 4905376"/>
              <a:gd name="connsiteY56" fmla="*/ 842962 h 2138363"/>
              <a:gd name="connsiteX57" fmla="*/ 2252663 w 4905376"/>
              <a:gd name="connsiteY57" fmla="*/ 866775 h 2138363"/>
              <a:gd name="connsiteX58" fmla="*/ 2085975 w 4905376"/>
              <a:gd name="connsiteY58" fmla="*/ 776287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2843213 w 4905376"/>
              <a:gd name="connsiteY53" fmla="*/ 795338 h 2138363"/>
              <a:gd name="connsiteX54" fmla="*/ 2219325 w 4905376"/>
              <a:gd name="connsiteY54" fmla="*/ 990600 h 2138363"/>
              <a:gd name="connsiteX55" fmla="*/ 2457450 w 4905376"/>
              <a:gd name="connsiteY55" fmla="*/ 1004888 h 2138363"/>
              <a:gd name="connsiteX56" fmla="*/ 1981200 w 4905376"/>
              <a:gd name="connsiteY56" fmla="*/ 842962 h 2138363"/>
              <a:gd name="connsiteX57" fmla="*/ 2252663 w 4905376"/>
              <a:gd name="connsiteY57" fmla="*/ 866775 h 2138363"/>
              <a:gd name="connsiteX58" fmla="*/ 2085975 w 4905376"/>
              <a:gd name="connsiteY58" fmla="*/ 776287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3014663 w 4905376"/>
              <a:gd name="connsiteY52" fmla="*/ 847725 h 2138363"/>
              <a:gd name="connsiteX53" fmla="*/ 1885950 w 4905376"/>
              <a:gd name="connsiteY53" fmla="*/ 942975 h 2138363"/>
              <a:gd name="connsiteX54" fmla="*/ 2219325 w 4905376"/>
              <a:gd name="connsiteY54" fmla="*/ 990600 h 2138363"/>
              <a:gd name="connsiteX55" fmla="*/ 2457450 w 4905376"/>
              <a:gd name="connsiteY55" fmla="*/ 1004888 h 2138363"/>
              <a:gd name="connsiteX56" fmla="*/ 1981200 w 4905376"/>
              <a:gd name="connsiteY56" fmla="*/ 842962 h 2138363"/>
              <a:gd name="connsiteX57" fmla="*/ 2252663 w 4905376"/>
              <a:gd name="connsiteY57" fmla="*/ 866775 h 2138363"/>
              <a:gd name="connsiteX58" fmla="*/ 2085975 w 4905376"/>
              <a:gd name="connsiteY58" fmla="*/ 776287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3071813 w 4905376"/>
              <a:gd name="connsiteY50" fmla="*/ 914400 h 2138363"/>
              <a:gd name="connsiteX51" fmla="*/ 3186113 w 4905376"/>
              <a:gd name="connsiteY51" fmla="*/ 909638 h 2138363"/>
              <a:gd name="connsiteX52" fmla="*/ 2143126 w 4905376"/>
              <a:gd name="connsiteY52" fmla="*/ 1057275 h 2138363"/>
              <a:gd name="connsiteX53" fmla="*/ 1885950 w 4905376"/>
              <a:gd name="connsiteY53" fmla="*/ 942975 h 2138363"/>
              <a:gd name="connsiteX54" fmla="*/ 2219325 w 4905376"/>
              <a:gd name="connsiteY54" fmla="*/ 990600 h 2138363"/>
              <a:gd name="connsiteX55" fmla="*/ 2457450 w 4905376"/>
              <a:gd name="connsiteY55" fmla="*/ 1004888 h 2138363"/>
              <a:gd name="connsiteX56" fmla="*/ 1981200 w 4905376"/>
              <a:gd name="connsiteY56" fmla="*/ 842962 h 2138363"/>
              <a:gd name="connsiteX57" fmla="*/ 2252663 w 4905376"/>
              <a:gd name="connsiteY57" fmla="*/ 866775 h 2138363"/>
              <a:gd name="connsiteX58" fmla="*/ 2085975 w 4905376"/>
              <a:gd name="connsiteY58" fmla="*/ 776287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343275 w 4905376"/>
              <a:gd name="connsiteY47" fmla="*/ 1143000 h 2138363"/>
              <a:gd name="connsiteX48" fmla="*/ 3557588 w 4905376"/>
              <a:gd name="connsiteY48" fmla="*/ 1143000 h 2138363"/>
              <a:gd name="connsiteX49" fmla="*/ 3381375 w 4905376"/>
              <a:gd name="connsiteY49" fmla="*/ 1033463 h 2138363"/>
              <a:gd name="connsiteX50" fmla="*/ 2662238 w 4905376"/>
              <a:gd name="connsiteY50" fmla="*/ 1223962 h 2138363"/>
              <a:gd name="connsiteX51" fmla="*/ 3186113 w 4905376"/>
              <a:gd name="connsiteY51" fmla="*/ 909638 h 2138363"/>
              <a:gd name="connsiteX52" fmla="*/ 2143126 w 4905376"/>
              <a:gd name="connsiteY52" fmla="*/ 1057275 h 2138363"/>
              <a:gd name="connsiteX53" fmla="*/ 1885950 w 4905376"/>
              <a:gd name="connsiteY53" fmla="*/ 942975 h 2138363"/>
              <a:gd name="connsiteX54" fmla="*/ 2219325 w 4905376"/>
              <a:gd name="connsiteY54" fmla="*/ 990600 h 2138363"/>
              <a:gd name="connsiteX55" fmla="*/ 2457450 w 4905376"/>
              <a:gd name="connsiteY55" fmla="*/ 1004888 h 2138363"/>
              <a:gd name="connsiteX56" fmla="*/ 1981200 w 4905376"/>
              <a:gd name="connsiteY56" fmla="*/ 842962 h 2138363"/>
              <a:gd name="connsiteX57" fmla="*/ 2252663 w 4905376"/>
              <a:gd name="connsiteY57" fmla="*/ 866775 h 2138363"/>
              <a:gd name="connsiteX58" fmla="*/ 2085975 w 4905376"/>
              <a:gd name="connsiteY58" fmla="*/ 776287 h 2138363"/>
              <a:gd name="connsiteX59" fmla="*/ 1914525 w 4905376"/>
              <a:gd name="connsiteY59" fmla="*/ 685800 h 2138363"/>
              <a:gd name="connsiteX60" fmla="*/ 1795463 w 4905376"/>
              <a:gd name="connsiteY60" fmla="*/ 652463 h 2138363"/>
              <a:gd name="connsiteX61" fmla="*/ 1590675 w 4905376"/>
              <a:gd name="connsiteY61" fmla="*/ 561975 h 2138363"/>
              <a:gd name="connsiteX62" fmla="*/ 1481138 w 4905376"/>
              <a:gd name="connsiteY62" fmla="*/ 447675 h 2138363"/>
              <a:gd name="connsiteX63" fmla="*/ 1300163 w 4905376"/>
              <a:gd name="connsiteY63" fmla="*/ 290513 h 2138363"/>
              <a:gd name="connsiteX64" fmla="*/ 1047750 w 4905376"/>
              <a:gd name="connsiteY64" fmla="*/ 171450 h 2138363"/>
              <a:gd name="connsiteX65" fmla="*/ 819150 w 4905376"/>
              <a:gd name="connsiteY65" fmla="*/ 0 h 2138363"/>
              <a:gd name="connsiteX66" fmla="*/ 0 w 4905376"/>
              <a:gd name="connsiteY66"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448050 w 4905376"/>
              <a:gd name="connsiteY46" fmla="*/ 1209675 h 2138363"/>
              <a:gd name="connsiteX47" fmla="*/ 3557588 w 4905376"/>
              <a:gd name="connsiteY47" fmla="*/ 1143000 h 2138363"/>
              <a:gd name="connsiteX48" fmla="*/ 3381375 w 4905376"/>
              <a:gd name="connsiteY48" fmla="*/ 1033463 h 2138363"/>
              <a:gd name="connsiteX49" fmla="*/ 2662238 w 4905376"/>
              <a:gd name="connsiteY49" fmla="*/ 1223962 h 2138363"/>
              <a:gd name="connsiteX50" fmla="*/ 3186113 w 4905376"/>
              <a:gd name="connsiteY50" fmla="*/ 909638 h 2138363"/>
              <a:gd name="connsiteX51" fmla="*/ 2143126 w 4905376"/>
              <a:gd name="connsiteY51" fmla="*/ 1057275 h 2138363"/>
              <a:gd name="connsiteX52" fmla="*/ 1885950 w 4905376"/>
              <a:gd name="connsiteY52" fmla="*/ 942975 h 2138363"/>
              <a:gd name="connsiteX53" fmla="*/ 2219325 w 4905376"/>
              <a:gd name="connsiteY53" fmla="*/ 990600 h 2138363"/>
              <a:gd name="connsiteX54" fmla="*/ 2457450 w 4905376"/>
              <a:gd name="connsiteY54" fmla="*/ 1004888 h 2138363"/>
              <a:gd name="connsiteX55" fmla="*/ 1981200 w 4905376"/>
              <a:gd name="connsiteY55" fmla="*/ 842962 h 2138363"/>
              <a:gd name="connsiteX56" fmla="*/ 2252663 w 4905376"/>
              <a:gd name="connsiteY56" fmla="*/ 866775 h 2138363"/>
              <a:gd name="connsiteX57" fmla="*/ 2085975 w 4905376"/>
              <a:gd name="connsiteY57" fmla="*/ 776287 h 2138363"/>
              <a:gd name="connsiteX58" fmla="*/ 1914525 w 4905376"/>
              <a:gd name="connsiteY58" fmla="*/ 685800 h 2138363"/>
              <a:gd name="connsiteX59" fmla="*/ 1795463 w 4905376"/>
              <a:gd name="connsiteY59" fmla="*/ 652463 h 2138363"/>
              <a:gd name="connsiteX60" fmla="*/ 1590675 w 4905376"/>
              <a:gd name="connsiteY60" fmla="*/ 561975 h 2138363"/>
              <a:gd name="connsiteX61" fmla="*/ 1481138 w 4905376"/>
              <a:gd name="connsiteY61" fmla="*/ 447675 h 2138363"/>
              <a:gd name="connsiteX62" fmla="*/ 1300163 w 4905376"/>
              <a:gd name="connsiteY62" fmla="*/ 290513 h 2138363"/>
              <a:gd name="connsiteX63" fmla="*/ 1047750 w 4905376"/>
              <a:gd name="connsiteY63" fmla="*/ 171450 h 2138363"/>
              <a:gd name="connsiteX64" fmla="*/ 819150 w 4905376"/>
              <a:gd name="connsiteY64" fmla="*/ 0 h 2138363"/>
              <a:gd name="connsiteX65" fmla="*/ 0 w 4905376"/>
              <a:gd name="connsiteY65"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3371850 w 4905376"/>
              <a:gd name="connsiteY33" fmla="*/ 1590675 h 2138363"/>
              <a:gd name="connsiteX34" fmla="*/ 4052888 w 4905376"/>
              <a:gd name="connsiteY34" fmla="*/ 1795463 h 2138363"/>
              <a:gd name="connsiteX35" fmla="*/ 4905376 w 4905376"/>
              <a:gd name="connsiteY35" fmla="*/ 2005012 h 2138363"/>
              <a:gd name="connsiteX36" fmla="*/ 4495800 w 4905376"/>
              <a:gd name="connsiteY36" fmla="*/ 1847850 h 2138363"/>
              <a:gd name="connsiteX37" fmla="*/ 4371975 w 4905376"/>
              <a:gd name="connsiteY37" fmla="*/ 1776413 h 2138363"/>
              <a:gd name="connsiteX38" fmla="*/ 4495800 w 4905376"/>
              <a:gd name="connsiteY38" fmla="*/ 1785938 h 2138363"/>
              <a:gd name="connsiteX39" fmla="*/ 4386263 w 4905376"/>
              <a:gd name="connsiteY39" fmla="*/ 1714500 h 2138363"/>
              <a:gd name="connsiteX40" fmla="*/ 4486275 w 4905376"/>
              <a:gd name="connsiteY40" fmla="*/ 1700213 h 2138363"/>
              <a:gd name="connsiteX41" fmla="*/ 4352925 w 4905376"/>
              <a:gd name="connsiteY41" fmla="*/ 1657350 h 2138363"/>
              <a:gd name="connsiteX42" fmla="*/ 4033838 w 4905376"/>
              <a:gd name="connsiteY42" fmla="*/ 1566863 h 2138363"/>
              <a:gd name="connsiteX43" fmla="*/ 3881438 w 4905376"/>
              <a:gd name="connsiteY43" fmla="*/ 1485900 h 2138363"/>
              <a:gd name="connsiteX44" fmla="*/ 4100513 w 4905376"/>
              <a:gd name="connsiteY44" fmla="*/ 1471613 h 2138363"/>
              <a:gd name="connsiteX45" fmla="*/ 3738563 w 4905376"/>
              <a:gd name="connsiteY45" fmla="*/ 1323975 h 2138363"/>
              <a:gd name="connsiteX46" fmla="*/ 3557588 w 4905376"/>
              <a:gd name="connsiteY46" fmla="*/ 1143000 h 2138363"/>
              <a:gd name="connsiteX47" fmla="*/ 3381375 w 4905376"/>
              <a:gd name="connsiteY47" fmla="*/ 1033463 h 2138363"/>
              <a:gd name="connsiteX48" fmla="*/ 2662238 w 4905376"/>
              <a:gd name="connsiteY48" fmla="*/ 1223962 h 2138363"/>
              <a:gd name="connsiteX49" fmla="*/ 3186113 w 4905376"/>
              <a:gd name="connsiteY49" fmla="*/ 909638 h 2138363"/>
              <a:gd name="connsiteX50" fmla="*/ 2143126 w 4905376"/>
              <a:gd name="connsiteY50" fmla="*/ 1057275 h 2138363"/>
              <a:gd name="connsiteX51" fmla="*/ 1885950 w 4905376"/>
              <a:gd name="connsiteY51" fmla="*/ 942975 h 2138363"/>
              <a:gd name="connsiteX52" fmla="*/ 2219325 w 4905376"/>
              <a:gd name="connsiteY52" fmla="*/ 990600 h 2138363"/>
              <a:gd name="connsiteX53" fmla="*/ 2457450 w 4905376"/>
              <a:gd name="connsiteY53" fmla="*/ 1004888 h 2138363"/>
              <a:gd name="connsiteX54" fmla="*/ 1981200 w 4905376"/>
              <a:gd name="connsiteY54" fmla="*/ 842962 h 2138363"/>
              <a:gd name="connsiteX55" fmla="*/ 2252663 w 4905376"/>
              <a:gd name="connsiteY55" fmla="*/ 866775 h 2138363"/>
              <a:gd name="connsiteX56" fmla="*/ 2085975 w 4905376"/>
              <a:gd name="connsiteY56" fmla="*/ 776287 h 2138363"/>
              <a:gd name="connsiteX57" fmla="*/ 1914525 w 4905376"/>
              <a:gd name="connsiteY57" fmla="*/ 685800 h 2138363"/>
              <a:gd name="connsiteX58" fmla="*/ 1795463 w 4905376"/>
              <a:gd name="connsiteY58" fmla="*/ 652463 h 2138363"/>
              <a:gd name="connsiteX59" fmla="*/ 1590675 w 4905376"/>
              <a:gd name="connsiteY59" fmla="*/ 561975 h 2138363"/>
              <a:gd name="connsiteX60" fmla="*/ 1481138 w 4905376"/>
              <a:gd name="connsiteY60" fmla="*/ 447675 h 2138363"/>
              <a:gd name="connsiteX61" fmla="*/ 1300163 w 4905376"/>
              <a:gd name="connsiteY61" fmla="*/ 290513 h 2138363"/>
              <a:gd name="connsiteX62" fmla="*/ 1047750 w 4905376"/>
              <a:gd name="connsiteY62" fmla="*/ 171450 h 2138363"/>
              <a:gd name="connsiteX63" fmla="*/ 819150 w 4905376"/>
              <a:gd name="connsiteY63" fmla="*/ 0 h 2138363"/>
              <a:gd name="connsiteX64" fmla="*/ 0 w 4905376"/>
              <a:gd name="connsiteY64"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4052888 w 4905376"/>
              <a:gd name="connsiteY33" fmla="*/ 1795463 h 2138363"/>
              <a:gd name="connsiteX34" fmla="*/ 4905376 w 4905376"/>
              <a:gd name="connsiteY34" fmla="*/ 2005012 h 2138363"/>
              <a:gd name="connsiteX35" fmla="*/ 4495800 w 4905376"/>
              <a:gd name="connsiteY35" fmla="*/ 1847850 h 2138363"/>
              <a:gd name="connsiteX36" fmla="*/ 4371975 w 4905376"/>
              <a:gd name="connsiteY36" fmla="*/ 1776413 h 2138363"/>
              <a:gd name="connsiteX37" fmla="*/ 4495800 w 4905376"/>
              <a:gd name="connsiteY37" fmla="*/ 1785938 h 2138363"/>
              <a:gd name="connsiteX38" fmla="*/ 4386263 w 4905376"/>
              <a:gd name="connsiteY38" fmla="*/ 1714500 h 2138363"/>
              <a:gd name="connsiteX39" fmla="*/ 4486275 w 4905376"/>
              <a:gd name="connsiteY39" fmla="*/ 1700213 h 2138363"/>
              <a:gd name="connsiteX40" fmla="*/ 4352925 w 4905376"/>
              <a:gd name="connsiteY40" fmla="*/ 1657350 h 2138363"/>
              <a:gd name="connsiteX41" fmla="*/ 4033838 w 4905376"/>
              <a:gd name="connsiteY41" fmla="*/ 1566863 h 2138363"/>
              <a:gd name="connsiteX42" fmla="*/ 3881438 w 4905376"/>
              <a:gd name="connsiteY42" fmla="*/ 1485900 h 2138363"/>
              <a:gd name="connsiteX43" fmla="*/ 4100513 w 4905376"/>
              <a:gd name="connsiteY43" fmla="*/ 1471613 h 2138363"/>
              <a:gd name="connsiteX44" fmla="*/ 3738563 w 4905376"/>
              <a:gd name="connsiteY44" fmla="*/ 1323975 h 2138363"/>
              <a:gd name="connsiteX45" fmla="*/ 3557588 w 4905376"/>
              <a:gd name="connsiteY45" fmla="*/ 1143000 h 2138363"/>
              <a:gd name="connsiteX46" fmla="*/ 3381375 w 4905376"/>
              <a:gd name="connsiteY46" fmla="*/ 1033463 h 2138363"/>
              <a:gd name="connsiteX47" fmla="*/ 2662238 w 4905376"/>
              <a:gd name="connsiteY47" fmla="*/ 1223962 h 2138363"/>
              <a:gd name="connsiteX48" fmla="*/ 3186113 w 4905376"/>
              <a:gd name="connsiteY48" fmla="*/ 909638 h 2138363"/>
              <a:gd name="connsiteX49" fmla="*/ 2143126 w 4905376"/>
              <a:gd name="connsiteY49" fmla="*/ 1057275 h 2138363"/>
              <a:gd name="connsiteX50" fmla="*/ 1885950 w 4905376"/>
              <a:gd name="connsiteY50" fmla="*/ 942975 h 2138363"/>
              <a:gd name="connsiteX51" fmla="*/ 2219325 w 4905376"/>
              <a:gd name="connsiteY51" fmla="*/ 990600 h 2138363"/>
              <a:gd name="connsiteX52" fmla="*/ 2457450 w 4905376"/>
              <a:gd name="connsiteY52" fmla="*/ 1004888 h 2138363"/>
              <a:gd name="connsiteX53" fmla="*/ 1981200 w 4905376"/>
              <a:gd name="connsiteY53" fmla="*/ 842962 h 2138363"/>
              <a:gd name="connsiteX54" fmla="*/ 2252663 w 4905376"/>
              <a:gd name="connsiteY54" fmla="*/ 866775 h 2138363"/>
              <a:gd name="connsiteX55" fmla="*/ 2085975 w 4905376"/>
              <a:gd name="connsiteY55" fmla="*/ 776287 h 2138363"/>
              <a:gd name="connsiteX56" fmla="*/ 1914525 w 4905376"/>
              <a:gd name="connsiteY56" fmla="*/ 685800 h 2138363"/>
              <a:gd name="connsiteX57" fmla="*/ 1795463 w 4905376"/>
              <a:gd name="connsiteY57" fmla="*/ 652463 h 2138363"/>
              <a:gd name="connsiteX58" fmla="*/ 1590675 w 4905376"/>
              <a:gd name="connsiteY58" fmla="*/ 561975 h 2138363"/>
              <a:gd name="connsiteX59" fmla="*/ 1481138 w 4905376"/>
              <a:gd name="connsiteY59" fmla="*/ 447675 h 2138363"/>
              <a:gd name="connsiteX60" fmla="*/ 1300163 w 4905376"/>
              <a:gd name="connsiteY60" fmla="*/ 290513 h 2138363"/>
              <a:gd name="connsiteX61" fmla="*/ 1047750 w 4905376"/>
              <a:gd name="connsiteY61" fmla="*/ 171450 h 2138363"/>
              <a:gd name="connsiteX62" fmla="*/ 819150 w 4905376"/>
              <a:gd name="connsiteY62" fmla="*/ 0 h 2138363"/>
              <a:gd name="connsiteX63" fmla="*/ 0 w 4905376"/>
              <a:gd name="connsiteY63"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4905376 w 4905376"/>
              <a:gd name="connsiteY33" fmla="*/ 2005012 h 2138363"/>
              <a:gd name="connsiteX34" fmla="*/ 4495800 w 4905376"/>
              <a:gd name="connsiteY34" fmla="*/ 1847850 h 2138363"/>
              <a:gd name="connsiteX35" fmla="*/ 4371975 w 4905376"/>
              <a:gd name="connsiteY35" fmla="*/ 1776413 h 2138363"/>
              <a:gd name="connsiteX36" fmla="*/ 4495800 w 4905376"/>
              <a:gd name="connsiteY36" fmla="*/ 1785938 h 2138363"/>
              <a:gd name="connsiteX37" fmla="*/ 4386263 w 4905376"/>
              <a:gd name="connsiteY37" fmla="*/ 1714500 h 2138363"/>
              <a:gd name="connsiteX38" fmla="*/ 4486275 w 4905376"/>
              <a:gd name="connsiteY38" fmla="*/ 1700213 h 2138363"/>
              <a:gd name="connsiteX39" fmla="*/ 4352925 w 4905376"/>
              <a:gd name="connsiteY39" fmla="*/ 1657350 h 2138363"/>
              <a:gd name="connsiteX40" fmla="*/ 4033838 w 4905376"/>
              <a:gd name="connsiteY40" fmla="*/ 1566863 h 2138363"/>
              <a:gd name="connsiteX41" fmla="*/ 3881438 w 4905376"/>
              <a:gd name="connsiteY41" fmla="*/ 1485900 h 2138363"/>
              <a:gd name="connsiteX42" fmla="*/ 4100513 w 4905376"/>
              <a:gd name="connsiteY42" fmla="*/ 1471613 h 2138363"/>
              <a:gd name="connsiteX43" fmla="*/ 3738563 w 4905376"/>
              <a:gd name="connsiteY43" fmla="*/ 1323975 h 2138363"/>
              <a:gd name="connsiteX44" fmla="*/ 3557588 w 4905376"/>
              <a:gd name="connsiteY44" fmla="*/ 1143000 h 2138363"/>
              <a:gd name="connsiteX45" fmla="*/ 3381375 w 4905376"/>
              <a:gd name="connsiteY45" fmla="*/ 1033463 h 2138363"/>
              <a:gd name="connsiteX46" fmla="*/ 2662238 w 4905376"/>
              <a:gd name="connsiteY46" fmla="*/ 1223962 h 2138363"/>
              <a:gd name="connsiteX47" fmla="*/ 3186113 w 4905376"/>
              <a:gd name="connsiteY47" fmla="*/ 909638 h 2138363"/>
              <a:gd name="connsiteX48" fmla="*/ 2143126 w 4905376"/>
              <a:gd name="connsiteY48" fmla="*/ 1057275 h 2138363"/>
              <a:gd name="connsiteX49" fmla="*/ 1885950 w 4905376"/>
              <a:gd name="connsiteY49" fmla="*/ 942975 h 2138363"/>
              <a:gd name="connsiteX50" fmla="*/ 2219325 w 4905376"/>
              <a:gd name="connsiteY50" fmla="*/ 990600 h 2138363"/>
              <a:gd name="connsiteX51" fmla="*/ 2457450 w 4905376"/>
              <a:gd name="connsiteY51" fmla="*/ 1004888 h 2138363"/>
              <a:gd name="connsiteX52" fmla="*/ 1981200 w 4905376"/>
              <a:gd name="connsiteY52" fmla="*/ 842962 h 2138363"/>
              <a:gd name="connsiteX53" fmla="*/ 2252663 w 4905376"/>
              <a:gd name="connsiteY53" fmla="*/ 866775 h 2138363"/>
              <a:gd name="connsiteX54" fmla="*/ 2085975 w 4905376"/>
              <a:gd name="connsiteY54" fmla="*/ 776287 h 2138363"/>
              <a:gd name="connsiteX55" fmla="*/ 1914525 w 4905376"/>
              <a:gd name="connsiteY55" fmla="*/ 685800 h 2138363"/>
              <a:gd name="connsiteX56" fmla="*/ 1795463 w 4905376"/>
              <a:gd name="connsiteY56" fmla="*/ 652463 h 2138363"/>
              <a:gd name="connsiteX57" fmla="*/ 1590675 w 4905376"/>
              <a:gd name="connsiteY57" fmla="*/ 561975 h 2138363"/>
              <a:gd name="connsiteX58" fmla="*/ 1481138 w 4905376"/>
              <a:gd name="connsiteY58" fmla="*/ 447675 h 2138363"/>
              <a:gd name="connsiteX59" fmla="*/ 1300163 w 4905376"/>
              <a:gd name="connsiteY59" fmla="*/ 290513 h 2138363"/>
              <a:gd name="connsiteX60" fmla="*/ 1047750 w 4905376"/>
              <a:gd name="connsiteY60" fmla="*/ 171450 h 2138363"/>
              <a:gd name="connsiteX61" fmla="*/ 819150 w 4905376"/>
              <a:gd name="connsiteY61" fmla="*/ 0 h 2138363"/>
              <a:gd name="connsiteX62" fmla="*/ 0 w 4905376"/>
              <a:gd name="connsiteY62"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4905376 w 4905376"/>
              <a:gd name="connsiteY33" fmla="*/ 2005012 h 2138363"/>
              <a:gd name="connsiteX34" fmla="*/ 4495800 w 4905376"/>
              <a:gd name="connsiteY34" fmla="*/ 1847850 h 2138363"/>
              <a:gd name="connsiteX35" fmla="*/ 4371975 w 4905376"/>
              <a:gd name="connsiteY35" fmla="*/ 1776413 h 2138363"/>
              <a:gd name="connsiteX36" fmla="*/ 4495800 w 4905376"/>
              <a:gd name="connsiteY36" fmla="*/ 1785938 h 2138363"/>
              <a:gd name="connsiteX37" fmla="*/ 4386263 w 4905376"/>
              <a:gd name="connsiteY37" fmla="*/ 1714500 h 2138363"/>
              <a:gd name="connsiteX38" fmla="*/ 4486275 w 4905376"/>
              <a:gd name="connsiteY38" fmla="*/ 1700213 h 2138363"/>
              <a:gd name="connsiteX39" fmla="*/ 4352925 w 4905376"/>
              <a:gd name="connsiteY39" fmla="*/ 1657350 h 2138363"/>
              <a:gd name="connsiteX40" fmla="*/ 4033838 w 4905376"/>
              <a:gd name="connsiteY40" fmla="*/ 1566863 h 2138363"/>
              <a:gd name="connsiteX41" fmla="*/ 3881438 w 4905376"/>
              <a:gd name="connsiteY41" fmla="*/ 1485900 h 2138363"/>
              <a:gd name="connsiteX42" fmla="*/ 4100513 w 4905376"/>
              <a:gd name="connsiteY42" fmla="*/ 1471613 h 2138363"/>
              <a:gd name="connsiteX43" fmla="*/ 3557588 w 4905376"/>
              <a:gd name="connsiteY43" fmla="*/ 1143000 h 2138363"/>
              <a:gd name="connsiteX44" fmla="*/ 3381375 w 4905376"/>
              <a:gd name="connsiteY44" fmla="*/ 1033463 h 2138363"/>
              <a:gd name="connsiteX45" fmla="*/ 2662238 w 4905376"/>
              <a:gd name="connsiteY45" fmla="*/ 1223962 h 2138363"/>
              <a:gd name="connsiteX46" fmla="*/ 3186113 w 4905376"/>
              <a:gd name="connsiteY46" fmla="*/ 909638 h 2138363"/>
              <a:gd name="connsiteX47" fmla="*/ 2143126 w 4905376"/>
              <a:gd name="connsiteY47" fmla="*/ 1057275 h 2138363"/>
              <a:gd name="connsiteX48" fmla="*/ 1885950 w 4905376"/>
              <a:gd name="connsiteY48" fmla="*/ 942975 h 2138363"/>
              <a:gd name="connsiteX49" fmla="*/ 2219325 w 4905376"/>
              <a:gd name="connsiteY49" fmla="*/ 990600 h 2138363"/>
              <a:gd name="connsiteX50" fmla="*/ 2457450 w 4905376"/>
              <a:gd name="connsiteY50" fmla="*/ 1004888 h 2138363"/>
              <a:gd name="connsiteX51" fmla="*/ 1981200 w 4905376"/>
              <a:gd name="connsiteY51" fmla="*/ 842962 h 2138363"/>
              <a:gd name="connsiteX52" fmla="*/ 2252663 w 4905376"/>
              <a:gd name="connsiteY52" fmla="*/ 866775 h 2138363"/>
              <a:gd name="connsiteX53" fmla="*/ 2085975 w 4905376"/>
              <a:gd name="connsiteY53" fmla="*/ 776287 h 2138363"/>
              <a:gd name="connsiteX54" fmla="*/ 1914525 w 4905376"/>
              <a:gd name="connsiteY54" fmla="*/ 685800 h 2138363"/>
              <a:gd name="connsiteX55" fmla="*/ 1795463 w 4905376"/>
              <a:gd name="connsiteY55" fmla="*/ 652463 h 2138363"/>
              <a:gd name="connsiteX56" fmla="*/ 1590675 w 4905376"/>
              <a:gd name="connsiteY56" fmla="*/ 561975 h 2138363"/>
              <a:gd name="connsiteX57" fmla="*/ 1481138 w 4905376"/>
              <a:gd name="connsiteY57" fmla="*/ 447675 h 2138363"/>
              <a:gd name="connsiteX58" fmla="*/ 1300163 w 4905376"/>
              <a:gd name="connsiteY58" fmla="*/ 290513 h 2138363"/>
              <a:gd name="connsiteX59" fmla="*/ 1047750 w 4905376"/>
              <a:gd name="connsiteY59" fmla="*/ 171450 h 2138363"/>
              <a:gd name="connsiteX60" fmla="*/ 819150 w 4905376"/>
              <a:gd name="connsiteY60" fmla="*/ 0 h 2138363"/>
              <a:gd name="connsiteX61" fmla="*/ 0 w 4905376"/>
              <a:gd name="connsiteY61"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4905376 w 4905376"/>
              <a:gd name="connsiteY33" fmla="*/ 2005012 h 2138363"/>
              <a:gd name="connsiteX34" fmla="*/ 4495800 w 4905376"/>
              <a:gd name="connsiteY34" fmla="*/ 1847850 h 2138363"/>
              <a:gd name="connsiteX35" fmla="*/ 4371975 w 4905376"/>
              <a:gd name="connsiteY35" fmla="*/ 1776413 h 2138363"/>
              <a:gd name="connsiteX36" fmla="*/ 4495800 w 4905376"/>
              <a:gd name="connsiteY36" fmla="*/ 1785938 h 2138363"/>
              <a:gd name="connsiteX37" fmla="*/ 4386263 w 4905376"/>
              <a:gd name="connsiteY37" fmla="*/ 1714500 h 2138363"/>
              <a:gd name="connsiteX38" fmla="*/ 4486275 w 4905376"/>
              <a:gd name="connsiteY38" fmla="*/ 1700213 h 2138363"/>
              <a:gd name="connsiteX39" fmla="*/ 4352925 w 4905376"/>
              <a:gd name="connsiteY39" fmla="*/ 1657350 h 2138363"/>
              <a:gd name="connsiteX40" fmla="*/ 4033838 w 4905376"/>
              <a:gd name="connsiteY40" fmla="*/ 1566863 h 2138363"/>
              <a:gd name="connsiteX41" fmla="*/ 3881438 w 4905376"/>
              <a:gd name="connsiteY41" fmla="*/ 1485900 h 2138363"/>
              <a:gd name="connsiteX42" fmla="*/ 4100513 w 4905376"/>
              <a:gd name="connsiteY42" fmla="*/ 1471613 h 2138363"/>
              <a:gd name="connsiteX43" fmla="*/ 3381375 w 4905376"/>
              <a:gd name="connsiteY43" fmla="*/ 1033463 h 2138363"/>
              <a:gd name="connsiteX44" fmla="*/ 2662238 w 4905376"/>
              <a:gd name="connsiteY44" fmla="*/ 1223962 h 2138363"/>
              <a:gd name="connsiteX45" fmla="*/ 3186113 w 4905376"/>
              <a:gd name="connsiteY45" fmla="*/ 909638 h 2138363"/>
              <a:gd name="connsiteX46" fmla="*/ 2143126 w 4905376"/>
              <a:gd name="connsiteY46" fmla="*/ 1057275 h 2138363"/>
              <a:gd name="connsiteX47" fmla="*/ 1885950 w 4905376"/>
              <a:gd name="connsiteY47" fmla="*/ 942975 h 2138363"/>
              <a:gd name="connsiteX48" fmla="*/ 2219325 w 4905376"/>
              <a:gd name="connsiteY48" fmla="*/ 990600 h 2138363"/>
              <a:gd name="connsiteX49" fmla="*/ 2457450 w 4905376"/>
              <a:gd name="connsiteY49" fmla="*/ 1004888 h 2138363"/>
              <a:gd name="connsiteX50" fmla="*/ 1981200 w 4905376"/>
              <a:gd name="connsiteY50" fmla="*/ 842962 h 2138363"/>
              <a:gd name="connsiteX51" fmla="*/ 2252663 w 4905376"/>
              <a:gd name="connsiteY51" fmla="*/ 866775 h 2138363"/>
              <a:gd name="connsiteX52" fmla="*/ 2085975 w 4905376"/>
              <a:gd name="connsiteY52" fmla="*/ 776287 h 2138363"/>
              <a:gd name="connsiteX53" fmla="*/ 1914525 w 4905376"/>
              <a:gd name="connsiteY53" fmla="*/ 685800 h 2138363"/>
              <a:gd name="connsiteX54" fmla="*/ 1795463 w 4905376"/>
              <a:gd name="connsiteY54" fmla="*/ 652463 h 2138363"/>
              <a:gd name="connsiteX55" fmla="*/ 1590675 w 4905376"/>
              <a:gd name="connsiteY55" fmla="*/ 561975 h 2138363"/>
              <a:gd name="connsiteX56" fmla="*/ 1481138 w 4905376"/>
              <a:gd name="connsiteY56" fmla="*/ 447675 h 2138363"/>
              <a:gd name="connsiteX57" fmla="*/ 1300163 w 4905376"/>
              <a:gd name="connsiteY57" fmla="*/ 290513 h 2138363"/>
              <a:gd name="connsiteX58" fmla="*/ 1047750 w 4905376"/>
              <a:gd name="connsiteY58" fmla="*/ 171450 h 2138363"/>
              <a:gd name="connsiteX59" fmla="*/ 819150 w 4905376"/>
              <a:gd name="connsiteY59" fmla="*/ 0 h 2138363"/>
              <a:gd name="connsiteX60" fmla="*/ 0 w 4905376"/>
              <a:gd name="connsiteY60" fmla="*/ 47625 h 2138363"/>
              <a:gd name="connsiteX0" fmla="*/ 0 w 4905376"/>
              <a:gd name="connsiteY0" fmla="*/ 47625 h 2138363"/>
              <a:gd name="connsiteX1" fmla="*/ 219075 w 4905376"/>
              <a:gd name="connsiteY1" fmla="*/ 433388 h 2138363"/>
              <a:gd name="connsiteX2" fmla="*/ 385763 w 4905376"/>
              <a:gd name="connsiteY2" fmla="*/ 757238 h 2138363"/>
              <a:gd name="connsiteX3" fmla="*/ 547688 w 4905376"/>
              <a:gd name="connsiteY3" fmla="*/ 1143000 h 2138363"/>
              <a:gd name="connsiteX4" fmla="*/ 657225 w 4905376"/>
              <a:gd name="connsiteY4" fmla="*/ 1409700 h 2138363"/>
              <a:gd name="connsiteX5" fmla="*/ 804863 w 4905376"/>
              <a:gd name="connsiteY5" fmla="*/ 1676400 h 2138363"/>
              <a:gd name="connsiteX6" fmla="*/ 876300 w 4905376"/>
              <a:gd name="connsiteY6" fmla="*/ 1809750 h 2138363"/>
              <a:gd name="connsiteX7" fmla="*/ 1209675 w 4905376"/>
              <a:gd name="connsiteY7" fmla="*/ 1790700 h 2138363"/>
              <a:gd name="connsiteX8" fmla="*/ 1466850 w 4905376"/>
              <a:gd name="connsiteY8" fmla="*/ 1757363 h 2138363"/>
              <a:gd name="connsiteX9" fmla="*/ 1585913 w 4905376"/>
              <a:gd name="connsiteY9" fmla="*/ 1719263 h 2138363"/>
              <a:gd name="connsiteX10" fmla="*/ 1519238 w 4905376"/>
              <a:gd name="connsiteY10" fmla="*/ 1676400 h 2138363"/>
              <a:gd name="connsiteX11" fmla="*/ 1633538 w 4905376"/>
              <a:gd name="connsiteY11" fmla="*/ 1666875 h 2138363"/>
              <a:gd name="connsiteX12" fmla="*/ 1852613 w 4905376"/>
              <a:gd name="connsiteY12" fmla="*/ 1676400 h 2138363"/>
              <a:gd name="connsiteX13" fmla="*/ 1776413 w 4905376"/>
              <a:gd name="connsiteY13" fmla="*/ 1719263 h 2138363"/>
              <a:gd name="connsiteX14" fmla="*/ 1909763 w 4905376"/>
              <a:gd name="connsiteY14" fmla="*/ 1776413 h 2138363"/>
              <a:gd name="connsiteX15" fmla="*/ 2185988 w 4905376"/>
              <a:gd name="connsiteY15" fmla="*/ 1785938 h 2138363"/>
              <a:gd name="connsiteX16" fmla="*/ 2576513 w 4905376"/>
              <a:gd name="connsiteY16" fmla="*/ 1828800 h 2138363"/>
              <a:gd name="connsiteX17" fmla="*/ 2990850 w 4905376"/>
              <a:gd name="connsiteY17" fmla="*/ 1914525 h 2138363"/>
              <a:gd name="connsiteX18" fmla="*/ 3028950 w 4905376"/>
              <a:gd name="connsiteY18" fmla="*/ 1928813 h 2138363"/>
              <a:gd name="connsiteX19" fmla="*/ 3990975 w 4905376"/>
              <a:gd name="connsiteY19" fmla="*/ 2138363 h 2138363"/>
              <a:gd name="connsiteX20" fmla="*/ 2752725 w 4905376"/>
              <a:gd name="connsiteY20" fmla="*/ 1700213 h 2138363"/>
              <a:gd name="connsiteX21" fmla="*/ 2900363 w 4905376"/>
              <a:gd name="connsiteY21" fmla="*/ 1690688 h 2138363"/>
              <a:gd name="connsiteX22" fmla="*/ 2528888 w 4905376"/>
              <a:gd name="connsiteY22" fmla="*/ 1495425 h 2138363"/>
              <a:gd name="connsiteX23" fmla="*/ 2138363 w 4905376"/>
              <a:gd name="connsiteY23" fmla="*/ 1343025 h 2138363"/>
              <a:gd name="connsiteX24" fmla="*/ 1538288 w 4905376"/>
              <a:gd name="connsiteY24" fmla="*/ 1171575 h 2138363"/>
              <a:gd name="connsiteX25" fmla="*/ 1862138 w 4905376"/>
              <a:gd name="connsiteY25" fmla="*/ 1228725 h 2138363"/>
              <a:gd name="connsiteX26" fmla="*/ 1762125 w 4905376"/>
              <a:gd name="connsiteY26" fmla="*/ 1176338 h 2138363"/>
              <a:gd name="connsiteX27" fmla="*/ 2066925 w 4905376"/>
              <a:gd name="connsiteY27" fmla="*/ 1238250 h 2138363"/>
              <a:gd name="connsiteX28" fmla="*/ 1952625 w 4905376"/>
              <a:gd name="connsiteY28" fmla="*/ 1185863 h 2138363"/>
              <a:gd name="connsiteX29" fmla="*/ 2124075 w 4905376"/>
              <a:gd name="connsiteY29" fmla="*/ 1185863 h 2138363"/>
              <a:gd name="connsiteX30" fmla="*/ 1619250 w 4905376"/>
              <a:gd name="connsiteY30" fmla="*/ 1066800 h 2138363"/>
              <a:gd name="connsiteX31" fmla="*/ 2162175 w 4905376"/>
              <a:gd name="connsiteY31" fmla="*/ 1166813 h 2138363"/>
              <a:gd name="connsiteX32" fmla="*/ 2667000 w 4905376"/>
              <a:gd name="connsiteY32" fmla="*/ 1357313 h 2138363"/>
              <a:gd name="connsiteX33" fmla="*/ 4905376 w 4905376"/>
              <a:gd name="connsiteY33" fmla="*/ 2005012 h 2138363"/>
              <a:gd name="connsiteX34" fmla="*/ 4495800 w 4905376"/>
              <a:gd name="connsiteY34" fmla="*/ 1847850 h 2138363"/>
              <a:gd name="connsiteX35" fmla="*/ 4371975 w 4905376"/>
              <a:gd name="connsiteY35" fmla="*/ 1776413 h 2138363"/>
              <a:gd name="connsiteX36" fmla="*/ 4495800 w 4905376"/>
              <a:gd name="connsiteY36" fmla="*/ 1785938 h 2138363"/>
              <a:gd name="connsiteX37" fmla="*/ 4386263 w 4905376"/>
              <a:gd name="connsiteY37" fmla="*/ 1714500 h 2138363"/>
              <a:gd name="connsiteX38" fmla="*/ 4486275 w 4905376"/>
              <a:gd name="connsiteY38" fmla="*/ 1700213 h 2138363"/>
              <a:gd name="connsiteX39" fmla="*/ 4352925 w 4905376"/>
              <a:gd name="connsiteY39" fmla="*/ 1657350 h 2138363"/>
              <a:gd name="connsiteX40" fmla="*/ 4033838 w 4905376"/>
              <a:gd name="connsiteY40" fmla="*/ 1566863 h 2138363"/>
              <a:gd name="connsiteX41" fmla="*/ 3881438 w 4905376"/>
              <a:gd name="connsiteY41" fmla="*/ 1485900 h 2138363"/>
              <a:gd name="connsiteX42" fmla="*/ 3381375 w 4905376"/>
              <a:gd name="connsiteY42" fmla="*/ 1033463 h 2138363"/>
              <a:gd name="connsiteX43" fmla="*/ 2662238 w 4905376"/>
              <a:gd name="connsiteY43" fmla="*/ 1223962 h 2138363"/>
              <a:gd name="connsiteX44" fmla="*/ 3186113 w 4905376"/>
              <a:gd name="connsiteY44" fmla="*/ 909638 h 2138363"/>
              <a:gd name="connsiteX45" fmla="*/ 2143126 w 4905376"/>
              <a:gd name="connsiteY45" fmla="*/ 1057275 h 2138363"/>
              <a:gd name="connsiteX46" fmla="*/ 1885950 w 4905376"/>
              <a:gd name="connsiteY46" fmla="*/ 942975 h 2138363"/>
              <a:gd name="connsiteX47" fmla="*/ 2219325 w 4905376"/>
              <a:gd name="connsiteY47" fmla="*/ 990600 h 2138363"/>
              <a:gd name="connsiteX48" fmla="*/ 2457450 w 4905376"/>
              <a:gd name="connsiteY48" fmla="*/ 1004888 h 2138363"/>
              <a:gd name="connsiteX49" fmla="*/ 1981200 w 4905376"/>
              <a:gd name="connsiteY49" fmla="*/ 842962 h 2138363"/>
              <a:gd name="connsiteX50" fmla="*/ 2252663 w 4905376"/>
              <a:gd name="connsiteY50" fmla="*/ 866775 h 2138363"/>
              <a:gd name="connsiteX51" fmla="*/ 2085975 w 4905376"/>
              <a:gd name="connsiteY51" fmla="*/ 776287 h 2138363"/>
              <a:gd name="connsiteX52" fmla="*/ 1914525 w 4905376"/>
              <a:gd name="connsiteY52" fmla="*/ 685800 h 2138363"/>
              <a:gd name="connsiteX53" fmla="*/ 1795463 w 4905376"/>
              <a:gd name="connsiteY53" fmla="*/ 652463 h 2138363"/>
              <a:gd name="connsiteX54" fmla="*/ 1590675 w 4905376"/>
              <a:gd name="connsiteY54" fmla="*/ 561975 h 2138363"/>
              <a:gd name="connsiteX55" fmla="*/ 1481138 w 4905376"/>
              <a:gd name="connsiteY55" fmla="*/ 447675 h 2138363"/>
              <a:gd name="connsiteX56" fmla="*/ 1300163 w 4905376"/>
              <a:gd name="connsiteY56" fmla="*/ 290513 h 2138363"/>
              <a:gd name="connsiteX57" fmla="*/ 1047750 w 4905376"/>
              <a:gd name="connsiteY57" fmla="*/ 171450 h 2138363"/>
              <a:gd name="connsiteX58" fmla="*/ 819150 w 4905376"/>
              <a:gd name="connsiteY58" fmla="*/ 0 h 2138363"/>
              <a:gd name="connsiteX59" fmla="*/ 0 w 4905376"/>
              <a:gd name="connsiteY59" fmla="*/ 47625 h 2138363"/>
              <a:gd name="connsiteX0" fmla="*/ 0 w 4495800"/>
              <a:gd name="connsiteY0" fmla="*/ 47625 h 2138363"/>
              <a:gd name="connsiteX1" fmla="*/ 219075 w 4495800"/>
              <a:gd name="connsiteY1" fmla="*/ 433388 h 2138363"/>
              <a:gd name="connsiteX2" fmla="*/ 385763 w 4495800"/>
              <a:gd name="connsiteY2" fmla="*/ 757238 h 2138363"/>
              <a:gd name="connsiteX3" fmla="*/ 547688 w 4495800"/>
              <a:gd name="connsiteY3" fmla="*/ 1143000 h 2138363"/>
              <a:gd name="connsiteX4" fmla="*/ 657225 w 4495800"/>
              <a:gd name="connsiteY4" fmla="*/ 1409700 h 2138363"/>
              <a:gd name="connsiteX5" fmla="*/ 804863 w 4495800"/>
              <a:gd name="connsiteY5" fmla="*/ 1676400 h 2138363"/>
              <a:gd name="connsiteX6" fmla="*/ 876300 w 4495800"/>
              <a:gd name="connsiteY6" fmla="*/ 1809750 h 2138363"/>
              <a:gd name="connsiteX7" fmla="*/ 1209675 w 4495800"/>
              <a:gd name="connsiteY7" fmla="*/ 1790700 h 2138363"/>
              <a:gd name="connsiteX8" fmla="*/ 1466850 w 4495800"/>
              <a:gd name="connsiteY8" fmla="*/ 1757363 h 2138363"/>
              <a:gd name="connsiteX9" fmla="*/ 1585913 w 4495800"/>
              <a:gd name="connsiteY9" fmla="*/ 1719263 h 2138363"/>
              <a:gd name="connsiteX10" fmla="*/ 1519238 w 4495800"/>
              <a:gd name="connsiteY10" fmla="*/ 1676400 h 2138363"/>
              <a:gd name="connsiteX11" fmla="*/ 1633538 w 4495800"/>
              <a:gd name="connsiteY11" fmla="*/ 1666875 h 2138363"/>
              <a:gd name="connsiteX12" fmla="*/ 1852613 w 4495800"/>
              <a:gd name="connsiteY12" fmla="*/ 1676400 h 2138363"/>
              <a:gd name="connsiteX13" fmla="*/ 1776413 w 4495800"/>
              <a:gd name="connsiteY13" fmla="*/ 1719263 h 2138363"/>
              <a:gd name="connsiteX14" fmla="*/ 1909763 w 4495800"/>
              <a:gd name="connsiteY14" fmla="*/ 1776413 h 2138363"/>
              <a:gd name="connsiteX15" fmla="*/ 2185988 w 4495800"/>
              <a:gd name="connsiteY15" fmla="*/ 1785938 h 2138363"/>
              <a:gd name="connsiteX16" fmla="*/ 2576513 w 4495800"/>
              <a:gd name="connsiteY16" fmla="*/ 1828800 h 2138363"/>
              <a:gd name="connsiteX17" fmla="*/ 2990850 w 4495800"/>
              <a:gd name="connsiteY17" fmla="*/ 1914525 h 2138363"/>
              <a:gd name="connsiteX18" fmla="*/ 3028950 w 4495800"/>
              <a:gd name="connsiteY18" fmla="*/ 1928813 h 2138363"/>
              <a:gd name="connsiteX19" fmla="*/ 3990975 w 4495800"/>
              <a:gd name="connsiteY19" fmla="*/ 2138363 h 2138363"/>
              <a:gd name="connsiteX20" fmla="*/ 2752725 w 4495800"/>
              <a:gd name="connsiteY20" fmla="*/ 1700213 h 2138363"/>
              <a:gd name="connsiteX21" fmla="*/ 2900363 w 4495800"/>
              <a:gd name="connsiteY21" fmla="*/ 1690688 h 2138363"/>
              <a:gd name="connsiteX22" fmla="*/ 2528888 w 4495800"/>
              <a:gd name="connsiteY22" fmla="*/ 1495425 h 2138363"/>
              <a:gd name="connsiteX23" fmla="*/ 2138363 w 4495800"/>
              <a:gd name="connsiteY23" fmla="*/ 1343025 h 2138363"/>
              <a:gd name="connsiteX24" fmla="*/ 1538288 w 4495800"/>
              <a:gd name="connsiteY24" fmla="*/ 1171575 h 2138363"/>
              <a:gd name="connsiteX25" fmla="*/ 1862138 w 4495800"/>
              <a:gd name="connsiteY25" fmla="*/ 1228725 h 2138363"/>
              <a:gd name="connsiteX26" fmla="*/ 1762125 w 4495800"/>
              <a:gd name="connsiteY26" fmla="*/ 1176338 h 2138363"/>
              <a:gd name="connsiteX27" fmla="*/ 2066925 w 4495800"/>
              <a:gd name="connsiteY27" fmla="*/ 1238250 h 2138363"/>
              <a:gd name="connsiteX28" fmla="*/ 1952625 w 4495800"/>
              <a:gd name="connsiteY28" fmla="*/ 1185863 h 2138363"/>
              <a:gd name="connsiteX29" fmla="*/ 2124075 w 4495800"/>
              <a:gd name="connsiteY29" fmla="*/ 1185863 h 2138363"/>
              <a:gd name="connsiteX30" fmla="*/ 1619250 w 4495800"/>
              <a:gd name="connsiteY30" fmla="*/ 1066800 h 2138363"/>
              <a:gd name="connsiteX31" fmla="*/ 2162175 w 4495800"/>
              <a:gd name="connsiteY31" fmla="*/ 1166813 h 2138363"/>
              <a:gd name="connsiteX32" fmla="*/ 2667000 w 4495800"/>
              <a:gd name="connsiteY32" fmla="*/ 1357313 h 2138363"/>
              <a:gd name="connsiteX33" fmla="*/ 4495800 w 4495800"/>
              <a:gd name="connsiteY33" fmla="*/ 1847850 h 2138363"/>
              <a:gd name="connsiteX34" fmla="*/ 4371975 w 4495800"/>
              <a:gd name="connsiteY34" fmla="*/ 1776413 h 2138363"/>
              <a:gd name="connsiteX35" fmla="*/ 4495800 w 4495800"/>
              <a:gd name="connsiteY35" fmla="*/ 1785938 h 2138363"/>
              <a:gd name="connsiteX36" fmla="*/ 4386263 w 4495800"/>
              <a:gd name="connsiteY36" fmla="*/ 1714500 h 2138363"/>
              <a:gd name="connsiteX37" fmla="*/ 4486275 w 4495800"/>
              <a:gd name="connsiteY37" fmla="*/ 1700213 h 2138363"/>
              <a:gd name="connsiteX38" fmla="*/ 4352925 w 4495800"/>
              <a:gd name="connsiteY38" fmla="*/ 1657350 h 2138363"/>
              <a:gd name="connsiteX39" fmla="*/ 4033838 w 4495800"/>
              <a:gd name="connsiteY39" fmla="*/ 1566863 h 2138363"/>
              <a:gd name="connsiteX40" fmla="*/ 3881438 w 4495800"/>
              <a:gd name="connsiteY40" fmla="*/ 1485900 h 2138363"/>
              <a:gd name="connsiteX41" fmla="*/ 3381375 w 4495800"/>
              <a:gd name="connsiteY41" fmla="*/ 1033463 h 2138363"/>
              <a:gd name="connsiteX42" fmla="*/ 2662238 w 4495800"/>
              <a:gd name="connsiteY42" fmla="*/ 1223962 h 2138363"/>
              <a:gd name="connsiteX43" fmla="*/ 3186113 w 4495800"/>
              <a:gd name="connsiteY43" fmla="*/ 909638 h 2138363"/>
              <a:gd name="connsiteX44" fmla="*/ 2143126 w 4495800"/>
              <a:gd name="connsiteY44" fmla="*/ 1057275 h 2138363"/>
              <a:gd name="connsiteX45" fmla="*/ 1885950 w 4495800"/>
              <a:gd name="connsiteY45" fmla="*/ 942975 h 2138363"/>
              <a:gd name="connsiteX46" fmla="*/ 2219325 w 4495800"/>
              <a:gd name="connsiteY46" fmla="*/ 990600 h 2138363"/>
              <a:gd name="connsiteX47" fmla="*/ 2457450 w 4495800"/>
              <a:gd name="connsiteY47" fmla="*/ 1004888 h 2138363"/>
              <a:gd name="connsiteX48" fmla="*/ 1981200 w 4495800"/>
              <a:gd name="connsiteY48" fmla="*/ 842962 h 2138363"/>
              <a:gd name="connsiteX49" fmla="*/ 2252663 w 4495800"/>
              <a:gd name="connsiteY49" fmla="*/ 866775 h 2138363"/>
              <a:gd name="connsiteX50" fmla="*/ 2085975 w 4495800"/>
              <a:gd name="connsiteY50" fmla="*/ 776287 h 2138363"/>
              <a:gd name="connsiteX51" fmla="*/ 1914525 w 4495800"/>
              <a:gd name="connsiteY51" fmla="*/ 685800 h 2138363"/>
              <a:gd name="connsiteX52" fmla="*/ 1795463 w 4495800"/>
              <a:gd name="connsiteY52" fmla="*/ 652463 h 2138363"/>
              <a:gd name="connsiteX53" fmla="*/ 1590675 w 4495800"/>
              <a:gd name="connsiteY53" fmla="*/ 561975 h 2138363"/>
              <a:gd name="connsiteX54" fmla="*/ 1481138 w 4495800"/>
              <a:gd name="connsiteY54" fmla="*/ 447675 h 2138363"/>
              <a:gd name="connsiteX55" fmla="*/ 1300163 w 4495800"/>
              <a:gd name="connsiteY55" fmla="*/ 290513 h 2138363"/>
              <a:gd name="connsiteX56" fmla="*/ 1047750 w 4495800"/>
              <a:gd name="connsiteY56" fmla="*/ 171450 h 2138363"/>
              <a:gd name="connsiteX57" fmla="*/ 819150 w 4495800"/>
              <a:gd name="connsiteY57" fmla="*/ 0 h 2138363"/>
              <a:gd name="connsiteX58" fmla="*/ 0 w 4495800"/>
              <a:gd name="connsiteY58" fmla="*/ 47625 h 2138363"/>
              <a:gd name="connsiteX0" fmla="*/ 0 w 4495800"/>
              <a:gd name="connsiteY0" fmla="*/ 47625 h 2138363"/>
              <a:gd name="connsiteX1" fmla="*/ 219075 w 4495800"/>
              <a:gd name="connsiteY1" fmla="*/ 433388 h 2138363"/>
              <a:gd name="connsiteX2" fmla="*/ 385763 w 4495800"/>
              <a:gd name="connsiteY2" fmla="*/ 757238 h 2138363"/>
              <a:gd name="connsiteX3" fmla="*/ 547688 w 4495800"/>
              <a:gd name="connsiteY3" fmla="*/ 1143000 h 2138363"/>
              <a:gd name="connsiteX4" fmla="*/ 657225 w 4495800"/>
              <a:gd name="connsiteY4" fmla="*/ 1409700 h 2138363"/>
              <a:gd name="connsiteX5" fmla="*/ 804863 w 4495800"/>
              <a:gd name="connsiteY5" fmla="*/ 1676400 h 2138363"/>
              <a:gd name="connsiteX6" fmla="*/ 876300 w 4495800"/>
              <a:gd name="connsiteY6" fmla="*/ 1809750 h 2138363"/>
              <a:gd name="connsiteX7" fmla="*/ 1209675 w 4495800"/>
              <a:gd name="connsiteY7" fmla="*/ 1790700 h 2138363"/>
              <a:gd name="connsiteX8" fmla="*/ 1466850 w 4495800"/>
              <a:gd name="connsiteY8" fmla="*/ 1757363 h 2138363"/>
              <a:gd name="connsiteX9" fmla="*/ 1585913 w 4495800"/>
              <a:gd name="connsiteY9" fmla="*/ 1719263 h 2138363"/>
              <a:gd name="connsiteX10" fmla="*/ 1519238 w 4495800"/>
              <a:gd name="connsiteY10" fmla="*/ 1676400 h 2138363"/>
              <a:gd name="connsiteX11" fmla="*/ 1633538 w 4495800"/>
              <a:gd name="connsiteY11" fmla="*/ 1666875 h 2138363"/>
              <a:gd name="connsiteX12" fmla="*/ 1852613 w 4495800"/>
              <a:gd name="connsiteY12" fmla="*/ 1676400 h 2138363"/>
              <a:gd name="connsiteX13" fmla="*/ 1776413 w 4495800"/>
              <a:gd name="connsiteY13" fmla="*/ 1719263 h 2138363"/>
              <a:gd name="connsiteX14" fmla="*/ 1909763 w 4495800"/>
              <a:gd name="connsiteY14" fmla="*/ 1776413 h 2138363"/>
              <a:gd name="connsiteX15" fmla="*/ 2185988 w 4495800"/>
              <a:gd name="connsiteY15" fmla="*/ 1785938 h 2138363"/>
              <a:gd name="connsiteX16" fmla="*/ 2576513 w 4495800"/>
              <a:gd name="connsiteY16" fmla="*/ 1828800 h 2138363"/>
              <a:gd name="connsiteX17" fmla="*/ 2990850 w 4495800"/>
              <a:gd name="connsiteY17" fmla="*/ 1914525 h 2138363"/>
              <a:gd name="connsiteX18" fmla="*/ 3028950 w 4495800"/>
              <a:gd name="connsiteY18" fmla="*/ 1928813 h 2138363"/>
              <a:gd name="connsiteX19" fmla="*/ 3990975 w 4495800"/>
              <a:gd name="connsiteY19" fmla="*/ 2138363 h 2138363"/>
              <a:gd name="connsiteX20" fmla="*/ 2752725 w 4495800"/>
              <a:gd name="connsiteY20" fmla="*/ 1700213 h 2138363"/>
              <a:gd name="connsiteX21" fmla="*/ 2900363 w 4495800"/>
              <a:gd name="connsiteY21" fmla="*/ 1690688 h 2138363"/>
              <a:gd name="connsiteX22" fmla="*/ 2528888 w 4495800"/>
              <a:gd name="connsiteY22" fmla="*/ 1495425 h 2138363"/>
              <a:gd name="connsiteX23" fmla="*/ 2138363 w 4495800"/>
              <a:gd name="connsiteY23" fmla="*/ 1343025 h 2138363"/>
              <a:gd name="connsiteX24" fmla="*/ 1538288 w 4495800"/>
              <a:gd name="connsiteY24" fmla="*/ 1171575 h 2138363"/>
              <a:gd name="connsiteX25" fmla="*/ 1862138 w 4495800"/>
              <a:gd name="connsiteY25" fmla="*/ 1228725 h 2138363"/>
              <a:gd name="connsiteX26" fmla="*/ 1762125 w 4495800"/>
              <a:gd name="connsiteY26" fmla="*/ 1176338 h 2138363"/>
              <a:gd name="connsiteX27" fmla="*/ 2066925 w 4495800"/>
              <a:gd name="connsiteY27" fmla="*/ 1238250 h 2138363"/>
              <a:gd name="connsiteX28" fmla="*/ 1952625 w 4495800"/>
              <a:gd name="connsiteY28" fmla="*/ 1185863 h 2138363"/>
              <a:gd name="connsiteX29" fmla="*/ 2124075 w 4495800"/>
              <a:gd name="connsiteY29" fmla="*/ 1185863 h 2138363"/>
              <a:gd name="connsiteX30" fmla="*/ 1619250 w 4495800"/>
              <a:gd name="connsiteY30" fmla="*/ 1066800 h 2138363"/>
              <a:gd name="connsiteX31" fmla="*/ 2162175 w 4495800"/>
              <a:gd name="connsiteY31" fmla="*/ 1166813 h 2138363"/>
              <a:gd name="connsiteX32" fmla="*/ 2667000 w 4495800"/>
              <a:gd name="connsiteY32" fmla="*/ 1357313 h 2138363"/>
              <a:gd name="connsiteX33" fmla="*/ 4371975 w 4495800"/>
              <a:gd name="connsiteY33" fmla="*/ 1776413 h 2138363"/>
              <a:gd name="connsiteX34" fmla="*/ 4495800 w 4495800"/>
              <a:gd name="connsiteY34" fmla="*/ 1785938 h 2138363"/>
              <a:gd name="connsiteX35" fmla="*/ 4386263 w 4495800"/>
              <a:gd name="connsiteY35" fmla="*/ 1714500 h 2138363"/>
              <a:gd name="connsiteX36" fmla="*/ 4486275 w 4495800"/>
              <a:gd name="connsiteY36" fmla="*/ 1700213 h 2138363"/>
              <a:gd name="connsiteX37" fmla="*/ 4352925 w 4495800"/>
              <a:gd name="connsiteY37" fmla="*/ 1657350 h 2138363"/>
              <a:gd name="connsiteX38" fmla="*/ 4033838 w 4495800"/>
              <a:gd name="connsiteY38" fmla="*/ 1566863 h 2138363"/>
              <a:gd name="connsiteX39" fmla="*/ 3881438 w 4495800"/>
              <a:gd name="connsiteY39" fmla="*/ 1485900 h 2138363"/>
              <a:gd name="connsiteX40" fmla="*/ 3381375 w 4495800"/>
              <a:gd name="connsiteY40" fmla="*/ 1033463 h 2138363"/>
              <a:gd name="connsiteX41" fmla="*/ 2662238 w 4495800"/>
              <a:gd name="connsiteY41" fmla="*/ 1223962 h 2138363"/>
              <a:gd name="connsiteX42" fmla="*/ 3186113 w 4495800"/>
              <a:gd name="connsiteY42" fmla="*/ 909638 h 2138363"/>
              <a:gd name="connsiteX43" fmla="*/ 2143126 w 4495800"/>
              <a:gd name="connsiteY43" fmla="*/ 1057275 h 2138363"/>
              <a:gd name="connsiteX44" fmla="*/ 1885950 w 4495800"/>
              <a:gd name="connsiteY44" fmla="*/ 942975 h 2138363"/>
              <a:gd name="connsiteX45" fmla="*/ 2219325 w 4495800"/>
              <a:gd name="connsiteY45" fmla="*/ 990600 h 2138363"/>
              <a:gd name="connsiteX46" fmla="*/ 2457450 w 4495800"/>
              <a:gd name="connsiteY46" fmla="*/ 1004888 h 2138363"/>
              <a:gd name="connsiteX47" fmla="*/ 1981200 w 4495800"/>
              <a:gd name="connsiteY47" fmla="*/ 842962 h 2138363"/>
              <a:gd name="connsiteX48" fmla="*/ 2252663 w 4495800"/>
              <a:gd name="connsiteY48" fmla="*/ 866775 h 2138363"/>
              <a:gd name="connsiteX49" fmla="*/ 2085975 w 4495800"/>
              <a:gd name="connsiteY49" fmla="*/ 776287 h 2138363"/>
              <a:gd name="connsiteX50" fmla="*/ 1914525 w 4495800"/>
              <a:gd name="connsiteY50" fmla="*/ 685800 h 2138363"/>
              <a:gd name="connsiteX51" fmla="*/ 1795463 w 4495800"/>
              <a:gd name="connsiteY51" fmla="*/ 652463 h 2138363"/>
              <a:gd name="connsiteX52" fmla="*/ 1590675 w 4495800"/>
              <a:gd name="connsiteY52" fmla="*/ 561975 h 2138363"/>
              <a:gd name="connsiteX53" fmla="*/ 1481138 w 4495800"/>
              <a:gd name="connsiteY53" fmla="*/ 447675 h 2138363"/>
              <a:gd name="connsiteX54" fmla="*/ 1300163 w 4495800"/>
              <a:gd name="connsiteY54" fmla="*/ 290513 h 2138363"/>
              <a:gd name="connsiteX55" fmla="*/ 1047750 w 4495800"/>
              <a:gd name="connsiteY55" fmla="*/ 171450 h 2138363"/>
              <a:gd name="connsiteX56" fmla="*/ 819150 w 4495800"/>
              <a:gd name="connsiteY56" fmla="*/ 0 h 2138363"/>
              <a:gd name="connsiteX57" fmla="*/ 0 w 4495800"/>
              <a:gd name="connsiteY57" fmla="*/ 47625 h 2138363"/>
              <a:gd name="connsiteX0" fmla="*/ 0 w 4495800"/>
              <a:gd name="connsiteY0" fmla="*/ 47625 h 2138363"/>
              <a:gd name="connsiteX1" fmla="*/ 219075 w 4495800"/>
              <a:gd name="connsiteY1" fmla="*/ 433388 h 2138363"/>
              <a:gd name="connsiteX2" fmla="*/ 385763 w 4495800"/>
              <a:gd name="connsiteY2" fmla="*/ 757238 h 2138363"/>
              <a:gd name="connsiteX3" fmla="*/ 547688 w 4495800"/>
              <a:gd name="connsiteY3" fmla="*/ 1143000 h 2138363"/>
              <a:gd name="connsiteX4" fmla="*/ 657225 w 4495800"/>
              <a:gd name="connsiteY4" fmla="*/ 1409700 h 2138363"/>
              <a:gd name="connsiteX5" fmla="*/ 804863 w 4495800"/>
              <a:gd name="connsiteY5" fmla="*/ 1676400 h 2138363"/>
              <a:gd name="connsiteX6" fmla="*/ 876300 w 4495800"/>
              <a:gd name="connsiteY6" fmla="*/ 1809750 h 2138363"/>
              <a:gd name="connsiteX7" fmla="*/ 1209675 w 4495800"/>
              <a:gd name="connsiteY7" fmla="*/ 1790700 h 2138363"/>
              <a:gd name="connsiteX8" fmla="*/ 1466850 w 4495800"/>
              <a:gd name="connsiteY8" fmla="*/ 1757363 h 2138363"/>
              <a:gd name="connsiteX9" fmla="*/ 1585913 w 4495800"/>
              <a:gd name="connsiteY9" fmla="*/ 1719263 h 2138363"/>
              <a:gd name="connsiteX10" fmla="*/ 1519238 w 4495800"/>
              <a:gd name="connsiteY10" fmla="*/ 1676400 h 2138363"/>
              <a:gd name="connsiteX11" fmla="*/ 1633538 w 4495800"/>
              <a:gd name="connsiteY11" fmla="*/ 1666875 h 2138363"/>
              <a:gd name="connsiteX12" fmla="*/ 1852613 w 4495800"/>
              <a:gd name="connsiteY12" fmla="*/ 1676400 h 2138363"/>
              <a:gd name="connsiteX13" fmla="*/ 1776413 w 4495800"/>
              <a:gd name="connsiteY13" fmla="*/ 1719263 h 2138363"/>
              <a:gd name="connsiteX14" fmla="*/ 1909763 w 4495800"/>
              <a:gd name="connsiteY14" fmla="*/ 1776413 h 2138363"/>
              <a:gd name="connsiteX15" fmla="*/ 2185988 w 4495800"/>
              <a:gd name="connsiteY15" fmla="*/ 1785938 h 2138363"/>
              <a:gd name="connsiteX16" fmla="*/ 2576513 w 4495800"/>
              <a:gd name="connsiteY16" fmla="*/ 1828800 h 2138363"/>
              <a:gd name="connsiteX17" fmla="*/ 2990850 w 4495800"/>
              <a:gd name="connsiteY17" fmla="*/ 1914525 h 2138363"/>
              <a:gd name="connsiteX18" fmla="*/ 3028950 w 4495800"/>
              <a:gd name="connsiteY18" fmla="*/ 1928813 h 2138363"/>
              <a:gd name="connsiteX19" fmla="*/ 3990975 w 4495800"/>
              <a:gd name="connsiteY19" fmla="*/ 2138363 h 2138363"/>
              <a:gd name="connsiteX20" fmla="*/ 2752725 w 4495800"/>
              <a:gd name="connsiteY20" fmla="*/ 1700213 h 2138363"/>
              <a:gd name="connsiteX21" fmla="*/ 2900363 w 4495800"/>
              <a:gd name="connsiteY21" fmla="*/ 1690688 h 2138363"/>
              <a:gd name="connsiteX22" fmla="*/ 2528888 w 4495800"/>
              <a:gd name="connsiteY22" fmla="*/ 1495425 h 2138363"/>
              <a:gd name="connsiteX23" fmla="*/ 2138363 w 4495800"/>
              <a:gd name="connsiteY23" fmla="*/ 1343025 h 2138363"/>
              <a:gd name="connsiteX24" fmla="*/ 1538288 w 4495800"/>
              <a:gd name="connsiteY24" fmla="*/ 1171575 h 2138363"/>
              <a:gd name="connsiteX25" fmla="*/ 1862138 w 4495800"/>
              <a:gd name="connsiteY25" fmla="*/ 1228725 h 2138363"/>
              <a:gd name="connsiteX26" fmla="*/ 1762125 w 4495800"/>
              <a:gd name="connsiteY26" fmla="*/ 1176338 h 2138363"/>
              <a:gd name="connsiteX27" fmla="*/ 2066925 w 4495800"/>
              <a:gd name="connsiteY27" fmla="*/ 1238250 h 2138363"/>
              <a:gd name="connsiteX28" fmla="*/ 1952625 w 4495800"/>
              <a:gd name="connsiteY28" fmla="*/ 1185863 h 2138363"/>
              <a:gd name="connsiteX29" fmla="*/ 2124075 w 4495800"/>
              <a:gd name="connsiteY29" fmla="*/ 1185863 h 2138363"/>
              <a:gd name="connsiteX30" fmla="*/ 1619250 w 4495800"/>
              <a:gd name="connsiteY30" fmla="*/ 1066800 h 2138363"/>
              <a:gd name="connsiteX31" fmla="*/ 2162175 w 4495800"/>
              <a:gd name="connsiteY31" fmla="*/ 1166813 h 2138363"/>
              <a:gd name="connsiteX32" fmla="*/ 2667000 w 4495800"/>
              <a:gd name="connsiteY32" fmla="*/ 1357313 h 2138363"/>
              <a:gd name="connsiteX33" fmla="*/ 4371975 w 4495800"/>
              <a:gd name="connsiteY33" fmla="*/ 1776413 h 2138363"/>
              <a:gd name="connsiteX34" fmla="*/ 4495800 w 4495800"/>
              <a:gd name="connsiteY34" fmla="*/ 1785938 h 2138363"/>
              <a:gd name="connsiteX35" fmla="*/ 4386263 w 4495800"/>
              <a:gd name="connsiteY35" fmla="*/ 1714500 h 2138363"/>
              <a:gd name="connsiteX36" fmla="*/ 4486275 w 4495800"/>
              <a:gd name="connsiteY36" fmla="*/ 1700213 h 2138363"/>
              <a:gd name="connsiteX37" fmla="*/ 4033838 w 4495800"/>
              <a:gd name="connsiteY37" fmla="*/ 1566863 h 2138363"/>
              <a:gd name="connsiteX38" fmla="*/ 3881438 w 4495800"/>
              <a:gd name="connsiteY38" fmla="*/ 1485900 h 2138363"/>
              <a:gd name="connsiteX39" fmla="*/ 3381375 w 4495800"/>
              <a:gd name="connsiteY39" fmla="*/ 1033463 h 2138363"/>
              <a:gd name="connsiteX40" fmla="*/ 2662238 w 4495800"/>
              <a:gd name="connsiteY40" fmla="*/ 1223962 h 2138363"/>
              <a:gd name="connsiteX41" fmla="*/ 3186113 w 4495800"/>
              <a:gd name="connsiteY41" fmla="*/ 909638 h 2138363"/>
              <a:gd name="connsiteX42" fmla="*/ 2143126 w 4495800"/>
              <a:gd name="connsiteY42" fmla="*/ 1057275 h 2138363"/>
              <a:gd name="connsiteX43" fmla="*/ 1885950 w 4495800"/>
              <a:gd name="connsiteY43" fmla="*/ 942975 h 2138363"/>
              <a:gd name="connsiteX44" fmla="*/ 2219325 w 4495800"/>
              <a:gd name="connsiteY44" fmla="*/ 990600 h 2138363"/>
              <a:gd name="connsiteX45" fmla="*/ 2457450 w 4495800"/>
              <a:gd name="connsiteY45" fmla="*/ 1004888 h 2138363"/>
              <a:gd name="connsiteX46" fmla="*/ 1981200 w 4495800"/>
              <a:gd name="connsiteY46" fmla="*/ 842962 h 2138363"/>
              <a:gd name="connsiteX47" fmla="*/ 2252663 w 4495800"/>
              <a:gd name="connsiteY47" fmla="*/ 866775 h 2138363"/>
              <a:gd name="connsiteX48" fmla="*/ 2085975 w 4495800"/>
              <a:gd name="connsiteY48" fmla="*/ 776287 h 2138363"/>
              <a:gd name="connsiteX49" fmla="*/ 1914525 w 4495800"/>
              <a:gd name="connsiteY49" fmla="*/ 685800 h 2138363"/>
              <a:gd name="connsiteX50" fmla="*/ 1795463 w 4495800"/>
              <a:gd name="connsiteY50" fmla="*/ 652463 h 2138363"/>
              <a:gd name="connsiteX51" fmla="*/ 1590675 w 4495800"/>
              <a:gd name="connsiteY51" fmla="*/ 561975 h 2138363"/>
              <a:gd name="connsiteX52" fmla="*/ 1481138 w 4495800"/>
              <a:gd name="connsiteY52" fmla="*/ 447675 h 2138363"/>
              <a:gd name="connsiteX53" fmla="*/ 1300163 w 4495800"/>
              <a:gd name="connsiteY53" fmla="*/ 290513 h 2138363"/>
              <a:gd name="connsiteX54" fmla="*/ 1047750 w 4495800"/>
              <a:gd name="connsiteY54" fmla="*/ 171450 h 2138363"/>
              <a:gd name="connsiteX55" fmla="*/ 819150 w 4495800"/>
              <a:gd name="connsiteY55" fmla="*/ 0 h 2138363"/>
              <a:gd name="connsiteX56" fmla="*/ 0 w 4495800"/>
              <a:gd name="connsiteY56" fmla="*/ 47625 h 2138363"/>
              <a:gd name="connsiteX0" fmla="*/ 0 w 4495800"/>
              <a:gd name="connsiteY0" fmla="*/ 47625 h 2138363"/>
              <a:gd name="connsiteX1" fmla="*/ 219075 w 4495800"/>
              <a:gd name="connsiteY1" fmla="*/ 433388 h 2138363"/>
              <a:gd name="connsiteX2" fmla="*/ 385763 w 4495800"/>
              <a:gd name="connsiteY2" fmla="*/ 757238 h 2138363"/>
              <a:gd name="connsiteX3" fmla="*/ 547688 w 4495800"/>
              <a:gd name="connsiteY3" fmla="*/ 1143000 h 2138363"/>
              <a:gd name="connsiteX4" fmla="*/ 657225 w 4495800"/>
              <a:gd name="connsiteY4" fmla="*/ 1409700 h 2138363"/>
              <a:gd name="connsiteX5" fmla="*/ 804863 w 4495800"/>
              <a:gd name="connsiteY5" fmla="*/ 1676400 h 2138363"/>
              <a:gd name="connsiteX6" fmla="*/ 876300 w 4495800"/>
              <a:gd name="connsiteY6" fmla="*/ 1809750 h 2138363"/>
              <a:gd name="connsiteX7" fmla="*/ 1209675 w 4495800"/>
              <a:gd name="connsiteY7" fmla="*/ 1790700 h 2138363"/>
              <a:gd name="connsiteX8" fmla="*/ 1466850 w 4495800"/>
              <a:gd name="connsiteY8" fmla="*/ 1757363 h 2138363"/>
              <a:gd name="connsiteX9" fmla="*/ 1585913 w 4495800"/>
              <a:gd name="connsiteY9" fmla="*/ 1719263 h 2138363"/>
              <a:gd name="connsiteX10" fmla="*/ 1519238 w 4495800"/>
              <a:gd name="connsiteY10" fmla="*/ 1676400 h 2138363"/>
              <a:gd name="connsiteX11" fmla="*/ 1633538 w 4495800"/>
              <a:gd name="connsiteY11" fmla="*/ 1666875 h 2138363"/>
              <a:gd name="connsiteX12" fmla="*/ 1852613 w 4495800"/>
              <a:gd name="connsiteY12" fmla="*/ 1676400 h 2138363"/>
              <a:gd name="connsiteX13" fmla="*/ 1776413 w 4495800"/>
              <a:gd name="connsiteY13" fmla="*/ 1719263 h 2138363"/>
              <a:gd name="connsiteX14" fmla="*/ 1909763 w 4495800"/>
              <a:gd name="connsiteY14" fmla="*/ 1776413 h 2138363"/>
              <a:gd name="connsiteX15" fmla="*/ 2185988 w 4495800"/>
              <a:gd name="connsiteY15" fmla="*/ 1785938 h 2138363"/>
              <a:gd name="connsiteX16" fmla="*/ 2576513 w 4495800"/>
              <a:gd name="connsiteY16" fmla="*/ 1828800 h 2138363"/>
              <a:gd name="connsiteX17" fmla="*/ 2990850 w 4495800"/>
              <a:gd name="connsiteY17" fmla="*/ 1914525 h 2138363"/>
              <a:gd name="connsiteX18" fmla="*/ 3028950 w 4495800"/>
              <a:gd name="connsiteY18" fmla="*/ 1928813 h 2138363"/>
              <a:gd name="connsiteX19" fmla="*/ 3990975 w 4495800"/>
              <a:gd name="connsiteY19" fmla="*/ 2138363 h 2138363"/>
              <a:gd name="connsiteX20" fmla="*/ 2752725 w 4495800"/>
              <a:gd name="connsiteY20" fmla="*/ 1700213 h 2138363"/>
              <a:gd name="connsiteX21" fmla="*/ 2900363 w 4495800"/>
              <a:gd name="connsiteY21" fmla="*/ 1690688 h 2138363"/>
              <a:gd name="connsiteX22" fmla="*/ 2528888 w 4495800"/>
              <a:gd name="connsiteY22" fmla="*/ 1495425 h 2138363"/>
              <a:gd name="connsiteX23" fmla="*/ 2138363 w 4495800"/>
              <a:gd name="connsiteY23" fmla="*/ 1343025 h 2138363"/>
              <a:gd name="connsiteX24" fmla="*/ 1538288 w 4495800"/>
              <a:gd name="connsiteY24" fmla="*/ 1171575 h 2138363"/>
              <a:gd name="connsiteX25" fmla="*/ 1862138 w 4495800"/>
              <a:gd name="connsiteY25" fmla="*/ 1228725 h 2138363"/>
              <a:gd name="connsiteX26" fmla="*/ 1762125 w 4495800"/>
              <a:gd name="connsiteY26" fmla="*/ 1176338 h 2138363"/>
              <a:gd name="connsiteX27" fmla="*/ 2066925 w 4495800"/>
              <a:gd name="connsiteY27" fmla="*/ 1238250 h 2138363"/>
              <a:gd name="connsiteX28" fmla="*/ 1952625 w 4495800"/>
              <a:gd name="connsiteY28" fmla="*/ 1185863 h 2138363"/>
              <a:gd name="connsiteX29" fmla="*/ 2124075 w 4495800"/>
              <a:gd name="connsiteY29" fmla="*/ 1185863 h 2138363"/>
              <a:gd name="connsiteX30" fmla="*/ 1619250 w 4495800"/>
              <a:gd name="connsiteY30" fmla="*/ 1066800 h 2138363"/>
              <a:gd name="connsiteX31" fmla="*/ 2162175 w 4495800"/>
              <a:gd name="connsiteY31" fmla="*/ 1166813 h 2138363"/>
              <a:gd name="connsiteX32" fmla="*/ 2667000 w 4495800"/>
              <a:gd name="connsiteY32" fmla="*/ 1357313 h 2138363"/>
              <a:gd name="connsiteX33" fmla="*/ 4371975 w 4495800"/>
              <a:gd name="connsiteY33" fmla="*/ 1776413 h 2138363"/>
              <a:gd name="connsiteX34" fmla="*/ 4495800 w 4495800"/>
              <a:gd name="connsiteY34" fmla="*/ 1785938 h 2138363"/>
              <a:gd name="connsiteX35" fmla="*/ 4386263 w 4495800"/>
              <a:gd name="connsiteY35" fmla="*/ 1714500 h 2138363"/>
              <a:gd name="connsiteX36" fmla="*/ 4033838 w 4495800"/>
              <a:gd name="connsiteY36" fmla="*/ 1566863 h 2138363"/>
              <a:gd name="connsiteX37" fmla="*/ 3881438 w 4495800"/>
              <a:gd name="connsiteY37" fmla="*/ 1485900 h 2138363"/>
              <a:gd name="connsiteX38" fmla="*/ 3381375 w 4495800"/>
              <a:gd name="connsiteY38" fmla="*/ 1033463 h 2138363"/>
              <a:gd name="connsiteX39" fmla="*/ 2662238 w 4495800"/>
              <a:gd name="connsiteY39" fmla="*/ 1223962 h 2138363"/>
              <a:gd name="connsiteX40" fmla="*/ 3186113 w 4495800"/>
              <a:gd name="connsiteY40" fmla="*/ 909638 h 2138363"/>
              <a:gd name="connsiteX41" fmla="*/ 2143126 w 4495800"/>
              <a:gd name="connsiteY41" fmla="*/ 1057275 h 2138363"/>
              <a:gd name="connsiteX42" fmla="*/ 1885950 w 4495800"/>
              <a:gd name="connsiteY42" fmla="*/ 942975 h 2138363"/>
              <a:gd name="connsiteX43" fmla="*/ 2219325 w 4495800"/>
              <a:gd name="connsiteY43" fmla="*/ 990600 h 2138363"/>
              <a:gd name="connsiteX44" fmla="*/ 2457450 w 4495800"/>
              <a:gd name="connsiteY44" fmla="*/ 1004888 h 2138363"/>
              <a:gd name="connsiteX45" fmla="*/ 1981200 w 4495800"/>
              <a:gd name="connsiteY45" fmla="*/ 842962 h 2138363"/>
              <a:gd name="connsiteX46" fmla="*/ 2252663 w 4495800"/>
              <a:gd name="connsiteY46" fmla="*/ 866775 h 2138363"/>
              <a:gd name="connsiteX47" fmla="*/ 2085975 w 4495800"/>
              <a:gd name="connsiteY47" fmla="*/ 776287 h 2138363"/>
              <a:gd name="connsiteX48" fmla="*/ 1914525 w 4495800"/>
              <a:gd name="connsiteY48" fmla="*/ 685800 h 2138363"/>
              <a:gd name="connsiteX49" fmla="*/ 1795463 w 4495800"/>
              <a:gd name="connsiteY49" fmla="*/ 652463 h 2138363"/>
              <a:gd name="connsiteX50" fmla="*/ 1590675 w 4495800"/>
              <a:gd name="connsiteY50" fmla="*/ 561975 h 2138363"/>
              <a:gd name="connsiteX51" fmla="*/ 1481138 w 4495800"/>
              <a:gd name="connsiteY51" fmla="*/ 447675 h 2138363"/>
              <a:gd name="connsiteX52" fmla="*/ 1300163 w 4495800"/>
              <a:gd name="connsiteY52" fmla="*/ 290513 h 2138363"/>
              <a:gd name="connsiteX53" fmla="*/ 1047750 w 4495800"/>
              <a:gd name="connsiteY53" fmla="*/ 171450 h 2138363"/>
              <a:gd name="connsiteX54" fmla="*/ 819150 w 4495800"/>
              <a:gd name="connsiteY54" fmla="*/ 0 h 2138363"/>
              <a:gd name="connsiteX55" fmla="*/ 0 w 4495800"/>
              <a:gd name="connsiteY55" fmla="*/ 47625 h 2138363"/>
              <a:gd name="connsiteX0" fmla="*/ 0 w 4495800"/>
              <a:gd name="connsiteY0" fmla="*/ 47625 h 2138363"/>
              <a:gd name="connsiteX1" fmla="*/ 219075 w 4495800"/>
              <a:gd name="connsiteY1" fmla="*/ 433388 h 2138363"/>
              <a:gd name="connsiteX2" fmla="*/ 385763 w 4495800"/>
              <a:gd name="connsiteY2" fmla="*/ 757238 h 2138363"/>
              <a:gd name="connsiteX3" fmla="*/ 547688 w 4495800"/>
              <a:gd name="connsiteY3" fmla="*/ 1143000 h 2138363"/>
              <a:gd name="connsiteX4" fmla="*/ 657225 w 4495800"/>
              <a:gd name="connsiteY4" fmla="*/ 1409700 h 2138363"/>
              <a:gd name="connsiteX5" fmla="*/ 804863 w 4495800"/>
              <a:gd name="connsiteY5" fmla="*/ 1676400 h 2138363"/>
              <a:gd name="connsiteX6" fmla="*/ 876300 w 4495800"/>
              <a:gd name="connsiteY6" fmla="*/ 1809750 h 2138363"/>
              <a:gd name="connsiteX7" fmla="*/ 1209675 w 4495800"/>
              <a:gd name="connsiteY7" fmla="*/ 1790700 h 2138363"/>
              <a:gd name="connsiteX8" fmla="*/ 1466850 w 4495800"/>
              <a:gd name="connsiteY8" fmla="*/ 1757363 h 2138363"/>
              <a:gd name="connsiteX9" fmla="*/ 1585913 w 4495800"/>
              <a:gd name="connsiteY9" fmla="*/ 1719263 h 2138363"/>
              <a:gd name="connsiteX10" fmla="*/ 1519238 w 4495800"/>
              <a:gd name="connsiteY10" fmla="*/ 1676400 h 2138363"/>
              <a:gd name="connsiteX11" fmla="*/ 1633538 w 4495800"/>
              <a:gd name="connsiteY11" fmla="*/ 1666875 h 2138363"/>
              <a:gd name="connsiteX12" fmla="*/ 1852613 w 4495800"/>
              <a:gd name="connsiteY12" fmla="*/ 1676400 h 2138363"/>
              <a:gd name="connsiteX13" fmla="*/ 1776413 w 4495800"/>
              <a:gd name="connsiteY13" fmla="*/ 1719263 h 2138363"/>
              <a:gd name="connsiteX14" fmla="*/ 1909763 w 4495800"/>
              <a:gd name="connsiteY14" fmla="*/ 1776413 h 2138363"/>
              <a:gd name="connsiteX15" fmla="*/ 2185988 w 4495800"/>
              <a:gd name="connsiteY15" fmla="*/ 1785938 h 2138363"/>
              <a:gd name="connsiteX16" fmla="*/ 2576513 w 4495800"/>
              <a:gd name="connsiteY16" fmla="*/ 1828800 h 2138363"/>
              <a:gd name="connsiteX17" fmla="*/ 2990850 w 4495800"/>
              <a:gd name="connsiteY17" fmla="*/ 1914525 h 2138363"/>
              <a:gd name="connsiteX18" fmla="*/ 3028950 w 4495800"/>
              <a:gd name="connsiteY18" fmla="*/ 1928813 h 2138363"/>
              <a:gd name="connsiteX19" fmla="*/ 3990975 w 4495800"/>
              <a:gd name="connsiteY19" fmla="*/ 2138363 h 2138363"/>
              <a:gd name="connsiteX20" fmla="*/ 2752725 w 4495800"/>
              <a:gd name="connsiteY20" fmla="*/ 1700213 h 2138363"/>
              <a:gd name="connsiteX21" fmla="*/ 2900363 w 4495800"/>
              <a:gd name="connsiteY21" fmla="*/ 1690688 h 2138363"/>
              <a:gd name="connsiteX22" fmla="*/ 2528888 w 4495800"/>
              <a:gd name="connsiteY22" fmla="*/ 1495425 h 2138363"/>
              <a:gd name="connsiteX23" fmla="*/ 2138363 w 4495800"/>
              <a:gd name="connsiteY23" fmla="*/ 1343025 h 2138363"/>
              <a:gd name="connsiteX24" fmla="*/ 1538288 w 4495800"/>
              <a:gd name="connsiteY24" fmla="*/ 1171575 h 2138363"/>
              <a:gd name="connsiteX25" fmla="*/ 1862138 w 4495800"/>
              <a:gd name="connsiteY25" fmla="*/ 1228725 h 2138363"/>
              <a:gd name="connsiteX26" fmla="*/ 1762125 w 4495800"/>
              <a:gd name="connsiteY26" fmla="*/ 1176338 h 2138363"/>
              <a:gd name="connsiteX27" fmla="*/ 2066925 w 4495800"/>
              <a:gd name="connsiteY27" fmla="*/ 1238250 h 2138363"/>
              <a:gd name="connsiteX28" fmla="*/ 1952625 w 4495800"/>
              <a:gd name="connsiteY28" fmla="*/ 1185863 h 2138363"/>
              <a:gd name="connsiteX29" fmla="*/ 2124075 w 4495800"/>
              <a:gd name="connsiteY29" fmla="*/ 1185863 h 2138363"/>
              <a:gd name="connsiteX30" fmla="*/ 1619250 w 4495800"/>
              <a:gd name="connsiteY30" fmla="*/ 1066800 h 2138363"/>
              <a:gd name="connsiteX31" fmla="*/ 2162175 w 4495800"/>
              <a:gd name="connsiteY31" fmla="*/ 1166813 h 2138363"/>
              <a:gd name="connsiteX32" fmla="*/ 2667000 w 4495800"/>
              <a:gd name="connsiteY32" fmla="*/ 1357313 h 2138363"/>
              <a:gd name="connsiteX33" fmla="*/ 4371975 w 4495800"/>
              <a:gd name="connsiteY33" fmla="*/ 1776413 h 2138363"/>
              <a:gd name="connsiteX34" fmla="*/ 4495800 w 4495800"/>
              <a:gd name="connsiteY34" fmla="*/ 1785938 h 2138363"/>
              <a:gd name="connsiteX35" fmla="*/ 4033838 w 4495800"/>
              <a:gd name="connsiteY35" fmla="*/ 1566863 h 2138363"/>
              <a:gd name="connsiteX36" fmla="*/ 3881438 w 4495800"/>
              <a:gd name="connsiteY36" fmla="*/ 1485900 h 2138363"/>
              <a:gd name="connsiteX37" fmla="*/ 3381375 w 4495800"/>
              <a:gd name="connsiteY37" fmla="*/ 1033463 h 2138363"/>
              <a:gd name="connsiteX38" fmla="*/ 2662238 w 4495800"/>
              <a:gd name="connsiteY38" fmla="*/ 1223962 h 2138363"/>
              <a:gd name="connsiteX39" fmla="*/ 3186113 w 4495800"/>
              <a:gd name="connsiteY39" fmla="*/ 909638 h 2138363"/>
              <a:gd name="connsiteX40" fmla="*/ 2143126 w 4495800"/>
              <a:gd name="connsiteY40" fmla="*/ 1057275 h 2138363"/>
              <a:gd name="connsiteX41" fmla="*/ 1885950 w 4495800"/>
              <a:gd name="connsiteY41" fmla="*/ 942975 h 2138363"/>
              <a:gd name="connsiteX42" fmla="*/ 2219325 w 4495800"/>
              <a:gd name="connsiteY42" fmla="*/ 990600 h 2138363"/>
              <a:gd name="connsiteX43" fmla="*/ 2457450 w 4495800"/>
              <a:gd name="connsiteY43" fmla="*/ 1004888 h 2138363"/>
              <a:gd name="connsiteX44" fmla="*/ 1981200 w 4495800"/>
              <a:gd name="connsiteY44" fmla="*/ 842962 h 2138363"/>
              <a:gd name="connsiteX45" fmla="*/ 2252663 w 4495800"/>
              <a:gd name="connsiteY45" fmla="*/ 866775 h 2138363"/>
              <a:gd name="connsiteX46" fmla="*/ 2085975 w 4495800"/>
              <a:gd name="connsiteY46" fmla="*/ 776287 h 2138363"/>
              <a:gd name="connsiteX47" fmla="*/ 1914525 w 4495800"/>
              <a:gd name="connsiteY47" fmla="*/ 685800 h 2138363"/>
              <a:gd name="connsiteX48" fmla="*/ 1795463 w 4495800"/>
              <a:gd name="connsiteY48" fmla="*/ 652463 h 2138363"/>
              <a:gd name="connsiteX49" fmla="*/ 1590675 w 4495800"/>
              <a:gd name="connsiteY49" fmla="*/ 561975 h 2138363"/>
              <a:gd name="connsiteX50" fmla="*/ 1481138 w 4495800"/>
              <a:gd name="connsiteY50" fmla="*/ 447675 h 2138363"/>
              <a:gd name="connsiteX51" fmla="*/ 1300163 w 4495800"/>
              <a:gd name="connsiteY51" fmla="*/ 290513 h 2138363"/>
              <a:gd name="connsiteX52" fmla="*/ 1047750 w 4495800"/>
              <a:gd name="connsiteY52" fmla="*/ 171450 h 2138363"/>
              <a:gd name="connsiteX53" fmla="*/ 819150 w 4495800"/>
              <a:gd name="connsiteY53" fmla="*/ 0 h 2138363"/>
              <a:gd name="connsiteX54" fmla="*/ 0 w 4495800"/>
              <a:gd name="connsiteY54" fmla="*/ 47625 h 2138363"/>
              <a:gd name="connsiteX0" fmla="*/ 0 w 4495800"/>
              <a:gd name="connsiteY0" fmla="*/ 47625 h 2138363"/>
              <a:gd name="connsiteX1" fmla="*/ 219075 w 4495800"/>
              <a:gd name="connsiteY1" fmla="*/ 433388 h 2138363"/>
              <a:gd name="connsiteX2" fmla="*/ 385763 w 4495800"/>
              <a:gd name="connsiteY2" fmla="*/ 757238 h 2138363"/>
              <a:gd name="connsiteX3" fmla="*/ 547688 w 4495800"/>
              <a:gd name="connsiteY3" fmla="*/ 1143000 h 2138363"/>
              <a:gd name="connsiteX4" fmla="*/ 657225 w 4495800"/>
              <a:gd name="connsiteY4" fmla="*/ 1409700 h 2138363"/>
              <a:gd name="connsiteX5" fmla="*/ 804863 w 4495800"/>
              <a:gd name="connsiteY5" fmla="*/ 1676400 h 2138363"/>
              <a:gd name="connsiteX6" fmla="*/ 876300 w 4495800"/>
              <a:gd name="connsiteY6" fmla="*/ 1809750 h 2138363"/>
              <a:gd name="connsiteX7" fmla="*/ 1209675 w 4495800"/>
              <a:gd name="connsiteY7" fmla="*/ 1790700 h 2138363"/>
              <a:gd name="connsiteX8" fmla="*/ 1466850 w 4495800"/>
              <a:gd name="connsiteY8" fmla="*/ 1757363 h 2138363"/>
              <a:gd name="connsiteX9" fmla="*/ 1585913 w 4495800"/>
              <a:gd name="connsiteY9" fmla="*/ 1719263 h 2138363"/>
              <a:gd name="connsiteX10" fmla="*/ 1519238 w 4495800"/>
              <a:gd name="connsiteY10" fmla="*/ 1676400 h 2138363"/>
              <a:gd name="connsiteX11" fmla="*/ 1633538 w 4495800"/>
              <a:gd name="connsiteY11" fmla="*/ 1666875 h 2138363"/>
              <a:gd name="connsiteX12" fmla="*/ 1852613 w 4495800"/>
              <a:gd name="connsiteY12" fmla="*/ 1676400 h 2138363"/>
              <a:gd name="connsiteX13" fmla="*/ 1776413 w 4495800"/>
              <a:gd name="connsiteY13" fmla="*/ 1719263 h 2138363"/>
              <a:gd name="connsiteX14" fmla="*/ 1909763 w 4495800"/>
              <a:gd name="connsiteY14" fmla="*/ 1776413 h 2138363"/>
              <a:gd name="connsiteX15" fmla="*/ 2185988 w 4495800"/>
              <a:gd name="connsiteY15" fmla="*/ 1785938 h 2138363"/>
              <a:gd name="connsiteX16" fmla="*/ 2576513 w 4495800"/>
              <a:gd name="connsiteY16" fmla="*/ 1828800 h 2138363"/>
              <a:gd name="connsiteX17" fmla="*/ 2990850 w 4495800"/>
              <a:gd name="connsiteY17" fmla="*/ 1914525 h 2138363"/>
              <a:gd name="connsiteX18" fmla="*/ 3028950 w 4495800"/>
              <a:gd name="connsiteY18" fmla="*/ 1928813 h 2138363"/>
              <a:gd name="connsiteX19" fmla="*/ 3990975 w 4495800"/>
              <a:gd name="connsiteY19" fmla="*/ 2138363 h 2138363"/>
              <a:gd name="connsiteX20" fmla="*/ 2752725 w 4495800"/>
              <a:gd name="connsiteY20" fmla="*/ 1700213 h 2138363"/>
              <a:gd name="connsiteX21" fmla="*/ 2900363 w 4495800"/>
              <a:gd name="connsiteY21" fmla="*/ 1690688 h 2138363"/>
              <a:gd name="connsiteX22" fmla="*/ 2528888 w 4495800"/>
              <a:gd name="connsiteY22" fmla="*/ 1495425 h 2138363"/>
              <a:gd name="connsiteX23" fmla="*/ 2138363 w 4495800"/>
              <a:gd name="connsiteY23" fmla="*/ 1343025 h 2138363"/>
              <a:gd name="connsiteX24" fmla="*/ 1538288 w 4495800"/>
              <a:gd name="connsiteY24" fmla="*/ 1171575 h 2138363"/>
              <a:gd name="connsiteX25" fmla="*/ 1862138 w 4495800"/>
              <a:gd name="connsiteY25" fmla="*/ 1228725 h 2138363"/>
              <a:gd name="connsiteX26" fmla="*/ 1762125 w 4495800"/>
              <a:gd name="connsiteY26" fmla="*/ 1176338 h 2138363"/>
              <a:gd name="connsiteX27" fmla="*/ 2066925 w 4495800"/>
              <a:gd name="connsiteY27" fmla="*/ 1238250 h 2138363"/>
              <a:gd name="connsiteX28" fmla="*/ 1952625 w 4495800"/>
              <a:gd name="connsiteY28" fmla="*/ 1185863 h 2138363"/>
              <a:gd name="connsiteX29" fmla="*/ 2124075 w 4495800"/>
              <a:gd name="connsiteY29" fmla="*/ 1185863 h 2138363"/>
              <a:gd name="connsiteX30" fmla="*/ 1619250 w 4495800"/>
              <a:gd name="connsiteY30" fmla="*/ 1066800 h 2138363"/>
              <a:gd name="connsiteX31" fmla="*/ 2162175 w 4495800"/>
              <a:gd name="connsiteY31" fmla="*/ 1166813 h 2138363"/>
              <a:gd name="connsiteX32" fmla="*/ 2667000 w 4495800"/>
              <a:gd name="connsiteY32" fmla="*/ 1357313 h 2138363"/>
              <a:gd name="connsiteX33" fmla="*/ 4495800 w 4495800"/>
              <a:gd name="connsiteY33" fmla="*/ 1785938 h 2138363"/>
              <a:gd name="connsiteX34" fmla="*/ 4033838 w 4495800"/>
              <a:gd name="connsiteY34" fmla="*/ 1566863 h 2138363"/>
              <a:gd name="connsiteX35" fmla="*/ 3881438 w 4495800"/>
              <a:gd name="connsiteY35" fmla="*/ 1485900 h 2138363"/>
              <a:gd name="connsiteX36" fmla="*/ 3381375 w 4495800"/>
              <a:gd name="connsiteY36" fmla="*/ 1033463 h 2138363"/>
              <a:gd name="connsiteX37" fmla="*/ 2662238 w 4495800"/>
              <a:gd name="connsiteY37" fmla="*/ 1223962 h 2138363"/>
              <a:gd name="connsiteX38" fmla="*/ 3186113 w 4495800"/>
              <a:gd name="connsiteY38" fmla="*/ 909638 h 2138363"/>
              <a:gd name="connsiteX39" fmla="*/ 2143126 w 4495800"/>
              <a:gd name="connsiteY39" fmla="*/ 1057275 h 2138363"/>
              <a:gd name="connsiteX40" fmla="*/ 1885950 w 4495800"/>
              <a:gd name="connsiteY40" fmla="*/ 942975 h 2138363"/>
              <a:gd name="connsiteX41" fmla="*/ 2219325 w 4495800"/>
              <a:gd name="connsiteY41" fmla="*/ 990600 h 2138363"/>
              <a:gd name="connsiteX42" fmla="*/ 2457450 w 4495800"/>
              <a:gd name="connsiteY42" fmla="*/ 1004888 h 2138363"/>
              <a:gd name="connsiteX43" fmla="*/ 1981200 w 4495800"/>
              <a:gd name="connsiteY43" fmla="*/ 842962 h 2138363"/>
              <a:gd name="connsiteX44" fmla="*/ 2252663 w 4495800"/>
              <a:gd name="connsiteY44" fmla="*/ 866775 h 2138363"/>
              <a:gd name="connsiteX45" fmla="*/ 2085975 w 4495800"/>
              <a:gd name="connsiteY45" fmla="*/ 776287 h 2138363"/>
              <a:gd name="connsiteX46" fmla="*/ 1914525 w 4495800"/>
              <a:gd name="connsiteY46" fmla="*/ 685800 h 2138363"/>
              <a:gd name="connsiteX47" fmla="*/ 1795463 w 4495800"/>
              <a:gd name="connsiteY47" fmla="*/ 652463 h 2138363"/>
              <a:gd name="connsiteX48" fmla="*/ 1590675 w 4495800"/>
              <a:gd name="connsiteY48" fmla="*/ 561975 h 2138363"/>
              <a:gd name="connsiteX49" fmla="*/ 1481138 w 4495800"/>
              <a:gd name="connsiteY49" fmla="*/ 447675 h 2138363"/>
              <a:gd name="connsiteX50" fmla="*/ 1300163 w 4495800"/>
              <a:gd name="connsiteY50" fmla="*/ 290513 h 2138363"/>
              <a:gd name="connsiteX51" fmla="*/ 1047750 w 4495800"/>
              <a:gd name="connsiteY51" fmla="*/ 171450 h 2138363"/>
              <a:gd name="connsiteX52" fmla="*/ 819150 w 4495800"/>
              <a:gd name="connsiteY52" fmla="*/ 0 h 2138363"/>
              <a:gd name="connsiteX53" fmla="*/ 0 w 4495800"/>
              <a:gd name="connsiteY53" fmla="*/ 47625 h 2138363"/>
              <a:gd name="connsiteX0" fmla="*/ 0 w 4033838"/>
              <a:gd name="connsiteY0" fmla="*/ 47625 h 2138363"/>
              <a:gd name="connsiteX1" fmla="*/ 219075 w 4033838"/>
              <a:gd name="connsiteY1" fmla="*/ 433388 h 2138363"/>
              <a:gd name="connsiteX2" fmla="*/ 385763 w 4033838"/>
              <a:gd name="connsiteY2" fmla="*/ 757238 h 2138363"/>
              <a:gd name="connsiteX3" fmla="*/ 547688 w 4033838"/>
              <a:gd name="connsiteY3" fmla="*/ 1143000 h 2138363"/>
              <a:gd name="connsiteX4" fmla="*/ 657225 w 4033838"/>
              <a:gd name="connsiteY4" fmla="*/ 1409700 h 2138363"/>
              <a:gd name="connsiteX5" fmla="*/ 804863 w 4033838"/>
              <a:gd name="connsiteY5" fmla="*/ 1676400 h 2138363"/>
              <a:gd name="connsiteX6" fmla="*/ 876300 w 4033838"/>
              <a:gd name="connsiteY6" fmla="*/ 1809750 h 2138363"/>
              <a:gd name="connsiteX7" fmla="*/ 1209675 w 4033838"/>
              <a:gd name="connsiteY7" fmla="*/ 1790700 h 2138363"/>
              <a:gd name="connsiteX8" fmla="*/ 1466850 w 4033838"/>
              <a:gd name="connsiteY8" fmla="*/ 1757363 h 2138363"/>
              <a:gd name="connsiteX9" fmla="*/ 1585913 w 4033838"/>
              <a:gd name="connsiteY9" fmla="*/ 1719263 h 2138363"/>
              <a:gd name="connsiteX10" fmla="*/ 1519238 w 4033838"/>
              <a:gd name="connsiteY10" fmla="*/ 1676400 h 2138363"/>
              <a:gd name="connsiteX11" fmla="*/ 1633538 w 4033838"/>
              <a:gd name="connsiteY11" fmla="*/ 1666875 h 2138363"/>
              <a:gd name="connsiteX12" fmla="*/ 1852613 w 4033838"/>
              <a:gd name="connsiteY12" fmla="*/ 1676400 h 2138363"/>
              <a:gd name="connsiteX13" fmla="*/ 1776413 w 4033838"/>
              <a:gd name="connsiteY13" fmla="*/ 1719263 h 2138363"/>
              <a:gd name="connsiteX14" fmla="*/ 1909763 w 4033838"/>
              <a:gd name="connsiteY14" fmla="*/ 1776413 h 2138363"/>
              <a:gd name="connsiteX15" fmla="*/ 2185988 w 4033838"/>
              <a:gd name="connsiteY15" fmla="*/ 1785938 h 2138363"/>
              <a:gd name="connsiteX16" fmla="*/ 2576513 w 4033838"/>
              <a:gd name="connsiteY16" fmla="*/ 1828800 h 2138363"/>
              <a:gd name="connsiteX17" fmla="*/ 2990850 w 4033838"/>
              <a:gd name="connsiteY17" fmla="*/ 1914525 h 2138363"/>
              <a:gd name="connsiteX18" fmla="*/ 3028950 w 4033838"/>
              <a:gd name="connsiteY18" fmla="*/ 1928813 h 2138363"/>
              <a:gd name="connsiteX19" fmla="*/ 3990975 w 4033838"/>
              <a:gd name="connsiteY19" fmla="*/ 2138363 h 2138363"/>
              <a:gd name="connsiteX20" fmla="*/ 2752725 w 4033838"/>
              <a:gd name="connsiteY20" fmla="*/ 1700213 h 2138363"/>
              <a:gd name="connsiteX21" fmla="*/ 2900363 w 4033838"/>
              <a:gd name="connsiteY21" fmla="*/ 1690688 h 2138363"/>
              <a:gd name="connsiteX22" fmla="*/ 2528888 w 4033838"/>
              <a:gd name="connsiteY22" fmla="*/ 1495425 h 2138363"/>
              <a:gd name="connsiteX23" fmla="*/ 2138363 w 4033838"/>
              <a:gd name="connsiteY23" fmla="*/ 1343025 h 2138363"/>
              <a:gd name="connsiteX24" fmla="*/ 1538288 w 4033838"/>
              <a:gd name="connsiteY24" fmla="*/ 1171575 h 2138363"/>
              <a:gd name="connsiteX25" fmla="*/ 1862138 w 4033838"/>
              <a:gd name="connsiteY25" fmla="*/ 1228725 h 2138363"/>
              <a:gd name="connsiteX26" fmla="*/ 1762125 w 4033838"/>
              <a:gd name="connsiteY26" fmla="*/ 1176338 h 2138363"/>
              <a:gd name="connsiteX27" fmla="*/ 2066925 w 4033838"/>
              <a:gd name="connsiteY27" fmla="*/ 1238250 h 2138363"/>
              <a:gd name="connsiteX28" fmla="*/ 1952625 w 4033838"/>
              <a:gd name="connsiteY28" fmla="*/ 1185863 h 2138363"/>
              <a:gd name="connsiteX29" fmla="*/ 2124075 w 4033838"/>
              <a:gd name="connsiteY29" fmla="*/ 1185863 h 2138363"/>
              <a:gd name="connsiteX30" fmla="*/ 1619250 w 4033838"/>
              <a:gd name="connsiteY30" fmla="*/ 1066800 h 2138363"/>
              <a:gd name="connsiteX31" fmla="*/ 2162175 w 4033838"/>
              <a:gd name="connsiteY31" fmla="*/ 1166813 h 2138363"/>
              <a:gd name="connsiteX32" fmla="*/ 2667000 w 4033838"/>
              <a:gd name="connsiteY32" fmla="*/ 1357313 h 2138363"/>
              <a:gd name="connsiteX33" fmla="*/ 4033838 w 4033838"/>
              <a:gd name="connsiteY33" fmla="*/ 1566863 h 2138363"/>
              <a:gd name="connsiteX34" fmla="*/ 3881438 w 4033838"/>
              <a:gd name="connsiteY34" fmla="*/ 1485900 h 2138363"/>
              <a:gd name="connsiteX35" fmla="*/ 3381375 w 4033838"/>
              <a:gd name="connsiteY35" fmla="*/ 1033463 h 2138363"/>
              <a:gd name="connsiteX36" fmla="*/ 2662238 w 4033838"/>
              <a:gd name="connsiteY36" fmla="*/ 1223962 h 2138363"/>
              <a:gd name="connsiteX37" fmla="*/ 3186113 w 4033838"/>
              <a:gd name="connsiteY37" fmla="*/ 909638 h 2138363"/>
              <a:gd name="connsiteX38" fmla="*/ 2143126 w 4033838"/>
              <a:gd name="connsiteY38" fmla="*/ 1057275 h 2138363"/>
              <a:gd name="connsiteX39" fmla="*/ 1885950 w 4033838"/>
              <a:gd name="connsiteY39" fmla="*/ 942975 h 2138363"/>
              <a:gd name="connsiteX40" fmla="*/ 2219325 w 4033838"/>
              <a:gd name="connsiteY40" fmla="*/ 990600 h 2138363"/>
              <a:gd name="connsiteX41" fmla="*/ 2457450 w 4033838"/>
              <a:gd name="connsiteY41" fmla="*/ 1004888 h 2138363"/>
              <a:gd name="connsiteX42" fmla="*/ 1981200 w 4033838"/>
              <a:gd name="connsiteY42" fmla="*/ 842962 h 2138363"/>
              <a:gd name="connsiteX43" fmla="*/ 2252663 w 4033838"/>
              <a:gd name="connsiteY43" fmla="*/ 866775 h 2138363"/>
              <a:gd name="connsiteX44" fmla="*/ 2085975 w 4033838"/>
              <a:gd name="connsiteY44" fmla="*/ 776287 h 2138363"/>
              <a:gd name="connsiteX45" fmla="*/ 1914525 w 4033838"/>
              <a:gd name="connsiteY45" fmla="*/ 685800 h 2138363"/>
              <a:gd name="connsiteX46" fmla="*/ 1795463 w 4033838"/>
              <a:gd name="connsiteY46" fmla="*/ 652463 h 2138363"/>
              <a:gd name="connsiteX47" fmla="*/ 1590675 w 4033838"/>
              <a:gd name="connsiteY47" fmla="*/ 561975 h 2138363"/>
              <a:gd name="connsiteX48" fmla="*/ 1481138 w 4033838"/>
              <a:gd name="connsiteY48" fmla="*/ 447675 h 2138363"/>
              <a:gd name="connsiteX49" fmla="*/ 1300163 w 4033838"/>
              <a:gd name="connsiteY49" fmla="*/ 290513 h 2138363"/>
              <a:gd name="connsiteX50" fmla="*/ 1047750 w 4033838"/>
              <a:gd name="connsiteY50" fmla="*/ 171450 h 2138363"/>
              <a:gd name="connsiteX51" fmla="*/ 819150 w 4033838"/>
              <a:gd name="connsiteY51" fmla="*/ 0 h 2138363"/>
              <a:gd name="connsiteX52" fmla="*/ 0 w 4033838"/>
              <a:gd name="connsiteY52" fmla="*/ 47625 h 2138363"/>
              <a:gd name="connsiteX0" fmla="*/ 0 w 3990975"/>
              <a:gd name="connsiteY0" fmla="*/ 47625 h 2138363"/>
              <a:gd name="connsiteX1" fmla="*/ 219075 w 3990975"/>
              <a:gd name="connsiteY1" fmla="*/ 433388 h 2138363"/>
              <a:gd name="connsiteX2" fmla="*/ 385763 w 3990975"/>
              <a:gd name="connsiteY2" fmla="*/ 757238 h 2138363"/>
              <a:gd name="connsiteX3" fmla="*/ 547688 w 3990975"/>
              <a:gd name="connsiteY3" fmla="*/ 1143000 h 2138363"/>
              <a:gd name="connsiteX4" fmla="*/ 657225 w 3990975"/>
              <a:gd name="connsiteY4" fmla="*/ 1409700 h 2138363"/>
              <a:gd name="connsiteX5" fmla="*/ 804863 w 3990975"/>
              <a:gd name="connsiteY5" fmla="*/ 1676400 h 2138363"/>
              <a:gd name="connsiteX6" fmla="*/ 876300 w 3990975"/>
              <a:gd name="connsiteY6" fmla="*/ 1809750 h 2138363"/>
              <a:gd name="connsiteX7" fmla="*/ 1209675 w 3990975"/>
              <a:gd name="connsiteY7" fmla="*/ 1790700 h 2138363"/>
              <a:gd name="connsiteX8" fmla="*/ 1466850 w 3990975"/>
              <a:gd name="connsiteY8" fmla="*/ 1757363 h 2138363"/>
              <a:gd name="connsiteX9" fmla="*/ 1585913 w 3990975"/>
              <a:gd name="connsiteY9" fmla="*/ 1719263 h 2138363"/>
              <a:gd name="connsiteX10" fmla="*/ 1519238 w 3990975"/>
              <a:gd name="connsiteY10" fmla="*/ 1676400 h 2138363"/>
              <a:gd name="connsiteX11" fmla="*/ 1633538 w 3990975"/>
              <a:gd name="connsiteY11" fmla="*/ 1666875 h 2138363"/>
              <a:gd name="connsiteX12" fmla="*/ 1852613 w 3990975"/>
              <a:gd name="connsiteY12" fmla="*/ 1676400 h 2138363"/>
              <a:gd name="connsiteX13" fmla="*/ 1776413 w 3990975"/>
              <a:gd name="connsiteY13" fmla="*/ 1719263 h 2138363"/>
              <a:gd name="connsiteX14" fmla="*/ 1909763 w 3990975"/>
              <a:gd name="connsiteY14" fmla="*/ 1776413 h 2138363"/>
              <a:gd name="connsiteX15" fmla="*/ 2185988 w 3990975"/>
              <a:gd name="connsiteY15" fmla="*/ 1785938 h 2138363"/>
              <a:gd name="connsiteX16" fmla="*/ 2576513 w 3990975"/>
              <a:gd name="connsiteY16" fmla="*/ 1828800 h 2138363"/>
              <a:gd name="connsiteX17" fmla="*/ 2990850 w 3990975"/>
              <a:gd name="connsiteY17" fmla="*/ 1914525 h 2138363"/>
              <a:gd name="connsiteX18" fmla="*/ 3028950 w 3990975"/>
              <a:gd name="connsiteY18" fmla="*/ 1928813 h 2138363"/>
              <a:gd name="connsiteX19" fmla="*/ 3990975 w 3990975"/>
              <a:gd name="connsiteY19" fmla="*/ 2138363 h 2138363"/>
              <a:gd name="connsiteX20" fmla="*/ 2752725 w 3990975"/>
              <a:gd name="connsiteY20" fmla="*/ 1700213 h 2138363"/>
              <a:gd name="connsiteX21" fmla="*/ 2900363 w 3990975"/>
              <a:gd name="connsiteY21" fmla="*/ 1690688 h 2138363"/>
              <a:gd name="connsiteX22" fmla="*/ 2528888 w 3990975"/>
              <a:gd name="connsiteY22" fmla="*/ 1495425 h 2138363"/>
              <a:gd name="connsiteX23" fmla="*/ 2138363 w 3990975"/>
              <a:gd name="connsiteY23" fmla="*/ 1343025 h 2138363"/>
              <a:gd name="connsiteX24" fmla="*/ 1538288 w 3990975"/>
              <a:gd name="connsiteY24" fmla="*/ 1171575 h 2138363"/>
              <a:gd name="connsiteX25" fmla="*/ 1862138 w 3990975"/>
              <a:gd name="connsiteY25" fmla="*/ 1228725 h 2138363"/>
              <a:gd name="connsiteX26" fmla="*/ 1762125 w 3990975"/>
              <a:gd name="connsiteY26" fmla="*/ 1176338 h 2138363"/>
              <a:gd name="connsiteX27" fmla="*/ 2066925 w 3990975"/>
              <a:gd name="connsiteY27" fmla="*/ 1238250 h 2138363"/>
              <a:gd name="connsiteX28" fmla="*/ 1952625 w 3990975"/>
              <a:gd name="connsiteY28" fmla="*/ 1185863 h 2138363"/>
              <a:gd name="connsiteX29" fmla="*/ 2124075 w 3990975"/>
              <a:gd name="connsiteY29" fmla="*/ 1185863 h 2138363"/>
              <a:gd name="connsiteX30" fmla="*/ 1619250 w 3990975"/>
              <a:gd name="connsiteY30" fmla="*/ 1066800 h 2138363"/>
              <a:gd name="connsiteX31" fmla="*/ 2162175 w 3990975"/>
              <a:gd name="connsiteY31" fmla="*/ 1166813 h 2138363"/>
              <a:gd name="connsiteX32" fmla="*/ 2667000 w 3990975"/>
              <a:gd name="connsiteY32" fmla="*/ 1357313 h 2138363"/>
              <a:gd name="connsiteX33" fmla="*/ 3881438 w 3990975"/>
              <a:gd name="connsiteY33" fmla="*/ 1485900 h 2138363"/>
              <a:gd name="connsiteX34" fmla="*/ 3381375 w 3990975"/>
              <a:gd name="connsiteY34" fmla="*/ 1033463 h 2138363"/>
              <a:gd name="connsiteX35" fmla="*/ 2662238 w 3990975"/>
              <a:gd name="connsiteY35" fmla="*/ 1223962 h 2138363"/>
              <a:gd name="connsiteX36" fmla="*/ 3186113 w 3990975"/>
              <a:gd name="connsiteY36" fmla="*/ 909638 h 2138363"/>
              <a:gd name="connsiteX37" fmla="*/ 2143126 w 3990975"/>
              <a:gd name="connsiteY37" fmla="*/ 1057275 h 2138363"/>
              <a:gd name="connsiteX38" fmla="*/ 1885950 w 3990975"/>
              <a:gd name="connsiteY38" fmla="*/ 942975 h 2138363"/>
              <a:gd name="connsiteX39" fmla="*/ 2219325 w 3990975"/>
              <a:gd name="connsiteY39" fmla="*/ 990600 h 2138363"/>
              <a:gd name="connsiteX40" fmla="*/ 2457450 w 3990975"/>
              <a:gd name="connsiteY40" fmla="*/ 1004888 h 2138363"/>
              <a:gd name="connsiteX41" fmla="*/ 1981200 w 3990975"/>
              <a:gd name="connsiteY41" fmla="*/ 842962 h 2138363"/>
              <a:gd name="connsiteX42" fmla="*/ 2252663 w 3990975"/>
              <a:gd name="connsiteY42" fmla="*/ 866775 h 2138363"/>
              <a:gd name="connsiteX43" fmla="*/ 2085975 w 3990975"/>
              <a:gd name="connsiteY43" fmla="*/ 776287 h 2138363"/>
              <a:gd name="connsiteX44" fmla="*/ 1914525 w 3990975"/>
              <a:gd name="connsiteY44" fmla="*/ 685800 h 2138363"/>
              <a:gd name="connsiteX45" fmla="*/ 1795463 w 3990975"/>
              <a:gd name="connsiteY45" fmla="*/ 652463 h 2138363"/>
              <a:gd name="connsiteX46" fmla="*/ 1590675 w 3990975"/>
              <a:gd name="connsiteY46" fmla="*/ 561975 h 2138363"/>
              <a:gd name="connsiteX47" fmla="*/ 1481138 w 3990975"/>
              <a:gd name="connsiteY47" fmla="*/ 447675 h 2138363"/>
              <a:gd name="connsiteX48" fmla="*/ 1300163 w 3990975"/>
              <a:gd name="connsiteY48" fmla="*/ 290513 h 2138363"/>
              <a:gd name="connsiteX49" fmla="*/ 1047750 w 3990975"/>
              <a:gd name="connsiteY49" fmla="*/ 171450 h 2138363"/>
              <a:gd name="connsiteX50" fmla="*/ 819150 w 3990975"/>
              <a:gd name="connsiteY50" fmla="*/ 0 h 2138363"/>
              <a:gd name="connsiteX51" fmla="*/ 0 w 3990975"/>
              <a:gd name="connsiteY51" fmla="*/ 47625 h 2138363"/>
              <a:gd name="connsiteX0" fmla="*/ 0 w 3990975"/>
              <a:gd name="connsiteY0" fmla="*/ 47625 h 2138363"/>
              <a:gd name="connsiteX1" fmla="*/ 219075 w 3990975"/>
              <a:gd name="connsiteY1" fmla="*/ 433388 h 2138363"/>
              <a:gd name="connsiteX2" fmla="*/ 385763 w 3990975"/>
              <a:gd name="connsiteY2" fmla="*/ 757238 h 2138363"/>
              <a:gd name="connsiteX3" fmla="*/ 547688 w 3990975"/>
              <a:gd name="connsiteY3" fmla="*/ 1143000 h 2138363"/>
              <a:gd name="connsiteX4" fmla="*/ 657225 w 3990975"/>
              <a:gd name="connsiteY4" fmla="*/ 1409700 h 2138363"/>
              <a:gd name="connsiteX5" fmla="*/ 804863 w 3990975"/>
              <a:gd name="connsiteY5" fmla="*/ 1676400 h 2138363"/>
              <a:gd name="connsiteX6" fmla="*/ 876300 w 3990975"/>
              <a:gd name="connsiteY6" fmla="*/ 1809750 h 2138363"/>
              <a:gd name="connsiteX7" fmla="*/ 1209675 w 3990975"/>
              <a:gd name="connsiteY7" fmla="*/ 1790700 h 2138363"/>
              <a:gd name="connsiteX8" fmla="*/ 1466850 w 3990975"/>
              <a:gd name="connsiteY8" fmla="*/ 1757363 h 2138363"/>
              <a:gd name="connsiteX9" fmla="*/ 1585913 w 3990975"/>
              <a:gd name="connsiteY9" fmla="*/ 1719263 h 2138363"/>
              <a:gd name="connsiteX10" fmla="*/ 1519238 w 3990975"/>
              <a:gd name="connsiteY10" fmla="*/ 1676400 h 2138363"/>
              <a:gd name="connsiteX11" fmla="*/ 1633538 w 3990975"/>
              <a:gd name="connsiteY11" fmla="*/ 1666875 h 2138363"/>
              <a:gd name="connsiteX12" fmla="*/ 1852613 w 3990975"/>
              <a:gd name="connsiteY12" fmla="*/ 1676400 h 2138363"/>
              <a:gd name="connsiteX13" fmla="*/ 1776413 w 3990975"/>
              <a:gd name="connsiteY13" fmla="*/ 1719263 h 2138363"/>
              <a:gd name="connsiteX14" fmla="*/ 1909763 w 3990975"/>
              <a:gd name="connsiteY14" fmla="*/ 1776413 h 2138363"/>
              <a:gd name="connsiteX15" fmla="*/ 2185988 w 3990975"/>
              <a:gd name="connsiteY15" fmla="*/ 1785938 h 2138363"/>
              <a:gd name="connsiteX16" fmla="*/ 2576513 w 3990975"/>
              <a:gd name="connsiteY16" fmla="*/ 1828800 h 2138363"/>
              <a:gd name="connsiteX17" fmla="*/ 2990850 w 3990975"/>
              <a:gd name="connsiteY17" fmla="*/ 1914525 h 2138363"/>
              <a:gd name="connsiteX18" fmla="*/ 3028950 w 3990975"/>
              <a:gd name="connsiteY18" fmla="*/ 1928813 h 2138363"/>
              <a:gd name="connsiteX19" fmla="*/ 3990975 w 3990975"/>
              <a:gd name="connsiteY19" fmla="*/ 2138363 h 2138363"/>
              <a:gd name="connsiteX20" fmla="*/ 2752725 w 3990975"/>
              <a:gd name="connsiteY20" fmla="*/ 1700213 h 2138363"/>
              <a:gd name="connsiteX21" fmla="*/ 2900363 w 3990975"/>
              <a:gd name="connsiteY21" fmla="*/ 1690688 h 2138363"/>
              <a:gd name="connsiteX22" fmla="*/ 2528888 w 3990975"/>
              <a:gd name="connsiteY22" fmla="*/ 1495425 h 2138363"/>
              <a:gd name="connsiteX23" fmla="*/ 2138363 w 3990975"/>
              <a:gd name="connsiteY23" fmla="*/ 1343025 h 2138363"/>
              <a:gd name="connsiteX24" fmla="*/ 1538288 w 3990975"/>
              <a:gd name="connsiteY24" fmla="*/ 1171575 h 2138363"/>
              <a:gd name="connsiteX25" fmla="*/ 1862138 w 3990975"/>
              <a:gd name="connsiteY25" fmla="*/ 1228725 h 2138363"/>
              <a:gd name="connsiteX26" fmla="*/ 1762125 w 3990975"/>
              <a:gd name="connsiteY26" fmla="*/ 1176338 h 2138363"/>
              <a:gd name="connsiteX27" fmla="*/ 2066925 w 3990975"/>
              <a:gd name="connsiteY27" fmla="*/ 1238250 h 2138363"/>
              <a:gd name="connsiteX28" fmla="*/ 1952625 w 3990975"/>
              <a:gd name="connsiteY28" fmla="*/ 1185863 h 2138363"/>
              <a:gd name="connsiteX29" fmla="*/ 2124075 w 3990975"/>
              <a:gd name="connsiteY29" fmla="*/ 1185863 h 2138363"/>
              <a:gd name="connsiteX30" fmla="*/ 1619250 w 3990975"/>
              <a:gd name="connsiteY30" fmla="*/ 1066800 h 2138363"/>
              <a:gd name="connsiteX31" fmla="*/ 2162175 w 3990975"/>
              <a:gd name="connsiteY31" fmla="*/ 1166813 h 2138363"/>
              <a:gd name="connsiteX32" fmla="*/ 2667000 w 3990975"/>
              <a:gd name="connsiteY32" fmla="*/ 1357313 h 2138363"/>
              <a:gd name="connsiteX33" fmla="*/ 3381375 w 3990975"/>
              <a:gd name="connsiteY33" fmla="*/ 1033463 h 2138363"/>
              <a:gd name="connsiteX34" fmla="*/ 2662238 w 3990975"/>
              <a:gd name="connsiteY34" fmla="*/ 1223962 h 2138363"/>
              <a:gd name="connsiteX35" fmla="*/ 3186113 w 3990975"/>
              <a:gd name="connsiteY35" fmla="*/ 909638 h 2138363"/>
              <a:gd name="connsiteX36" fmla="*/ 2143126 w 3990975"/>
              <a:gd name="connsiteY36" fmla="*/ 1057275 h 2138363"/>
              <a:gd name="connsiteX37" fmla="*/ 1885950 w 3990975"/>
              <a:gd name="connsiteY37" fmla="*/ 942975 h 2138363"/>
              <a:gd name="connsiteX38" fmla="*/ 2219325 w 3990975"/>
              <a:gd name="connsiteY38" fmla="*/ 990600 h 2138363"/>
              <a:gd name="connsiteX39" fmla="*/ 2457450 w 3990975"/>
              <a:gd name="connsiteY39" fmla="*/ 1004888 h 2138363"/>
              <a:gd name="connsiteX40" fmla="*/ 1981200 w 3990975"/>
              <a:gd name="connsiteY40" fmla="*/ 842962 h 2138363"/>
              <a:gd name="connsiteX41" fmla="*/ 2252663 w 3990975"/>
              <a:gd name="connsiteY41" fmla="*/ 866775 h 2138363"/>
              <a:gd name="connsiteX42" fmla="*/ 2085975 w 3990975"/>
              <a:gd name="connsiteY42" fmla="*/ 776287 h 2138363"/>
              <a:gd name="connsiteX43" fmla="*/ 1914525 w 3990975"/>
              <a:gd name="connsiteY43" fmla="*/ 685800 h 2138363"/>
              <a:gd name="connsiteX44" fmla="*/ 1795463 w 3990975"/>
              <a:gd name="connsiteY44" fmla="*/ 652463 h 2138363"/>
              <a:gd name="connsiteX45" fmla="*/ 1590675 w 3990975"/>
              <a:gd name="connsiteY45" fmla="*/ 561975 h 2138363"/>
              <a:gd name="connsiteX46" fmla="*/ 1481138 w 3990975"/>
              <a:gd name="connsiteY46" fmla="*/ 447675 h 2138363"/>
              <a:gd name="connsiteX47" fmla="*/ 1300163 w 3990975"/>
              <a:gd name="connsiteY47" fmla="*/ 290513 h 2138363"/>
              <a:gd name="connsiteX48" fmla="*/ 1047750 w 3990975"/>
              <a:gd name="connsiteY48" fmla="*/ 171450 h 2138363"/>
              <a:gd name="connsiteX49" fmla="*/ 819150 w 3990975"/>
              <a:gd name="connsiteY49" fmla="*/ 0 h 2138363"/>
              <a:gd name="connsiteX50" fmla="*/ 0 w 3990975"/>
              <a:gd name="connsiteY50" fmla="*/ 47625 h 2138363"/>
              <a:gd name="connsiteX0" fmla="*/ 0 w 3990975"/>
              <a:gd name="connsiteY0" fmla="*/ 47625 h 2138363"/>
              <a:gd name="connsiteX1" fmla="*/ 219075 w 3990975"/>
              <a:gd name="connsiteY1" fmla="*/ 433388 h 2138363"/>
              <a:gd name="connsiteX2" fmla="*/ 385763 w 3990975"/>
              <a:gd name="connsiteY2" fmla="*/ 757238 h 2138363"/>
              <a:gd name="connsiteX3" fmla="*/ 547688 w 3990975"/>
              <a:gd name="connsiteY3" fmla="*/ 1143000 h 2138363"/>
              <a:gd name="connsiteX4" fmla="*/ 657225 w 3990975"/>
              <a:gd name="connsiteY4" fmla="*/ 1409700 h 2138363"/>
              <a:gd name="connsiteX5" fmla="*/ 804863 w 3990975"/>
              <a:gd name="connsiteY5" fmla="*/ 1676400 h 2138363"/>
              <a:gd name="connsiteX6" fmla="*/ 876300 w 3990975"/>
              <a:gd name="connsiteY6" fmla="*/ 1809750 h 2138363"/>
              <a:gd name="connsiteX7" fmla="*/ 1209675 w 3990975"/>
              <a:gd name="connsiteY7" fmla="*/ 1790700 h 2138363"/>
              <a:gd name="connsiteX8" fmla="*/ 1466850 w 3990975"/>
              <a:gd name="connsiteY8" fmla="*/ 1757363 h 2138363"/>
              <a:gd name="connsiteX9" fmla="*/ 1585913 w 3990975"/>
              <a:gd name="connsiteY9" fmla="*/ 1719263 h 2138363"/>
              <a:gd name="connsiteX10" fmla="*/ 1519238 w 3990975"/>
              <a:gd name="connsiteY10" fmla="*/ 1676400 h 2138363"/>
              <a:gd name="connsiteX11" fmla="*/ 1633538 w 3990975"/>
              <a:gd name="connsiteY11" fmla="*/ 1666875 h 2138363"/>
              <a:gd name="connsiteX12" fmla="*/ 1852613 w 3990975"/>
              <a:gd name="connsiteY12" fmla="*/ 1676400 h 2138363"/>
              <a:gd name="connsiteX13" fmla="*/ 1776413 w 3990975"/>
              <a:gd name="connsiteY13" fmla="*/ 1719263 h 2138363"/>
              <a:gd name="connsiteX14" fmla="*/ 1909763 w 3990975"/>
              <a:gd name="connsiteY14" fmla="*/ 1776413 h 2138363"/>
              <a:gd name="connsiteX15" fmla="*/ 2185988 w 3990975"/>
              <a:gd name="connsiteY15" fmla="*/ 1785938 h 2138363"/>
              <a:gd name="connsiteX16" fmla="*/ 2576513 w 3990975"/>
              <a:gd name="connsiteY16" fmla="*/ 1828800 h 2138363"/>
              <a:gd name="connsiteX17" fmla="*/ 2990850 w 3990975"/>
              <a:gd name="connsiteY17" fmla="*/ 1914525 h 2138363"/>
              <a:gd name="connsiteX18" fmla="*/ 3028950 w 3990975"/>
              <a:gd name="connsiteY18" fmla="*/ 1928813 h 2138363"/>
              <a:gd name="connsiteX19" fmla="*/ 3990975 w 3990975"/>
              <a:gd name="connsiteY19" fmla="*/ 2138363 h 2138363"/>
              <a:gd name="connsiteX20" fmla="*/ 2752725 w 3990975"/>
              <a:gd name="connsiteY20" fmla="*/ 1700213 h 2138363"/>
              <a:gd name="connsiteX21" fmla="*/ 2900363 w 3990975"/>
              <a:gd name="connsiteY21" fmla="*/ 1690688 h 2138363"/>
              <a:gd name="connsiteX22" fmla="*/ 2528888 w 3990975"/>
              <a:gd name="connsiteY22" fmla="*/ 1495425 h 2138363"/>
              <a:gd name="connsiteX23" fmla="*/ 2138363 w 3990975"/>
              <a:gd name="connsiteY23" fmla="*/ 1343025 h 2138363"/>
              <a:gd name="connsiteX24" fmla="*/ 1538288 w 3990975"/>
              <a:gd name="connsiteY24" fmla="*/ 1171575 h 2138363"/>
              <a:gd name="connsiteX25" fmla="*/ 1862138 w 3990975"/>
              <a:gd name="connsiteY25" fmla="*/ 1228725 h 2138363"/>
              <a:gd name="connsiteX26" fmla="*/ 1762125 w 3990975"/>
              <a:gd name="connsiteY26" fmla="*/ 1176338 h 2138363"/>
              <a:gd name="connsiteX27" fmla="*/ 2066925 w 3990975"/>
              <a:gd name="connsiteY27" fmla="*/ 1238250 h 2138363"/>
              <a:gd name="connsiteX28" fmla="*/ 1952625 w 3990975"/>
              <a:gd name="connsiteY28" fmla="*/ 1185863 h 2138363"/>
              <a:gd name="connsiteX29" fmla="*/ 2124075 w 3990975"/>
              <a:gd name="connsiteY29" fmla="*/ 1185863 h 2138363"/>
              <a:gd name="connsiteX30" fmla="*/ 1619250 w 3990975"/>
              <a:gd name="connsiteY30" fmla="*/ 1066800 h 2138363"/>
              <a:gd name="connsiteX31" fmla="*/ 2162175 w 3990975"/>
              <a:gd name="connsiteY31" fmla="*/ 1166813 h 2138363"/>
              <a:gd name="connsiteX32" fmla="*/ 2667000 w 3990975"/>
              <a:gd name="connsiteY32" fmla="*/ 1357313 h 2138363"/>
              <a:gd name="connsiteX33" fmla="*/ 2662238 w 3990975"/>
              <a:gd name="connsiteY33" fmla="*/ 1223962 h 2138363"/>
              <a:gd name="connsiteX34" fmla="*/ 3186113 w 3990975"/>
              <a:gd name="connsiteY34" fmla="*/ 909638 h 2138363"/>
              <a:gd name="connsiteX35" fmla="*/ 2143126 w 3990975"/>
              <a:gd name="connsiteY35" fmla="*/ 1057275 h 2138363"/>
              <a:gd name="connsiteX36" fmla="*/ 1885950 w 3990975"/>
              <a:gd name="connsiteY36" fmla="*/ 942975 h 2138363"/>
              <a:gd name="connsiteX37" fmla="*/ 2219325 w 3990975"/>
              <a:gd name="connsiteY37" fmla="*/ 990600 h 2138363"/>
              <a:gd name="connsiteX38" fmla="*/ 2457450 w 3990975"/>
              <a:gd name="connsiteY38" fmla="*/ 1004888 h 2138363"/>
              <a:gd name="connsiteX39" fmla="*/ 1981200 w 3990975"/>
              <a:gd name="connsiteY39" fmla="*/ 842962 h 2138363"/>
              <a:gd name="connsiteX40" fmla="*/ 2252663 w 3990975"/>
              <a:gd name="connsiteY40" fmla="*/ 866775 h 2138363"/>
              <a:gd name="connsiteX41" fmla="*/ 2085975 w 3990975"/>
              <a:gd name="connsiteY41" fmla="*/ 776287 h 2138363"/>
              <a:gd name="connsiteX42" fmla="*/ 1914525 w 3990975"/>
              <a:gd name="connsiteY42" fmla="*/ 685800 h 2138363"/>
              <a:gd name="connsiteX43" fmla="*/ 1795463 w 3990975"/>
              <a:gd name="connsiteY43" fmla="*/ 652463 h 2138363"/>
              <a:gd name="connsiteX44" fmla="*/ 1590675 w 3990975"/>
              <a:gd name="connsiteY44" fmla="*/ 561975 h 2138363"/>
              <a:gd name="connsiteX45" fmla="*/ 1481138 w 3990975"/>
              <a:gd name="connsiteY45" fmla="*/ 447675 h 2138363"/>
              <a:gd name="connsiteX46" fmla="*/ 1300163 w 3990975"/>
              <a:gd name="connsiteY46" fmla="*/ 290513 h 2138363"/>
              <a:gd name="connsiteX47" fmla="*/ 1047750 w 3990975"/>
              <a:gd name="connsiteY47" fmla="*/ 171450 h 2138363"/>
              <a:gd name="connsiteX48" fmla="*/ 819150 w 3990975"/>
              <a:gd name="connsiteY48" fmla="*/ 0 h 2138363"/>
              <a:gd name="connsiteX49" fmla="*/ 0 w 3990975"/>
              <a:gd name="connsiteY49" fmla="*/ 47625 h 2138363"/>
              <a:gd name="connsiteX0" fmla="*/ 0 w 3990975"/>
              <a:gd name="connsiteY0" fmla="*/ 47625 h 2138363"/>
              <a:gd name="connsiteX1" fmla="*/ 219075 w 3990975"/>
              <a:gd name="connsiteY1" fmla="*/ 433388 h 2138363"/>
              <a:gd name="connsiteX2" fmla="*/ 385763 w 3990975"/>
              <a:gd name="connsiteY2" fmla="*/ 757238 h 2138363"/>
              <a:gd name="connsiteX3" fmla="*/ 547688 w 3990975"/>
              <a:gd name="connsiteY3" fmla="*/ 1143000 h 2138363"/>
              <a:gd name="connsiteX4" fmla="*/ 657225 w 3990975"/>
              <a:gd name="connsiteY4" fmla="*/ 1409700 h 2138363"/>
              <a:gd name="connsiteX5" fmla="*/ 804863 w 3990975"/>
              <a:gd name="connsiteY5" fmla="*/ 1676400 h 2138363"/>
              <a:gd name="connsiteX6" fmla="*/ 876300 w 3990975"/>
              <a:gd name="connsiteY6" fmla="*/ 1809750 h 2138363"/>
              <a:gd name="connsiteX7" fmla="*/ 1209675 w 3990975"/>
              <a:gd name="connsiteY7" fmla="*/ 1790700 h 2138363"/>
              <a:gd name="connsiteX8" fmla="*/ 1466850 w 3990975"/>
              <a:gd name="connsiteY8" fmla="*/ 1757363 h 2138363"/>
              <a:gd name="connsiteX9" fmla="*/ 1585913 w 3990975"/>
              <a:gd name="connsiteY9" fmla="*/ 1719263 h 2138363"/>
              <a:gd name="connsiteX10" fmla="*/ 1519238 w 3990975"/>
              <a:gd name="connsiteY10" fmla="*/ 1676400 h 2138363"/>
              <a:gd name="connsiteX11" fmla="*/ 1633538 w 3990975"/>
              <a:gd name="connsiteY11" fmla="*/ 1666875 h 2138363"/>
              <a:gd name="connsiteX12" fmla="*/ 1852613 w 3990975"/>
              <a:gd name="connsiteY12" fmla="*/ 1676400 h 2138363"/>
              <a:gd name="connsiteX13" fmla="*/ 1776413 w 3990975"/>
              <a:gd name="connsiteY13" fmla="*/ 1719263 h 2138363"/>
              <a:gd name="connsiteX14" fmla="*/ 1909763 w 3990975"/>
              <a:gd name="connsiteY14" fmla="*/ 1776413 h 2138363"/>
              <a:gd name="connsiteX15" fmla="*/ 2185988 w 3990975"/>
              <a:gd name="connsiteY15" fmla="*/ 1785938 h 2138363"/>
              <a:gd name="connsiteX16" fmla="*/ 2576513 w 3990975"/>
              <a:gd name="connsiteY16" fmla="*/ 1828800 h 2138363"/>
              <a:gd name="connsiteX17" fmla="*/ 2990850 w 3990975"/>
              <a:gd name="connsiteY17" fmla="*/ 1914525 h 2138363"/>
              <a:gd name="connsiteX18" fmla="*/ 3028950 w 3990975"/>
              <a:gd name="connsiteY18" fmla="*/ 1928813 h 2138363"/>
              <a:gd name="connsiteX19" fmla="*/ 3990975 w 3990975"/>
              <a:gd name="connsiteY19" fmla="*/ 2138363 h 2138363"/>
              <a:gd name="connsiteX20" fmla="*/ 2752725 w 3990975"/>
              <a:gd name="connsiteY20" fmla="*/ 1700213 h 2138363"/>
              <a:gd name="connsiteX21" fmla="*/ 2900363 w 3990975"/>
              <a:gd name="connsiteY21" fmla="*/ 1690688 h 2138363"/>
              <a:gd name="connsiteX22" fmla="*/ 2528888 w 3990975"/>
              <a:gd name="connsiteY22" fmla="*/ 1495425 h 2138363"/>
              <a:gd name="connsiteX23" fmla="*/ 2138363 w 3990975"/>
              <a:gd name="connsiteY23" fmla="*/ 1343025 h 2138363"/>
              <a:gd name="connsiteX24" fmla="*/ 1538288 w 3990975"/>
              <a:gd name="connsiteY24" fmla="*/ 1171575 h 2138363"/>
              <a:gd name="connsiteX25" fmla="*/ 1862138 w 3990975"/>
              <a:gd name="connsiteY25" fmla="*/ 1228725 h 2138363"/>
              <a:gd name="connsiteX26" fmla="*/ 1762125 w 3990975"/>
              <a:gd name="connsiteY26" fmla="*/ 1176338 h 2138363"/>
              <a:gd name="connsiteX27" fmla="*/ 2066925 w 3990975"/>
              <a:gd name="connsiteY27" fmla="*/ 1238250 h 2138363"/>
              <a:gd name="connsiteX28" fmla="*/ 1952625 w 3990975"/>
              <a:gd name="connsiteY28" fmla="*/ 1185863 h 2138363"/>
              <a:gd name="connsiteX29" fmla="*/ 2124075 w 3990975"/>
              <a:gd name="connsiteY29" fmla="*/ 1185863 h 2138363"/>
              <a:gd name="connsiteX30" fmla="*/ 1619250 w 3990975"/>
              <a:gd name="connsiteY30" fmla="*/ 1066800 h 2138363"/>
              <a:gd name="connsiteX31" fmla="*/ 2162175 w 3990975"/>
              <a:gd name="connsiteY31" fmla="*/ 1166813 h 2138363"/>
              <a:gd name="connsiteX32" fmla="*/ 2667000 w 3990975"/>
              <a:gd name="connsiteY32" fmla="*/ 1357313 h 2138363"/>
              <a:gd name="connsiteX33" fmla="*/ 2662238 w 3990975"/>
              <a:gd name="connsiteY33" fmla="*/ 1223962 h 2138363"/>
              <a:gd name="connsiteX34" fmla="*/ 2143126 w 3990975"/>
              <a:gd name="connsiteY34" fmla="*/ 1057275 h 2138363"/>
              <a:gd name="connsiteX35" fmla="*/ 1885950 w 3990975"/>
              <a:gd name="connsiteY35" fmla="*/ 942975 h 2138363"/>
              <a:gd name="connsiteX36" fmla="*/ 2219325 w 3990975"/>
              <a:gd name="connsiteY36" fmla="*/ 990600 h 2138363"/>
              <a:gd name="connsiteX37" fmla="*/ 2457450 w 3990975"/>
              <a:gd name="connsiteY37" fmla="*/ 1004888 h 2138363"/>
              <a:gd name="connsiteX38" fmla="*/ 1981200 w 3990975"/>
              <a:gd name="connsiteY38" fmla="*/ 842962 h 2138363"/>
              <a:gd name="connsiteX39" fmla="*/ 2252663 w 3990975"/>
              <a:gd name="connsiteY39" fmla="*/ 866775 h 2138363"/>
              <a:gd name="connsiteX40" fmla="*/ 2085975 w 3990975"/>
              <a:gd name="connsiteY40" fmla="*/ 776287 h 2138363"/>
              <a:gd name="connsiteX41" fmla="*/ 1914525 w 3990975"/>
              <a:gd name="connsiteY41" fmla="*/ 685800 h 2138363"/>
              <a:gd name="connsiteX42" fmla="*/ 1795463 w 3990975"/>
              <a:gd name="connsiteY42" fmla="*/ 652463 h 2138363"/>
              <a:gd name="connsiteX43" fmla="*/ 1590675 w 3990975"/>
              <a:gd name="connsiteY43" fmla="*/ 561975 h 2138363"/>
              <a:gd name="connsiteX44" fmla="*/ 1481138 w 3990975"/>
              <a:gd name="connsiteY44" fmla="*/ 447675 h 2138363"/>
              <a:gd name="connsiteX45" fmla="*/ 1300163 w 3990975"/>
              <a:gd name="connsiteY45" fmla="*/ 290513 h 2138363"/>
              <a:gd name="connsiteX46" fmla="*/ 1047750 w 3990975"/>
              <a:gd name="connsiteY46" fmla="*/ 171450 h 2138363"/>
              <a:gd name="connsiteX47" fmla="*/ 819150 w 3990975"/>
              <a:gd name="connsiteY47" fmla="*/ 0 h 2138363"/>
              <a:gd name="connsiteX48" fmla="*/ 0 w 3990975"/>
              <a:gd name="connsiteY48" fmla="*/ 47625 h 2138363"/>
              <a:gd name="connsiteX0" fmla="*/ 0 w 3990975"/>
              <a:gd name="connsiteY0" fmla="*/ 47625 h 2138363"/>
              <a:gd name="connsiteX1" fmla="*/ 219075 w 3990975"/>
              <a:gd name="connsiteY1" fmla="*/ 433388 h 2138363"/>
              <a:gd name="connsiteX2" fmla="*/ 385763 w 3990975"/>
              <a:gd name="connsiteY2" fmla="*/ 757238 h 2138363"/>
              <a:gd name="connsiteX3" fmla="*/ 547688 w 3990975"/>
              <a:gd name="connsiteY3" fmla="*/ 1143000 h 2138363"/>
              <a:gd name="connsiteX4" fmla="*/ 657225 w 3990975"/>
              <a:gd name="connsiteY4" fmla="*/ 1409700 h 2138363"/>
              <a:gd name="connsiteX5" fmla="*/ 804863 w 3990975"/>
              <a:gd name="connsiteY5" fmla="*/ 1676400 h 2138363"/>
              <a:gd name="connsiteX6" fmla="*/ 876300 w 3990975"/>
              <a:gd name="connsiteY6" fmla="*/ 1809750 h 2138363"/>
              <a:gd name="connsiteX7" fmla="*/ 1209675 w 3990975"/>
              <a:gd name="connsiteY7" fmla="*/ 1790700 h 2138363"/>
              <a:gd name="connsiteX8" fmla="*/ 1466850 w 3990975"/>
              <a:gd name="connsiteY8" fmla="*/ 1757363 h 2138363"/>
              <a:gd name="connsiteX9" fmla="*/ 1585913 w 3990975"/>
              <a:gd name="connsiteY9" fmla="*/ 1719263 h 2138363"/>
              <a:gd name="connsiteX10" fmla="*/ 1519238 w 3990975"/>
              <a:gd name="connsiteY10" fmla="*/ 1676400 h 2138363"/>
              <a:gd name="connsiteX11" fmla="*/ 1633538 w 3990975"/>
              <a:gd name="connsiteY11" fmla="*/ 1666875 h 2138363"/>
              <a:gd name="connsiteX12" fmla="*/ 1852613 w 3990975"/>
              <a:gd name="connsiteY12" fmla="*/ 1676400 h 2138363"/>
              <a:gd name="connsiteX13" fmla="*/ 1776413 w 3990975"/>
              <a:gd name="connsiteY13" fmla="*/ 1719263 h 2138363"/>
              <a:gd name="connsiteX14" fmla="*/ 1909763 w 3990975"/>
              <a:gd name="connsiteY14" fmla="*/ 1776413 h 2138363"/>
              <a:gd name="connsiteX15" fmla="*/ 2185988 w 3990975"/>
              <a:gd name="connsiteY15" fmla="*/ 1785938 h 2138363"/>
              <a:gd name="connsiteX16" fmla="*/ 2576513 w 3990975"/>
              <a:gd name="connsiteY16" fmla="*/ 1828800 h 2138363"/>
              <a:gd name="connsiteX17" fmla="*/ 2990850 w 3990975"/>
              <a:gd name="connsiteY17" fmla="*/ 1914525 h 2138363"/>
              <a:gd name="connsiteX18" fmla="*/ 3028950 w 3990975"/>
              <a:gd name="connsiteY18" fmla="*/ 1928813 h 2138363"/>
              <a:gd name="connsiteX19" fmla="*/ 3990975 w 3990975"/>
              <a:gd name="connsiteY19" fmla="*/ 2138363 h 2138363"/>
              <a:gd name="connsiteX20" fmla="*/ 2752725 w 3990975"/>
              <a:gd name="connsiteY20" fmla="*/ 1700213 h 2138363"/>
              <a:gd name="connsiteX21" fmla="*/ 2900363 w 3990975"/>
              <a:gd name="connsiteY21" fmla="*/ 1690688 h 2138363"/>
              <a:gd name="connsiteX22" fmla="*/ 2528888 w 3990975"/>
              <a:gd name="connsiteY22" fmla="*/ 1495425 h 2138363"/>
              <a:gd name="connsiteX23" fmla="*/ 2138363 w 3990975"/>
              <a:gd name="connsiteY23" fmla="*/ 1343025 h 2138363"/>
              <a:gd name="connsiteX24" fmla="*/ 1538288 w 3990975"/>
              <a:gd name="connsiteY24" fmla="*/ 1171575 h 2138363"/>
              <a:gd name="connsiteX25" fmla="*/ 1862138 w 3990975"/>
              <a:gd name="connsiteY25" fmla="*/ 1228725 h 2138363"/>
              <a:gd name="connsiteX26" fmla="*/ 1762125 w 3990975"/>
              <a:gd name="connsiteY26" fmla="*/ 1176338 h 2138363"/>
              <a:gd name="connsiteX27" fmla="*/ 2066925 w 3990975"/>
              <a:gd name="connsiteY27" fmla="*/ 1238250 h 2138363"/>
              <a:gd name="connsiteX28" fmla="*/ 1952625 w 3990975"/>
              <a:gd name="connsiteY28" fmla="*/ 1185863 h 2138363"/>
              <a:gd name="connsiteX29" fmla="*/ 2124075 w 3990975"/>
              <a:gd name="connsiteY29" fmla="*/ 1185863 h 2138363"/>
              <a:gd name="connsiteX30" fmla="*/ 1619250 w 3990975"/>
              <a:gd name="connsiteY30" fmla="*/ 1066800 h 2138363"/>
              <a:gd name="connsiteX31" fmla="*/ 2162175 w 3990975"/>
              <a:gd name="connsiteY31" fmla="*/ 1166813 h 2138363"/>
              <a:gd name="connsiteX32" fmla="*/ 2667000 w 3990975"/>
              <a:gd name="connsiteY32" fmla="*/ 1357313 h 2138363"/>
              <a:gd name="connsiteX33" fmla="*/ 2143126 w 3990975"/>
              <a:gd name="connsiteY33" fmla="*/ 1057275 h 2138363"/>
              <a:gd name="connsiteX34" fmla="*/ 1885950 w 3990975"/>
              <a:gd name="connsiteY34" fmla="*/ 942975 h 2138363"/>
              <a:gd name="connsiteX35" fmla="*/ 2219325 w 3990975"/>
              <a:gd name="connsiteY35" fmla="*/ 990600 h 2138363"/>
              <a:gd name="connsiteX36" fmla="*/ 2457450 w 3990975"/>
              <a:gd name="connsiteY36" fmla="*/ 1004888 h 2138363"/>
              <a:gd name="connsiteX37" fmla="*/ 1981200 w 3990975"/>
              <a:gd name="connsiteY37" fmla="*/ 842962 h 2138363"/>
              <a:gd name="connsiteX38" fmla="*/ 2252663 w 3990975"/>
              <a:gd name="connsiteY38" fmla="*/ 866775 h 2138363"/>
              <a:gd name="connsiteX39" fmla="*/ 2085975 w 3990975"/>
              <a:gd name="connsiteY39" fmla="*/ 776287 h 2138363"/>
              <a:gd name="connsiteX40" fmla="*/ 1914525 w 3990975"/>
              <a:gd name="connsiteY40" fmla="*/ 685800 h 2138363"/>
              <a:gd name="connsiteX41" fmla="*/ 1795463 w 3990975"/>
              <a:gd name="connsiteY41" fmla="*/ 652463 h 2138363"/>
              <a:gd name="connsiteX42" fmla="*/ 1590675 w 3990975"/>
              <a:gd name="connsiteY42" fmla="*/ 561975 h 2138363"/>
              <a:gd name="connsiteX43" fmla="*/ 1481138 w 3990975"/>
              <a:gd name="connsiteY43" fmla="*/ 447675 h 2138363"/>
              <a:gd name="connsiteX44" fmla="*/ 1300163 w 3990975"/>
              <a:gd name="connsiteY44" fmla="*/ 290513 h 2138363"/>
              <a:gd name="connsiteX45" fmla="*/ 1047750 w 3990975"/>
              <a:gd name="connsiteY45" fmla="*/ 171450 h 2138363"/>
              <a:gd name="connsiteX46" fmla="*/ 819150 w 3990975"/>
              <a:gd name="connsiteY46" fmla="*/ 0 h 2138363"/>
              <a:gd name="connsiteX47" fmla="*/ 0 w 3990975"/>
              <a:gd name="connsiteY47" fmla="*/ 47625 h 2138363"/>
              <a:gd name="connsiteX0" fmla="*/ 0 w 3990975"/>
              <a:gd name="connsiteY0" fmla="*/ 47625 h 2138363"/>
              <a:gd name="connsiteX1" fmla="*/ 219075 w 3990975"/>
              <a:gd name="connsiteY1" fmla="*/ 433388 h 2138363"/>
              <a:gd name="connsiteX2" fmla="*/ 385763 w 3990975"/>
              <a:gd name="connsiteY2" fmla="*/ 757238 h 2138363"/>
              <a:gd name="connsiteX3" fmla="*/ 547688 w 3990975"/>
              <a:gd name="connsiteY3" fmla="*/ 1143000 h 2138363"/>
              <a:gd name="connsiteX4" fmla="*/ 657225 w 3990975"/>
              <a:gd name="connsiteY4" fmla="*/ 1409700 h 2138363"/>
              <a:gd name="connsiteX5" fmla="*/ 804863 w 3990975"/>
              <a:gd name="connsiteY5" fmla="*/ 1676400 h 2138363"/>
              <a:gd name="connsiteX6" fmla="*/ 876300 w 3990975"/>
              <a:gd name="connsiteY6" fmla="*/ 1809750 h 2138363"/>
              <a:gd name="connsiteX7" fmla="*/ 1209675 w 3990975"/>
              <a:gd name="connsiteY7" fmla="*/ 1790700 h 2138363"/>
              <a:gd name="connsiteX8" fmla="*/ 1466850 w 3990975"/>
              <a:gd name="connsiteY8" fmla="*/ 1757363 h 2138363"/>
              <a:gd name="connsiteX9" fmla="*/ 1585913 w 3990975"/>
              <a:gd name="connsiteY9" fmla="*/ 1719263 h 2138363"/>
              <a:gd name="connsiteX10" fmla="*/ 1519238 w 3990975"/>
              <a:gd name="connsiteY10" fmla="*/ 1676400 h 2138363"/>
              <a:gd name="connsiteX11" fmla="*/ 1633538 w 3990975"/>
              <a:gd name="connsiteY11" fmla="*/ 1666875 h 2138363"/>
              <a:gd name="connsiteX12" fmla="*/ 1852613 w 3990975"/>
              <a:gd name="connsiteY12" fmla="*/ 1676400 h 2138363"/>
              <a:gd name="connsiteX13" fmla="*/ 1776413 w 3990975"/>
              <a:gd name="connsiteY13" fmla="*/ 1719263 h 2138363"/>
              <a:gd name="connsiteX14" fmla="*/ 1909763 w 3990975"/>
              <a:gd name="connsiteY14" fmla="*/ 1776413 h 2138363"/>
              <a:gd name="connsiteX15" fmla="*/ 2185988 w 3990975"/>
              <a:gd name="connsiteY15" fmla="*/ 1785938 h 2138363"/>
              <a:gd name="connsiteX16" fmla="*/ 2576513 w 3990975"/>
              <a:gd name="connsiteY16" fmla="*/ 1828800 h 2138363"/>
              <a:gd name="connsiteX17" fmla="*/ 2990850 w 3990975"/>
              <a:gd name="connsiteY17" fmla="*/ 1914525 h 2138363"/>
              <a:gd name="connsiteX18" fmla="*/ 3028950 w 3990975"/>
              <a:gd name="connsiteY18" fmla="*/ 1928813 h 2138363"/>
              <a:gd name="connsiteX19" fmla="*/ 3990975 w 3990975"/>
              <a:gd name="connsiteY19" fmla="*/ 2138363 h 2138363"/>
              <a:gd name="connsiteX20" fmla="*/ 2752725 w 3990975"/>
              <a:gd name="connsiteY20" fmla="*/ 1700213 h 2138363"/>
              <a:gd name="connsiteX21" fmla="*/ 2900363 w 3990975"/>
              <a:gd name="connsiteY21" fmla="*/ 1690688 h 2138363"/>
              <a:gd name="connsiteX22" fmla="*/ 2528888 w 3990975"/>
              <a:gd name="connsiteY22" fmla="*/ 1495425 h 2138363"/>
              <a:gd name="connsiteX23" fmla="*/ 2138363 w 3990975"/>
              <a:gd name="connsiteY23" fmla="*/ 1343025 h 2138363"/>
              <a:gd name="connsiteX24" fmla="*/ 1538288 w 3990975"/>
              <a:gd name="connsiteY24" fmla="*/ 1171575 h 2138363"/>
              <a:gd name="connsiteX25" fmla="*/ 1862138 w 3990975"/>
              <a:gd name="connsiteY25" fmla="*/ 1228725 h 2138363"/>
              <a:gd name="connsiteX26" fmla="*/ 1762125 w 3990975"/>
              <a:gd name="connsiteY26" fmla="*/ 1176338 h 2138363"/>
              <a:gd name="connsiteX27" fmla="*/ 2066925 w 3990975"/>
              <a:gd name="connsiteY27" fmla="*/ 1238250 h 2138363"/>
              <a:gd name="connsiteX28" fmla="*/ 1952625 w 3990975"/>
              <a:gd name="connsiteY28" fmla="*/ 1185863 h 2138363"/>
              <a:gd name="connsiteX29" fmla="*/ 2124075 w 3990975"/>
              <a:gd name="connsiteY29" fmla="*/ 1185863 h 2138363"/>
              <a:gd name="connsiteX30" fmla="*/ 1619250 w 3990975"/>
              <a:gd name="connsiteY30" fmla="*/ 1066800 h 2138363"/>
              <a:gd name="connsiteX31" fmla="*/ 2162175 w 3990975"/>
              <a:gd name="connsiteY31" fmla="*/ 1166813 h 2138363"/>
              <a:gd name="connsiteX32" fmla="*/ 1771650 w 3990975"/>
              <a:gd name="connsiteY32" fmla="*/ 1033463 h 2138363"/>
              <a:gd name="connsiteX33" fmla="*/ 2143126 w 3990975"/>
              <a:gd name="connsiteY33" fmla="*/ 1057275 h 2138363"/>
              <a:gd name="connsiteX34" fmla="*/ 1885950 w 3990975"/>
              <a:gd name="connsiteY34" fmla="*/ 942975 h 2138363"/>
              <a:gd name="connsiteX35" fmla="*/ 2219325 w 3990975"/>
              <a:gd name="connsiteY35" fmla="*/ 990600 h 2138363"/>
              <a:gd name="connsiteX36" fmla="*/ 2457450 w 3990975"/>
              <a:gd name="connsiteY36" fmla="*/ 1004888 h 2138363"/>
              <a:gd name="connsiteX37" fmla="*/ 1981200 w 3990975"/>
              <a:gd name="connsiteY37" fmla="*/ 842962 h 2138363"/>
              <a:gd name="connsiteX38" fmla="*/ 2252663 w 3990975"/>
              <a:gd name="connsiteY38" fmla="*/ 866775 h 2138363"/>
              <a:gd name="connsiteX39" fmla="*/ 2085975 w 3990975"/>
              <a:gd name="connsiteY39" fmla="*/ 776287 h 2138363"/>
              <a:gd name="connsiteX40" fmla="*/ 1914525 w 3990975"/>
              <a:gd name="connsiteY40" fmla="*/ 685800 h 2138363"/>
              <a:gd name="connsiteX41" fmla="*/ 1795463 w 3990975"/>
              <a:gd name="connsiteY41" fmla="*/ 652463 h 2138363"/>
              <a:gd name="connsiteX42" fmla="*/ 1590675 w 3990975"/>
              <a:gd name="connsiteY42" fmla="*/ 561975 h 2138363"/>
              <a:gd name="connsiteX43" fmla="*/ 1481138 w 3990975"/>
              <a:gd name="connsiteY43" fmla="*/ 447675 h 2138363"/>
              <a:gd name="connsiteX44" fmla="*/ 1300163 w 3990975"/>
              <a:gd name="connsiteY44" fmla="*/ 290513 h 2138363"/>
              <a:gd name="connsiteX45" fmla="*/ 1047750 w 3990975"/>
              <a:gd name="connsiteY45" fmla="*/ 171450 h 2138363"/>
              <a:gd name="connsiteX46" fmla="*/ 819150 w 3990975"/>
              <a:gd name="connsiteY46" fmla="*/ 0 h 2138363"/>
              <a:gd name="connsiteX47" fmla="*/ 0 w 3990975"/>
              <a:gd name="connsiteY47" fmla="*/ 47625 h 213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990975" h="2138363">
                <a:moveTo>
                  <a:pt x="0" y="47625"/>
                </a:moveTo>
                <a:lnTo>
                  <a:pt x="219075" y="433388"/>
                </a:lnTo>
                <a:lnTo>
                  <a:pt x="385763" y="757238"/>
                </a:lnTo>
                <a:lnTo>
                  <a:pt x="547688" y="1143000"/>
                </a:lnTo>
                <a:lnTo>
                  <a:pt x="657225" y="1409700"/>
                </a:lnTo>
                <a:lnTo>
                  <a:pt x="804863" y="1676400"/>
                </a:lnTo>
                <a:lnTo>
                  <a:pt x="876300" y="1809750"/>
                </a:lnTo>
                <a:lnTo>
                  <a:pt x="1209675" y="1790700"/>
                </a:lnTo>
                <a:lnTo>
                  <a:pt x="1466850" y="1757363"/>
                </a:lnTo>
                <a:lnTo>
                  <a:pt x="1585913" y="1719263"/>
                </a:lnTo>
                <a:lnTo>
                  <a:pt x="1519238" y="1676400"/>
                </a:lnTo>
                <a:lnTo>
                  <a:pt x="1633538" y="1666875"/>
                </a:lnTo>
                <a:lnTo>
                  <a:pt x="1852613" y="1676400"/>
                </a:lnTo>
                <a:lnTo>
                  <a:pt x="1776413" y="1719263"/>
                </a:lnTo>
                <a:lnTo>
                  <a:pt x="1909763" y="1776413"/>
                </a:lnTo>
                <a:lnTo>
                  <a:pt x="2185988" y="1785938"/>
                </a:lnTo>
                <a:lnTo>
                  <a:pt x="2576513" y="1828800"/>
                </a:lnTo>
                <a:lnTo>
                  <a:pt x="2990850" y="1914525"/>
                </a:lnTo>
                <a:lnTo>
                  <a:pt x="3028950" y="1928813"/>
                </a:lnTo>
                <a:lnTo>
                  <a:pt x="3990975" y="2138363"/>
                </a:lnTo>
                <a:lnTo>
                  <a:pt x="2752725" y="1700213"/>
                </a:lnTo>
                <a:lnTo>
                  <a:pt x="2900363" y="1690688"/>
                </a:lnTo>
                <a:lnTo>
                  <a:pt x="2528888" y="1495425"/>
                </a:lnTo>
                <a:lnTo>
                  <a:pt x="2138363" y="1343025"/>
                </a:lnTo>
                <a:lnTo>
                  <a:pt x="1538288" y="1171575"/>
                </a:lnTo>
                <a:lnTo>
                  <a:pt x="1862138" y="1228725"/>
                </a:lnTo>
                <a:lnTo>
                  <a:pt x="1762125" y="1176338"/>
                </a:lnTo>
                <a:lnTo>
                  <a:pt x="2066925" y="1238250"/>
                </a:lnTo>
                <a:lnTo>
                  <a:pt x="1952625" y="1185863"/>
                </a:lnTo>
                <a:lnTo>
                  <a:pt x="2124075" y="1185863"/>
                </a:lnTo>
                <a:lnTo>
                  <a:pt x="1619250" y="1066800"/>
                </a:lnTo>
                <a:lnTo>
                  <a:pt x="2162175" y="1166813"/>
                </a:lnTo>
                <a:lnTo>
                  <a:pt x="1771650" y="1033463"/>
                </a:lnTo>
                <a:lnTo>
                  <a:pt x="2143126" y="1057275"/>
                </a:lnTo>
                <a:lnTo>
                  <a:pt x="1885950" y="942975"/>
                </a:lnTo>
                <a:lnTo>
                  <a:pt x="2219325" y="990600"/>
                </a:lnTo>
                <a:lnTo>
                  <a:pt x="2457450" y="1004888"/>
                </a:lnTo>
                <a:lnTo>
                  <a:pt x="1981200" y="842962"/>
                </a:lnTo>
                <a:lnTo>
                  <a:pt x="2252663" y="866775"/>
                </a:lnTo>
                <a:lnTo>
                  <a:pt x="2085975" y="776287"/>
                </a:lnTo>
                <a:lnTo>
                  <a:pt x="1914525" y="685800"/>
                </a:lnTo>
                <a:lnTo>
                  <a:pt x="1795463" y="652463"/>
                </a:lnTo>
                <a:lnTo>
                  <a:pt x="1590675" y="561975"/>
                </a:lnTo>
                <a:lnTo>
                  <a:pt x="1481138" y="447675"/>
                </a:lnTo>
                <a:lnTo>
                  <a:pt x="1300163" y="290513"/>
                </a:lnTo>
                <a:lnTo>
                  <a:pt x="1047750" y="171450"/>
                </a:lnTo>
                <a:lnTo>
                  <a:pt x="819150" y="0"/>
                </a:lnTo>
                <a:lnTo>
                  <a:pt x="0" y="47625"/>
                </a:lnTo>
                <a:close/>
              </a:path>
            </a:pathLst>
          </a:custGeom>
          <a:solidFill>
            <a:srgbClr val="4472C4">
              <a:alpha val="50196"/>
            </a:srgb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Freeform: Shape 12">
            <a:extLst>
              <a:ext uri="{FF2B5EF4-FFF2-40B4-BE49-F238E27FC236}">
                <a16:creationId xmlns:a16="http://schemas.microsoft.com/office/drawing/2014/main" id="{2EF03986-44ED-4D7E-B5F6-98D34F44F4A5}"/>
              </a:ext>
            </a:extLst>
          </p:cNvPr>
          <p:cNvSpPr/>
          <p:nvPr/>
        </p:nvSpPr>
        <p:spPr>
          <a:xfrm>
            <a:off x="1147763" y="2262188"/>
            <a:ext cx="1481137" cy="1152525"/>
          </a:xfrm>
          <a:custGeom>
            <a:avLst/>
            <a:gdLst>
              <a:gd name="connsiteX0" fmla="*/ 0 w 1481137"/>
              <a:gd name="connsiteY0" fmla="*/ 0 h 1152525"/>
              <a:gd name="connsiteX1" fmla="*/ 190500 w 1481137"/>
              <a:gd name="connsiteY1" fmla="*/ 66675 h 1152525"/>
              <a:gd name="connsiteX2" fmla="*/ 547687 w 1481137"/>
              <a:gd name="connsiteY2" fmla="*/ 133350 h 1152525"/>
              <a:gd name="connsiteX3" fmla="*/ 823912 w 1481137"/>
              <a:gd name="connsiteY3" fmla="*/ 209550 h 1152525"/>
              <a:gd name="connsiteX4" fmla="*/ 642937 w 1481137"/>
              <a:gd name="connsiteY4" fmla="*/ 214312 h 1152525"/>
              <a:gd name="connsiteX5" fmla="*/ 833437 w 1481137"/>
              <a:gd name="connsiteY5" fmla="*/ 295275 h 1152525"/>
              <a:gd name="connsiteX6" fmla="*/ 681037 w 1481137"/>
              <a:gd name="connsiteY6" fmla="*/ 304800 h 1152525"/>
              <a:gd name="connsiteX7" fmla="*/ 776287 w 1481137"/>
              <a:gd name="connsiteY7" fmla="*/ 352425 h 1152525"/>
              <a:gd name="connsiteX8" fmla="*/ 642937 w 1481137"/>
              <a:gd name="connsiteY8" fmla="*/ 361950 h 1152525"/>
              <a:gd name="connsiteX9" fmla="*/ 833437 w 1481137"/>
              <a:gd name="connsiteY9" fmla="*/ 433387 h 1152525"/>
              <a:gd name="connsiteX10" fmla="*/ 1038225 w 1481137"/>
              <a:gd name="connsiteY10" fmla="*/ 523875 h 1152525"/>
              <a:gd name="connsiteX11" fmla="*/ 1090612 w 1481137"/>
              <a:gd name="connsiteY11" fmla="*/ 552450 h 1152525"/>
              <a:gd name="connsiteX12" fmla="*/ 952500 w 1481137"/>
              <a:gd name="connsiteY12" fmla="*/ 552450 h 1152525"/>
              <a:gd name="connsiteX13" fmla="*/ 738187 w 1481137"/>
              <a:gd name="connsiteY13" fmla="*/ 514350 h 1152525"/>
              <a:gd name="connsiteX14" fmla="*/ 952500 w 1481137"/>
              <a:gd name="connsiteY14" fmla="*/ 590550 h 1152525"/>
              <a:gd name="connsiteX15" fmla="*/ 1314450 w 1481137"/>
              <a:gd name="connsiteY15" fmla="*/ 681037 h 1152525"/>
              <a:gd name="connsiteX16" fmla="*/ 1481137 w 1481137"/>
              <a:gd name="connsiteY16" fmla="*/ 742950 h 1152525"/>
              <a:gd name="connsiteX17" fmla="*/ 1114425 w 1481137"/>
              <a:gd name="connsiteY17" fmla="*/ 690562 h 1152525"/>
              <a:gd name="connsiteX18" fmla="*/ 1200150 w 1481137"/>
              <a:gd name="connsiteY18" fmla="*/ 728662 h 1152525"/>
              <a:gd name="connsiteX19" fmla="*/ 957262 w 1481137"/>
              <a:gd name="connsiteY19" fmla="*/ 752475 h 1152525"/>
              <a:gd name="connsiteX20" fmla="*/ 1319212 w 1481137"/>
              <a:gd name="connsiteY20" fmla="*/ 766762 h 1152525"/>
              <a:gd name="connsiteX21" fmla="*/ 1371600 w 1481137"/>
              <a:gd name="connsiteY21" fmla="*/ 781050 h 1152525"/>
              <a:gd name="connsiteX22" fmla="*/ 1152525 w 1481137"/>
              <a:gd name="connsiteY22" fmla="*/ 804862 h 1152525"/>
              <a:gd name="connsiteX23" fmla="*/ 881062 w 1481137"/>
              <a:gd name="connsiteY23" fmla="*/ 838200 h 1152525"/>
              <a:gd name="connsiteX24" fmla="*/ 938212 w 1481137"/>
              <a:gd name="connsiteY24" fmla="*/ 871537 h 1152525"/>
              <a:gd name="connsiteX25" fmla="*/ 862012 w 1481137"/>
              <a:gd name="connsiteY25" fmla="*/ 871537 h 1152525"/>
              <a:gd name="connsiteX26" fmla="*/ 928687 w 1481137"/>
              <a:gd name="connsiteY26" fmla="*/ 909637 h 1152525"/>
              <a:gd name="connsiteX27" fmla="*/ 795337 w 1481137"/>
              <a:gd name="connsiteY27" fmla="*/ 966787 h 1152525"/>
              <a:gd name="connsiteX28" fmla="*/ 762000 w 1481137"/>
              <a:gd name="connsiteY28" fmla="*/ 1004887 h 1152525"/>
              <a:gd name="connsiteX29" fmla="*/ 833437 w 1481137"/>
              <a:gd name="connsiteY29" fmla="*/ 1047750 h 1152525"/>
              <a:gd name="connsiteX30" fmla="*/ 766762 w 1481137"/>
              <a:gd name="connsiteY30" fmla="*/ 1062037 h 1152525"/>
              <a:gd name="connsiteX31" fmla="*/ 833437 w 1481137"/>
              <a:gd name="connsiteY31" fmla="*/ 1095375 h 1152525"/>
              <a:gd name="connsiteX32" fmla="*/ 647700 w 1481137"/>
              <a:gd name="connsiteY32" fmla="*/ 1133475 h 1152525"/>
              <a:gd name="connsiteX33" fmla="*/ 542925 w 1481137"/>
              <a:gd name="connsiteY33" fmla="*/ 1152525 h 1152525"/>
              <a:gd name="connsiteX34" fmla="*/ 461962 w 1481137"/>
              <a:gd name="connsiteY34" fmla="*/ 985837 h 1152525"/>
              <a:gd name="connsiteX35" fmla="*/ 352425 w 1481137"/>
              <a:gd name="connsiteY35" fmla="*/ 766762 h 1152525"/>
              <a:gd name="connsiteX36" fmla="*/ 271462 w 1481137"/>
              <a:gd name="connsiteY36" fmla="*/ 623887 h 1152525"/>
              <a:gd name="connsiteX37" fmla="*/ 204787 w 1481137"/>
              <a:gd name="connsiteY37" fmla="*/ 490537 h 1152525"/>
              <a:gd name="connsiteX38" fmla="*/ 0 w 1481137"/>
              <a:gd name="connsiteY38" fmla="*/ 0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1137" h="1152525">
                <a:moveTo>
                  <a:pt x="0" y="0"/>
                </a:moveTo>
                <a:lnTo>
                  <a:pt x="190500" y="66675"/>
                </a:lnTo>
                <a:lnTo>
                  <a:pt x="547687" y="133350"/>
                </a:lnTo>
                <a:lnTo>
                  <a:pt x="823912" y="209550"/>
                </a:lnTo>
                <a:lnTo>
                  <a:pt x="642937" y="214312"/>
                </a:lnTo>
                <a:lnTo>
                  <a:pt x="833437" y="295275"/>
                </a:lnTo>
                <a:lnTo>
                  <a:pt x="681037" y="304800"/>
                </a:lnTo>
                <a:lnTo>
                  <a:pt x="776287" y="352425"/>
                </a:lnTo>
                <a:lnTo>
                  <a:pt x="642937" y="361950"/>
                </a:lnTo>
                <a:lnTo>
                  <a:pt x="833437" y="433387"/>
                </a:lnTo>
                <a:lnTo>
                  <a:pt x="1038225" y="523875"/>
                </a:lnTo>
                <a:lnTo>
                  <a:pt x="1090612" y="552450"/>
                </a:lnTo>
                <a:lnTo>
                  <a:pt x="952500" y="552450"/>
                </a:lnTo>
                <a:lnTo>
                  <a:pt x="738187" y="514350"/>
                </a:lnTo>
                <a:lnTo>
                  <a:pt x="952500" y="590550"/>
                </a:lnTo>
                <a:lnTo>
                  <a:pt x="1314450" y="681037"/>
                </a:lnTo>
                <a:lnTo>
                  <a:pt x="1481137" y="742950"/>
                </a:lnTo>
                <a:lnTo>
                  <a:pt x="1114425" y="690562"/>
                </a:lnTo>
                <a:lnTo>
                  <a:pt x="1200150" y="728662"/>
                </a:lnTo>
                <a:lnTo>
                  <a:pt x="957262" y="752475"/>
                </a:lnTo>
                <a:lnTo>
                  <a:pt x="1319212" y="766762"/>
                </a:lnTo>
                <a:lnTo>
                  <a:pt x="1371600" y="781050"/>
                </a:lnTo>
                <a:lnTo>
                  <a:pt x="1152525" y="804862"/>
                </a:lnTo>
                <a:lnTo>
                  <a:pt x="881062" y="838200"/>
                </a:lnTo>
                <a:lnTo>
                  <a:pt x="938212" y="871537"/>
                </a:lnTo>
                <a:lnTo>
                  <a:pt x="862012" y="871537"/>
                </a:lnTo>
                <a:lnTo>
                  <a:pt x="928687" y="909637"/>
                </a:lnTo>
                <a:lnTo>
                  <a:pt x="795337" y="966787"/>
                </a:lnTo>
                <a:lnTo>
                  <a:pt x="762000" y="1004887"/>
                </a:lnTo>
                <a:lnTo>
                  <a:pt x="833437" y="1047750"/>
                </a:lnTo>
                <a:lnTo>
                  <a:pt x="766762" y="1062037"/>
                </a:lnTo>
                <a:lnTo>
                  <a:pt x="833437" y="1095375"/>
                </a:lnTo>
                <a:lnTo>
                  <a:pt x="647700" y="1133475"/>
                </a:lnTo>
                <a:lnTo>
                  <a:pt x="542925" y="1152525"/>
                </a:lnTo>
                <a:lnTo>
                  <a:pt x="461962" y="985837"/>
                </a:lnTo>
                <a:lnTo>
                  <a:pt x="352425" y="766762"/>
                </a:lnTo>
                <a:lnTo>
                  <a:pt x="271462" y="623887"/>
                </a:lnTo>
                <a:lnTo>
                  <a:pt x="204787" y="490537"/>
                </a:lnTo>
                <a:lnTo>
                  <a:pt x="0" y="0"/>
                </a:lnTo>
                <a:close/>
              </a:path>
            </a:pathLst>
          </a:custGeom>
          <a:pattFill prst="lgConfetti">
            <a:fgClr>
              <a:srgbClr val="FF0000"/>
            </a:fgClr>
            <a:bgClr>
              <a:schemeClr val="accent1">
                <a:lumMod val="60000"/>
                <a:lumOff val="40000"/>
              </a:schemeClr>
            </a:bgClr>
          </a:patt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2" name="Freeform: Shape 21">
            <a:extLst>
              <a:ext uri="{FF2B5EF4-FFF2-40B4-BE49-F238E27FC236}">
                <a16:creationId xmlns:a16="http://schemas.microsoft.com/office/drawing/2014/main" id="{E967B89D-1EF7-4D73-A61B-74BFED177B95}"/>
              </a:ext>
            </a:extLst>
          </p:cNvPr>
          <p:cNvSpPr/>
          <p:nvPr/>
        </p:nvSpPr>
        <p:spPr>
          <a:xfrm>
            <a:off x="685800" y="1419226"/>
            <a:ext cx="1438275" cy="2947988"/>
          </a:xfrm>
          <a:custGeom>
            <a:avLst/>
            <a:gdLst>
              <a:gd name="connsiteX0" fmla="*/ 0 w 1438275"/>
              <a:gd name="connsiteY0" fmla="*/ 0 h 2947988"/>
              <a:gd name="connsiteX1" fmla="*/ 128587 w 1438275"/>
              <a:gd name="connsiteY1" fmla="*/ 204788 h 2947988"/>
              <a:gd name="connsiteX2" fmla="*/ 285750 w 1438275"/>
              <a:gd name="connsiteY2" fmla="*/ 481013 h 2947988"/>
              <a:gd name="connsiteX3" fmla="*/ 395287 w 1438275"/>
              <a:gd name="connsiteY3" fmla="*/ 685800 h 2947988"/>
              <a:gd name="connsiteX4" fmla="*/ 461962 w 1438275"/>
              <a:gd name="connsiteY4" fmla="*/ 847725 h 2947988"/>
              <a:gd name="connsiteX5" fmla="*/ 652462 w 1438275"/>
              <a:gd name="connsiteY5" fmla="*/ 1290638 h 2947988"/>
              <a:gd name="connsiteX6" fmla="*/ 681037 w 1438275"/>
              <a:gd name="connsiteY6" fmla="*/ 1390650 h 2947988"/>
              <a:gd name="connsiteX7" fmla="*/ 804862 w 1438275"/>
              <a:gd name="connsiteY7" fmla="*/ 1595438 h 2947988"/>
              <a:gd name="connsiteX8" fmla="*/ 923925 w 1438275"/>
              <a:gd name="connsiteY8" fmla="*/ 1804988 h 2947988"/>
              <a:gd name="connsiteX9" fmla="*/ 1004887 w 1438275"/>
              <a:gd name="connsiteY9" fmla="*/ 2014538 h 2947988"/>
              <a:gd name="connsiteX10" fmla="*/ 1157287 w 1438275"/>
              <a:gd name="connsiteY10" fmla="*/ 2347913 h 2947988"/>
              <a:gd name="connsiteX11" fmla="*/ 1300591 w 1438275"/>
              <a:gd name="connsiteY11" fmla="*/ 2653951 h 2947988"/>
              <a:gd name="connsiteX12" fmla="*/ 1438275 w 1438275"/>
              <a:gd name="connsiteY12" fmla="*/ 2947988 h 29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8275" h="2947988" extrusionOk="0">
                <a:moveTo>
                  <a:pt x="0" y="0"/>
                </a:moveTo>
                <a:cubicBezTo>
                  <a:pt x="46084" y="57711"/>
                  <a:pt x="72315" y="146463"/>
                  <a:pt x="128587" y="204788"/>
                </a:cubicBezTo>
                <a:cubicBezTo>
                  <a:pt x="222581" y="330935"/>
                  <a:pt x="188468" y="377540"/>
                  <a:pt x="285750" y="481013"/>
                </a:cubicBezTo>
                <a:cubicBezTo>
                  <a:pt x="327185" y="551655"/>
                  <a:pt x="357017" y="649547"/>
                  <a:pt x="395287" y="685800"/>
                </a:cubicBezTo>
                <a:cubicBezTo>
                  <a:pt x="428450" y="743377"/>
                  <a:pt x="434380" y="799066"/>
                  <a:pt x="461962" y="847725"/>
                </a:cubicBezTo>
                <a:cubicBezTo>
                  <a:pt x="552647" y="983119"/>
                  <a:pt x="577085" y="1136094"/>
                  <a:pt x="652462" y="1290638"/>
                </a:cubicBezTo>
                <a:cubicBezTo>
                  <a:pt x="671892" y="1335567"/>
                  <a:pt x="664935" y="1350283"/>
                  <a:pt x="681037" y="1390650"/>
                </a:cubicBezTo>
                <a:cubicBezTo>
                  <a:pt x="737151" y="1472961"/>
                  <a:pt x="732929" y="1508861"/>
                  <a:pt x="804862" y="1595438"/>
                </a:cubicBezTo>
                <a:cubicBezTo>
                  <a:pt x="861935" y="1640688"/>
                  <a:pt x="851728" y="1713586"/>
                  <a:pt x="923925" y="1804988"/>
                </a:cubicBezTo>
                <a:cubicBezTo>
                  <a:pt x="954350" y="1870865"/>
                  <a:pt x="960946" y="1934835"/>
                  <a:pt x="1004887" y="2014538"/>
                </a:cubicBezTo>
                <a:cubicBezTo>
                  <a:pt x="1095313" y="2165186"/>
                  <a:pt x="1048830" y="2210589"/>
                  <a:pt x="1157287" y="2347913"/>
                </a:cubicBezTo>
                <a:cubicBezTo>
                  <a:pt x="1193782" y="2411194"/>
                  <a:pt x="1244804" y="2537933"/>
                  <a:pt x="1300591" y="2653951"/>
                </a:cubicBezTo>
                <a:cubicBezTo>
                  <a:pt x="1356378" y="2769969"/>
                  <a:pt x="1354291" y="2816159"/>
                  <a:pt x="1438275" y="2947988"/>
                </a:cubicBezTo>
              </a:path>
            </a:pathLst>
          </a:custGeom>
          <a:noFill/>
          <a:ln w="31750">
            <a:solidFill>
              <a:schemeClr val="tx1"/>
            </a:solidFill>
            <a:extLst>
              <a:ext uri="{C807C97D-BFC1-408E-A445-0C87EB9F89A2}">
                <ask:lineSketchStyleProps xmlns:ask="http://schemas.microsoft.com/office/drawing/2018/sketchyshapes" sd="4088570965">
                  <a:custGeom>
                    <a:avLst/>
                    <a:gdLst>
                      <a:gd name="connsiteX0" fmla="*/ 0 w 1171575"/>
                      <a:gd name="connsiteY0" fmla="*/ 0 h 2409825"/>
                      <a:gd name="connsiteX1" fmla="*/ 128587 w 1171575"/>
                      <a:gd name="connsiteY1" fmla="*/ 204788 h 2409825"/>
                      <a:gd name="connsiteX2" fmla="*/ 285750 w 1171575"/>
                      <a:gd name="connsiteY2" fmla="*/ 481013 h 2409825"/>
                      <a:gd name="connsiteX3" fmla="*/ 395287 w 1171575"/>
                      <a:gd name="connsiteY3" fmla="*/ 685800 h 2409825"/>
                      <a:gd name="connsiteX4" fmla="*/ 461962 w 1171575"/>
                      <a:gd name="connsiteY4" fmla="*/ 847725 h 2409825"/>
                      <a:gd name="connsiteX5" fmla="*/ 652462 w 1171575"/>
                      <a:gd name="connsiteY5" fmla="*/ 1290638 h 2409825"/>
                      <a:gd name="connsiteX6" fmla="*/ 681037 w 1171575"/>
                      <a:gd name="connsiteY6" fmla="*/ 1390650 h 2409825"/>
                      <a:gd name="connsiteX7" fmla="*/ 804862 w 1171575"/>
                      <a:gd name="connsiteY7" fmla="*/ 1595438 h 2409825"/>
                      <a:gd name="connsiteX8" fmla="*/ 923925 w 1171575"/>
                      <a:gd name="connsiteY8" fmla="*/ 1804988 h 2409825"/>
                      <a:gd name="connsiteX9" fmla="*/ 1004887 w 1171575"/>
                      <a:gd name="connsiteY9" fmla="*/ 2014538 h 2409825"/>
                      <a:gd name="connsiteX10" fmla="*/ 1157287 w 1171575"/>
                      <a:gd name="connsiteY10" fmla="*/ 2347913 h 2409825"/>
                      <a:gd name="connsiteX11" fmla="*/ 1171575 w 1171575"/>
                      <a:gd name="connsiteY11" fmla="*/ 2409825 h 2409825"/>
                      <a:gd name="connsiteX0" fmla="*/ 0 w 1438275"/>
                      <a:gd name="connsiteY0" fmla="*/ 0 h 2947988"/>
                      <a:gd name="connsiteX1" fmla="*/ 128587 w 1438275"/>
                      <a:gd name="connsiteY1" fmla="*/ 204788 h 2947988"/>
                      <a:gd name="connsiteX2" fmla="*/ 285750 w 1438275"/>
                      <a:gd name="connsiteY2" fmla="*/ 481013 h 2947988"/>
                      <a:gd name="connsiteX3" fmla="*/ 395287 w 1438275"/>
                      <a:gd name="connsiteY3" fmla="*/ 685800 h 2947988"/>
                      <a:gd name="connsiteX4" fmla="*/ 461962 w 1438275"/>
                      <a:gd name="connsiteY4" fmla="*/ 847725 h 2947988"/>
                      <a:gd name="connsiteX5" fmla="*/ 652462 w 1438275"/>
                      <a:gd name="connsiteY5" fmla="*/ 1290638 h 2947988"/>
                      <a:gd name="connsiteX6" fmla="*/ 681037 w 1438275"/>
                      <a:gd name="connsiteY6" fmla="*/ 1390650 h 2947988"/>
                      <a:gd name="connsiteX7" fmla="*/ 804862 w 1438275"/>
                      <a:gd name="connsiteY7" fmla="*/ 1595438 h 2947988"/>
                      <a:gd name="connsiteX8" fmla="*/ 923925 w 1438275"/>
                      <a:gd name="connsiteY8" fmla="*/ 1804988 h 2947988"/>
                      <a:gd name="connsiteX9" fmla="*/ 1004887 w 1438275"/>
                      <a:gd name="connsiteY9" fmla="*/ 2014538 h 2947988"/>
                      <a:gd name="connsiteX10" fmla="*/ 1157287 w 1438275"/>
                      <a:gd name="connsiteY10" fmla="*/ 2347913 h 2947988"/>
                      <a:gd name="connsiteX11" fmla="*/ 1438275 w 1438275"/>
                      <a:gd name="connsiteY11" fmla="*/ 2947988 h 29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2947988">
                        <a:moveTo>
                          <a:pt x="0" y="0"/>
                        </a:moveTo>
                        <a:lnTo>
                          <a:pt x="128587" y="204788"/>
                        </a:lnTo>
                        <a:lnTo>
                          <a:pt x="285750" y="481013"/>
                        </a:lnTo>
                        <a:lnTo>
                          <a:pt x="395287" y="685800"/>
                        </a:lnTo>
                        <a:lnTo>
                          <a:pt x="461962" y="847725"/>
                        </a:lnTo>
                        <a:lnTo>
                          <a:pt x="652462" y="1290638"/>
                        </a:lnTo>
                        <a:lnTo>
                          <a:pt x="681037" y="1390650"/>
                        </a:lnTo>
                        <a:lnTo>
                          <a:pt x="804862" y="1595438"/>
                        </a:lnTo>
                        <a:lnTo>
                          <a:pt x="923925" y="1804988"/>
                        </a:lnTo>
                        <a:lnTo>
                          <a:pt x="1004887" y="2014538"/>
                        </a:lnTo>
                        <a:lnTo>
                          <a:pt x="1157287" y="2347913"/>
                        </a:lnTo>
                        <a:lnTo>
                          <a:pt x="1438275" y="2947988"/>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Freeform: Shape 22">
            <a:extLst>
              <a:ext uri="{FF2B5EF4-FFF2-40B4-BE49-F238E27FC236}">
                <a16:creationId xmlns:a16="http://schemas.microsoft.com/office/drawing/2014/main" id="{C94545C1-718A-417A-96D0-8DF4B14E484B}"/>
              </a:ext>
            </a:extLst>
          </p:cNvPr>
          <p:cNvSpPr/>
          <p:nvPr/>
        </p:nvSpPr>
        <p:spPr>
          <a:xfrm>
            <a:off x="535577" y="1410789"/>
            <a:ext cx="10293532" cy="352697"/>
          </a:xfrm>
          <a:custGeom>
            <a:avLst/>
            <a:gdLst>
              <a:gd name="connsiteX0" fmla="*/ 0 w 10293532"/>
              <a:gd name="connsiteY0" fmla="*/ 13062 h 352697"/>
              <a:gd name="connsiteX1" fmla="*/ 640080 w 10293532"/>
              <a:gd name="connsiteY1" fmla="*/ 0 h 352697"/>
              <a:gd name="connsiteX2" fmla="*/ 1097280 w 10293532"/>
              <a:gd name="connsiteY2" fmla="*/ 26125 h 352697"/>
              <a:gd name="connsiteX3" fmla="*/ 2050869 w 10293532"/>
              <a:gd name="connsiteY3" fmla="*/ 104502 h 352697"/>
              <a:gd name="connsiteX4" fmla="*/ 3187337 w 10293532"/>
              <a:gd name="connsiteY4" fmla="*/ 143691 h 352697"/>
              <a:gd name="connsiteX5" fmla="*/ 4101737 w 10293532"/>
              <a:gd name="connsiteY5" fmla="*/ 235131 h 352697"/>
              <a:gd name="connsiteX6" fmla="*/ 5016137 w 10293532"/>
              <a:gd name="connsiteY6" fmla="*/ 235131 h 352697"/>
              <a:gd name="connsiteX7" fmla="*/ 5995852 w 10293532"/>
              <a:gd name="connsiteY7" fmla="*/ 235131 h 352697"/>
              <a:gd name="connsiteX8" fmla="*/ 6557554 w 10293532"/>
              <a:gd name="connsiteY8" fmla="*/ 300445 h 352697"/>
              <a:gd name="connsiteX9" fmla="*/ 7276012 w 10293532"/>
              <a:gd name="connsiteY9" fmla="*/ 352697 h 352697"/>
              <a:gd name="connsiteX10" fmla="*/ 8072846 w 10293532"/>
              <a:gd name="connsiteY10" fmla="*/ 261257 h 352697"/>
              <a:gd name="connsiteX11" fmla="*/ 8895806 w 10293532"/>
              <a:gd name="connsiteY11" fmla="*/ 326571 h 352697"/>
              <a:gd name="connsiteX12" fmla="*/ 9562012 w 10293532"/>
              <a:gd name="connsiteY12" fmla="*/ 287382 h 352697"/>
              <a:gd name="connsiteX13" fmla="*/ 10019212 w 10293532"/>
              <a:gd name="connsiteY13" fmla="*/ 326571 h 352697"/>
              <a:gd name="connsiteX14" fmla="*/ 10293532 w 10293532"/>
              <a:gd name="connsiteY14" fmla="*/ 352697 h 3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93532" h="352697">
                <a:moveTo>
                  <a:pt x="0" y="13062"/>
                </a:moveTo>
                <a:lnTo>
                  <a:pt x="640080" y="0"/>
                </a:lnTo>
                <a:lnTo>
                  <a:pt x="1097280" y="26125"/>
                </a:lnTo>
                <a:lnTo>
                  <a:pt x="2050869" y="104502"/>
                </a:lnTo>
                <a:lnTo>
                  <a:pt x="3187337" y="143691"/>
                </a:lnTo>
                <a:lnTo>
                  <a:pt x="4101737" y="235131"/>
                </a:lnTo>
                <a:lnTo>
                  <a:pt x="5016137" y="235131"/>
                </a:lnTo>
                <a:lnTo>
                  <a:pt x="5995852" y="235131"/>
                </a:lnTo>
                <a:lnTo>
                  <a:pt x="6557554" y="300445"/>
                </a:lnTo>
                <a:lnTo>
                  <a:pt x="7276012" y="352697"/>
                </a:lnTo>
                <a:lnTo>
                  <a:pt x="8072846" y="261257"/>
                </a:lnTo>
                <a:lnTo>
                  <a:pt x="8895806" y="326571"/>
                </a:lnTo>
                <a:lnTo>
                  <a:pt x="9562012" y="287382"/>
                </a:lnTo>
                <a:lnTo>
                  <a:pt x="10019212" y="326571"/>
                </a:lnTo>
                <a:lnTo>
                  <a:pt x="10293532" y="352697"/>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IE"/>
          </a:p>
        </p:txBody>
      </p:sp>
      <p:pic>
        <p:nvPicPr>
          <p:cNvPr id="24" name="Picture 23">
            <a:extLst>
              <a:ext uri="{FF2B5EF4-FFF2-40B4-BE49-F238E27FC236}">
                <a16:creationId xmlns:a16="http://schemas.microsoft.com/office/drawing/2014/main" id="{B96AD660-275D-48C8-881C-22CFBC39F180}"/>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991261" y="4627798"/>
            <a:ext cx="2841812" cy="1835649"/>
          </a:xfrm>
          <a:prstGeom prst="rect">
            <a:avLst/>
          </a:prstGeom>
        </p:spPr>
      </p:pic>
      <p:pic>
        <p:nvPicPr>
          <p:cNvPr id="25" name="Picture 24">
            <a:extLst>
              <a:ext uri="{FF2B5EF4-FFF2-40B4-BE49-F238E27FC236}">
                <a16:creationId xmlns:a16="http://schemas.microsoft.com/office/drawing/2014/main" id="{3FAD7C68-CCC4-4CF3-9CD4-47E424361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181" y="4626414"/>
            <a:ext cx="2699176" cy="1754182"/>
          </a:xfrm>
          <a:prstGeom prst="rect">
            <a:avLst/>
          </a:prstGeom>
        </p:spPr>
      </p:pic>
      <p:pic>
        <p:nvPicPr>
          <p:cNvPr id="29" name="Picture 28">
            <a:extLst>
              <a:ext uri="{FF2B5EF4-FFF2-40B4-BE49-F238E27FC236}">
                <a16:creationId xmlns:a16="http://schemas.microsoft.com/office/drawing/2014/main" id="{091AF555-60ED-4B5E-9ABA-069FE9FC13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2018" y="4627280"/>
            <a:ext cx="2693202" cy="1754182"/>
          </a:xfrm>
          <a:prstGeom prst="rect">
            <a:avLst/>
          </a:prstGeom>
        </p:spPr>
      </p:pic>
      <p:cxnSp>
        <p:nvCxnSpPr>
          <p:cNvPr id="32" name="Straight Connector 31">
            <a:extLst>
              <a:ext uri="{FF2B5EF4-FFF2-40B4-BE49-F238E27FC236}">
                <a16:creationId xmlns:a16="http://schemas.microsoft.com/office/drawing/2014/main" id="{739F33EC-1A9A-4075-9A3A-3960310E491A}"/>
              </a:ext>
            </a:extLst>
          </p:cNvPr>
          <p:cNvCxnSpPr/>
          <p:nvPr/>
        </p:nvCxnSpPr>
        <p:spPr>
          <a:xfrm>
            <a:off x="8398476" y="1504595"/>
            <a:ext cx="0" cy="32870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C6F6598-7B79-42B1-82B0-0B443ED078F8}"/>
              </a:ext>
            </a:extLst>
          </p:cNvPr>
          <p:cNvCxnSpPr/>
          <p:nvPr/>
        </p:nvCxnSpPr>
        <p:spPr>
          <a:xfrm>
            <a:off x="5930673" y="1562100"/>
            <a:ext cx="0" cy="2805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00DE67-4F8F-4B18-B3B5-BCEB8F9A7D11}"/>
              </a:ext>
            </a:extLst>
          </p:cNvPr>
          <p:cNvCxnSpPr/>
          <p:nvPr/>
        </p:nvCxnSpPr>
        <p:spPr>
          <a:xfrm>
            <a:off x="10818219" y="1562100"/>
            <a:ext cx="0" cy="2930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4F452E0-6952-4432-B89F-8B89EC63ADC3}"/>
              </a:ext>
            </a:extLst>
          </p:cNvPr>
          <p:cNvCxnSpPr/>
          <p:nvPr/>
        </p:nvCxnSpPr>
        <p:spPr>
          <a:xfrm>
            <a:off x="3239589" y="1543784"/>
            <a:ext cx="0" cy="2071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56BD7A-9971-4627-AAB0-1AA37873E85F}"/>
              </a:ext>
            </a:extLst>
          </p:cNvPr>
          <p:cNvCxnSpPr/>
          <p:nvPr/>
        </p:nvCxnSpPr>
        <p:spPr>
          <a:xfrm>
            <a:off x="2508069" y="1504595"/>
            <a:ext cx="0" cy="1943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E446603-67EB-44B7-B46E-3197AABCD076}"/>
              </a:ext>
            </a:extLst>
          </p:cNvPr>
          <p:cNvCxnSpPr/>
          <p:nvPr/>
        </p:nvCxnSpPr>
        <p:spPr>
          <a:xfrm>
            <a:off x="2189390" y="1477339"/>
            <a:ext cx="0" cy="2009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B3AEAE-B794-4619-90AB-F10BAFA20029}"/>
              </a:ext>
            </a:extLst>
          </p:cNvPr>
          <p:cNvCxnSpPr/>
          <p:nvPr/>
        </p:nvCxnSpPr>
        <p:spPr>
          <a:xfrm>
            <a:off x="1841863" y="1452343"/>
            <a:ext cx="0" cy="2414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9856E28-37D8-4506-8D66-BB23DE72D261}"/>
              </a:ext>
            </a:extLst>
          </p:cNvPr>
          <p:cNvCxnSpPr/>
          <p:nvPr/>
        </p:nvCxnSpPr>
        <p:spPr>
          <a:xfrm>
            <a:off x="1476103" y="1438150"/>
            <a:ext cx="0" cy="1671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B330FB-5F8E-4CCD-98BC-D0397B2FBCF8}"/>
              </a:ext>
            </a:extLst>
          </p:cNvPr>
          <p:cNvCxnSpPr/>
          <p:nvPr/>
        </p:nvCxnSpPr>
        <p:spPr>
          <a:xfrm flipH="1">
            <a:off x="1121637" y="1425087"/>
            <a:ext cx="73400" cy="1066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922E21D-F04D-41AB-B935-DC7BFFAC541D}"/>
              </a:ext>
            </a:extLst>
          </p:cNvPr>
          <p:cNvSpPr txBox="1"/>
          <p:nvPr/>
        </p:nvSpPr>
        <p:spPr>
          <a:xfrm>
            <a:off x="988633" y="1212482"/>
            <a:ext cx="10564110" cy="276999"/>
          </a:xfrm>
          <a:prstGeom prst="rect">
            <a:avLst/>
          </a:prstGeom>
          <a:noFill/>
        </p:spPr>
        <p:txBody>
          <a:bodyPr wrap="none" rtlCol="0">
            <a:spAutoFit/>
          </a:bodyPr>
          <a:lstStyle/>
          <a:p>
            <a:r>
              <a:rPr lang="en-IE" sz="1200" b="1" dirty="0"/>
              <a:t>31     33     72     65      96    146      152                                                                     149                                                                153                                                                       157A</a:t>
            </a:r>
          </a:p>
        </p:txBody>
      </p:sp>
      <p:sp>
        <p:nvSpPr>
          <p:cNvPr id="50" name="Rectangle 49">
            <a:extLst>
              <a:ext uri="{FF2B5EF4-FFF2-40B4-BE49-F238E27FC236}">
                <a16:creationId xmlns:a16="http://schemas.microsoft.com/office/drawing/2014/main" id="{25552628-3678-41F3-8A4E-5AF912F614F7}"/>
              </a:ext>
            </a:extLst>
          </p:cNvPr>
          <p:cNvSpPr/>
          <p:nvPr/>
        </p:nvSpPr>
        <p:spPr>
          <a:xfrm>
            <a:off x="2346788" y="3969086"/>
            <a:ext cx="1250019" cy="45719"/>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8" name="Picture 27">
            <a:extLst>
              <a:ext uri="{FF2B5EF4-FFF2-40B4-BE49-F238E27FC236}">
                <a16:creationId xmlns:a16="http://schemas.microsoft.com/office/drawing/2014/main" id="{B736CBE0-2779-428E-A31F-A4AEB51245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6731" y="169608"/>
            <a:ext cx="2782006" cy="1830893"/>
          </a:xfrm>
          <a:prstGeom prst="rect">
            <a:avLst/>
          </a:prstGeom>
        </p:spPr>
      </p:pic>
      <p:pic>
        <p:nvPicPr>
          <p:cNvPr id="27" name="Picture 26">
            <a:extLst>
              <a:ext uri="{FF2B5EF4-FFF2-40B4-BE49-F238E27FC236}">
                <a16:creationId xmlns:a16="http://schemas.microsoft.com/office/drawing/2014/main" id="{E18CA0EF-0620-435C-A73B-13242CE13C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63977" y="184257"/>
            <a:ext cx="2733910" cy="1826129"/>
          </a:xfrm>
          <a:prstGeom prst="rect">
            <a:avLst/>
          </a:prstGeom>
        </p:spPr>
      </p:pic>
      <p:sp>
        <p:nvSpPr>
          <p:cNvPr id="51" name="TextBox 50">
            <a:extLst>
              <a:ext uri="{FF2B5EF4-FFF2-40B4-BE49-F238E27FC236}">
                <a16:creationId xmlns:a16="http://schemas.microsoft.com/office/drawing/2014/main" id="{B5CC2C5A-06DD-4F79-B467-29092E81E027}"/>
              </a:ext>
            </a:extLst>
          </p:cNvPr>
          <p:cNvSpPr txBox="1"/>
          <p:nvPr/>
        </p:nvSpPr>
        <p:spPr>
          <a:xfrm>
            <a:off x="2473066" y="4017640"/>
            <a:ext cx="1147431" cy="307777"/>
          </a:xfrm>
          <a:prstGeom prst="rect">
            <a:avLst/>
          </a:prstGeom>
          <a:noFill/>
        </p:spPr>
        <p:txBody>
          <a:bodyPr wrap="square" rtlCol="0">
            <a:spAutoFit/>
          </a:bodyPr>
          <a:lstStyle/>
          <a:p>
            <a:r>
              <a:rPr lang="en-IE" sz="1400" dirty="0"/>
              <a:t>100 </a:t>
            </a:r>
            <a:r>
              <a:rPr lang="en-IE" sz="1200" dirty="0"/>
              <a:t>metres</a:t>
            </a:r>
            <a:endParaRPr lang="en-IE" sz="1400" dirty="0"/>
          </a:p>
        </p:txBody>
      </p:sp>
      <p:sp>
        <p:nvSpPr>
          <p:cNvPr id="52" name="TextBox 51">
            <a:extLst>
              <a:ext uri="{FF2B5EF4-FFF2-40B4-BE49-F238E27FC236}">
                <a16:creationId xmlns:a16="http://schemas.microsoft.com/office/drawing/2014/main" id="{261E62DE-DFCC-460F-9D16-035D79D29BDD}"/>
              </a:ext>
            </a:extLst>
          </p:cNvPr>
          <p:cNvSpPr txBox="1"/>
          <p:nvPr/>
        </p:nvSpPr>
        <p:spPr>
          <a:xfrm>
            <a:off x="6719873" y="2669369"/>
            <a:ext cx="1364951" cy="276999"/>
          </a:xfrm>
          <a:prstGeom prst="rect">
            <a:avLst/>
          </a:prstGeom>
          <a:noFill/>
        </p:spPr>
        <p:txBody>
          <a:bodyPr wrap="square" rtlCol="0">
            <a:spAutoFit/>
          </a:bodyPr>
          <a:lstStyle/>
          <a:p>
            <a:r>
              <a:rPr lang="en-IE" sz="1200" dirty="0"/>
              <a:t>Black Calp</a:t>
            </a:r>
          </a:p>
        </p:txBody>
      </p:sp>
      <p:sp>
        <p:nvSpPr>
          <p:cNvPr id="53" name="TextBox 52">
            <a:extLst>
              <a:ext uri="{FF2B5EF4-FFF2-40B4-BE49-F238E27FC236}">
                <a16:creationId xmlns:a16="http://schemas.microsoft.com/office/drawing/2014/main" id="{F52875C5-432A-49D2-B5D7-758EA70F71D5}"/>
              </a:ext>
            </a:extLst>
          </p:cNvPr>
          <p:cNvSpPr txBox="1"/>
          <p:nvPr/>
        </p:nvSpPr>
        <p:spPr>
          <a:xfrm rot="486029">
            <a:off x="6159024" y="4000105"/>
            <a:ext cx="1205504" cy="276999"/>
          </a:xfrm>
          <a:prstGeom prst="rect">
            <a:avLst/>
          </a:prstGeom>
          <a:noFill/>
        </p:spPr>
        <p:txBody>
          <a:bodyPr wrap="square" rtlCol="0">
            <a:spAutoFit/>
          </a:bodyPr>
          <a:lstStyle/>
          <a:p>
            <a:r>
              <a:rPr lang="en-IE" sz="1200" dirty="0"/>
              <a:t>Iron Formation</a:t>
            </a:r>
          </a:p>
        </p:txBody>
      </p:sp>
      <p:sp>
        <p:nvSpPr>
          <p:cNvPr id="54" name="TextBox 53">
            <a:extLst>
              <a:ext uri="{FF2B5EF4-FFF2-40B4-BE49-F238E27FC236}">
                <a16:creationId xmlns:a16="http://schemas.microsoft.com/office/drawing/2014/main" id="{F6BA1043-565A-48D1-9615-387A378458B8}"/>
              </a:ext>
            </a:extLst>
          </p:cNvPr>
          <p:cNvSpPr txBox="1"/>
          <p:nvPr/>
        </p:nvSpPr>
        <p:spPr>
          <a:xfrm>
            <a:off x="9274302" y="4127380"/>
            <a:ext cx="784382" cy="276999"/>
          </a:xfrm>
          <a:prstGeom prst="rect">
            <a:avLst/>
          </a:prstGeom>
          <a:noFill/>
        </p:spPr>
        <p:txBody>
          <a:bodyPr wrap="none" rtlCol="0">
            <a:spAutoFit/>
          </a:bodyPr>
          <a:lstStyle/>
          <a:p>
            <a:r>
              <a:rPr lang="en-IE" sz="1200" dirty="0"/>
              <a:t>Grey Calp</a:t>
            </a:r>
          </a:p>
        </p:txBody>
      </p:sp>
      <p:sp>
        <p:nvSpPr>
          <p:cNvPr id="55" name="TextBox 54">
            <a:extLst>
              <a:ext uri="{FF2B5EF4-FFF2-40B4-BE49-F238E27FC236}">
                <a16:creationId xmlns:a16="http://schemas.microsoft.com/office/drawing/2014/main" id="{F2725F8B-5A4D-4666-8894-E26AE4138538}"/>
              </a:ext>
            </a:extLst>
          </p:cNvPr>
          <p:cNvSpPr txBox="1"/>
          <p:nvPr/>
        </p:nvSpPr>
        <p:spPr>
          <a:xfrm>
            <a:off x="4263316" y="2178743"/>
            <a:ext cx="1412053" cy="461665"/>
          </a:xfrm>
          <a:prstGeom prst="rect">
            <a:avLst/>
          </a:prstGeom>
          <a:noFill/>
        </p:spPr>
        <p:txBody>
          <a:bodyPr wrap="none" rtlCol="0">
            <a:spAutoFit/>
          </a:bodyPr>
          <a:lstStyle/>
          <a:p>
            <a:r>
              <a:rPr lang="en-IE" sz="1200" dirty="0"/>
              <a:t>Waulsortian Debris </a:t>
            </a:r>
          </a:p>
          <a:p>
            <a:r>
              <a:rPr lang="en-IE" sz="1200" dirty="0"/>
              <a:t>Flow Breccias</a:t>
            </a:r>
          </a:p>
        </p:txBody>
      </p:sp>
      <p:sp>
        <p:nvSpPr>
          <p:cNvPr id="56" name="TextBox 55">
            <a:extLst>
              <a:ext uri="{FF2B5EF4-FFF2-40B4-BE49-F238E27FC236}">
                <a16:creationId xmlns:a16="http://schemas.microsoft.com/office/drawing/2014/main" id="{AD90452E-697D-4BD0-BB38-D62BD1911DE7}"/>
              </a:ext>
            </a:extLst>
          </p:cNvPr>
          <p:cNvSpPr txBox="1"/>
          <p:nvPr/>
        </p:nvSpPr>
        <p:spPr>
          <a:xfrm>
            <a:off x="1162371" y="1793679"/>
            <a:ext cx="976036" cy="461665"/>
          </a:xfrm>
          <a:prstGeom prst="rect">
            <a:avLst/>
          </a:prstGeom>
          <a:noFill/>
        </p:spPr>
        <p:txBody>
          <a:bodyPr wrap="none" rtlCol="0">
            <a:spAutoFit/>
          </a:bodyPr>
          <a:lstStyle/>
          <a:p>
            <a:r>
              <a:rPr lang="en-IE" sz="1200" dirty="0"/>
              <a:t>Waulsortian </a:t>
            </a:r>
          </a:p>
          <a:p>
            <a:r>
              <a:rPr lang="en-IE" sz="1200" dirty="0"/>
              <a:t>Mudbank</a:t>
            </a:r>
          </a:p>
        </p:txBody>
      </p:sp>
      <p:sp>
        <p:nvSpPr>
          <p:cNvPr id="57" name="TextBox 56">
            <a:extLst>
              <a:ext uri="{FF2B5EF4-FFF2-40B4-BE49-F238E27FC236}">
                <a16:creationId xmlns:a16="http://schemas.microsoft.com/office/drawing/2014/main" id="{3FD581CB-8E02-42BD-9EC4-8AA44421520C}"/>
              </a:ext>
            </a:extLst>
          </p:cNvPr>
          <p:cNvSpPr txBox="1"/>
          <p:nvPr/>
        </p:nvSpPr>
        <p:spPr>
          <a:xfrm>
            <a:off x="2140616" y="3603331"/>
            <a:ext cx="796949" cy="276999"/>
          </a:xfrm>
          <a:prstGeom prst="rect">
            <a:avLst/>
          </a:prstGeom>
          <a:noFill/>
        </p:spPr>
        <p:txBody>
          <a:bodyPr wrap="none" rtlCol="0">
            <a:spAutoFit/>
          </a:bodyPr>
          <a:lstStyle/>
          <a:p>
            <a:r>
              <a:rPr lang="en-IE" sz="1200" dirty="0"/>
              <a:t>Encrinites</a:t>
            </a:r>
          </a:p>
        </p:txBody>
      </p:sp>
      <p:sp>
        <p:nvSpPr>
          <p:cNvPr id="58" name="TextBox 57">
            <a:extLst>
              <a:ext uri="{FF2B5EF4-FFF2-40B4-BE49-F238E27FC236}">
                <a16:creationId xmlns:a16="http://schemas.microsoft.com/office/drawing/2014/main" id="{A7A17B36-329D-49BF-99D9-4DD5775D9739}"/>
              </a:ext>
            </a:extLst>
          </p:cNvPr>
          <p:cNvSpPr txBox="1"/>
          <p:nvPr/>
        </p:nvSpPr>
        <p:spPr>
          <a:xfrm>
            <a:off x="2643851" y="1666406"/>
            <a:ext cx="796949" cy="276999"/>
          </a:xfrm>
          <a:prstGeom prst="rect">
            <a:avLst/>
          </a:prstGeom>
          <a:noFill/>
        </p:spPr>
        <p:txBody>
          <a:bodyPr wrap="none" rtlCol="0">
            <a:spAutoFit/>
          </a:bodyPr>
          <a:lstStyle/>
          <a:p>
            <a:r>
              <a:rPr lang="en-IE" sz="1200" dirty="0"/>
              <a:t>Encrinites</a:t>
            </a:r>
          </a:p>
        </p:txBody>
      </p:sp>
      <p:cxnSp>
        <p:nvCxnSpPr>
          <p:cNvPr id="60" name="Straight Arrow Connector 59">
            <a:extLst>
              <a:ext uri="{FF2B5EF4-FFF2-40B4-BE49-F238E27FC236}">
                <a16:creationId xmlns:a16="http://schemas.microsoft.com/office/drawing/2014/main" id="{58740063-DC6F-4510-9BD8-D55415E9EE90}"/>
              </a:ext>
            </a:extLst>
          </p:cNvPr>
          <p:cNvCxnSpPr>
            <a:cxnSpLocks/>
            <a:endCxn id="14" idx="12"/>
          </p:cNvCxnSpPr>
          <p:nvPr/>
        </p:nvCxnSpPr>
        <p:spPr>
          <a:xfrm flipH="1">
            <a:off x="2662238" y="1938215"/>
            <a:ext cx="278538" cy="1858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52E1AEC-B06F-4F2F-99AF-C378F3AB92B7}"/>
              </a:ext>
            </a:extLst>
          </p:cNvPr>
          <p:cNvCxnSpPr>
            <a:cxnSpLocks/>
            <a:stCxn id="57" idx="0"/>
            <a:endCxn id="15" idx="1"/>
          </p:cNvCxnSpPr>
          <p:nvPr/>
        </p:nvCxnSpPr>
        <p:spPr>
          <a:xfrm flipH="1" flipV="1">
            <a:off x="2433638" y="3290888"/>
            <a:ext cx="105453" cy="312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2177CE7-CF2F-403F-95CD-6A7A3C965D21}"/>
              </a:ext>
            </a:extLst>
          </p:cNvPr>
          <p:cNvCxnSpPr/>
          <p:nvPr/>
        </p:nvCxnSpPr>
        <p:spPr>
          <a:xfrm flipH="1">
            <a:off x="4013277" y="2668911"/>
            <a:ext cx="586638" cy="1510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E48BC607-47AA-45C3-8FBD-33350CFFDC8B}"/>
              </a:ext>
            </a:extLst>
          </p:cNvPr>
          <p:cNvSpPr txBox="1"/>
          <p:nvPr/>
        </p:nvSpPr>
        <p:spPr>
          <a:xfrm>
            <a:off x="468898" y="3628514"/>
            <a:ext cx="1290161" cy="276999"/>
          </a:xfrm>
          <a:prstGeom prst="rect">
            <a:avLst/>
          </a:prstGeom>
          <a:noFill/>
        </p:spPr>
        <p:txBody>
          <a:bodyPr wrap="none" rtlCol="0">
            <a:spAutoFit/>
          </a:bodyPr>
          <a:lstStyle/>
          <a:p>
            <a:r>
              <a:rPr lang="en-IE" sz="1200" dirty="0"/>
              <a:t>Zn-Pb Zone II &amp; III</a:t>
            </a:r>
          </a:p>
        </p:txBody>
      </p:sp>
      <p:cxnSp>
        <p:nvCxnSpPr>
          <p:cNvPr id="71" name="Straight Arrow Connector 70">
            <a:extLst>
              <a:ext uri="{FF2B5EF4-FFF2-40B4-BE49-F238E27FC236}">
                <a16:creationId xmlns:a16="http://schemas.microsoft.com/office/drawing/2014/main" id="{1F532D5C-2AAF-4185-A92A-7C1918D09998}"/>
              </a:ext>
            </a:extLst>
          </p:cNvPr>
          <p:cNvCxnSpPr/>
          <p:nvPr/>
        </p:nvCxnSpPr>
        <p:spPr>
          <a:xfrm flipV="1">
            <a:off x="1132574" y="2911739"/>
            <a:ext cx="593444" cy="6164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415DC6D3-BEFA-4C65-989C-B03980F1A2DF}"/>
              </a:ext>
            </a:extLst>
          </p:cNvPr>
          <p:cNvSpPr txBox="1"/>
          <p:nvPr/>
        </p:nvSpPr>
        <p:spPr>
          <a:xfrm>
            <a:off x="6511723" y="3284961"/>
            <a:ext cx="926857" cy="276999"/>
          </a:xfrm>
          <a:prstGeom prst="rect">
            <a:avLst/>
          </a:prstGeom>
          <a:noFill/>
        </p:spPr>
        <p:txBody>
          <a:bodyPr wrap="none" rtlCol="0">
            <a:spAutoFit/>
          </a:bodyPr>
          <a:lstStyle/>
          <a:p>
            <a:r>
              <a:rPr lang="en-IE" sz="1200" dirty="0"/>
              <a:t>Tuff horizon</a:t>
            </a:r>
          </a:p>
        </p:txBody>
      </p:sp>
      <p:cxnSp>
        <p:nvCxnSpPr>
          <p:cNvPr id="74" name="Straight Arrow Connector 73">
            <a:extLst>
              <a:ext uri="{FF2B5EF4-FFF2-40B4-BE49-F238E27FC236}">
                <a16:creationId xmlns:a16="http://schemas.microsoft.com/office/drawing/2014/main" id="{7E189FC4-59D7-4071-B7FC-869539FB0EC0}"/>
              </a:ext>
            </a:extLst>
          </p:cNvPr>
          <p:cNvCxnSpPr>
            <a:cxnSpLocks/>
          </p:cNvCxnSpPr>
          <p:nvPr/>
        </p:nvCxnSpPr>
        <p:spPr>
          <a:xfrm flipH="1">
            <a:off x="6222545" y="3580934"/>
            <a:ext cx="345366" cy="223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Freeform: Shape 74">
            <a:extLst>
              <a:ext uri="{FF2B5EF4-FFF2-40B4-BE49-F238E27FC236}">
                <a16:creationId xmlns:a16="http://schemas.microsoft.com/office/drawing/2014/main" id="{09156C36-6D4B-4748-B409-AF279B1350D5}"/>
              </a:ext>
            </a:extLst>
          </p:cNvPr>
          <p:cNvSpPr/>
          <p:nvPr/>
        </p:nvSpPr>
        <p:spPr>
          <a:xfrm>
            <a:off x="2978331" y="2730136"/>
            <a:ext cx="7889966" cy="1410789"/>
          </a:xfrm>
          <a:custGeom>
            <a:avLst/>
            <a:gdLst>
              <a:gd name="connsiteX0" fmla="*/ 0 w 7889966"/>
              <a:gd name="connsiteY0" fmla="*/ 0 h 1463040"/>
              <a:gd name="connsiteX1" fmla="*/ 744583 w 7889966"/>
              <a:gd name="connsiteY1" fmla="*/ 261257 h 1463040"/>
              <a:gd name="connsiteX2" fmla="*/ 1423852 w 7889966"/>
              <a:gd name="connsiteY2" fmla="*/ 522514 h 1463040"/>
              <a:gd name="connsiteX3" fmla="*/ 2259875 w 7889966"/>
              <a:gd name="connsiteY3" fmla="*/ 836023 h 1463040"/>
              <a:gd name="connsiteX4" fmla="*/ 2690949 w 7889966"/>
              <a:gd name="connsiteY4" fmla="*/ 979714 h 1463040"/>
              <a:gd name="connsiteX5" fmla="*/ 3239589 w 7889966"/>
              <a:gd name="connsiteY5" fmla="*/ 1123406 h 1463040"/>
              <a:gd name="connsiteX6" fmla="*/ 3814355 w 7889966"/>
              <a:gd name="connsiteY6" fmla="*/ 1227909 h 1463040"/>
              <a:gd name="connsiteX7" fmla="*/ 4532812 w 7889966"/>
              <a:gd name="connsiteY7" fmla="*/ 1358537 h 1463040"/>
              <a:gd name="connsiteX8" fmla="*/ 5042263 w 7889966"/>
              <a:gd name="connsiteY8" fmla="*/ 1397726 h 1463040"/>
              <a:gd name="connsiteX9" fmla="*/ 5590903 w 7889966"/>
              <a:gd name="connsiteY9" fmla="*/ 1449977 h 1463040"/>
              <a:gd name="connsiteX10" fmla="*/ 6217920 w 7889966"/>
              <a:gd name="connsiteY10" fmla="*/ 1463040 h 1463040"/>
              <a:gd name="connsiteX11" fmla="*/ 6648995 w 7889966"/>
              <a:gd name="connsiteY11" fmla="*/ 1463040 h 1463040"/>
              <a:gd name="connsiteX12" fmla="*/ 7289075 w 7889966"/>
              <a:gd name="connsiteY12" fmla="*/ 1384663 h 1463040"/>
              <a:gd name="connsiteX13" fmla="*/ 7889966 w 7889966"/>
              <a:gd name="connsiteY13" fmla="*/ 1306286 h 1463040"/>
              <a:gd name="connsiteX0" fmla="*/ 0 w 7889966"/>
              <a:gd name="connsiteY0" fmla="*/ 0 h 1463040"/>
              <a:gd name="connsiteX1" fmla="*/ 744583 w 7889966"/>
              <a:gd name="connsiteY1" fmla="*/ 261257 h 1463040"/>
              <a:gd name="connsiteX2" fmla="*/ 1423852 w 7889966"/>
              <a:gd name="connsiteY2" fmla="*/ 522514 h 1463040"/>
              <a:gd name="connsiteX3" fmla="*/ 2259875 w 7889966"/>
              <a:gd name="connsiteY3" fmla="*/ 836023 h 1463040"/>
              <a:gd name="connsiteX4" fmla="*/ 2690949 w 7889966"/>
              <a:gd name="connsiteY4" fmla="*/ 979714 h 1463040"/>
              <a:gd name="connsiteX5" fmla="*/ 3239589 w 7889966"/>
              <a:gd name="connsiteY5" fmla="*/ 1123406 h 1463040"/>
              <a:gd name="connsiteX6" fmla="*/ 3814355 w 7889966"/>
              <a:gd name="connsiteY6" fmla="*/ 1227909 h 1463040"/>
              <a:gd name="connsiteX7" fmla="*/ 4532812 w 7889966"/>
              <a:gd name="connsiteY7" fmla="*/ 1358537 h 1463040"/>
              <a:gd name="connsiteX8" fmla="*/ 5042263 w 7889966"/>
              <a:gd name="connsiteY8" fmla="*/ 1397726 h 1463040"/>
              <a:gd name="connsiteX9" fmla="*/ 5695405 w 7889966"/>
              <a:gd name="connsiteY9" fmla="*/ 1397726 h 1463040"/>
              <a:gd name="connsiteX10" fmla="*/ 6217920 w 7889966"/>
              <a:gd name="connsiteY10" fmla="*/ 1463040 h 1463040"/>
              <a:gd name="connsiteX11" fmla="*/ 6648995 w 7889966"/>
              <a:gd name="connsiteY11" fmla="*/ 1463040 h 1463040"/>
              <a:gd name="connsiteX12" fmla="*/ 7289075 w 7889966"/>
              <a:gd name="connsiteY12" fmla="*/ 1384663 h 1463040"/>
              <a:gd name="connsiteX13" fmla="*/ 7889966 w 7889966"/>
              <a:gd name="connsiteY13" fmla="*/ 1306286 h 1463040"/>
              <a:gd name="connsiteX0" fmla="*/ 0 w 7889966"/>
              <a:gd name="connsiteY0" fmla="*/ 0 h 1463040"/>
              <a:gd name="connsiteX1" fmla="*/ 744583 w 7889966"/>
              <a:gd name="connsiteY1" fmla="*/ 261257 h 1463040"/>
              <a:gd name="connsiteX2" fmla="*/ 1423852 w 7889966"/>
              <a:gd name="connsiteY2" fmla="*/ 522514 h 1463040"/>
              <a:gd name="connsiteX3" fmla="*/ 2259875 w 7889966"/>
              <a:gd name="connsiteY3" fmla="*/ 836023 h 1463040"/>
              <a:gd name="connsiteX4" fmla="*/ 2690949 w 7889966"/>
              <a:gd name="connsiteY4" fmla="*/ 979714 h 1463040"/>
              <a:gd name="connsiteX5" fmla="*/ 3239589 w 7889966"/>
              <a:gd name="connsiteY5" fmla="*/ 1123406 h 1463040"/>
              <a:gd name="connsiteX6" fmla="*/ 3814355 w 7889966"/>
              <a:gd name="connsiteY6" fmla="*/ 1227909 h 1463040"/>
              <a:gd name="connsiteX7" fmla="*/ 4532812 w 7889966"/>
              <a:gd name="connsiteY7" fmla="*/ 1358537 h 1463040"/>
              <a:gd name="connsiteX8" fmla="*/ 5055326 w 7889966"/>
              <a:gd name="connsiteY8" fmla="*/ 1371600 h 1463040"/>
              <a:gd name="connsiteX9" fmla="*/ 5695405 w 7889966"/>
              <a:gd name="connsiteY9" fmla="*/ 1397726 h 1463040"/>
              <a:gd name="connsiteX10" fmla="*/ 6217920 w 7889966"/>
              <a:gd name="connsiteY10" fmla="*/ 1463040 h 1463040"/>
              <a:gd name="connsiteX11" fmla="*/ 6648995 w 7889966"/>
              <a:gd name="connsiteY11" fmla="*/ 1463040 h 1463040"/>
              <a:gd name="connsiteX12" fmla="*/ 7289075 w 7889966"/>
              <a:gd name="connsiteY12" fmla="*/ 1384663 h 1463040"/>
              <a:gd name="connsiteX13" fmla="*/ 7889966 w 7889966"/>
              <a:gd name="connsiteY13" fmla="*/ 1306286 h 1463040"/>
              <a:gd name="connsiteX0" fmla="*/ 0 w 7889966"/>
              <a:gd name="connsiteY0" fmla="*/ 0 h 1463040"/>
              <a:gd name="connsiteX1" fmla="*/ 744583 w 7889966"/>
              <a:gd name="connsiteY1" fmla="*/ 261257 h 1463040"/>
              <a:gd name="connsiteX2" fmla="*/ 1423852 w 7889966"/>
              <a:gd name="connsiteY2" fmla="*/ 522514 h 1463040"/>
              <a:gd name="connsiteX3" fmla="*/ 2259875 w 7889966"/>
              <a:gd name="connsiteY3" fmla="*/ 836023 h 1463040"/>
              <a:gd name="connsiteX4" fmla="*/ 2690949 w 7889966"/>
              <a:gd name="connsiteY4" fmla="*/ 979714 h 1463040"/>
              <a:gd name="connsiteX5" fmla="*/ 3239589 w 7889966"/>
              <a:gd name="connsiteY5" fmla="*/ 1123406 h 1463040"/>
              <a:gd name="connsiteX6" fmla="*/ 3814355 w 7889966"/>
              <a:gd name="connsiteY6" fmla="*/ 1227909 h 1463040"/>
              <a:gd name="connsiteX7" fmla="*/ 4532812 w 7889966"/>
              <a:gd name="connsiteY7" fmla="*/ 1306286 h 1463040"/>
              <a:gd name="connsiteX8" fmla="*/ 5055326 w 7889966"/>
              <a:gd name="connsiteY8" fmla="*/ 1371600 h 1463040"/>
              <a:gd name="connsiteX9" fmla="*/ 5695405 w 7889966"/>
              <a:gd name="connsiteY9" fmla="*/ 1397726 h 1463040"/>
              <a:gd name="connsiteX10" fmla="*/ 6217920 w 7889966"/>
              <a:gd name="connsiteY10" fmla="*/ 1463040 h 1463040"/>
              <a:gd name="connsiteX11" fmla="*/ 6648995 w 7889966"/>
              <a:gd name="connsiteY11" fmla="*/ 1463040 h 1463040"/>
              <a:gd name="connsiteX12" fmla="*/ 7289075 w 7889966"/>
              <a:gd name="connsiteY12" fmla="*/ 1384663 h 1463040"/>
              <a:gd name="connsiteX13" fmla="*/ 7889966 w 7889966"/>
              <a:gd name="connsiteY13" fmla="*/ 1306286 h 1463040"/>
              <a:gd name="connsiteX0" fmla="*/ 0 w 7889966"/>
              <a:gd name="connsiteY0" fmla="*/ 0 h 1463040"/>
              <a:gd name="connsiteX1" fmla="*/ 744583 w 7889966"/>
              <a:gd name="connsiteY1" fmla="*/ 261257 h 1463040"/>
              <a:gd name="connsiteX2" fmla="*/ 1423852 w 7889966"/>
              <a:gd name="connsiteY2" fmla="*/ 522514 h 1463040"/>
              <a:gd name="connsiteX3" fmla="*/ 2259875 w 7889966"/>
              <a:gd name="connsiteY3" fmla="*/ 836023 h 1463040"/>
              <a:gd name="connsiteX4" fmla="*/ 2690949 w 7889966"/>
              <a:gd name="connsiteY4" fmla="*/ 979714 h 1463040"/>
              <a:gd name="connsiteX5" fmla="*/ 3239589 w 7889966"/>
              <a:gd name="connsiteY5" fmla="*/ 1123406 h 1463040"/>
              <a:gd name="connsiteX6" fmla="*/ 3814355 w 7889966"/>
              <a:gd name="connsiteY6" fmla="*/ 1227909 h 1463040"/>
              <a:gd name="connsiteX7" fmla="*/ 4532812 w 7889966"/>
              <a:gd name="connsiteY7" fmla="*/ 1306286 h 1463040"/>
              <a:gd name="connsiteX8" fmla="*/ 5055326 w 7889966"/>
              <a:gd name="connsiteY8" fmla="*/ 1371600 h 1463040"/>
              <a:gd name="connsiteX9" fmla="*/ 5695405 w 7889966"/>
              <a:gd name="connsiteY9" fmla="*/ 1397726 h 1463040"/>
              <a:gd name="connsiteX10" fmla="*/ 6270172 w 7889966"/>
              <a:gd name="connsiteY10" fmla="*/ 1410789 h 1463040"/>
              <a:gd name="connsiteX11" fmla="*/ 6648995 w 7889966"/>
              <a:gd name="connsiteY11" fmla="*/ 1463040 h 1463040"/>
              <a:gd name="connsiteX12" fmla="*/ 7289075 w 7889966"/>
              <a:gd name="connsiteY12" fmla="*/ 1384663 h 1463040"/>
              <a:gd name="connsiteX13" fmla="*/ 7889966 w 7889966"/>
              <a:gd name="connsiteY13" fmla="*/ 1306286 h 1463040"/>
              <a:gd name="connsiteX0" fmla="*/ 0 w 7889966"/>
              <a:gd name="connsiteY0" fmla="*/ 0 h 1410789"/>
              <a:gd name="connsiteX1" fmla="*/ 744583 w 7889966"/>
              <a:gd name="connsiteY1" fmla="*/ 261257 h 1410789"/>
              <a:gd name="connsiteX2" fmla="*/ 1423852 w 7889966"/>
              <a:gd name="connsiteY2" fmla="*/ 522514 h 1410789"/>
              <a:gd name="connsiteX3" fmla="*/ 2259875 w 7889966"/>
              <a:gd name="connsiteY3" fmla="*/ 836023 h 1410789"/>
              <a:gd name="connsiteX4" fmla="*/ 2690949 w 7889966"/>
              <a:gd name="connsiteY4" fmla="*/ 979714 h 1410789"/>
              <a:gd name="connsiteX5" fmla="*/ 3239589 w 7889966"/>
              <a:gd name="connsiteY5" fmla="*/ 1123406 h 1410789"/>
              <a:gd name="connsiteX6" fmla="*/ 3814355 w 7889966"/>
              <a:gd name="connsiteY6" fmla="*/ 1227909 h 1410789"/>
              <a:gd name="connsiteX7" fmla="*/ 4532812 w 7889966"/>
              <a:gd name="connsiteY7" fmla="*/ 1306286 h 1410789"/>
              <a:gd name="connsiteX8" fmla="*/ 5055326 w 7889966"/>
              <a:gd name="connsiteY8" fmla="*/ 1371600 h 1410789"/>
              <a:gd name="connsiteX9" fmla="*/ 5695405 w 7889966"/>
              <a:gd name="connsiteY9" fmla="*/ 1397726 h 1410789"/>
              <a:gd name="connsiteX10" fmla="*/ 6270172 w 7889966"/>
              <a:gd name="connsiteY10" fmla="*/ 1410789 h 1410789"/>
              <a:gd name="connsiteX11" fmla="*/ 6871064 w 7889966"/>
              <a:gd name="connsiteY11" fmla="*/ 1410789 h 1410789"/>
              <a:gd name="connsiteX12" fmla="*/ 7289075 w 7889966"/>
              <a:gd name="connsiteY12" fmla="*/ 1384663 h 1410789"/>
              <a:gd name="connsiteX13" fmla="*/ 7889966 w 7889966"/>
              <a:gd name="connsiteY13" fmla="*/ 1306286 h 1410789"/>
              <a:gd name="connsiteX0" fmla="*/ 0 w 7889966"/>
              <a:gd name="connsiteY0" fmla="*/ 0 h 1410789"/>
              <a:gd name="connsiteX1" fmla="*/ 744583 w 7889966"/>
              <a:gd name="connsiteY1" fmla="*/ 261257 h 1410789"/>
              <a:gd name="connsiteX2" fmla="*/ 1423852 w 7889966"/>
              <a:gd name="connsiteY2" fmla="*/ 522514 h 1410789"/>
              <a:gd name="connsiteX3" fmla="*/ 2259875 w 7889966"/>
              <a:gd name="connsiteY3" fmla="*/ 836023 h 1410789"/>
              <a:gd name="connsiteX4" fmla="*/ 2690949 w 7889966"/>
              <a:gd name="connsiteY4" fmla="*/ 979714 h 1410789"/>
              <a:gd name="connsiteX5" fmla="*/ 3239589 w 7889966"/>
              <a:gd name="connsiteY5" fmla="*/ 1123406 h 1410789"/>
              <a:gd name="connsiteX6" fmla="*/ 3814355 w 7889966"/>
              <a:gd name="connsiteY6" fmla="*/ 1227909 h 1410789"/>
              <a:gd name="connsiteX7" fmla="*/ 4532812 w 7889966"/>
              <a:gd name="connsiteY7" fmla="*/ 1306286 h 1410789"/>
              <a:gd name="connsiteX8" fmla="*/ 5055326 w 7889966"/>
              <a:gd name="connsiteY8" fmla="*/ 1371600 h 1410789"/>
              <a:gd name="connsiteX9" fmla="*/ 5695405 w 7889966"/>
              <a:gd name="connsiteY9" fmla="*/ 1397726 h 1410789"/>
              <a:gd name="connsiteX10" fmla="*/ 6270172 w 7889966"/>
              <a:gd name="connsiteY10" fmla="*/ 1410789 h 1410789"/>
              <a:gd name="connsiteX11" fmla="*/ 6871064 w 7889966"/>
              <a:gd name="connsiteY11" fmla="*/ 1410789 h 1410789"/>
              <a:gd name="connsiteX12" fmla="*/ 7354390 w 7889966"/>
              <a:gd name="connsiteY12" fmla="*/ 1371600 h 1410789"/>
              <a:gd name="connsiteX13" fmla="*/ 7889966 w 7889966"/>
              <a:gd name="connsiteY13" fmla="*/ 1306286 h 141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89966" h="1410789">
                <a:moveTo>
                  <a:pt x="0" y="0"/>
                </a:moveTo>
                <a:lnTo>
                  <a:pt x="744583" y="261257"/>
                </a:lnTo>
                <a:lnTo>
                  <a:pt x="1423852" y="522514"/>
                </a:lnTo>
                <a:lnTo>
                  <a:pt x="2259875" y="836023"/>
                </a:lnTo>
                <a:lnTo>
                  <a:pt x="2690949" y="979714"/>
                </a:lnTo>
                <a:lnTo>
                  <a:pt x="3239589" y="1123406"/>
                </a:lnTo>
                <a:cubicBezTo>
                  <a:pt x="3431178" y="1158240"/>
                  <a:pt x="3598818" y="1197429"/>
                  <a:pt x="3814355" y="1227909"/>
                </a:cubicBezTo>
                <a:cubicBezTo>
                  <a:pt x="4029892" y="1258389"/>
                  <a:pt x="4293326" y="1280160"/>
                  <a:pt x="4532812" y="1306286"/>
                </a:cubicBezTo>
                <a:cubicBezTo>
                  <a:pt x="4702629" y="1319349"/>
                  <a:pt x="4861561" y="1356360"/>
                  <a:pt x="5055326" y="1371600"/>
                </a:cubicBezTo>
                <a:cubicBezTo>
                  <a:pt x="5249092" y="1386840"/>
                  <a:pt x="5477691" y="1397726"/>
                  <a:pt x="5695405" y="1397726"/>
                </a:cubicBezTo>
                <a:lnTo>
                  <a:pt x="6270172" y="1410789"/>
                </a:lnTo>
                <a:lnTo>
                  <a:pt x="6871064" y="1410789"/>
                </a:lnTo>
                <a:cubicBezTo>
                  <a:pt x="7010401" y="1402080"/>
                  <a:pt x="7184573" y="1389017"/>
                  <a:pt x="7354390" y="1371600"/>
                </a:cubicBezTo>
                <a:cubicBezTo>
                  <a:pt x="7524207" y="1354183"/>
                  <a:pt x="7689669" y="1332412"/>
                  <a:pt x="7889966" y="1306286"/>
                </a:cubicBezTo>
              </a:path>
            </a:pathLst>
          </a:custGeom>
          <a:noFill/>
          <a:ln w="63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TextBox 76">
            <a:extLst>
              <a:ext uri="{FF2B5EF4-FFF2-40B4-BE49-F238E27FC236}">
                <a16:creationId xmlns:a16="http://schemas.microsoft.com/office/drawing/2014/main" id="{C0BE8DE6-BE16-400E-9D87-2EFC7D76D42F}"/>
              </a:ext>
            </a:extLst>
          </p:cNvPr>
          <p:cNvSpPr txBox="1"/>
          <p:nvPr/>
        </p:nvSpPr>
        <p:spPr>
          <a:xfrm>
            <a:off x="877114" y="6094012"/>
            <a:ext cx="1991892" cy="276999"/>
          </a:xfrm>
          <a:prstGeom prst="rect">
            <a:avLst/>
          </a:prstGeom>
          <a:solidFill>
            <a:schemeClr val="bg1"/>
          </a:solidFill>
        </p:spPr>
        <p:txBody>
          <a:bodyPr wrap="none" rtlCol="0">
            <a:spAutoFit/>
          </a:bodyPr>
          <a:lstStyle/>
          <a:p>
            <a:r>
              <a:rPr lang="en-IE" sz="1200" dirty="0"/>
              <a:t>Typical rich Zn mineralization</a:t>
            </a:r>
          </a:p>
        </p:txBody>
      </p:sp>
      <p:sp>
        <p:nvSpPr>
          <p:cNvPr id="78" name="TextBox 77">
            <a:extLst>
              <a:ext uri="{FF2B5EF4-FFF2-40B4-BE49-F238E27FC236}">
                <a16:creationId xmlns:a16="http://schemas.microsoft.com/office/drawing/2014/main" id="{44FBBE35-D02B-464B-AC48-629F70974F9E}"/>
              </a:ext>
            </a:extLst>
          </p:cNvPr>
          <p:cNvSpPr txBox="1"/>
          <p:nvPr/>
        </p:nvSpPr>
        <p:spPr>
          <a:xfrm>
            <a:off x="3178720" y="6091837"/>
            <a:ext cx="1745978" cy="276998"/>
          </a:xfrm>
          <a:prstGeom prst="rect">
            <a:avLst/>
          </a:prstGeom>
          <a:solidFill>
            <a:schemeClr val="bg1"/>
          </a:solidFill>
        </p:spPr>
        <p:txBody>
          <a:bodyPr wrap="square" rtlCol="0">
            <a:spAutoFit/>
          </a:bodyPr>
          <a:lstStyle/>
          <a:p>
            <a:r>
              <a:rPr lang="en-IE" sz="1200" dirty="0"/>
              <a:t>Sphalerite along bedding </a:t>
            </a:r>
          </a:p>
        </p:txBody>
      </p:sp>
      <p:sp>
        <p:nvSpPr>
          <p:cNvPr id="79" name="TextBox 78">
            <a:extLst>
              <a:ext uri="{FF2B5EF4-FFF2-40B4-BE49-F238E27FC236}">
                <a16:creationId xmlns:a16="http://schemas.microsoft.com/office/drawing/2014/main" id="{69AFCC27-2C3B-4486-8B10-EF4047346F59}"/>
              </a:ext>
            </a:extLst>
          </p:cNvPr>
          <p:cNvSpPr txBox="1"/>
          <p:nvPr/>
        </p:nvSpPr>
        <p:spPr>
          <a:xfrm>
            <a:off x="8999282" y="6159531"/>
            <a:ext cx="1491177" cy="276999"/>
          </a:xfrm>
          <a:prstGeom prst="rect">
            <a:avLst/>
          </a:prstGeom>
          <a:solidFill>
            <a:schemeClr val="bg1"/>
          </a:solidFill>
        </p:spPr>
        <p:txBody>
          <a:bodyPr wrap="none" rtlCol="0">
            <a:spAutoFit/>
          </a:bodyPr>
          <a:lstStyle/>
          <a:p>
            <a:r>
              <a:rPr lang="en-IE" sz="1200" dirty="0" err="1"/>
              <a:t>Tynagh</a:t>
            </a:r>
            <a:r>
              <a:rPr lang="en-IE" sz="1200" dirty="0"/>
              <a:t> Fe Formation</a:t>
            </a:r>
          </a:p>
        </p:txBody>
      </p:sp>
      <p:sp>
        <p:nvSpPr>
          <p:cNvPr id="80" name="TextBox 79">
            <a:extLst>
              <a:ext uri="{FF2B5EF4-FFF2-40B4-BE49-F238E27FC236}">
                <a16:creationId xmlns:a16="http://schemas.microsoft.com/office/drawing/2014/main" id="{2FA565CE-4A53-4785-B225-9AB1E6DDD7CB}"/>
              </a:ext>
            </a:extLst>
          </p:cNvPr>
          <p:cNvSpPr txBox="1"/>
          <p:nvPr/>
        </p:nvSpPr>
        <p:spPr>
          <a:xfrm>
            <a:off x="3496500" y="1657301"/>
            <a:ext cx="1709635" cy="276999"/>
          </a:xfrm>
          <a:prstGeom prst="rect">
            <a:avLst/>
          </a:prstGeom>
          <a:solidFill>
            <a:schemeClr val="bg1"/>
          </a:solidFill>
        </p:spPr>
        <p:txBody>
          <a:bodyPr wrap="none" rtlCol="0">
            <a:spAutoFit/>
          </a:bodyPr>
          <a:lstStyle/>
          <a:p>
            <a:r>
              <a:rPr lang="en-IE" sz="1200" dirty="0"/>
              <a:t>Waulsortian Debris Flow</a:t>
            </a:r>
          </a:p>
        </p:txBody>
      </p:sp>
      <p:sp>
        <p:nvSpPr>
          <p:cNvPr id="81" name="TextBox 80">
            <a:extLst>
              <a:ext uri="{FF2B5EF4-FFF2-40B4-BE49-F238E27FC236}">
                <a16:creationId xmlns:a16="http://schemas.microsoft.com/office/drawing/2014/main" id="{01F91485-3665-403B-B054-2E513AA51159}"/>
              </a:ext>
            </a:extLst>
          </p:cNvPr>
          <p:cNvSpPr txBox="1"/>
          <p:nvPr/>
        </p:nvSpPr>
        <p:spPr>
          <a:xfrm>
            <a:off x="9111954" y="1714859"/>
            <a:ext cx="1995226" cy="276999"/>
          </a:xfrm>
          <a:prstGeom prst="rect">
            <a:avLst/>
          </a:prstGeom>
          <a:solidFill>
            <a:schemeClr val="bg1"/>
          </a:solidFill>
        </p:spPr>
        <p:txBody>
          <a:bodyPr wrap="none" rtlCol="0">
            <a:spAutoFit/>
          </a:bodyPr>
          <a:lstStyle/>
          <a:p>
            <a:r>
              <a:rPr lang="en-IE" sz="1200" dirty="0"/>
              <a:t>Well bedded Black Calp in Pit</a:t>
            </a:r>
          </a:p>
        </p:txBody>
      </p:sp>
      <p:pic>
        <p:nvPicPr>
          <p:cNvPr id="3" name="Picture 2">
            <a:extLst>
              <a:ext uri="{FF2B5EF4-FFF2-40B4-BE49-F238E27FC236}">
                <a16:creationId xmlns:a16="http://schemas.microsoft.com/office/drawing/2014/main" id="{0F2BFC5F-ACB7-45F3-ACB6-B3FC550277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58435" y="184828"/>
            <a:ext cx="2712393" cy="1802592"/>
          </a:xfrm>
          <a:prstGeom prst="rect">
            <a:avLst/>
          </a:prstGeom>
        </p:spPr>
      </p:pic>
      <p:sp>
        <p:nvSpPr>
          <p:cNvPr id="59" name="TextBox 58">
            <a:extLst>
              <a:ext uri="{FF2B5EF4-FFF2-40B4-BE49-F238E27FC236}">
                <a16:creationId xmlns:a16="http://schemas.microsoft.com/office/drawing/2014/main" id="{5EC9C828-C2BD-49D6-994D-6BCFF9270D69}"/>
              </a:ext>
            </a:extLst>
          </p:cNvPr>
          <p:cNvSpPr txBox="1"/>
          <p:nvPr/>
        </p:nvSpPr>
        <p:spPr>
          <a:xfrm>
            <a:off x="6324087" y="1643160"/>
            <a:ext cx="1709635" cy="276999"/>
          </a:xfrm>
          <a:prstGeom prst="rect">
            <a:avLst/>
          </a:prstGeom>
          <a:solidFill>
            <a:schemeClr val="bg1"/>
          </a:solidFill>
        </p:spPr>
        <p:txBody>
          <a:bodyPr wrap="none" rtlCol="0">
            <a:spAutoFit/>
          </a:bodyPr>
          <a:lstStyle/>
          <a:p>
            <a:r>
              <a:rPr lang="en-IE" sz="1200" dirty="0"/>
              <a:t>Waulsortian Debris Flow</a:t>
            </a:r>
          </a:p>
        </p:txBody>
      </p:sp>
      <p:grpSp>
        <p:nvGrpSpPr>
          <p:cNvPr id="5" name="Group 4">
            <a:extLst>
              <a:ext uri="{FF2B5EF4-FFF2-40B4-BE49-F238E27FC236}">
                <a16:creationId xmlns:a16="http://schemas.microsoft.com/office/drawing/2014/main" id="{66875345-D137-5972-5C1D-39D4509D2E59}"/>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52AF270C-2CF7-31AC-8FBA-EC7DA6E38E3F}"/>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1" name="Picture 10">
              <a:extLst>
                <a:ext uri="{FF2B5EF4-FFF2-40B4-BE49-F238E27FC236}">
                  <a16:creationId xmlns:a16="http://schemas.microsoft.com/office/drawing/2014/main" id="{38828245-D460-0FA4-1A4C-4A53FCFF75BE}"/>
                </a:ext>
              </a:extLst>
            </p:cNvPr>
            <p:cNvPicPr>
              <a:picLocks noChangeAspect="1"/>
            </p:cNvPicPr>
            <p:nvPr/>
          </p:nvPicPr>
          <p:blipFill>
            <a:blip r:embed="rId9" cstate="screen">
              <a:duotone>
                <a:srgbClr val="70AD47">
                  <a:shade val="45000"/>
                  <a:satMod val="135000"/>
                </a:srgbClr>
                <a:prstClr val="white"/>
              </a:duotone>
              <a:extLst>
                <a:ext uri="{BEBA8EAE-BF5A-486C-A8C5-ECC9F3942E4B}">
                  <a14:imgProps xmlns:a14="http://schemas.microsoft.com/office/drawing/2010/main">
                    <a14:imgLayer r:embed="rId10">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342757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548640" y="-73770"/>
            <a:ext cx="10515600" cy="1325563"/>
          </a:xfrm>
        </p:spPr>
        <p:txBody>
          <a:bodyPr>
            <a:normAutofit/>
          </a:bodyPr>
          <a:lstStyle/>
          <a:p>
            <a:r>
              <a:rPr lang="en-IE" sz="3200" b="1" dirty="0">
                <a:solidFill>
                  <a:schemeClr val="bg2"/>
                </a:solidFill>
              </a:rPr>
              <a:t>But maybe it was not all black and white!</a:t>
            </a:r>
          </a:p>
        </p:txBody>
      </p:sp>
      <p:sp>
        <p:nvSpPr>
          <p:cNvPr id="9" name="Title 1">
            <a:extLst>
              <a:ext uri="{FF2B5EF4-FFF2-40B4-BE49-F238E27FC236}">
                <a16:creationId xmlns:a16="http://schemas.microsoft.com/office/drawing/2014/main" id="{0E1EABB2-4AE9-4620-B163-591D8398B8A0}"/>
              </a:ext>
            </a:extLst>
          </p:cNvPr>
          <p:cNvSpPr txBox="1">
            <a:spLocks/>
          </p:cNvSpPr>
          <p:nvPr/>
        </p:nvSpPr>
        <p:spPr>
          <a:xfrm>
            <a:off x="551795" y="-74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rPr>
              <a:t>But maybe it was not all black and white!</a:t>
            </a:r>
          </a:p>
        </p:txBody>
      </p:sp>
      <p:grpSp>
        <p:nvGrpSpPr>
          <p:cNvPr id="10" name="Group 9">
            <a:extLst>
              <a:ext uri="{FF2B5EF4-FFF2-40B4-BE49-F238E27FC236}">
                <a16:creationId xmlns:a16="http://schemas.microsoft.com/office/drawing/2014/main" id="{02A40EEC-F0B2-C8B6-AF4B-F7064AAE91E5}"/>
              </a:ext>
            </a:extLst>
          </p:cNvPr>
          <p:cNvGrpSpPr/>
          <p:nvPr/>
        </p:nvGrpSpPr>
        <p:grpSpPr>
          <a:xfrm>
            <a:off x="133194" y="6313361"/>
            <a:ext cx="12910671" cy="466127"/>
            <a:chOff x="133194" y="6313361"/>
            <a:chExt cx="12910671" cy="466127"/>
          </a:xfrm>
        </p:grpSpPr>
        <p:sp>
          <p:nvSpPr>
            <p:cNvPr id="12" name="TextBox 11">
              <a:extLst>
                <a:ext uri="{FF2B5EF4-FFF2-40B4-BE49-F238E27FC236}">
                  <a16:creationId xmlns:a16="http://schemas.microsoft.com/office/drawing/2014/main" id="{86864A6A-AF32-0DE6-F47E-EF17C8021324}"/>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3" name="Picture 12">
              <a:extLst>
                <a:ext uri="{FF2B5EF4-FFF2-40B4-BE49-F238E27FC236}">
                  <a16:creationId xmlns:a16="http://schemas.microsoft.com/office/drawing/2014/main" id="{918DC991-CA92-0FA9-FE13-6F4FA64899F2}"/>
                </a:ext>
              </a:extLst>
            </p:cNvPr>
            <p:cNvPicPr>
              <a:picLocks noChangeAspect="1"/>
            </p:cNvPicPr>
            <p:nvPr/>
          </p:nvPicPr>
          <p:blipFill>
            <a:blip r:embed="rId3" cstate="screen">
              <a:duotone>
                <a:srgbClr val="70AD47">
                  <a:shade val="45000"/>
                  <a:satMod val="135000"/>
                </a:srgbClr>
                <a:prstClr val="white"/>
              </a:duotone>
              <a:extLst>
                <a:ext uri="{BEBA8EAE-BF5A-486C-A8C5-ECC9F3942E4B}">
                  <a14:imgProps xmlns:a14="http://schemas.microsoft.com/office/drawing/2010/main">
                    <a14:imgLayer r:embed="rId4">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grpSp>
        <p:nvGrpSpPr>
          <p:cNvPr id="3" name="Group 2">
            <a:extLst>
              <a:ext uri="{FF2B5EF4-FFF2-40B4-BE49-F238E27FC236}">
                <a16:creationId xmlns:a16="http://schemas.microsoft.com/office/drawing/2014/main" id="{515BB597-8091-8734-92CC-9CD9B48C2EE0}"/>
              </a:ext>
            </a:extLst>
          </p:cNvPr>
          <p:cNvGrpSpPr/>
          <p:nvPr/>
        </p:nvGrpSpPr>
        <p:grpSpPr>
          <a:xfrm>
            <a:off x="826841" y="1155667"/>
            <a:ext cx="3551807" cy="4990257"/>
            <a:chOff x="826841" y="1155667"/>
            <a:chExt cx="3551807" cy="4990257"/>
          </a:xfrm>
        </p:grpSpPr>
        <p:pic>
          <p:nvPicPr>
            <p:cNvPr id="5" name="Picture 4">
              <a:extLst>
                <a:ext uri="{FF2B5EF4-FFF2-40B4-BE49-F238E27FC236}">
                  <a16:creationId xmlns:a16="http://schemas.microsoft.com/office/drawing/2014/main" id="{DC5F743D-592E-298C-5B76-D9C01313EC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510098" y="548944"/>
              <a:ext cx="2261826" cy="3475271"/>
            </a:xfrm>
            <a:prstGeom prst="rect">
              <a:avLst/>
            </a:prstGeom>
            <a:ln>
              <a:solidFill>
                <a:schemeClr val="tx1"/>
              </a:solidFill>
            </a:ln>
          </p:spPr>
        </p:pic>
        <p:pic>
          <p:nvPicPr>
            <p:cNvPr id="6" name="Picture 5">
              <a:extLst>
                <a:ext uri="{FF2B5EF4-FFF2-40B4-BE49-F238E27FC236}">
                  <a16:creationId xmlns:a16="http://schemas.microsoft.com/office/drawing/2014/main" id="{802FEA45-41B7-7DAD-8F56-BE66D1C50A62}"/>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903376" y="3556470"/>
              <a:ext cx="3475272" cy="2261827"/>
            </a:xfrm>
            <a:prstGeom prst="rect">
              <a:avLst/>
            </a:prstGeom>
            <a:ln>
              <a:solidFill>
                <a:schemeClr val="tx1"/>
              </a:solidFill>
            </a:ln>
          </p:spPr>
        </p:pic>
        <p:sp>
          <p:nvSpPr>
            <p:cNvPr id="7" name="TextBox 6">
              <a:extLst>
                <a:ext uri="{FF2B5EF4-FFF2-40B4-BE49-F238E27FC236}">
                  <a16:creationId xmlns:a16="http://schemas.microsoft.com/office/drawing/2014/main" id="{408926E4-EBD1-EAC4-E69A-0237215418D2}"/>
                </a:ext>
              </a:extLst>
            </p:cNvPr>
            <p:cNvSpPr txBox="1"/>
            <p:nvPr/>
          </p:nvSpPr>
          <p:spPr>
            <a:xfrm>
              <a:off x="826841" y="5868925"/>
              <a:ext cx="3551806" cy="276999"/>
            </a:xfrm>
            <a:prstGeom prst="rect">
              <a:avLst/>
            </a:prstGeom>
            <a:noFill/>
          </p:spPr>
          <p:txBody>
            <a:bodyPr wrap="none" rtlCol="0">
              <a:spAutoFit/>
            </a:bodyPr>
            <a:lstStyle/>
            <a:p>
              <a:pPr marL="0" indent="0">
                <a:buNone/>
              </a:pPr>
              <a:r>
                <a:rPr lang="en-GB" sz="1200" i="1" dirty="0">
                  <a:solidFill>
                    <a:schemeClr val="bg1"/>
                  </a:solidFill>
                </a:rPr>
                <a:t>Slides used in August 1976 at IAEG Meeting in Athlone</a:t>
              </a:r>
              <a:endParaRPr lang="en-IE" sz="1200" i="1" dirty="0">
                <a:solidFill>
                  <a:schemeClr val="bg1"/>
                </a:solidFill>
              </a:endParaRPr>
            </a:p>
          </p:txBody>
        </p:sp>
      </p:grpSp>
      <p:sp>
        <p:nvSpPr>
          <p:cNvPr id="14" name="Content Placeholder 2">
            <a:extLst>
              <a:ext uri="{FF2B5EF4-FFF2-40B4-BE49-F238E27FC236}">
                <a16:creationId xmlns:a16="http://schemas.microsoft.com/office/drawing/2014/main" id="{B5F736BF-73A5-00E1-3671-F0C557456337}"/>
              </a:ext>
            </a:extLst>
          </p:cNvPr>
          <p:cNvSpPr>
            <a:spLocks noGrp="1"/>
          </p:cNvSpPr>
          <p:nvPr>
            <p:ph idx="1"/>
          </p:nvPr>
        </p:nvSpPr>
        <p:spPr>
          <a:xfrm>
            <a:off x="5024361" y="1271245"/>
            <a:ext cx="6521924" cy="3960000"/>
          </a:xfrm>
        </p:spPr>
        <p:txBody>
          <a:bodyPr>
            <a:noAutofit/>
          </a:bodyPr>
          <a:lstStyle/>
          <a:p>
            <a:pPr algn="just"/>
            <a:r>
              <a:rPr lang="en-GB" sz="2400" dirty="0">
                <a:solidFill>
                  <a:schemeClr val="bg1">
                    <a:alpha val="80000"/>
                  </a:schemeClr>
                </a:solidFill>
              </a:rPr>
              <a:t>Nearly 50 years ago, at a meeting of the IAEG in Athlone, the term “Irish-type” was first coined in discussing Silvermines.  The term gained its first international outing at Burlington House in London shortly after, in discussion on the 1978 paper on Silvermines in the IMM Transactions.</a:t>
            </a:r>
          </a:p>
        </p:txBody>
      </p:sp>
      <p:sp>
        <p:nvSpPr>
          <p:cNvPr id="16" name="TextBox 15">
            <a:extLst>
              <a:ext uri="{FF2B5EF4-FFF2-40B4-BE49-F238E27FC236}">
                <a16:creationId xmlns:a16="http://schemas.microsoft.com/office/drawing/2014/main" id="{BDA0EE5F-5BC3-D446-7A0C-5478B452C088}"/>
              </a:ext>
            </a:extLst>
          </p:cNvPr>
          <p:cNvSpPr txBox="1"/>
          <p:nvPr/>
        </p:nvSpPr>
        <p:spPr>
          <a:xfrm>
            <a:off x="5257798" y="3830621"/>
            <a:ext cx="6219825" cy="2246769"/>
          </a:xfrm>
          <a:prstGeom prst="rect">
            <a:avLst/>
          </a:prstGeom>
          <a:noFill/>
        </p:spPr>
        <p:txBody>
          <a:bodyPr wrap="square" rtlCol="0">
            <a:spAutoFit/>
          </a:bodyPr>
          <a:lstStyle/>
          <a:p>
            <a:pPr algn="just"/>
            <a:r>
              <a:rPr lang="en-IE" sz="2000" dirty="0">
                <a:solidFill>
                  <a:schemeClr val="bg1"/>
                </a:solidFill>
              </a:rPr>
              <a:t>Irish-type deposits show a range of features that can be said to resemble both MVT and SedEx types and range from clearly epigenetic (in feeder zones) to exhalative and syndiagenetic.</a:t>
            </a:r>
          </a:p>
          <a:p>
            <a:pPr algn="just"/>
            <a:endParaRPr lang="en-IE" sz="2000" dirty="0">
              <a:solidFill>
                <a:schemeClr val="bg1"/>
              </a:solidFill>
            </a:endParaRPr>
          </a:p>
          <a:p>
            <a:pPr algn="just"/>
            <a:r>
              <a:rPr lang="en-IE" sz="2000" dirty="0">
                <a:solidFill>
                  <a:schemeClr val="bg1"/>
                </a:solidFill>
              </a:rPr>
              <a:t>Critical detail is the relative age of mineralization to the host-rocks.</a:t>
            </a:r>
          </a:p>
        </p:txBody>
      </p:sp>
      <p:sp>
        <p:nvSpPr>
          <p:cNvPr id="17" name="Oval 16">
            <a:extLst>
              <a:ext uri="{FF2B5EF4-FFF2-40B4-BE49-F238E27FC236}">
                <a16:creationId xmlns:a16="http://schemas.microsoft.com/office/drawing/2014/main" id="{0CCDC630-A8B0-87CF-1405-50042D6A54C5}"/>
              </a:ext>
            </a:extLst>
          </p:cNvPr>
          <p:cNvSpPr/>
          <p:nvPr/>
        </p:nvSpPr>
        <p:spPr>
          <a:xfrm>
            <a:off x="714376" y="5010150"/>
            <a:ext cx="2505074" cy="6381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a:extLst>
              <a:ext uri="{FF2B5EF4-FFF2-40B4-BE49-F238E27FC236}">
                <a16:creationId xmlns:a16="http://schemas.microsoft.com/office/drawing/2014/main" id="{BDDEE801-1D57-9B8D-0E2B-EE03A3A2C0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9842410" y="-424252"/>
            <a:ext cx="995028" cy="2197575"/>
          </a:xfrm>
          <a:prstGeom prst="rect">
            <a:avLst/>
          </a:prstGeom>
        </p:spPr>
      </p:pic>
    </p:spTree>
    <p:extLst>
      <p:ext uri="{BB962C8B-B14F-4D97-AF65-F5344CB8AC3E}">
        <p14:creationId xmlns:p14="http://schemas.microsoft.com/office/powerpoint/2010/main" val="6945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625062" y="-42056"/>
            <a:ext cx="10515600" cy="1325563"/>
          </a:xfrm>
        </p:spPr>
        <p:txBody>
          <a:bodyPr>
            <a:normAutofit/>
          </a:bodyPr>
          <a:lstStyle/>
          <a:p>
            <a:r>
              <a:rPr lang="en-IE" sz="3200" b="1" dirty="0" err="1">
                <a:solidFill>
                  <a:srgbClr val="FFC000"/>
                </a:solidFill>
                <a:latin typeface="+mn-lt"/>
              </a:rPr>
              <a:t>Tynagh</a:t>
            </a:r>
            <a:r>
              <a:rPr lang="en-IE" sz="3200" b="1" dirty="0">
                <a:solidFill>
                  <a:srgbClr val="FFC000"/>
                </a:solidFill>
                <a:latin typeface="+mn-lt"/>
              </a:rPr>
              <a:t> Iron Formation</a:t>
            </a:r>
          </a:p>
        </p:txBody>
      </p:sp>
      <p:sp>
        <p:nvSpPr>
          <p:cNvPr id="10" name="Content Placeholder 9">
            <a:extLst>
              <a:ext uri="{FF2B5EF4-FFF2-40B4-BE49-F238E27FC236}">
                <a16:creationId xmlns:a16="http://schemas.microsoft.com/office/drawing/2014/main" id="{E07D29D5-D3CD-4BF8-873A-62A324E5FCEC}"/>
              </a:ext>
            </a:extLst>
          </p:cNvPr>
          <p:cNvSpPr>
            <a:spLocks noGrp="1"/>
          </p:cNvSpPr>
          <p:nvPr>
            <p:ph idx="1"/>
          </p:nvPr>
        </p:nvSpPr>
        <p:spPr>
          <a:xfrm>
            <a:off x="551795" y="1260038"/>
            <a:ext cx="5029718" cy="1789880"/>
          </a:xfrm>
        </p:spPr>
        <p:txBody>
          <a:bodyPr>
            <a:normAutofit fontScale="70000" lnSpcReduction="20000"/>
          </a:bodyPr>
          <a:lstStyle/>
          <a:p>
            <a:pPr marL="0" indent="0" algn="just">
              <a:lnSpc>
                <a:spcPct val="110000"/>
              </a:lnSpc>
              <a:buNone/>
            </a:pPr>
            <a:r>
              <a:rPr lang="en-IE" sz="2400" dirty="0">
                <a:solidFill>
                  <a:schemeClr val="bg1"/>
                </a:solidFill>
              </a:rPr>
              <a:t>Haematite and chert are the most abundant constituents of ironstone beds, which also contain small amounts of chlorite, magnetite, pyrite, </a:t>
            </a:r>
            <a:r>
              <a:rPr lang="en-IE" sz="2400" dirty="0" err="1">
                <a:solidFill>
                  <a:schemeClr val="bg1"/>
                </a:solidFill>
              </a:rPr>
              <a:t>stilpnomelane</a:t>
            </a:r>
            <a:r>
              <a:rPr lang="en-IE" sz="2400" dirty="0">
                <a:solidFill>
                  <a:schemeClr val="bg1"/>
                </a:solidFill>
              </a:rPr>
              <a:t> and </a:t>
            </a:r>
            <a:r>
              <a:rPr lang="en-IE" sz="2400" dirty="0" err="1">
                <a:solidFill>
                  <a:schemeClr val="bg1"/>
                </a:solidFill>
              </a:rPr>
              <a:t>minnesotaite</a:t>
            </a:r>
            <a:r>
              <a:rPr lang="en-IE" sz="2400" dirty="0">
                <a:solidFill>
                  <a:schemeClr val="bg1"/>
                </a:solidFill>
              </a:rPr>
              <a:t>.  The unit comprises up to 15 individual ironstone beds each up to a maximum of 6m and containing up to 40% Fe within a sequence up to 50m in thickness</a:t>
            </a:r>
            <a:endParaRPr lang="en-IE" dirty="0">
              <a:solidFill>
                <a:schemeClr val="bg1"/>
              </a:solidFill>
            </a:endParaRPr>
          </a:p>
          <a:p>
            <a:pPr algn="just">
              <a:lnSpc>
                <a:spcPct val="110000"/>
              </a:lnSpc>
            </a:pPr>
            <a:endParaRPr lang="en-IE" dirty="0">
              <a:solidFill>
                <a:schemeClr val="bg1"/>
              </a:solidFill>
            </a:endParaRPr>
          </a:p>
        </p:txBody>
      </p:sp>
      <p:pic>
        <p:nvPicPr>
          <p:cNvPr id="15" name="Picture 14">
            <a:extLst>
              <a:ext uri="{FF2B5EF4-FFF2-40B4-BE49-F238E27FC236}">
                <a16:creationId xmlns:a16="http://schemas.microsoft.com/office/drawing/2014/main" id="{5BC2907E-F439-4A5B-BD8A-79555B2658B6}"/>
              </a:ext>
            </a:extLst>
          </p:cNvPr>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862494" y="257726"/>
            <a:ext cx="3581400" cy="2369185"/>
          </a:xfrm>
          <a:prstGeom prst="rect">
            <a:avLst/>
          </a:prstGeom>
        </p:spPr>
      </p:pic>
      <p:pic>
        <p:nvPicPr>
          <p:cNvPr id="8" name="Picture 7">
            <a:extLst>
              <a:ext uri="{FF2B5EF4-FFF2-40B4-BE49-F238E27FC236}">
                <a16:creationId xmlns:a16="http://schemas.microsoft.com/office/drawing/2014/main" id="{AD74B16D-102B-4756-AFA9-82B0D75B565A}"/>
              </a:ext>
            </a:extLst>
          </p:cNvPr>
          <p:cNvPicPr>
            <a:picLocks noChangeAspect="1"/>
          </p:cNvPicPr>
          <p:nvPr/>
        </p:nvPicPr>
        <p:blipFill>
          <a:blip r:embed="rId4">
            <a:lum contrast="20000"/>
          </a:blip>
          <a:stretch>
            <a:fillRect/>
          </a:stretch>
        </p:blipFill>
        <p:spPr>
          <a:xfrm>
            <a:off x="9724875" y="245228"/>
            <a:ext cx="2340858" cy="5651709"/>
          </a:xfrm>
          <a:prstGeom prst="rect">
            <a:avLst/>
          </a:prstGeom>
        </p:spPr>
      </p:pic>
      <p:pic>
        <p:nvPicPr>
          <p:cNvPr id="11" name="Picture 10">
            <a:extLst>
              <a:ext uri="{FF2B5EF4-FFF2-40B4-BE49-F238E27FC236}">
                <a16:creationId xmlns:a16="http://schemas.microsoft.com/office/drawing/2014/main" id="{7B74BD71-83CD-408F-BD65-507F406CD432}"/>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625062" y="3273611"/>
            <a:ext cx="4564397" cy="2944772"/>
          </a:xfrm>
          <a:prstGeom prst="rect">
            <a:avLst/>
          </a:prstGeom>
          <a:scene3d>
            <a:camera prst="orthographicFront">
              <a:rot lat="0" lon="10800000" rev="0"/>
            </a:camera>
            <a:lightRig rig="threePt" dir="t"/>
          </a:scene3d>
        </p:spPr>
      </p:pic>
      <p:sp>
        <p:nvSpPr>
          <p:cNvPr id="9" name="TextBox 8">
            <a:extLst>
              <a:ext uri="{FF2B5EF4-FFF2-40B4-BE49-F238E27FC236}">
                <a16:creationId xmlns:a16="http://schemas.microsoft.com/office/drawing/2014/main" id="{C2A63732-C42B-44B9-BE2D-F8FAAB9088CB}"/>
              </a:ext>
            </a:extLst>
          </p:cNvPr>
          <p:cNvSpPr txBox="1"/>
          <p:nvPr/>
        </p:nvSpPr>
        <p:spPr>
          <a:xfrm>
            <a:off x="9724875" y="5929497"/>
            <a:ext cx="2120435" cy="307777"/>
          </a:xfrm>
          <a:prstGeom prst="rect">
            <a:avLst/>
          </a:prstGeom>
          <a:noFill/>
        </p:spPr>
        <p:txBody>
          <a:bodyPr wrap="square" rtlCol="0">
            <a:spAutoFit/>
          </a:bodyPr>
          <a:lstStyle/>
          <a:p>
            <a:r>
              <a:rPr lang="en-IE" sz="1400" i="1" dirty="0">
                <a:solidFill>
                  <a:schemeClr val="bg1"/>
                </a:solidFill>
              </a:rPr>
              <a:t>From Cruise (1996, 2000)</a:t>
            </a:r>
          </a:p>
        </p:txBody>
      </p:sp>
      <p:pic>
        <p:nvPicPr>
          <p:cNvPr id="12" name="Picture 11">
            <a:extLst>
              <a:ext uri="{FF2B5EF4-FFF2-40B4-BE49-F238E27FC236}">
                <a16:creationId xmlns:a16="http://schemas.microsoft.com/office/drawing/2014/main" id="{34002F5A-28D7-4EEB-B695-028603A79B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329" b="95272" l="5963" r="89450">
                        <a14:foregroundMark x1="44954" y1="7801" x2="51376" y2="8038"/>
                        <a14:foregroundMark x1="59633" y1="90544" x2="84404" y2="92199"/>
                        <a14:foregroundMark x1="84404" y1="92199" x2="83028" y2="89125"/>
                        <a14:foregroundMark x1="64679" y1="95272" x2="72936" y2="94326"/>
                        <a14:foregroundMark x1="5963" y1="62884" x2="5963" y2="58629"/>
                        <a14:foregroundMark x1="48165" y1="88889" x2="51376" y2="90307"/>
                        <a14:foregroundMark x1="59174" y1="95272" x2="61468" y2="95272"/>
                      </a14:backgroundRemoval>
                    </a14:imgEffect>
                  </a14:imgLayer>
                </a14:imgProps>
              </a:ext>
            </a:extLst>
          </a:blip>
          <a:stretch>
            <a:fillRect/>
          </a:stretch>
        </p:blipFill>
        <p:spPr>
          <a:xfrm>
            <a:off x="5404308" y="3053307"/>
            <a:ext cx="1719023" cy="3335535"/>
          </a:xfrm>
          <a:prstGeom prst="rect">
            <a:avLst/>
          </a:prstGeom>
        </p:spPr>
      </p:pic>
      <p:sp>
        <p:nvSpPr>
          <p:cNvPr id="3" name="TextBox 2">
            <a:extLst>
              <a:ext uri="{FF2B5EF4-FFF2-40B4-BE49-F238E27FC236}">
                <a16:creationId xmlns:a16="http://schemas.microsoft.com/office/drawing/2014/main" id="{1710942C-F734-42E5-B92C-3EBAC220830B}"/>
              </a:ext>
            </a:extLst>
          </p:cNvPr>
          <p:cNvSpPr txBox="1"/>
          <p:nvPr/>
        </p:nvSpPr>
        <p:spPr>
          <a:xfrm>
            <a:off x="7653194" y="3566912"/>
            <a:ext cx="1902856" cy="2308324"/>
          </a:xfrm>
          <a:prstGeom prst="rect">
            <a:avLst/>
          </a:prstGeom>
          <a:noFill/>
        </p:spPr>
        <p:txBody>
          <a:bodyPr wrap="square" rtlCol="0">
            <a:spAutoFit/>
          </a:bodyPr>
          <a:lstStyle/>
          <a:p>
            <a:r>
              <a:rPr lang="en-IE" dirty="0">
                <a:solidFill>
                  <a:schemeClr val="bg1"/>
                </a:solidFill>
              </a:rPr>
              <a:t>Note biotic change with abundant crinoids in argillaceous limestones and the absence of biota in intense ironstone bands.</a:t>
            </a:r>
          </a:p>
        </p:txBody>
      </p:sp>
      <p:grpSp>
        <p:nvGrpSpPr>
          <p:cNvPr id="14" name="Group 13">
            <a:extLst>
              <a:ext uri="{FF2B5EF4-FFF2-40B4-BE49-F238E27FC236}">
                <a16:creationId xmlns:a16="http://schemas.microsoft.com/office/drawing/2014/main" id="{21B20BF8-A998-6312-825C-000D91C34077}"/>
              </a:ext>
            </a:extLst>
          </p:cNvPr>
          <p:cNvGrpSpPr/>
          <p:nvPr/>
        </p:nvGrpSpPr>
        <p:grpSpPr>
          <a:xfrm>
            <a:off x="133194" y="6313361"/>
            <a:ext cx="12910671" cy="466127"/>
            <a:chOff x="133194" y="6313361"/>
            <a:chExt cx="12910671" cy="466127"/>
          </a:xfrm>
        </p:grpSpPr>
        <p:sp>
          <p:nvSpPr>
            <p:cNvPr id="16" name="TextBox 15">
              <a:extLst>
                <a:ext uri="{FF2B5EF4-FFF2-40B4-BE49-F238E27FC236}">
                  <a16:creationId xmlns:a16="http://schemas.microsoft.com/office/drawing/2014/main" id="{FD7E890E-7EEA-DFA2-92F1-7BDE442046B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7" name="Picture 16">
              <a:extLst>
                <a:ext uri="{FF2B5EF4-FFF2-40B4-BE49-F238E27FC236}">
                  <a16:creationId xmlns:a16="http://schemas.microsoft.com/office/drawing/2014/main" id="{BA171807-02DE-6F7E-5ECB-F23F624BAF53}"/>
                </a:ext>
              </a:extLst>
            </p:cNvPr>
            <p:cNvPicPr>
              <a:picLocks noChangeAspect="1"/>
            </p:cNvPicPr>
            <p:nvPr/>
          </p:nvPicPr>
          <p:blipFill>
            <a:blip r:embed="rId9" cstate="screen">
              <a:duotone>
                <a:srgbClr val="70AD47">
                  <a:shade val="45000"/>
                  <a:satMod val="135000"/>
                </a:srgbClr>
                <a:prstClr val="white"/>
              </a:duotone>
              <a:extLst>
                <a:ext uri="{BEBA8EAE-BF5A-486C-A8C5-ECC9F3942E4B}">
                  <a14:imgProps xmlns:a14="http://schemas.microsoft.com/office/drawing/2010/main">
                    <a14:imgLayer r:embed="rId10">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6310452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625062" y="-42056"/>
            <a:ext cx="10515600" cy="1325563"/>
          </a:xfrm>
        </p:spPr>
        <p:txBody>
          <a:bodyPr>
            <a:normAutofit/>
          </a:bodyPr>
          <a:lstStyle/>
          <a:p>
            <a:r>
              <a:rPr lang="en-IE" sz="3200" b="1" dirty="0" err="1">
                <a:solidFill>
                  <a:srgbClr val="FFC000"/>
                </a:solidFill>
                <a:latin typeface="+mn-lt"/>
              </a:rPr>
              <a:t>Tynagh</a:t>
            </a:r>
            <a:r>
              <a:rPr lang="en-IE" sz="3200" b="1" dirty="0">
                <a:solidFill>
                  <a:srgbClr val="FFC000"/>
                </a:solidFill>
                <a:latin typeface="+mn-lt"/>
              </a:rPr>
              <a:t> Iron Formation</a:t>
            </a:r>
          </a:p>
        </p:txBody>
      </p:sp>
      <p:sp>
        <p:nvSpPr>
          <p:cNvPr id="10" name="Content Placeholder 9">
            <a:extLst>
              <a:ext uri="{FF2B5EF4-FFF2-40B4-BE49-F238E27FC236}">
                <a16:creationId xmlns:a16="http://schemas.microsoft.com/office/drawing/2014/main" id="{E07D29D5-D3CD-4BF8-873A-62A324E5FCEC}"/>
              </a:ext>
            </a:extLst>
          </p:cNvPr>
          <p:cNvSpPr>
            <a:spLocks noGrp="1"/>
          </p:cNvSpPr>
          <p:nvPr>
            <p:ph idx="1"/>
          </p:nvPr>
        </p:nvSpPr>
        <p:spPr>
          <a:xfrm>
            <a:off x="625062" y="1092564"/>
            <a:ext cx="10802005" cy="1789880"/>
          </a:xfrm>
        </p:spPr>
        <p:txBody>
          <a:bodyPr>
            <a:normAutofit/>
          </a:bodyPr>
          <a:lstStyle/>
          <a:p>
            <a:pPr marL="0" indent="0" algn="just">
              <a:buNone/>
            </a:pPr>
            <a:r>
              <a:rPr lang="en-IE" sz="2000" dirty="0">
                <a:solidFill>
                  <a:schemeClr val="bg1"/>
                </a:solidFill>
              </a:rPr>
              <a:t>Oxygen isotope values from the </a:t>
            </a:r>
            <a:r>
              <a:rPr lang="en-IE" sz="2000" i="1" dirty="0">
                <a:solidFill>
                  <a:schemeClr val="bg1"/>
                </a:solidFill>
              </a:rPr>
              <a:t>Iron Formation </a:t>
            </a:r>
            <a:r>
              <a:rPr lang="en-IE" sz="2000" dirty="0">
                <a:solidFill>
                  <a:schemeClr val="bg1"/>
                </a:solidFill>
              </a:rPr>
              <a:t>can only be reasonably explained if the fluids from which the haematite formed contained isotopically very heavy oxygen. The only widely available oxygen sufficiently isotopically heavy would have been atmospheric oxygen dissolved in seawater. Therefore the haematite mineralization involved ingress of seawater containing dissolved atmospheric oxygen; which can reasonably only have occurred within the upper few metres of the sedimentary column.</a:t>
            </a:r>
          </a:p>
        </p:txBody>
      </p:sp>
      <p:pic>
        <p:nvPicPr>
          <p:cNvPr id="11" name="Picture 10">
            <a:extLst>
              <a:ext uri="{FF2B5EF4-FFF2-40B4-BE49-F238E27FC236}">
                <a16:creationId xmlns:a16="http://schemas.microsoft.com/office/drawing/2014/main" id="{7B74BD71-83CD-408F-BD65-507F406CD432}"/>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25062" y="3273611"/>
            <a:ext cx="4564397" cy="2944772"/>
          </a:xfrm>
          <a:prstGeom prst="rect">
            <a:avLst/>
          </a:prstGeom>
          <a:scene3d>
            <a:camera prst="orthographicFront">
              <a:rot lat="0" lon="10800000" rev="0"/>
            </a:camera>
            <a:lightRig rig="threePt" dir="t"/>
          </a:scene3d>
        </p:spPr>
      </p:pic>
      <p:sp>
        <p:nvSpPr>
          <p:cNvPr id="9" name="TextBox 8">
            <a:extLst>
              <a:ext uri="{FF2B5EF4-FFF2-40B4-BE49-F238E27FC236}">
                <a16:creationId xmlns:a16="http://schemas.microsoft.com/office/drawing/2014/main" id="{C2A63732-C42B-44B9-BE2D-F8FAAB9088CB}"/>
              </a:ext>
            </a:extLst>
          </p:cNvPr>
          <p:cNvSpPr txBox="1"/>
          <p:nvPr/>
        </p:nvSpPr>
        <p:spPr>
          <a:xfrm>
            <a:off x="9660676" y="6234953"/>
            <a:ext cx="2120435" cy="307777"/>
          </a:xfrm>
          <a:prstGeom prst="rect">
            <a:avLst/>
          </a:prstGeom>
          <a:noFill/>
        </p:spPr>
        <p:txBody>
          <a:bodyPr wrap="square" rtlCol="0">
            <a:spAutoFit/>
          </a:bodyPr>
          <a:lstStyle/>
          <a:p>
            <a:r>
              <a:rPr lang="en-IE" sz="1400" i="1" dirty="0">
                <a:solidFill>
                  <a:schemeClr val="bg1"/>
                </a:solidFill>
              </a:rPr>
              <a:t>From Cruise (1996, 2000)</a:t>
            </a:r>
          </a:p>
        </p:txBody>
      </p:sp>
      <p:pic>
        <p:nvPicPr>
          <p:cNvPr id="12" name="Picture 11">
            <a:extLst>
              <a:ext uri="{FF2B5EF4-FFF2-40B4-BE49-F238E27FC236}">
                <a16:creationId xmlns:a16="http://schemas.microsoft.com/office/drawing/2014/main" id="{34002F5A-28D7-4EEB-B695-028603A79B2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329" b="95272" l="5963" r="89450">
                        <a14:foregroundMark x1="44954" y1="7801" x2="51376" y2="8038"/>
                        <a14:foregroundMark x1="59633" y1="90544" x2="84404" y2="92199"/>
                        <a14:foregroundMark x1="84404" y1="92199" x2="83028" y2="89125"/>
                        <a14:foregroundMark x1="64679" y1="95272" x2="72936" y2="94326"/>
                        <a14:foregroundMark x1="5963" y1="62884" x2="5963" y2="58629"/>
                        <a14:foregroundMark x1="48165" y1="88889" x2="51376" y2="90307"/>
                        <a14:foregroundMark x1="59174" y1="95272" x2="61468" y2="95272"/>
                      </a14:backgroundRemoval>
                    </a14:imgEffect>
                  </a14:imgLayer>
                </a14:imgProps>
              </a:ext>
            </a:extLst>
          </a:blip>
          <a:stretch>
            <a:fillRect/>
          </a:stretch>
        </p:blipFill>
        <p:spPr>
          <a:xfrm>
            <a:off x="5404308" y="3053307"/>
            <a:ext cx="1719023" cy="3335535"/>
          </a:xfrm>
          <a:prstGeom prst="rect">
            <a:avLst/>
          </a:prstGeom>
        </p:spPr>
      </p:pic>
      <p:graphicFrame>
        <p:nvGraphicFramePr>
          <p:cNvPr id="16" name="Chart 15">
            <a:extLst>
              <a:ext uri="{FF2B5EF4-FFF2-40B4-BE49-F238E27FC236}">
                <a16:creationId xmlns:a16="http://schemas.microsoft.com/office/drawing/2014/main" id="{6AF64875-B931-4145-8CDA-504F569E0ECB}"/>
              </a:ext>
            </a:extLst>
          </p:cNvPr>
          <p:cNvGraphicFramePr>
            <a:graphicFrameLocks/>
          </p:cNvGraphicFramePr>
          <p:nvPr>
            <p:extLst>
              <p:ext uri="{D42A27DB-BD31-4B8C-83A1-F6EECF244321}">
                <p14:modId xmlns:p14="http://schemas.microsoft.com/office/powerpoint/2010/main" val="1423562155"/>
              </p:ext>
            </p:extLst>
          </p:nvPr>
        </p:nvGraphicFramePr>
        <p:xfrm>
          <a:off x="6994938" y="3211164"/>
          <a:ext cx="4572000" cy="3020400"/>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a:extLst>
              <a:ext uri="{FF2B5EF4-FFF2-40B4-BE49-F238E27FC236}">
                <a16:creationId xmlns:a16="http://schemas.microsoft.com/office/drawing/2014/main" id="{C85DA71E-1EC5-4D61-A325-E6CE40AEC162}"/>
              </a:ext>
            </a:extLst>
          </p:cNvPr>
          <p:cNvSpPr/>
          <p:nvPr/>
        </p:nvSpPr>
        <p:spPr>
          <a:xfrm>
            <a:off x="9742048" y="3581400"/>
            <a:ext cx="1719023" cy="1051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       Haematite</a:t>
            </a:r>
          </a:p>
          <a:p>
            <a:pPr algn="ctr"/>
            <a:endParaRPr lang="en-IE" sz="1100" dirty="0"/>
          </a:p>
          <a:p>
            <a:pPr algn="ctr"/>
            <a:r>
              <a:rPr lang="en-IE" sz="1400" dirty="0"/>
              <a:t>        Magnetite</a:t>
            </a:r>
          </a:p>
        </p:txBody>
      </p:sp>
      <p:sp>
        <p:nvSpPr>
          <p:cNvPr id="18" name="Rectangle 17">
            <a:extLst>
              <a:ext uri="{FF2B5EF4-FFF2-40B4-BE49-F238E27FC236}">
                <a16:creationId xmlns:a16="http://schemas.microsoft.com/office/drawing/2014/main" id="{9E31A55D-C840-4F7C-95E6-3084A09782F3}"/>
              </a:ext>
            </a:extLst>
          </p:cNvPr>
          <p:cNvSpPr/>
          <p:nvPr/>
        </p:nvSpPr>
        <p:spPr>
          <a:xfrm>
            <a:off x="9860280" y="4199099"/>
            <a:ext cx="422139" cy="168211"/>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ectangle 18">
            <a:extLst>
              <a:ext uri="{FF2B5EF4-FFF2-40B4-BE49-F238E27FC236}">
                <a16:creationId xmlns:a16="http://schemas.microsoft.com/office/drawing/2014/main" id="{7C52DB49-F834-4771-9006-BD905D9CE828}"/>
              </a:ext>
            </a:extLst>
          </p:cNvPr>
          <p:cNvSpPr/>
          <p:nvPr/>
        </p:nvSpPr>
        <p:spPr>
          <a:xfrm>
            <a:off x="9860280" y="3838548"/>
            <a:ext cx="422139" cy="168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a:extLst>
              <a:ext uri="{FF2B5EF4-FFF2-40B4-BE49-F238E27FC236}">
                <a16:creationId xmlns:a16="http://schemas.microsoft.com/office/drawing/2014/main" id="{FCD6E1C1-17A9-4BD6-8EBD-01E8D9CBEC0F}"/>
              </a:ext>
            </a:extLst>
          </p:cNvPr>
          <p:cNvSpPr txBox="1"/>
          <p:nvPr/>
        </p:nvSpPr>
        <p:spPr>
          <a:xfrm>
            <a:off x="10180855" y="2576361"/>
            <a:ext cx="2120435" cy="307777"/>
          </a:xfrm>
          <a:prstGeom prst="rect">
            <a:avLst/>
          </a:prstGeom>
          <a:noFill/>
        </p:spPr>
        <p:txBody>
          <a:bodyPr wrap="square" rtlCol="0">
            <a:spAutoFit/>
          </a:bodyPr>
          <a:lstStyle/>
          <a:p>
            <a:r>
              <a:rPr lang="en-IE" sz="1400" i="1" dirty="0">
                <a:solidFill>
                  <a:schemeClr val="bg1"/>
                </a:solidFill>
              </a:rPr>
              <a:t>Cruise (1996)</a:t>
            </a:r>
          </a:p>
        </p:txBody>
      </p:sp>
      <p:grpSp>
        <p:nvGrpSpPr>
          <p:cNvPr id="8" name="Group 7">
            <a:extLst>
              <a:ext uri="{FF2B5EF4-FFF2-40B4-BE49-F238E27FC236}">
                <a16:creationId xmlns:a16="http://schemas.microsoft.com/office/drawing/2014/main" id="{2C061E2C-C6B6-D661-DABE-029F2369ABF2}"/>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0F9C4212-C963-10DD-41A9-3F7560F4ADA3}"/>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23276B2A-EB18-5860-A5AD-6718051166FA}"/>
                </a:ext>
              </a:extLst>
            </p:cNvPr>
            <p:cNvPicPr>
              <a:picLocks noChangeAspect="1"/>
            </p:cNvPicPr>
            <p:nvPr/>
          </p:nvPicPr>
          <p:blipFill>
            <a:blip r:embed="rId7" cstate="screen">
              <a:duotone>
                <a:srgbClr val="70AD47">
                  <a:shade val="45000"/>
                  <a:satMod val="135000"/>
                </a:srgbClr>
                <a:prstClr val="white"/>
              </a:duotone>
              <a:extLst>
                <a:ext uri="{BEBA8EAE-BF5A-486C-A8C5-ECC9F3942E4B}">
                  <a14:imgProps xmlns:a14="http://schemas.microsoft.com/office/drawing/2010/main">
                    <a14:imgLayer r:embed="rId8">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3" name="Picture 2" descr="A group of logos with text&#10;&#10;Description automatically generated">
            <a:extLst>
              <a:ext uri="{FF2B5EF4-FFF2-40B4-BE49-F238E27FC236}">
                <a16:creationId xmlns:a16="http://schemas.microsoft.com/office/drawing/2014/main" id="{6A2152B6-74FE-F443-EB3C-2159D68A420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2571099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10510" y="-1989"/>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94317" y="-18485"/>
            <a:ext cx="11166300" cy="1325563"/>
          </a:xfrm>
        </p:spPr>
        <p:txBody>
          <a:bodyPr>
            <a:normAutofit/>
          </a:bodyPr>
          <a:lstStyle/>
          <a:p>
            <a:r>
              <a:rPr lang="en-IE" sz="3200" b="1" dirty="0">
                <a:solidFill>
                  <a:srgbClr val="FFC000"/>
                </a:solidFill>
                <a:latin typeface="+mn-lt"/>
              </a:rPr>
              <a:t>Sulphide mineralization of very early diagenetic age</a:t>
            </a:r>
          </a:p>
        </p:txBody>
      </p:sp>
      <p:pic>
        <p:nvPicPr>
          <p:cNvPr id="11" name="Picture 10" descr="A picture containing snow, outdoor, tree, skiing&#10;&#10;Description generated with very high confidence">
            <a:extLst>
              <a:ext uri="{FF2B5EF4-FFF2-40B4-BE49-F238E27FC236}">
                <a16:creationId xmlns:a16="http://schemas.microsoft.com/office/drawing/2014/main" id="{DBA9A9D0-4F09-4372-BFE5-47B8C8948BF7}"/>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887260" y="2020532"/>
            <a:ext cx="5466540" cy="3630305"/>
          </a:xfrm>
          <a:prstGeom prst="rect">
            <a:avLst/>
          </a:prstGeom>
        </p:spPr>
      </p:pic>
      <p:sp>
        <p:nvSpPr>
          <p:cNvPr id="12" name="TextBox 11">
            <a:extLst>
              <a:ext uri="{FF2B5EF4-FFF2-40B4-BE49-F238E27FC236}">
                <a16:creationId xmlns:a16="http://schemas.microsoft.com/office/drawing/2014/main" id="{502CACD3-6A8E-4C03-8875-AD375FF238C2}"/>
              </a:ext>
            </a:extLst>
          </p:cNvPr>
          <p:cNvSpPr txBox="1"/>
          <p:nvPr/>
        </p:nvSpPr>
        <p:spPr>
          <a:xfrm>
            <a:off x="5838825" y="5780082"/>
            <a:ext cx="5514975" cy="584775"/>
          </a:xfrm>
          <a:prstGeom prst="rect">
            <a:avLst/>
          </a:prstGeom>
          <a:noFill/>
        </p:spPr>
        <p:txBody>
          <a:bodyPr wrap="square" rtlCol="0">
            <a:spAutoFit/>
          </a:bodyPr>
          <a:lstStyle/>
          <a:p>
            <a:r>
              <a:rPr lang="en-IE" sz="1600" i="1" dirty="0">
                <a:solidFill>
                  <a:schemeClr val="bg2"/>
                </a:solidFill>
              </a:rPr>
              <a:t>Silvermines – B Zone</a:t>
            </a:r>
            <a:r>
              <a:rPr lang="en-IE" sz="1600" dirty="0">
                <a:solidFill>
                  <a:schemeClr val="bg2"/>
                </a:solidFill>
              </a:rPr>
              <a:t>,  Waulsortian micrite (black) with early </a:t>
            </a:r>
            <a:r>
              <a:rPr lang="en-IE" sz="1600" dirty="0" err="1">
                <a:solidFill>
                  <a:schemeClr val="bg2"/>
                </a:solidFill>
              </a:rPr>
              <a:t>stromatactis</a:t>
            </a:r>
            <a:r>
              <a:rPr lang="en-IE" sz="1600" dirty="0">
                <a:solidFill>
                  <a:schemeClr val="bg2"/>
                </a:solidFill>
              </a:rPr>
              <a:t> infill of sphalerite and later ferroan calcite (blue).</a:t>
            </a:r>
          </a:p>
        </p:txBody>
      </p:sp>
      <p:cxnSp>
        <p:nvCxnSpPr>
          <p:cNvPr id="13" name="Straight Arrow Connector 12">
            <a:extLst>
              <a:ext uri="{FF2B5EF4-FFF2-40B4-BE49-F238E27FC236}">
                <a16:creationId xmlns:a16="http://schemas.microsoft.com/office/drawing/2014/main" id="{5939A036-B90A-4156-8CBB-2CD33A6109B6}"/>
              </a:ext>
            </a:extLst>
          </p:cNvPr>
          <p:cNvCxnSpPr>
            <a:cxnSpLocks/>
          </p:cNvCxnSpPr>
          <p:nvPr/>
        </p:nvCxnSpPr>
        <p:spPr>
          <a:xfrm>
            <a:off x="10074166" y="3317481"/>
            <a:ext cx="252248" cy="718489"/>
          </a:xfrm>
          <a:prstGeom prst="straightConnector1">
            <a:avLst/>
          </a:prstGeom>
          <a:ln w="38100">
            <a:solidFill>
              <a:srgbClr val="FFFF00"/>
            </a:solidFill>
            <a:headEnd type="none"/>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3437B539-BCF4-44BC-A761-2EEED89B083E}"/>
              </a:ext>
            </a:extLst>
          </p:cNvPr>
          <p:cNvSpPr txBox="1"/>
          <p:nvPr/>
        </p:nvSpPr>
        <p:spPr>
          <a:xfrm>
            <a:off x="9569669" y="2948149"/>
            <a:ext cx="1135952" cy="369332"/>
          </a:xfrm>
          <a:prstGeom prst="rect">
            <a:avLst/>
          </a:prstGeom>
          <a:noFill/>
        </p:spPr>
        <p:txBody>
          <a:bodyPr wrap="none" rtlCol="0">
            <a:spAutoFit/>
          </a:bodyPr>
          <a:lstStyle/>
          <a:p>
            <a:r>
              <a:rPr lang="en-IE" dirty="0">
                <a:solidFill>
                  <a:srgbClr val="FFFF00"/>
                </a:solidFill>
              </a:rPr>
              <a:t>Sphalerite</a:t>
            </a:r>
          </a:p>
        </p:txBody>
      </p:sp>
      <p:cxnSp>
        <p:nvCxnSpPr>
          <p:cNvPr id="15" name="Straight Arrow Connector 14">
            <a:extLst>
              <a:ext uri="{FF2B5EF4-FFF2-40B4-BE49-F238E27FC236}">
                <a16:creationId xmlns:a16="http://schemas.microsoft.com/office/drawing/2014/main" id="{B93AD072-432A-42BD-9236-756DF73A9223}"/>
              </a:ext>
            </a:extLst>
          </p:cNvPr>
          <p:cNvCxnSpPr>
            <a:cxnSpLocks/>
          </p:cNvCxnSpPr>
          <p:nvPr/>
        </p:nvCxnSpPr>
        <p:spPr>
          <a:xfrm flipH="1">
            <a:off x="8620530" y="3335044"/>
            <a:ext cx="1453636" cy="183199"/>
          </a:xfrm>
          <a:prstGeom prst="straightConnector1">
            <a:avLst/>
          </a:prstGeom>
          <a:ln w="38100">
            <a:solidFill>
              <a:srgbClr val="FFFF00"/>
            </a:solidFill>
            <a:headEnd type="none"/>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9288C198-F84E-4C52-9671-6B22F7F075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flipV="1">
            <a:off x="-927115" y="3447212"/>
            <a:ext cx="4351339" cy="1087834"/>
          </a:xfrm>
          <a:prstGeom prst="rect">
            <a:avLst/>
          </a:prstGeom>
        </p:spPr>
      </p:pic>
      <p:sp>
        <p:nvSpPr>
          <p:cNvPr id="8" name="TextBox 7">
            <a:extLst>
              <a:ext uri="{FF2B5EF4-FFF2-40B4-BE49-F238E27FC236}">
                <a16:creationId xmlns:a16="http://schemas.microsoft.com/office/drawing/2014/main" id="{99D322CB-780F-40C7-9638-D068DC96A88C}"/>
              </a:ext>
            </a:extLst>
          </p:cNvPr>
          <p:cNvSpPr txBox="1"/>
          <p:nvPr/>
        </p:nvSpPr>
        <p:spPr>
          <a:xfrm>
            <a:off x="1961655" y="1836425"/>
            <a:ext cx="3277426" cy="1261884"/>
          </a:xfrm>
          <a:prstGeom prst="rect">
            <a:avLst/>
          </a:prstGeom>
          <a:noFill/>
        </p:spPr>
        <p:txBody>
          <a:bodyPr wrap="square" rtlCol="0">
            <a:spAutoFit/>
          </a:bodyPr>
          <a:lstStyle/>
          <a:p>
            <a:r>
              <a:rPr lang="en-IE" sz="1600" i="1" dirty="0" err="1">
                <a:solidFill>
                  <a:schemeClr val="bg1"/>
                </a:solidFill>
              </a:rPr>
              <a:t>Ballinalack</a:t>
            </a:r>
            <a:r>
              <a:rPr lang="en-IE" sz="1600" i="1" dirty="0">
                <a:solidFill>
                  <a:schemeClr val="bg1"/>
                </a:solidFill>
              </a:rPr>
              <a:t> -  </a:t>
            </a:r>
            <a:r>
              <a:rPr lang="en-IE" sz="1600" i="1" dirty="0" err="1">
                <a:solidFill>
                  <a:schemeClr val="bg1"/>
                </a:solidFill>
              </a:rPr>
              <a:t>ddh</a:t>
            </a:r>
            <a:r>
              <a:rPr lang="en-IE" sz="1600" i="1" dirty="0">
                <a:solidFill>
                  <a:schemeClr val="bg1"/>
                </a:solidFill>
              </a:rPr>
              <a:t> B-67  </a:t>
            </a:r>
          </a:p>
          <a:p>
            <a:endParaRPr lang="en-IE" sz="1000" i="1" dirty="0">
              <a:solidFill>
                <a:schemeClr val="bg1"/>
              </a:solidFill>
            </a:endParaRPr>
          </a:p>
          <a:p>
            <a:r>
              <a:rPr lang="en-IE" sz="1600" dirty="0" err="1">
                <a:solidFill>
                  <a:schemeClr val="bg1"/>
                </a:solidFill>
              </a:rPr>
              <a:t>Stromatactid</a:t>
            </a:r>
            <a:r>
              <a:rPr lang="en-IE" sz="1600" dirty="0">
                <a:solidFill>
                  <a:schemeClr val="bg1"/>
                </a:solidFill>
              </a:rPr>
              <a:t> Waulsortian cut by early pyrite &amp; sphalerite veins later infilled by white ferroan calcite</a:t>
            </a:r>
          </a:p>
        </p:txBody>
      </p:sp>
      <p:pic>
        <p:nvPicPr>
          <p:cNvPr id="17" name="Content Placeholder 4" descr="A close up of a map&#10;&#10;Description automatically generated">
            <a:extLst>
              <a:ext uri="{FF2B5EF4-FFF2-40B4-BE49-F238E27FC236}">
                <a16:creationId xmlns:a16="http://schemas.microsoft.com/office/drawing/2014/main" id="{84D2910D-5D04-4CDB-8DCD-F0EE363BF29A}"/>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rot="5400000">
            <a:off x="2385272" y="2978214"/>
            <a:ext cx="2817071" cy="3530731"/>
          </a:xfrm>
        </p:spPr>
      </p:pic>
      <p:grpSp>
        <p:nvGrpSpPr>
          <p:cNvPr id="18" name="Group 17">
            <a:extLst>
              <a:ext uri="{FF2B5EF4-FFF2-40B4-BE49-F238E27FC236}">
                <a16:creationId xmlns:a16="http://schemas.microsoft.com/office/drawing/2014/main" id="{F82F2654-3699-49A3-B9FE-B8684808BA3E}"/>
              </a:ext>
            </a:extLst>
          </p:cNvPr>
          <p:cNvGrpSpPr/>
          <p:nvPr/>
        </p:nvGrpSpPr>
        <p:grpSpPr>
          <a:xfrm>
            <a:off x="2755490" y="4339121"/>
            <a:ext cx="1584000" cy="1659600"/>
            <a:chOff x="1820568" y="2157999"/>
            <a:chExt cx="3024188" cy="3114675"/>
          </a:xfrm>
        </p:grpSpPr>
        <p:sp>
          <p:nvSpPr>
            <p:cNvPr id="19" name="Freeform: Shape 18">
              <a:extLst>
                <a:ext uri="{FF2B5EF4-FFF2-40B4-BE49-F238E27FC236}">
                  <a16:creationId xmlns:a16="http://schemas.microsoft.com/office/drawing/2014/main" id="{C7D6915B-9591-4F41-B9DD-D3102A350B89}"/>
                </a:ext>
              </a:extLst>
            </p:cNvPr>
            <p:cNvSpPr/>
            <p:nvPr/>
          </p:nvSpPr>
          <p:spPr>
            <a:xfrm>
              <a:off x="3124200" y="2157999"/>
              <a:ext cx="638174" cy="76200"/>
            </a:xfrm>
            <a:custGeom>
              <a:avLst/>
              <a:gdLst>
                <a:gd name="connsiteX0" fmla="*/ 0 w 638175"/>
                <a:gd name="connsiteY0" fmla="*/ 9525 h 76200"/>
                <a:gd name="connsiteX1" fmla="*/ 195263 w 638175"/>
                <a:gd name="connsiteY1" fmla="*/ 0 h 76200"/>
                <a:gd name="connsiteX2" fmla="*/ 361950 w 638175"/>
                <a:gd name="connsiteY2" fmla="*/ 0 h 76200"/>
                <a:gd name="connsiteX3" fmla="*/ 461963 w 638175"/>
                <a:gd name="connsiteY3" fmla="*/ 14287 h 76200"/>
                <a:gd name="connsiteX4" fmla="*/ 638175 w 638175"/>
                <a:gd name="connsiteY4" fmla="*/ 76200 h 76200"/>
                <a:gd name="connsiteX5" fmla="*/ 400050 w 638175"/>
                <a:gd name="connsiteY5" fmla="*/ 76200 h 76200"/>
                <a:gd name="connsiteX6" fmla="*/ 223838 w 638175"/>
                <a:gd name="connsiteY6" fmla="*/ 52387 h 76200"/>
                <a:gd name="connsiteX7" fmla="*/ 0 w 638175"/>
                <a:gd name="connsiteY7" fmla="*/ 95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5" h="76200">
                  <a:moveTo>
                    <a:pt x="0" y="9525"/>
                  </a:moveTo>
                  <a:lnTo>
                    <a:pt x="195263" y="0"/>
                  </a:lnTo>
                  <a:lnTo>
                    <a:pt x="361950" y="0"/>
                  </a:lnTo>
                  <a:lnTo>
                    <a:pt x="461963" y="14287"/>
                  </a:lnTo>
                  <a:lnTo>
                    <a:pt x="638175" y="76200"/>
                  </a:lnTo>
                  <a:lnTo>
                    <a:pt x="400050" y="76200"/>
                  </a:lnTo>
                  <a:lnTo>
                    <a:pt x="223838" y="52387"/>
                  </a:lnTo>
                  <a:lnTo>
                    <a:pt x="0" y="9525"/>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reeform: Shape 19">
              <a:extLst>
                <a:ext uri="{FF2B5EF4-FFF2-40B4-BE49-F238E27FC236}">
                  <a16:creationId xmlns:a16="http://schemas.microsoft.com/office/drawing/2014/main" id="{7B7153F0-2F7C-4BA6-96DB-B50411EB8F79}"/>
                </a:ext>
              </a:extLst>
            </p:cNvPr>
            <p:cNvSpPr/>
            <p:nvPr/>
          </p:nvSpPr>
          <p:spPr>
            <a:xfrm>
              <a:off x="2490787" y="2587211"/>
              <a:ext cx="609599" cy="161925"/>
            </a:xfrm>
            <a:custGeom>
              <a:avLst/>
              <a:gdLst>
                <a:gd name="connsiteX0" fmla="*/ 0 w 609600"/>
                <a:gd name="connsiteY0" fmla="*/ 161925 h 161925"/>
                <a:gd name="connsiteX1" fmla="*/ 0 w 609600"/>
                <a:gd name="connsiteY1" fmla="*/ 161925 h 161925"/>
                <a:gd name="connsiteX2" fmla="*/ 304800 w 609600"/>
                <a:gd name="connsiteY2" fmla="*/ 85725 h 161925"/>
                <a:gd name="connsiteX3" fmla="*/ 609600 w 609600"/>
                <a:gd name="connsiteY3" fmla="*/ 0 h 161925"/>
                <a:gd name="connsiteX4" fmla="*/ 385762 w 609600"/>
                <a:gd name="connsiteY4" fmla="*/ 104775 h 161925"/>
                <a:gd name="connsiteX5" fmla="*/ 204787 w 609600"/>
                <a:gd name="connsiteY5" fmla="*/ 147637 h 161925"/>
                <a:gd name="connsiteX6" fmla="*/ 0 w 609600"/>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61925">
                  <a:moveTo>
                    <a:pt x="0" y="161925"/>
                  </a:moveTo>
                  <a:lnTo>
                    <a:pt x="0" y="161925"/>
                  </a:lnTo>
                  <a:lnTo>
                    <a:pt x="304800" y="85725"/>
                  </a:lnTo>
                  <a:lnTo>
                    <a:pt x="609600" y="0"/>
                  </a:lnTo>
                  <a:lnTo>
                    <a:pt x="385762" y="104775"/>
                  </a:lnTo>
                  <a:lnTo>
                    <a:pt x="204787" y="147637"/>
                  </a:lnTo>
                  <a:lnTo>
                    <a:pt x="0" y="161925"/>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Freeform: Shape 20">
              <a:extLst>
                <a:ext uri="{FF2B5EF4-FFF2-40B4-BE49-F238E27FC236}">
                  <a16:creationId xmlns:a16="http://schemas.microsoft.com/office/drawing/2014/main" id="{ED1957AD-1771-4F90-9AF5-F98CE80B9AF1}"/>
                </a:ext>
              </a:extLst>
            </p:cNvPr>
            <p:cNvSpPr/>
            <p:nvPr/>
          </p:nvSpPr>
          <p:spPr>
            <a:xfrm>
              <a:off x="1820568" y="2262775"/>
              <a:ext cx="3024188" cy="1138238"/>
            </a:xfrm>
            <a:custGeom>
              <a:avLst/>
              <a:gdLst>
                <a:gd name="connsiteX0" fmla="*/ 0 w 3024188"/>
                <a:gd name="connsiteY0" fmla="*/ 1119187 h 1138237"/>
                <a:gd name="connsiteX1" fmla="*/ 161925 w 3024188"/>
                <a:gd name="connsiteY1" fmla="*/ 1081087 h 1138237"/>
                <a:gd name="connsiteX2" fmla="*/ 519113 w 3024188"/>
                <a:gd name="connsiteY2" fmla="*/ 1023937 h 1138237"/>
                <a:gd name="connsiteX3" fmla="*/ 785813 w 3024188"/>
                <a:gd name="connsiteY3" fmla="*/ 947737 h 1138237"/>
                <a:gd name="connsiteX4" fmla="*/ 947738 w 3024188"/>
                <a:gd name="connsiteY4" fmla="*/ 881062 h 1138237"/>
                <a:gd name="connsiteX5" fmla="*/ 681038 w 3024188"/>
                <a:gd name="connsiteY5" fmla="*/ 885825 h 1138237"/>
                <a:gd name="connsiteX6" fmla="*/ 919163 w 3024188"/>
                <a:gd name="connsiteY6" fmla="*/ 819150 h 1138237"/>
                <a:gd name="connsiteX7" fmla="*/ 1228725 w 3024188"/>
                <a:gd name="connsiteY7" fmla="*/ 723900 h 1138237"/>
                <a:gd name="connsiteX8" fmla="*/ 1014413 w 3024188"/>
                <a:gd name="connsiteY8" fmla="*/ 752475 h 1138237"/>
                <a:gd name="connsiteX9" fmla="*/ 1166813 w 3024188"/>
                <a:gd name="connsiteY9" fmla="*/ 676275 h 1138237"/>
                <a:gd name="connsiteX10" fmla="*/ 1295400 w 3024188"/>
                <a:gd name="connsiteY10" fmla="*/ 623887 h 1138237"/>
                <a:gd name="connsiteX11" fmla="*/ 1185863 w 3024188"/>
                <a:gd name="connsiteY11" fmla="*/ 614362 h 1138237"/>
                <a:gd name="connsiteX12" fmla="*/ 1343025 w 3024188"/>
                <a:gd name="connsiteY12" fmla="*/ 561975 h 1138237"/>
                <a:gd name="connsiteX13" fmla="*/ 1681163 w 3024188"/>
                <a:gd name="connsiteY13" fmla="*/ 504825 h 1138237"/>
                <a:gd name="connsiteX14" fmla="*/ 1876425 w 3024188"/>
                <a:gd name="connsiteY14" fmla="*/ 471487 h 1138237"/>
                <a:gd name="connsiteX15" fmla="*/ 1671638 w 3024188"/>
                <a:gd name="connsiteY15" fmla="*/ 457200 h 1138237"/>
                <a:gd name="connsiteX16" fmla="*/ 1800225 w 3024188"/>
                <a:gd name="connsiteY16" fmla="*/ 423862 h 1138237"/>
                <a:gd name="connsiteX17" fmla="*/ 2057400 w 3024188"/>
                <a:gd name="connsiteY17" fmla="*/ 381000 h 1138237"/>
                <a:gd name="connsiteX18" fmla="*/ 2400300 w 3024188"/>
                <a:gd name="connsiteY18" fmla="*/ 280987 h 1138237"/>
                <a:gd name="connsiteX19" fmla="*/ 2695575 w 3024188"/>
                <a:gd name="connsiteY19" fmla="*/ 161925 h 1138237"/>
                <a:gd name="connsiteX20" fmla="*/ 2762250 w 3024188"/>
                <a:gd name="connsiteY20" fmla="*/ 85725 h 1138237"/>
                <a:gd name="connsiteX21" fmla="*/ 2981325 w 3024188"/>
                <a:gd name="connsiteY21" fmla="*/ 0 h 1138237"/>
                <a:gd name="connsiteX22" fmla="*/ 2800350 w 3024188"/>
                <a:gd name="connsiteY22" fmla="*/ 133350 h 1138237"/>
                <a:gd name="connsiteX23" fmla="*/ 3024188 w 3024188"/>
                <a:gd name="connsiteY23" fmla="*/ 104775 h 1138237"/>
                <a:gd name="connsiteX24" fmla="*/ 2924175 w 3024188"/>
                <a:gd name="connsiteY24" fmla="*/ 190500 h 1138237"/>
                <a:gd name="connsiteX25" fmla="*/ 3014663 w 3024188"/>
                <a:gd name="connsiteY25" fmla="*/ 176212 h 1138237"/>
                <a:gd name="connsiteX26" fmla="*/ 2790825 w 3024188"/>
                <a:gd name="connsiteY26" fmla="*/ 319087 h 1138237"/>
                <a:gd name="connsiteX27" fmla="*/ 2409825 w 3024188"/>
                <a:gd name="connsiteY27" fmla="*/ 457200 h 1138237"/>
                <a:gd name="connsiteX28" fmla="*/ 2366963 w 3024188"/>
                <a:gd name="connsiteY28" fmla="*/ 500062 h 1138237"/>
                <a:gd name="connsiteX29" fmla="*/ 2028825 w 3024188"/>
                <a:gd name="connsiteY29" fmla="*/ 595312 h 1138237"/>
                <a:gd name="connsiteX30" fmla="*/ 1833563 w 3024188"/>
                <a:gd name="connsiteY30" fmla="*/ 676275 h 1138237"/>
                <a:gd name="connsiteX31" fmla="*/ 2228850 w 3024188"/>
                <a:gd name="connsiteY31" fmla="*/ 623887 h 1138237"/>
                <a:gd name="connsiteX32" fmla="*/ 2090738 w 3024188"/>
                <a:gd name="connsiteY32" fmla="*/ 704850 h 1138237"/>
                <a:gd name="connsiteX33" fmla="*/ 1809750 w 3024188"/>
                <a:gd name="connsiteY33" fmla="*/ 781050 h 1138237"/>
                <a:gd name="connsiteX34" fmla="*/ 1581150 w 3024188"/>
                <a:gd name="connsiteY34" fmla="*/ 847725 h 1138237"/>
                <a:gd name="connsiteX35" fmla="*/ 1257300 w 3024188"/>
                <a:gd name="connsiteY35" fmla="*/ 928687 h 1138237"/>
                <a:gd name="connsiteX36" fmla="*/ 933450 w 3024188"/>
                <a:gd name="connsiteY36" fmla="*/ 1047750 h 1138237"/>
                <a:gd name="connsiteX37" fmla="*/ 1028700 w 3024188"/>
                <a:gd name="connsiteY37" fmla="*/ 971550 h 1138237"/>
                <a:gd name="connsiteX38" fmla="*/ 795338 w 3024188"/>
                <a:gd name="connsiteY38" fmla="*/ 1042987 h 1138237"/>
                <a:gd name="connsiteX39" fmla="*/ 338138 w 3024188"/>
                <a:gd name="connsiteY39" fmla="*/ 1123950 h 1138237"/>
                <a:gd name="connsiteX40" fmla="*/ 114300 w 3024188"/>
                <a:gd name="connsiteY40" fmla="*/ 1138237 h 1138237"/>
                <a:gd name="connsiteX41" fmla="*/ 0 w 3024188"/>
                <a:gd name="connsiteY41" fmla="*/ 1119187 h 11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24188" h="1138237">
                  <a:moveTo>
                    <a:pt x="0" y="1119187"/>
                  </a:moveTo>
                  <a:lnTo>
                    <a:pt x="161925" y="1081087"/>
                  </a:lnTo>
                  <a:lnTo>
                    <a:pt x="519113" y="1023937"/>
                  </a:lnTo>
                  <a:lnTo>
                    <a:pt x="785813" y="947737"/>
                  </a:lnTo>
                  <a:lnTo>
                    <a:pt x="947738" y="881062"/>
                  </a:lnTo>
                  <a:lnTo>
                    <a:pt x="681038" y="885825"/>
                  </a:lnTo>
                  <a:lnTo>
                    <a:pt x="919163" y="819150"/>
                  </a:lnTo>
                  <a:lnTo>
                    <a:pt x="1228725" y="723900"/>
                  </a:lnTo>
                  <a:lnTo>
                    <a:pt x="1014413" y="752475"/>
                  </a:lnTo>
                  <a:lnTo>
                    <a:pt x="1166813" y="676275"/>
                  </a:lnTo>
                  <a:lnTo>
                    <a:pt x="1295400" y="623887"/>
                  </a:lnTo>
                  <a:lnTo>
                    <a:pt x="1185863" y="614362"/>
                  </a:lnTo>
                  <a:lnTo>
                    <a:pt x="1343025" y="561975"/>
                  </a:lnTo>
                  <a:lnTo>
                    <a:pt x="1681163" y="504825"/>
                  </a:lnTo>
                  <a:lnTo>
                    <a:pt x="1876425" y="471487"/>
                  </a:lnTo>
                  <a:lnTo>
                    <a:pt x="1671638" y="457200"/>
                  </a:lnTo>
                  <a:lnTo>
                    <a:pt x="1800225" y="423862"/>
                  </a:lnTo>
                  <a:lnTo>
                    <a:pt x="2057400" y="381000"/>
                  </a:lnTo>
                  <a:lnTo>
                    <a:pt x="2400300" y="280987"/>
                  </a:lnTo>
                  <a:lnTo>
                    <a:pt x="2695575" y="161925"/>
                  </a:lnTo>
                  <a:lnTo>
                    <a:pt x="2762250" y="85725"/>
                  </a:lnTo>
                  <a:lnTo>
                    <a:pt x="2981325" y="0"/>
                  </a:lnTo>
                  <a:lnTo>
                    <a:pt x="2800350" y="133350"/>
                  </a:lnTo>
                  <a:lnTo>
                    <a:pt x="3024188" y="104775"/>
                  </a:lnTo>
                  <a:lnTo>
                    <a:pt x="2924175" y="190500"/>
                  </a:lnTo>
                  <a:lnTo>
                    <a:pt x="3014663" y="176212"/>
                  </a:lnTo>
                  <a:lnTo>
                    <a:pt x="2790825" y="319087"/>
                  </a:lnTo>
                  <a:lnTo>
                    <a:pt x="2409825" y="457200"/>
                  </a:lnTo>
                  <a:lnTo>
                    <a:pt x="2366963" y="500062"/>
                  </a:lnTo>
                  <a:lnTo>
                    <a:pt x="2028825" y="595312"/>
                  </a:lnTo>
                  <a:lnTo>
                    <a:pt x="1833563" y="676275"/>
                  </a:lnTo>
                  <a:lnTo>
                    <a:pt x="2228850" y="623887"/>
                  </a:lnTo>
                  <a:lnTo>
                    <a:pt x="2090738" y="704850"/>
                  </a:lnTo>
                  <a:lnTo>
                    <a:pt x="1809750" y="781050"/>
                  </a:lnTo>
                  <a:lnTo>
                    <a:pt x="1581150" y="847725"/>
                  </a:lnTo>
                  <a:lnTo>
                    <a:pt x="1257300" y="928687"/>
                  </a:lnTo>
                  <a:lnTo>
                    <a:pt x="933450" y="1047750"/>
                  </a:lnTo>
                  <a:lnTo>
                    <a:pt x="1028700" y="971550"/>
                  </a:lnTo>
                  <a:lnTo>
                    <a:pt x="795338" y="1042987"/>
                  </a:lnTo>
                  <a:lnTo>
                    <a:pt x="338138" y="1123950"/>
                  </a:lnTo>
                  <a:lnTo>
                    <a:pt x="114300" y="1138237"/>
                  </a:lnTo>
                  <a:lnTo>
                    <a:pt x="0" y="1119187"/>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Freeform: Shape 21">
              <a:extLst>
                <a:ext uri="{FF2B5EF4-FFF2-40B4-BE49-F238E27FC236}">
                  <a16:creationId xmlns:a16="http://schemas.microsoft.com/office/drawing/2014/main" id="{B97F0F8E-06B4-4221-8729-D1A2B8464144}"/>
                </a:ext>
              </a:extLst>
            </p:cNvPr>
            <p:cNvSpPr/>
            <p:nvPr/>
          </p:nvSpPr>
          <p:spPr>
            <a:xfrm>
              <a:off x="3462337" y="5091698"/>
              <a:ext cx="447675" cy="180976"/>
            </a:xfrm>
            <a:custGeom>
              <a:avLst/>
              <a:gdLst>
                <a:gd name="connsiteX0" fmla="*/ 428625 w 447675"/>
                <a:gd name="connsiteY0" fmla="*/ 0 h 176213"/>
                <a:gd name="connsiteX1" fmla="*/ 23812 w 447675"/>
                <a:gd name="connsiteY1" fmla="*/ 61913 h 176213"/>
                <a:gd name="connsiteX2" fmla="*/ 214312 w 447675"/>
                <a:gd name="connsiteY2" fmla="*/ 109538 h 176213"/>
                <a:gd name="connsiteX3" fmla="*/ 0 w 447675"/>
                <a:gd name="connsiteY3" fmla="*/ 176213 h 176213"/>
                <a:gd name="connsiteX4" fmla="*/ 447675 w 447675"/>
                <a:gd name="connsiteY4" fmla="*/ 176213 h 176213"/>
                <a:gd name="connsiteX5" fmla="*/ 428625 w 447675"/>
                <a:gd name="connsiteY5" fmla="*/ 0 h 176213"/>
                <a:gd name="connsiteX0" fmla="*/ 447675 w 447675"/>
                <a:gd name="connsiteY0" fmla="*/ 0 h 180976"/>
                <a:gd name="connsiteX1" fmla="*/ 23812 w 447675"/>
                <a:gd name="connsiteY1" fmla="*/ 66676 h 180976"/>
                <a:gd name="connsiteX2" fmla="*/ 214312 w 447675"/>
                <a:gd name="connsiteY2" fmla="*/ 114301 h 180976"/>
                <a:gd name="connsiteX3" fmla="*/ 0 w 447675"/>
                <a:gd name="connsiteY3" fmla="*/ 180976 h 180976"/>
                <a:gd name="connsiteX4" fmla="*/ 447675 w 447675"/>
                <a:gd name="connsiteY4" fmla="*/ 180976 h 180976"/>
                <a:gd name="connsiteX5" fmla="*/ 447675 w 447675"/>
                <a:gd name="connsiteY5" fmla="*/ 0 h 18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180976">
                  <a:moveTo>
                    <a:pt x="447675" y="0"/>
                  </a:moveTo>
                  <a:lnTo>
                    <a:pt x="23812" y="66676"/>
                  </a:lnTo>
                  <a:lnTo>
                    <a:pt x="214312" y="114301"/>
                  </a:lnTo>
                  <a:lnTo>
                    <a:pt x="0" y="180976"/>
                  </a:lnTo>
                  <a:lnTo>
                    <a:pt x="447675" y="180976"/>
                  </a:lnTo>
                  <a:lnTo>
                    <a:pt x="447675" y="0"/>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0" name="Group 9">
            <a:extLst>
              <a:ext uri="{FF2B5EF4-FFF2-40B4-BE49-F238E27FC236}">
                <a16:creationId xmlns:a16="http://schemas.microsoft.com/office/drawing/2014/main" id="{C07CCB1C-0294-5CDD-66DB-770DA5D7EE39}"/>
              </a:ext>
            </a:extLst>
          </p:cNvPr>
          <p:cNvGrpSpPr/>
          <p:nvPr/>
        </p:nvGrpSpPr>
        <p:grpSpPr>
          <a:xfrm>
            <a:off x="133194" y="6313361"/>
            <a:ext cx="12910671" cy="466127"/>
            <a:chOff x="133194" y="6313361"/>
            <a:chExt cx="12910671" cy="466127"/>
          </a:xfrm>
        </p:grpSpPr>
        <p:sp>
          <p:nvSpPr>
            <p:cNvPr id="16" name="TextBox 15">
              <a:extLst>
                <a:ext uri="{FF2B5EF4-FFF2-40B4-BE49-F238E27FC236}">
                  <a16:creationId xmlns:a16="http://schemas.microsoft.com/office/drawing/2014/main" id="{1BEA33AA-91C8-5E4B-D6CC-CF4E4E33425D}"/>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3" name="Picture 22">
              <a:extLst>
                <a:ext uri="{FF2B5EF4-FFF2-40B4-BE49-F238E27FC236}">
                  <a16:creationId xmlns:a16="http://schemas.microsoft.com/office/drawing/2014/main" id="{F27808AD-9DD9-BA81-D598-6C8931227787}"/>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BC195138-A874-5F0B-E93B-26581FED69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3985747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551795" y="3389"/>
            <a:ext cx="10515600" cy="1325563"/>
          </a:xfrm>
        </p:spPr>
        <p:txBody>
          <a:bodyPr>
            <a:normAutofit/>
          </a:bodyPr>
          <a:lstStyle/>
          <a:p>
            <a:r>
              <a:rPr lang="en-IE" sz="3200" b="1" dirty="0">
                <a:solidFill>
                  <a:srgbClr val="FFC000"/>
                </a:solidFill>
                <a:latin typeface="+mn-lt"/>
              </a:rPr>
              <a:t>Early soft sediment replacement</a:t>
            </a:r>
            <a:endParaRPr lang="en-IE" sz="3200" dirty="0">
              <a:solidFill>
                <a:srgbClr val="FFC000"/>
              </a:solidFill>
              <a:latin typeface="+mn-lt"/>
            </a:endParaRPr>
          </a:p>
        </p:txBody>
      </p:sp>
      <p:pic>
        <p:nvPicPr>
          <p:cNvPr id="3" name="Picture 2">
            <a:extLst>
              <a:ext uri="{FF2B5EF4-FFF2-40B4-BE49-F238E27FC236}">
                <a16:creationId xmlns:a16="http://schemas.microsoft.com/office/drawing/2014/main" id="{0D97B92C-CFF2-4F78-83F6-C412E4FCB69E}"/>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17262" y="1452972"/>
            <a:ext cx="5540661" cy="3671668"/>
          </a:xfrm>
          <a:prstGeom prst="rect">
            <a:avLst/>
          </a:prstGeom>
        </p:spPr>
      </p:pic>
      <p:pic>
        <p:nvPicPr>
          <p:cNvPr id="8" name="Picture 7">
            <a:extLst>
              <a:ext uri="{FF2B5EF4-FFF2-40B4-BE49-F238E27FC236}">
                <a16:creationId xmlns:a16="http://schemas.microsoft.com/office/drawing/2014/main" id="{75DC0A02-D312-46B0-9547-665803843CF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234078" y="1463634"/>
            <a:ext cx="5540400" cy="3672000"/>
          </a:xfrm>
          <a:prstGeom prst="rect">
            <a:avLst/>
          </a:prstGeom>
        </p:spPr>
      </p:pic>
      <p:sp>
        <p:nvSpPr>
          <p:cNvPr id="9" name="TextBox 8">
            <a:extLst>
              <a:ext uri="{FF2B5EF4-FFF2-40B4-BE49-F238E27FC236}">
                <a16:creationId xmlns:a16="http://schemas.microsoft.com/office/drawing/2014/main" id="{51800C2E-BD1D-442C-9CAB-F20494545FB7}"/>
              </a:ext>
            </a:extLst>
          </p:cNvPr>
          <p:cNvSpPr txBox="1"/>
          <p:nvPr/>
        </p:nvSpPr>
        <p:spPr>
          <a:xfrm>
            <a:off x="448793" y="5398447"/>
            <a:ext cx="5195923" cy="646331"/>
          </a:xfrm>
          <a:prstGeom prst="rect">
            <a:avLst/>
          </a:prstGeom>
          <a:noFill/>
        </p:spPr>
        <p:txBody>
          <a:bodyPr wrap="square" rtlCol="0">
            <a:spAutoFit/>
          </a:bodyPr>
          <a:lstStyle/>
          <a:p>
            <a:r>
              <a:rPr lang="en-IE" dirty="0">
                <a:solidFill>
                  <a:schemeClr val="bg1"/>
                </a:solidFill>
              </a:rPr>
              <a:t>Early pale sphalerite in silicified Muddy Reef (ABL) below FW Green Shale.  Silvermines, Upper G Zone.</a:t>
            </a:r>
          </a:p>
        </p:txBody>
      </p:sp>
      <p:sp>
        <p:nvSpPr>
          <p:cNvPr id="11" name="TextBox 10">
            <a:extLst>
              <a:ext uri="{FF2B5EF4-FFF2-40B4-BE49-F238E27FC236}">
                <a16:creationId xmlns:a16="http://schemas.microsoft.com/office/drawing/2014/main" id="{0D7B82A6-2490-409A-B2EC-DCE34E4877DA}"/>
              </a:ext>
            </a:extLst>
          </p:cNvPr>
          <p:cNvSpPr txBox="1"/>
          <p:nvPr/>
        </p:nvSpPr>
        <p:spPr>
          <a:xfrm>
            <a:off x="6390284" y="5394366"/>
            <a:ext cx="4267200" cy="646331"/>
          </a:xfrm>
          <a:prstGeom prst="rect">
            <a:avLst/>
          </a:prstGeom>
          <a:noFill/>
        </p:spPr>
        <p:txBody>
          <a:bodyPr wrap="square" rtlCol="0">
            <a:spAutoFit/>
          </a:bodyPr>
          <a:lstStyle/>
          <a:p>
            <a:r>
              <a:rPr lang="en-IE" dirty="0">
                <a:solidFill>
                  <a:schemeClr val="bg1"/>
                </a:solidFill>
              </a:rPr>
              <a:t>Irregular almost </a:t>
            </a:r>
            <a:r>
              <a:rPr lang="en-IE" dirty="0" err="1">
                <a:solidFill>
                  <a:schemeClr val="bg1"/>
                </a:solidFill>
              </a:rPr>
              <a:t>enterolithic</a:t>
            </a:r>
            <a:r>
              <a:rPr lang="en-IE" dirty="0">
                <a:solidFill>
                  <a:schemeClr val="bg1"/>
                </a:solidFill>
              </a:rPr>
              <a:t> sphalerite,  2-4 Lens, Navan.</a:t>
            </a:r>
          </a:p>
        </p:txBody>
      </p:sp>
      <p:grpSp>
        <p:nvGrpSpPr>
          <p:cNvPr id="12" name="Group 11">
            <a:extLst>
              <a:ext uri="{FF2B5EF4-FFF2-40B4-BE49-F238E27FC236}">
                <a16:creationId xmlns:a16="http://schemas.microsoft.com/office/drawing/2014/main" id="{B771C0B8-FCFB-4466-C74F-7811507E1506}"/>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98B66FD8-B1F5-A502-5BCC-F31CD08DF00D}"/>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6D9D004E-B2F3-A74C-1D4B-F3612748919E}"/>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451D3BA2-9DD9-94B8-8690-9D814AF7C5F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6194212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48793" y="64419"/>
            <a:ext cx="10515600" cy="1325563"/>
          </a:xfrm>
        </p:spPr>
        <p:txBody>
          <a:bodyPr>
            <a:normAutofit/>
          </a:bodyPr>
          <a:lstStyle/>
          <a:p>
            <a:r>
              <a:rPr lang="en-IE" sz="3200" b="1" dirty="0">
                <a:solidFill>
                  <a:srgbClr val="FFC000"/>
                </a:solidFill>
              </a:rPr>
              <a:t>Ponding and replacement below impermeable </a:t>
            </a:r>
            <a:br>
              <a:rPr lang="en-IE" sz="3200" b="1" dirty="0">
                <a:solidFill>
                  <a:srgbClr val="FFC000"/>
                </a:solidFill>
              </a:rPr>
            </a:br>
            <a:r>
              <a:rPr lang="en-IE" sz="3200" b="1" dirty="0">
                <a:solidFill>
                  <a:srgbClr val="FFC000"/>
                </a:solidFill>
              </a:rPr>
              <a:t>or lithified units</a:t>
            </a:r>
            <a:endParaRPr lang="en-IE" sz="3200" dirty="0">
              <a:solidFill>
                <a:srgbClr val="FFC000"/>
              </a:solidFill>
            </a:endParaRPr>
          </a:p>
        </p:txBody>
      </p:sp>
      <p:pic>
        <p:nvPicPr>
          <p:cNvPr id="3" name="Picture 2">
            <a:extLst>
              <a:ext uri="{FF2B5EF4-FFF2-40B4-BE49-F238E27FC236}">
                <a16:creationId xmlns:a16="http://schemas.microsoft.com/office/drawing/2014/main" id="{481A56C9-3E4D-4C19-BF9F-6D11F4E76E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600" y="1454400"/>
            <a:ext cx="5540400" cy="3679862"/>
          </a:xfrm>
          <a:prstGeom prst="rect">
            <a:avLst/>
          </a:prstGeom>
        </p:spPr>
      </p:pic>
      <p:pic>
        <p:nvPicPr>
          <p:cNvPr id="8" name="Picture 7">
            <a:extLst>
              <a:ext uri="{FF2B5EF4-FFF2-40B4-BE49-F238E27FC236}">
                <a16:creationId xmlns:a16="http://schemas.microsoft.com/office/drawing/2014/main" id="{5C9A0BF8-A666-43E2-A918-9A651A474929}"/>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243840" y="1463634"/>
            <a:ext cx="5540400" cy="3672000"/>
          </a:xfrm>
          <a:prstGeom prst="rect">
            <a:avLst/>
          </a:prstGeom>
        </p:spPr>
      </p:pic>
      <p:sp>
        <p:nvSpPr>
          <p:cNvPr id="9" name="TextBox 8">
            <a:extLst>
              <a:ext uri="{FF2B5EF4-FFF2-40B4-BE49-F238E27FC236}">
                <a16:creationId xmlns:a16="http://schemas.microsoft.com/office/drawing/2014/main" id="{8235684A-B8FD-41FE-8160-CEE7EFCEFA7B}"/>
              </a:ext>
            </a:extLst>
          </p:cNvPr>
          <p:cNvSpPr txBox="1"/>
          <p:nvPr/>
        </p:nvSpPr>
        <p:spPr>
          <a:xfrm>
            <a:off x="445115" y="5403600"/>
            <a:ext cx="5540400" cy="369332"/>
          </a:xfrm>
          <a:prstGeom prst="rect">
            <a:avLst/>
          </a:prstGeom>
          <a:noFill/>
        </p:spPr>
        <p:txBody>
          <a:bodyPr wrap="square" rtlCol="0">
            <a:spAutoFit/>
          </a:bodyPr>
          <a:lstStyle/>
          <a:p>
            <a:r>
              <a:rPr lang="en-IE" dirty="0">
                <a:solidFill>
                  <a:schemeClr val="bg1"/>
                </a:solidFill>
              </a:rPr>
              <a:t>Sphalerite lens with dissolution margins,  </a:t>
            </a:r>
            <a:r>
              <a:rPr lang="en-IE" dirty="0" err="1">
                <a:solidFill>
                  <a:schemeClr val="bg1"/>
                </a:solidFill>
              </a:rPr>
              <a:t>Tynagh</a:t>
            </a:r>
            <a:r>
              <a:rPr lang="en-IE" dirty="0">
                <a:solidFill>
                  <a:schemeClr val="bg1"/>
                </a:solidFill>
              </a:rPr>
              <a:t> Zone III</a:t>
            </a:r>
          </a:p>
        </p:txBody>
      </p:sp>
      <p:sp>
        <p:nvSpPr>
          <p:cNvPr id="11" name="TextBox 10">
            <a:extLst>
              <a:ext uri="{FF2B5EF4-FFF2-40B4-BE49-F238E27FC236}">
                <a16:creationId xmlns:a16="http://schemas.microsoft.com/office/drawing/2014/main" id="{B8BE1220-C4E3-4A13-B621-F5DE8BFF9FF0}"/>
              </a:ext>
            </a:extLst>
          </p:cNvPr>
          <p:cNvSpPr txBox="1"/>
          <p:nvPr/>
        </p:nvSpPr>
        <p:spPr>
          <a:xfrm>
            <a:off x="6271920" y="5403600"/>
            <a:ext cx="5540400" cy="369332"/>
          </a:xfrm>
          <a:prstGeom prst="rect">
            <a:avLst/>
          </a:prstGeom>
          <a:noFill/>
        </p:spPr>
        <p:txBody>
          <a:bodyPr wrap="square" rtlCol="0">
            <a:spAutoFit/>
          </a:bodyPr>
          <a:lstStyle/>
          <a:p>
            <a:r>
              <a:rPr lang="en-IE" dirty="0">
                <a:solidFill>
                  <a:schemeClr val="bg1"/>
                </a:solidFill>
              </a:rPr>
              <a:t>Sphalerite lens with dissolution margins,  Navan 2-3 Lens</a:t>
            </a:r>
          </a:p>
        </p:txBody>
      </p:sp>
      <p:grpSp>
        <p:nvGrpSpPr>
          <p:cNvPr id="12" name="Group 11">
            <a:extLst>
              <a:ext uri="{FF2B5EF4-FFF2-40B4-BE49-F238E27FC236}">
                <a16:creationId xmlns:a16="http://schemas.microsoft.com/office/drawing/2014/main" id="{69E04920-627D-D1FD-C66F-64B9FB086559}"/>
              </a:ext>
            </a:extLst>
          </p:cNvPr>
          <p:cNvGrpSpPr/>
          <p:nvPr/>
        </p:nvGrpSpPr>
        <p:grpSpPr>
          <a:xfrm>
            <a:off x="133194" y="6313361"/>
            <a:ext cx="12910671" cy="466127"/>
            <a:chOff x="133194" y="6313361"/>
            <a:chExt cx="12910671" cy="466127"/>
          </a:xfrm>
        </p:grpSpPr>
        <p:sp>
          <p:nvSpPr>
            <p:cNvPr id="14" name="TextBox 13">
              <a:extLst>
                <a:ext uri="{FF2B5EF4-FFF2-40B4-BE49-F238E27FC236}">
                  <a16:creationId xmlns:a16="http://schemas.microsoft.com/office/drawing/2014/main" id="{EDFB4AA8-CCDF-2E5B-C5C3-C4E4A7BA0F26}"/>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5" name="Picture 14">
              <a:extLst>
                <a:ext uri="{FF2B5EF4-FFF2-40B4-BE49-F238E27FC236}">
                  <a16:creationId xmlns:a16="http://schemas.microsoft.com/office/drawing/2014/main" id="{5F670198-AB8D-5002-9FB8-66A545EDF24E}"/>
                </a:ext>
              </a:extLst>
            </p:cNvPr>
            <p:cNvPicPr>
              <a:picLocks noChangeAspect="1"/>
            </p:cNvPicPr>
            <p:nvPr/>
          </p:nvPicPr>
          <p:blipFill>
            <a:blip r:embed="rId4" cstate="screen">
              <a:duotone>
                <a:srgbClr val="70AD47">
                  <a:shade val="45000"/>
                  <a:satMod val="135000"/>
                </a:srgbClr>
                <a:prstClr val="white"/>
              </a:duotone>
              <a:extLst>
                <a:ext uri="{BEBA8EAE-BF5A-486C-A8C5-ECC9F3942E4B}">
                  <a14:imgProps xmlns:a14="http://schemas.microsoft.com/office/drawing/2010/main">
                    <a14:imgLayer r:embed="rId5">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
        <p:nvSpPr>
          <p:cNvPr id="5" name="Freeform: Shape 4">
            <a:extLst>
              <a:ext uri="{FF2B5EF4-FFF2-40B4-BE49-F238E27FC236}">
                <a16:creationId xmlns:a16="http://schemas.microsoft.com/office/drawing/2014/main" id="{7CF213AB-F1E0-432B-0662-A63B96CEE8F2}"/>
              </a:ext>
            </a:extLst>
          </p:cNvPr>
          <p:cNvSpPr/>
          <p:nvPr/>
        </p:nvSpPr>
        <p:spPr>
          <a:xfrm>
            <a:off x="1799924" y="2974206"/>
            <a:ext cx="4148489" cy="741146"/>
          </a:xfrm>
          <a:custGeom>
            <a:avLst/>
            <a:gdLst>
              <a:gd name="connsiteX0" fmla="*/ 0 w 4148489"/>
              <a:gd name="connsiteY0" fmla="*/ 0 h 741146"/>
              <a:gd name="connsiteX1" fmla="*/ 548640 w 4148489"/>
              <a:gd name="connsiteY1" fmla="*/ 96253 h 741146"/>
              <a:gd name="connsiteX2" fmla="*/ 1039529 w 4148489"/>
              <a:gd name="connsiteY2" fmla="*/ 86628 h 741146"/>
              <a:gd name="connsiteX3" fmla="*/ 1270535 w 4148489"/>
              <a:gd name="connsiteY3" fmla="*/ 67377 h 741146"/>
              <a:gd name="connsiteX4" fmla="*/ 1722922 w 4148489"/>
              <a:gd name="connsiteY4" fmla="*/ 134754 h 741146"/>
              <a:gd name="connsiteX5" fmla="*/ 2117558 w 4148489"/>
              <a:gd name="connsiteY5" fmla="*/ 173255 h 741146"/>
              <a:gd name="connsiteX6" fmla="*/ 2454442 w 4148489"/>
              <a:gd name="connsiteY6" fmla="*/ 211756 h 741146"/>
              <a:gd name="connsiteX7" fmla="*/ 2723950 w 4148489"/>
              <a:gd name="connsiteY7" fmla="*/ 327259 h 741146"/>
              <a:gd name="connsiteX8" fmla="*/ 2935705 w 4148489"/>
              <a:gd name="connsiteY8" fmla="*/ 442762 h 741146"/>
              <a:gd name="connsiteX9" fmla="*/ 3205213 w 4148489"/>
              <a:gd name="connsiteY9" fmla="*/ 510139 h 741146"/>
              <a:gd name="connsiteX10" fmla="*/ 3532472 w 4148489"/>
              <a:gd name="connsiteY10" fmla="*/ 587141 h 741146"/>
              <a:gd name="connsiteX11" fmla="*/ 3801979 w 4148489"/>
              <a:gd name="connsiteY11" fmla="*/ 664143 h 741146"/>
              <a:gd name="connsiteX12" fmla="*/ 4148489 w 4148489"/>
              <a:gd name="connsiteY12" fmla="*/ 741146 h 7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489" h="741146">
                <a:moveTo>
                  <a:pt x="0" y="0"/>
                </a:moveTo>
                <a:lnTo>
                  <a:pt x="548640" y="96253"/>
                </a:lnTo>
                <a:lnTo>
                  <a:pt x="1039529" y="86628"/>
                </a:lnTo>
                <a:lnTo>
                  <a:pt x="1270535" y="67377"/>
                </a:lnTo>
                <a:lnTo>
                  <a:pt x="1722922" y="134754"/>
                </a:lnTo>
                <a:lnTo>
                  <a:pt x="2117558" y="173255"/>
                </a:lnTo>
                <a:lnTo>
                  <a:pt x="2454442" y="211756"/>
                </a:lnTo>
                <a:lnTo>
                  <a:pt x="2723950" y="327259"/>
                </a:lnTo>
                <a:lnTo>
                  <a:pt x="2935705" y="442762"/>
                </a:lnTo>
                <a:lnTo>
                  <a:pt x="3205213" y="510139"/>
                </a:lnTo>
                <a:lnTo>
                  <a:pt x="3532472" y="587141"/>
                </a:lnTo>
                <a:lnTo>
                  <a:pt x="3801979" y="664143"/>
                </a:lnTo>
                <a:lnTo>
                  <a:pt x="4148489" y="741146"/>
                </a:lnTo>
              </a:path>
            </a:pathLst>
          </a:cu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IE"/>
          </a:p>
        </p:txBody>
      </p:sp>
      <p:sp>
        <p:nvSpPr>
          <p:cNvPr id="6" name="Freeform: Shape 5">
            <a:extLst>
              <a:ext uri="{FF2B5EF4-FFF2-40B4-BE49-F238E27FC236}">
                <a16:creationId xmlns:a16="http://schemas.microsoft.com/office/drawing/2014/main" id="{C4B840A8-8C62-330E-4CE8-A37AE4DF94EA}"/>
              </a:ext>
            </a:extLst>
          </p:cNvPr>
          <p:cNvSpPr/>
          <p:nvPr/>
        </p:nvSpPr>
        <p:spPr>
          <a:xfrm>
            <a:off x="3744227" y="2387065"/>
            <a:ext cx="2204186" cy="693019"/>
          </a:xfrm>
          <a:custGeom>
            <a:avLst/>
            <a:gdLst>
              <a:gd name="connsiteX0" fmla="*/ 0 w 2204186"/>
              <a:gd name="connsiteY0" fmla="*/ 0 h 693019"/>
              <a:gd name="connsiteX1" fmla="*/ 0 w 2204186"/>
              <a:gd name="connsiteY1" fmla="*/ 0 h 693019"/>
              <a:gd name="connsiteX2" fmla="*/ 96253 w 2204186"/>
              <a:gd name="connsiteY2" fmla="*/ 0 h 693019"/>
              <a:gd name="connsiteX3" fmla="*/ 567891 w 2204186"/>
              <a:gd name="connsiteY3" fmla="*/ 125129 h 693019"/>
              <a:gd name="connsiteX4" fmla="*/ 991402 w 2204186"/>
              <a:gd name="connsiteY4" fmla="*/ 279133 h 693019"/>
              <a:gd name="connsiteX5" fmla="*/ 1337912 w 2204186"/>
              <a:gd name="connsiteY5" fmla="*/ 404261 h 693019"/>
              <a:gd name="connsiteX6" fmla="*/ 1703672 w 2204186"/>
              <a:gd name="connsiteY6" fmla="*/ 519764 h 693019"/>
              <a:gd name="connsiteX7" fmla="*/ 1915428 w 2204186"/>
              <a:gd name="connsiteY7" fmla="*/ 596767 h 693019"/>
              <a:gd name="connsiteX8" fmla="*/ 2204186 w 2204186"/>
              <a:gd name="connsiteY8" fmla="*/ 693019 h 69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186" h="693019">
                <a:moveTo>
                  <a:pt x="0" y="0"/>
                </a:moveTo>
                <a:lnTo>
                  <a:pt x="0" y="0"/>
                </a:lnTo>
                <a:lnTo>
                  <a:pt x="96253" y="0"/>
                </a:lnTo>
                <a:lnTo>
                  <a:pt x="567891" y="125129"/>
                </a:lnTo>
                <a:lnTo>
                  <a:pt x="991402" y="279133"/>
                </a:lnTo>
                <a:lnTo>
                  <a:pt x="1337912" y="404261"/>
                </a:lnTo>
                <a:lnTo>
                  <a:pt x="1703672" y="519764"/>
                </a:lnTo>
                <a:lnTo>
                  <a:pt x="1915428" y="596767"/>
                </a:lnTo>
                <a:lnTo>
                  <a:pt x="2204186" y="693019"/>
                </a:lnTo>
              </a:path>
            </a:pathLst>
          </a:cu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IE"/>
          </a:p>
        </p:txBody>
      </p:sp>
      <p:sp>
        <p:nvSpPr>
          <p:cNvPr id="7" name="Freeform: Shape 6">
            <a:extLst>
              <a:ext uri="{FF2B5EF4-FFF2-40B4-BE49-F238E27FC236}">
                <a16:creationId xmlns:a16="http://schemas.microsoft.com/office/drawing/2014/main" id="{945F6698-41EB-B11C-6E75-FF00CBAE1AA8}"/>
              </a:ext>
            </a:extLst>
          </p:cNvPr>
          <p:cNvSpPr/>
          <p:nvPr/>
        </p:nvSpPr>
        <p:spPr>
          <a:xfrm>
            <a:off x="6304547" y="1674796"/>
            <a:ext cx="5486400" cy="1424539"/>
          </a:xfrm>
          <a:custGeom>
            <a:avLst/>
            <a:gdLst>
              <a:gd name="connsiteX0" fmla="*/ 0 w 5486400"/>
              <a:gd name="connsiteY0" fmla="*/ 0 h 1424539"/>
              <a:gd name="connsiteX1" fmla="*/ 279133 w 5486400"/>
              <a:gd name="connsiteY1" fmla="*/ 67377 h 1424539"/>
              <a:gd name="connsiteX2" fmla="*/ 423512 w 5486400"/>
              <a:gd name="connsiteY2" fmla="*/ 173255 h 1424539"/>
              <a:gd name="connsiteX3" fmla="*/ 558266 w 5486400"/>
              <a:gd name="connsiteY3" fmla="*/ 298383 h 1424539"/>
              <a:gd name="connsiteX4" fmla="*/ 673769 w 5486400"/>
              <a:gd name="connsiteY4" fmla="*/ 356135 h 1424539"/>
              <a:gd name="connsiteX5" fmla="*/ 847024 w 5486400"/>
              <a:gd name="connsiteY5" fmla="*/ 356135 h 1424539"/>
              <a:gd name="connsiteX6" fmla="*/ 991402 w 5486400"/>
              <a:gd name="connsiteY6" fmla="*/ 452387 h 1424539"/>
              <a:gd name="connsiteX7" fmla="*/ 1183908 w 5486400"/>
              <a:gd name="connsiteY7" fmla="*/ 471638 h 1424539"/>
              <a:gd name="connsiteX8" fmla="*/ 1366788 w 5486400"/>
              <a:gd name="connsiteY8" fmla="*/ 519764 h 1424539"/>
              <a:gd name="connsiteX9" fmla="*/ 1559293 w 5486400"/>
              <a:gd name="connsiteY9" fmla="*/ 529389 h 1424539"/>
              <a:gd name="connsiteX10" fmla="*/ 1703672 w 5486400"/>
              <a:gd name="connsiteY10" fmla="*/ 548640 h 1424539"/>
              <a:gd name="connsiteX11" fmla="*/ 1848051 w 5486400"/>
              <a:gd name="connsiteY11" fmla="*/ 577516 h 1424539"/>
              <a:gd name="connsiteX12" fmla="*/ 2069432 w 5486400"/>
              <a:gd name="connsiteY12" fmla="*/ 625642 h 1424539"/>
              <a:gd name="connsiteX13" fmla="*/ 2242687 w 5486400"/>
              <a:gd name="connsiteY13" fmla="*/ 673768 h 1424539"/>
              <a:gd name="connsiteX14" fmla="*/ 2396691 w 5486400"/>
              <a:gd name="connsiteY14" fmla="*/ 702644 h 1424539"/>
              <a:gd name="connsiteX15" fmla="*/ 2637322 w 5486400"/>
              <a:gd name="connsiteY15" fmla="*/ 741145 h 1424539"/>
              <a:gd name="connsiteX16" fmla="*/ 2781701 w 5486400"/>
              <a:gd name="connsiteY16" fmla="*/ 789271 h 1424539"/>
              <a:gd name="connsiteX17" fmla="*/ 2887579 w 5486400"/>
              <a:gd name="connsiteY17" fmla="*/ 827772 h 1424539"/>
              <a:gd name="connsiteX18" fmla="*/ 2983832 w 5486400"/>
              <a:gd name="connsiteY18" fmla="*/ 847023 h 1424539"/>
              <a:gd name="connsiteX19" fmla="*/ 3060834 w 5486400"/>
              <a:gd name="connsiteY19" fmla="*/ 875899 h 1424539"/>
              <a:gd name="connsiteX20" fmla="*/ 3195588 w 5486400"/>
              <a:gd name="connsiteY20" fmla="*/ 933650 h 1424539"/>
              <a:gd name="connsiteX21" fmla="*/ 3580598 w 5486400"/>
              <a:gd name="connsiteY21" fmla="*/ 1020278 h 1424539"/>
              <a:gd name="connsiteX22" fmla="*/ 4042611 w 5486400"/>
              <a:gd name="connsiteY22" fmla="*/ 1097280 h 1424539"/>
              <a:gd name="connsiteX23" fmla="*/ 4475748 w 5486400"/>
              <a:gd name="connsiteY23" fmla="*/ 1164657 h 1424539"/>
              <a:gd name="connsiteX24" fmla="*/ 4668253 w 5486400"/>
              <a:gd name="connsiteY24" fmla="*/ 1232033 h 1424539"/>
              <a:gd name="connsiteX25" fmla="*/ 4928135 w 5486400"/>
              <a:gd name="connsiteY25" fmla="*/ 1280160 h 1424539"/>
              <a:gd name="connsiteX26" fmla="*/ 5207268 w 5486400"/>
              <a:gd name="connsiteY26" fmla="*/ 1347537 h 1424539"/>
              <a:gd name="connsiteX27" fmla="*/ 5419024 w 5486400"/>
              <a:gd name="connsiteY27" fmla="*/ 1395663 h 1424539"/>
              <a:gd name="connsiteX28" fmla="*/ 5486400 w 5486400"/>
              <a:gd name="connsiteY28" fmla="*/ 1424539 h 14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86400" h="1424539">
                <a:moveTo>
                  <a:pt x="0" y="0"/>
                </a:moveTo>
                <a:lnTo>
                  <a:pt x="279133" y="67377"/>
                </a:lnTo>
                <a:lnTo>
                  <a:pt x="423512" y="173255"/>
                </a:lnTo>
                <a:lnTo>
                  <a:pt x="558266" y="298383"/>
                </a:lnTo>
                <a:lnTo>
                  <a:pt x="673769" y="356135"/>
                </a:lnTo>
                <a:lnTo>
                  <a:pt x="847024" y="356135"/>
                </a:lnTo>
                <a:lnTo>
                  <a:pt x="991402" y="452387"/>
                </a:lnTo>
                <a:lnTo>
                  <a:pt x="1183908" y="471638"/>
                </a:lnTo>
                <a:lnTo>
                  <a:pt x="1366788" y="519764"/>
                </a:lnTo>
                <a:lnTo>
                  <a:pt x="1559293" y="529389"/>
                </a:lnTo>
                <a:lnTo>
                  <a:pt x="1703672" y="548640"/>
                </a:lnTo>
                <a:lnTo>
                  <a:pt x="1848051" y="577516"/>
                </a:lnTo>
                <a:lnTo>
                  <a:pt x="2069432" y="625642"/>
                </a:lnTo>
                <a:lnTo>
                  <a:pt x="2242687" y="673768"/>
                </a:lnTo>
                <a:lnTo>
                  <a:pt x="2396691" y="702644"/>
                </a:lnTo>
                <a:lnTo>
                  <a:pt x="2637322" y="741145"/>
                </a:lnTo>
                <a:lnTo>
                  <a:pt x="2781701" y="789271"/>
                </a:lnTo>
                <a:lnTo>
                  <a:pt x="2887579" y="827772"/>
                </a:lnTo>
                <a:lnTo>
                  <a:pt x="2983832" y="847023"/>
                </a:lnTo>
                <a:lnTo>
                  <a:pt x="3060834" y="875899"/>
                </a:lnTo>
                <a:lnTo>
                  <a:pt x="3195588" y="933650"/>
                </a:lnTo>
                <a:lnTo>
                  <a:pt x="3580598" y="1020278"/>
                </a:lnTo>
                <a:lnTo>
                  <a:pt x="4042611" y="1097280"/>
                </a:lnTo>
                <a:lnTo>
                  <a:pt x="4475748" y="1164657"/>
                </a:lnTo>
                <a:lnTo>
                  <a:pt x="4668253" y="1232033"/>
                </a:lnTo>
                <a:lnTo>
                  <a:pt x="4928135" y="1280160"/>
                </a:lnTo>
                <a:lnTo>
                  <a:pt x="5207268" y="1347537"/>
                </a:lnTo>
                <a:lnTo>
                  <a:pt x="5419024" y="1395663"/>
                </a:lnTo>
                <a:lnTo>
                  <a:pt x="5486400" y="1424539"/>
                </a:lnTo>
              </a:path>
            </a:pathLst>
          </a:cu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IE"/>
          </a:p>
        </p:txBody>
      </p:sp>
      <p:pic>
        <p:nvPicPr>
          <p:cNvPr id="10" name="Picture 9" descr="A group of logos with text&#10;&#10;Description automatically generated">
            <a:extLst>
              <a:ext uri="{FF2B5EF4-FFF2-40B4-BE49-F238E27FC236}">
                <a16:creationId xmlns:a16="http://schemas.microsoft.com/office/drawing/2014/main" id="{7086C78D-7D45-229B-794D-3EFF9117A9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9688956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448793" y="64419"/>
            <a:ext cx="10515600" cy="1325563"/>
          </a:xfrm>
        </p:spPr>
        <p:txBody>
          <a:bodyPr>
            <a:normAutofit/>
          </a:bodyPr>
          <a:lstStyle/>
          <a:p>
            <a:r>
              <a:rPr lang="en-IE" sz="3200" b="1" dirty="0">
                <a:solidFill>
                  <a:srgbClr val="FFC000"/>
                </a:solidFill>
                <a:latin typeface="+mn-lt"/>
              </a:rPr>
              <a:t>Ponding and replacement below impermeable </a:t>
            </a:r>
            <a:br>
              <a:rPr lang="en-IE" sz="3200" b="1" dirty="0">
                <a:solidFill>
                  <a:srgbClr val="FFC000"/>
                </a:solidFill>
                <a:latin typeface="+mn-lt"/>
              </a:rPr>
            </a:br>
            <a:r>
              <a:rPr lang="en-IE" sz="3200" b="1" dirty="0">
                <a:solidFill>
                  <a:srgbClr val="FFC000"/>
                </a:solidFill>
                <a:latin typeface="+mn-lt"/>
              </a:rPr>
              <a:t>or lithified units</a:t>
            </a:r>
            <a:endParaRPr lang="en-IE" sz="3200" dirty="0">
              <a:solidFill>
                <a:srgbClr val="FFC000"/>
              </a:solidFill>
              <a:latin typeface="+mn-lt"/>
            </a:endParaRPr>
          </a:p>
        </p:txBody>
      </p:sp>
      <p:sp>
        <p:nvSpPr>
          <p:cNvPr id="9" name="TextBox 8">
            <a:extLst>
              <a:ext uri="{FF2B5EF4-FFF2-40B4-BE49-F238E27FC236}">
                <a16:creationId xmlns:a16="http://schemas.microsoft.com/office/drawing/2014/main" id="{8235684A-B8FD-41FE-8160-CEE7EFCEFA7B}"/>
              </a:ext>
            </a:extLst>
          </p:cNvPr>
          <p:cNvSpPr txBox="1"/>
          <p:nvPr/>
        </p:nvSpPr>
        <p:spPr>
          <a:xfrm>
            <a:off x="374040" y="5449321"/>
            <a:ext cx="5540400" cy="369332"/>
          </a:xfrm>
          <a:prstGeom prst="rect">
            <a:avLst/>
          </a:prstGeom>
          <a:noFill/>
        </p:spPr>
        <p:txBody>
          <a:bodyPr wrap="square" rtlCol="0">
            <a:spAutoFit/>
          </a:bodyPr>
          <a:lstStyle/>
          <a:p>
            <a:r>
              <a:rPr lang="en-IE" dirty="0" err="1">
                <a:solidFill>
                  <a:schemeClr val="bg1"/>
                </a:solidFill>
              </a:rPr>
              <a:t>Stalactitic</a:t>
            </a:r>
            <a:r>
              <a:rPr lang="en-IE" dirty="0">
                <a:solidFill>
                  <a:schemeClr val="bg1"/>
                </a:solidFill>
              </a:rPr>
              <a:t> sphalerite and pyrite under LDM, Navan.</a:t>
            </a:r>
          </a:p>
        </p:txBody>
      </p:sp>
      <p:sp>
        <p:nvSpPr>
          <p:cNvPr id="11" name="TextBox 10">
            <a:extLst>
              <a:ext uri="{FF2B5EF4-FFF2-40B4-BE49-F238E27FC236}">
                <a16:creationId xmlns:a16="http://schemas.microsoft.com/office/drawing/2014/main" id="{B8BE1220-C4E3-4A13-B621-F5DE8BFF9FF0}"/>
              </a:ext>
            </a:extLst>
          </p:cNvPr>
          <p:cNvSpPr txBox="1"/>
          <p:nvPr/>
        </p:nvSpPr>
        <p:spPr>
          <a:xfrm>
            <a:off x="6271920" y="5403600"/>
            <a:ext cx="5540400" cy="646331"/>
          </a:xfrm>
          <a:prstGeom prst="rect">
            <a:avLst/>
          </a:prstGeom>
          <a:noFill/>
        </p:spPr>
        <p:txBody>
          <a:bodyPr wrap="square" rtlCol="0">
            <a:spAutoFit/>
          </a:bodyPr>
          <a:lstStyle/>
          <a:p>
            <a:r>
              <a:rPr lang="en-IE" dirty="0">
                <a:solidFill>
                  <a:schemeClr val="bg1"/>
                </a:solidFill>
              </a:rPr>
              <a:t>Polished section of pyrite “stalactite”,  note framboids Navan.</a:t>
            </a:r>
          </a:p>
        </p:txBody>
      </p:sp>
      <p:grpSp>
        <p:nvGrpSpPr>
          <p:cNvPr id="16" name="Group 15">
            <a:extLst>
              <a:ext uri="{FF2B5EF4-FFF2-40B4-BE49-F238E27FC236}">
                <a16:creationId xmlns:a16="http://schemas.microsoft.com/office/drawing/2014/main" id="{21ABF330-22D8-4F4F-8B87-4A47402DFB41}"/>
              </a:ext>
            </a:extLst>
          </p:cNvPr>
          <p:cNvGrpSpPr/>
          <p:nvPr/>
        </p:nvGrpSpPr>
        <p:grpSpPr>
          <a:xfrm>
            <a:off x="9389085" y="1464845"/>
            <a:ext cx="2383815" cy="3679200"/>
            <a:chOff x="9389085" y="1464845"/>
            <a:chExt cx="2383815" cy="3679200"/>
          </a:xfrm>
        </p:grpSpPr>
        <p:pic>
          <p:nvPicPr>
            <p:cNvPr id="13" name="Picture 12">
              <a:extLst>
                <a:ext uri="{FF2B5EF4-FFF2-40B4-BE49-F238E27FC236}">
                  <a16:creationId xmlns:a16="http://schemas.microsoft.com/office/drawing/2014/main" id="{3888933A-E871-4DA3-A6F8-E90122CE60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741393" y="2112537"/>
              <a:ext cx="3679200" cy="2383815"/>
            </a:xfrm>
            <a:prstGeom prst="rect">
              <a:avLst/>
            </a:prstGeom>
          </p:spPr>
        </p:pic>
        <p:pic>
          <p:nvPicPr>
            <p:cNvPr id="14" name="Picture 13">
              <a:extLst>
                <a:ext uri="{FF2B5EF4-FFF2-40B4-BE49-F238E27FC236}">
                  <a16:creationId xmlns:a16="http://schemas.microsoft.com/office/drawing/2014/main" id="{D1E597C9-EE9A-40AB-9FD6-130A4DE741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3741" y="1537556"/>
              <a:ext cx="2051212" cy="369332"/>
            </a:xfrm>
            <a:prstGeom prst="rect">
              <a:avLst/>
            </a:prstGeom>
          </p:spPr>
        </p:pic>
      </p:grpSp>
      <p:pic>
        <p:nvPicPr>
          <p:cNvPr id="15" name="Picture 14">
            <a:extLst>
              <a:ext uri="{FF2B5EF4-FFF2-40B4-BE49-F238E27FC236}">
                <a16:creationId xmlns:a16="http://schemas.microsoft.com/office/drawing/2014/main" id="{78F5FAE4-354E-4F4E-860F-EB160A661D8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48793" y="1464844"/>
            <a:ext cx="5559197" cy="3679200"/>
          </a:xfrm>
          <a:prstGeom prst="rect">
            <a:avLst/>
          </a:prstGeom>
        </p:spPr>
      </p:pic>
      <p:pic>
        <p:nvPicPr>
          <p:cNvPr id="18" name="Picture 17">
            <a:extLst>
              <a:ext uri="{FF2B5EF4-FFF2-40B4-BE49-F238E27FC236}">
                <a16:creationId xmlns:a16="http://schemas.microsoft.com/office/drawing/2014/main" id="{1382D599-1964-4086-8A60-E6BA631C5A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1311" y="1464844"/>
            <a:ext cx="3039841" cy="1964156"/>
          </a:xfrm>
          <a:prstGeom prst="rect">
            <a:avLst/>
          </a:prstGeom>
        </p:spPr>
      </p:pic>
      <p:grpSp>
        <p:nvGrpSpPr>
          <p:cNvPr id="8" name="Group 7">
            <a:extLst>
              <a:ext uri="{FF2B5EF4-FFF2-40B4-BE49-F238E27FC236}">
                <a16:creationId xmlns:a16="http://schemas.microsoft.com/office/drawing/2014/main" id="{C17591DE-103F-F759-C9CC-70579BC87628}"/>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1C5F4E84-91E9-68BB-B723-B13EE162F0BE}"/>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2" name="Picture 11">
              <a:extLst>
                <a:ext uri="{FF2B5EF4-FFF2-40B4-BE49-F238E27FC236}">
                  <a16:creationId xmlns:a16="http://schemas.microsoft.com/office/drawing/2014/main" id="{0D01FB44-27A1-9BFC-33AF-84CD96903A95}"/>
                </a:ext>
              </a:extLst>
            </p:cNvPr>
            <p:cNvPicPr>
              <a:picLocks noChangeAspect="1"/>
            </p:cNvPicPr>
            <p:nvPr/>
          </p:nvPicPr>
          <p:blipFill>
            <a:blip r:embed="rId7" cstate="screen">
              <a:duotone>
                <a:srgbClr val="70AD47">
                  <a:shade val="45000"/>
                  <a:satMod val="135000"/>
                </a:srgbClr>
                <a:prstClr val="white"/>
              </a:duotone>
              <a:extLst>
                <a:ext uri="{BEBA8EAE-BF5A-486C-A8C5-ECC9F3942E4B}">
                  <a14:imgProps xmlns:a14="http://schemas.microsoft.com/office/drawing/2010/main">
                    <a14:imgLayer r:embed="rId8">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spTree>
    <p:extLst>
      <p:ext uri="{BB962C8B-B14F-4D97-AF65-F5344CB8AC3E}">
        <p14:creationId xmlns:p14="http://schemas.microsoft.com/office/powerpoint/2010/main" val="10609782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DF5CEA4-25D9-D294-12DE-7E3FEC686F65}"/>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a:extLst>
              <a:ext uri="{FF2B5EF4-FFF2-40B4-BE49-F238E27FC236}">
                <a16:creationId xmlns:a16="http://schemas.microsoft.com/office/drawing/2014/main" id="{BE96A676-F2E1-4C96-98DB-633F74342543}"/>
              </a:ext>
            </a:extLst>
          </p:cNvPr>
          <p:cNvPicPr>
            <a:picLocks/>
          </p:cNvPicPr>
          <p:nvPr/>
        </p:nvPicPr>
        <p:blipFill>
          <a:blip r:embed="rId3"/>
          <a:stretch>
            <a:fillRect/>
          </a:stretch>
        </p:blipFill>
        <p:spPr>
          <a:xfrm>
            <a:off x="6187157" y="1452806"/>
            <a:ext cx="5544000" cy="3672000"/>
          </a:xfrm>
          <a:prstGeom prst="rect">
            <a:avLst/>
          </a:prstGeom>
        </p:spPr>
      </p:pic>
      <p:pic>
        <p:nvPicPr>
          <p:cNvPr id="11" name="Picture 10">
            <a:extLst>
              <a:ext uri="{FF2B5EF4-FFF2-40B4-BE49-F238E27FC236}">
                <a16:creationId xmlns:a16="http://schemas.microsoft.com/office/drawing/2014/main" id="{E8F42B15-F122-4AA1-8678-B9C1CB507A84}"/>
              </a:ext>
            </a:extLst>
          </p:cNvPr>
          <p:cNvPicPr>
            <a:picLocks/>
          </p:cNvPicPr>
          <p:nvPr/>
        </p:nvPicPr>
        <p:blipFill>
          <a:blip r:embed="rId4"/>
          <a:stretch>
            <a:fillRect/>
          </a:stretch>
        </p:blipFill>
        <p:spPr>
          <a:xfrm>
            <a:off x="448793" y="1452806"/>
            <a:ext cx="5540400" cy="3672000"/>
          </a:xfrm>
          <a:prstGeom prst="rect">
            <a:avLst/>
          </a:prstGeom>
        </p:spPr>
      </p:pic>
      <p:sp>
        <p:nvSpPr>
          <p:cNvPr id="12" name="Title 1">
            <a:extLst>
              <a:ext uri="{FF2B5EF4-FFF2-40B4-BE49-F238E27FC236}">
                <a16:creationId xmlns:a16="http://schemas.microsoft.com/office/drawing/2014/main" id="{6CF737E7-7B03-4476-A943-64D325100844}"/>
              </a:ext>
            </a:extLst>
          </p:cNvPr>
          <p:cNvSpPr txBox="1">
            <a:spLocks/>
          </p:cNvSpPr>
          <p:nvPr/>
        </p:nvSpPr>
        <p:spPr>
          <a:xfrm>
            <a:off x="417599" y="946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rgbClr val="FFC000"/>
                </a:solidFill>
                <a:latin typeface="+mn-lt"/>
              </a:rPr>
              <a:t>Microscopic textural evidence</a:t>
            </a:r>
          </a:p>
        </p:txBody>
      </p:sp>
      <p:sp>
        <p:nvSpPr>
          <p:cNvPr id="14" name="TextBox 13">
            <a:extLst>
              <a:ext uri="{FF2B5EF4-FFF2-40B4-BE49-F238E27FC236}">
                <a16:creationId xmlns:a16="http://schemas.microsoft.com/office/drawing/2014/main" id="{DB8918B2-114B-453C-91C1-CCC14C27F665}"/>
              </a:ext>
            </a:extLst>
          </p:cNvPr>
          <p:cNvSpPr txBox="1"/>
          <p:nvPr/>
        </p:nvSpPr>
        <p:spPr>
          <a:xfrm>
            <a:off x="417599" y="5344670"/>
            <a:ext cx="5848768" cy="646331"/>
          </a:xfrm>
          <a:prstGeom prst="rect">
            <a:avLst/>
          </a:prstGeom>
          <a:noFill/>
        </p:spPr>
        <p:txBody>
          <a:bodyPr wrap="square" rtlCol="0">
            <a:spAutoFit/>
          </a:bodyPr>
          <a:lstStyle/>
          <a:p>
            <a:r>
              <a:rPr lang="en-IE" dirty="0" err="1">
                <a:solidFill>
                  <a:schemeClr val="bg1"/>
                </a:solidFill>
              </a:rPr>
              <a:t>Oolith</a:t>
            </a:r>
            <a:r>
              <a:rPr lang="en-IE" dirty="0">
                <a:solidFill>
                  <a:schemeClr val="bg1"/>
                </a:solidFill>
              </a:rPr>
              <a:t> (O) surrounded by RFMC (R) very shallow meteoric aragonite and later ferroan calcite (FC),  </a:t>
            </a:r>
            <a:r>
              <a:rPr lang="en-IE" dirty="0" err="1">
                <a:solidFill>
                  <a:schemeClr val="bg1"/>
                </a:solidFill>
              </a:rPr>
              <a:t>Tatestown</a:t>
            </a:r>
            <a:r>
              <a:rPr lang="en-IE" dirty="0">
                <a:solidFill>
                  <a:schemeClr val="bg1"/>
                </a:solidFill>
              </a:rPr>
              <a:t>.</a:t>
            </a:r>
          </a:p>
        </p:txBody>
      </p:sp>
      <p:sp>
        <p:nvSpPr>
          <p:cNvPr id="15" name="TextBox 14">
            <a:extLst>
              <a:ext uri="{FF2B5EF4-FFF2-40B4-BE49-F238E27FC236}">
                <a16:creationId xmlns:a16="http://schemas.microsoft.com/office/drawing/2014/main" id="{3F10D213-89CB-4029-9C9E-56DD8B577BDF}"/>
              </a:ext>
            </a:extLst>
          </p:cNvPr>
          <p:cNvSpPr txBox="1"/>
          <p:nvPr/>
        </p:nvSpPr>
        <p:spPr>
          <a:xfrm>
            <a:off x="6437986" y="5356570"/>
            <a:ext cx="5250180" cy="1200329"/>
          </a:xfrm>
          <a:prstGeom prst="rect">
            <a:avLst/>
          </a:prstGeom>
          <a:noFill/>
        </p:spPr>
        <p:txBody>
          <a:bodyPr wrap="square" rtlCol="0">
            <a:spAutoFit/>
          </a:bodyPr>
          <a:lstStyle/>
          <a:p>
            <a:r>
              <a:rPr lang="en-IE" dirty="0">
                <a:solidFill>
                  <a:schemeClr val="bg1"/>
                </a:solidFill>
              </a:rPr>
              <a:t>Sphalerite replacing </a:t>
            </a:r>
            <a:r>
              <a:rPr lang="en-IE" dirty="0" err="1">
                <a:solidFill>
                  <a:schemeClr val="bg1"/>
                </a:solidFill>
              </a:rPr>
              <a:t>oolith</a:t>
            </a:r>
            <a:r>
              <a:rPr lang="en-IE" dirty="0">
                <a:solidFill>
                  <a:schemeClr val="bg1"/>
                </a:solidFill>
              </a:rPr>
              <a:t> with later recrystallization and later ferroan calcite.  Note RFMC replaced by finely laminated sphalerite  Navan 2-5 Lens.  Later ferroan calcite infilling remnant porosity.</a:t>
            </a:r>
          </a:p>
        </p:txBody>
      </p:sp>
      <p:sp>
        <p:nvSpPr>
          <p:cNvPr id="16" name="TextBox 15">
            <a:extLst>
              <a:ext uri="{FF2B5EF4-FFF2-40B4-BE49-F238E27FC236}">
                <a16:creationId xmlns:a16="http://schemas.microsoft.com/office/drawing/2014/main" id="{92581FF0-F6CE-4D43-809A-22B51A020C6B}"/>
              </a:ext>
            </a:extLst>
          </p:cNvPr>
          <p:cNvSpPr txBox="1"/>
          <p:nvPr/>
        </p:nvSpPr>
        <p:spPr>
          <a:xfrm>
            <a:off x="10044607" y="4602480"/>
            <a:ext cx="411844" cy="369332"/>
          </a:xfrm>
          <a:prstGeom prst="rect">
            <a:avLst/>
          </a:prstGeom>
          <a:solidFill>
            <a:schemeClr val="bg1"/>
          </a:solidFill>
        </p:spPr>
        <p:txBody>
          <a:bodyPr wrap="square" rtlCol="0">
            <a:spAutoFit/>
          </a:bodyPr>
          <a:lstStyle/>
          <a:p>
            <a:r>
              <a:rPr lang="en-IE" b="1" dirty="0"/>
              <a:t>FC</a:t>
            </a:r>
          </a:p>
        </p:txBody>
      </p:sp>
      <p:pic>
        <p:nvPicPr>
          <p:cNvPr id="17" name="Picture 16">
            <a:extLst>
              <a:ext uri="{FF2B5EF4-FFF2-40B4-BE49-F238E27FC236}">
                <a16:creationId xmlns:a16="http://schemas.microsoft.com/office/drawing/2014/main" id="{186AE46D-4DB6-4001-8CD5-58E3BE40D1E8}"/>
              </a:ext>
            </a:extLst>
          </p:cNvPr>
          <p:cNvPicPr>
            <a:picLocks noChangeAspect="1"/>
          </p:cNvPicPr>
          <p:nvPr/>
        </p:nvPicPr>
        <p:blipFill>
          <a:blip r:embed="rId5"/>
          <a:stretch>
            <a:fillRect/>
          </a:stretch>
        </p:blipFill>
        <p:spPr>
          <a:xfrm>
            <a:off x="6266367" y="4511033"/>
            <a:ext cx="1203199" cy="500031"/>
          </a:xfrm>
          <a:prstGeom prst="rect">
            <a:avLst/>
          </a:prstGeom>
        </p:spPr>
      </p:pic>
      <p:sp>
        <p:nvSpPr>
          <p:cNvPr id="19" name="TextBox 18">
            <a:extLst>
              <a:ext uri="{FF2B5EF4-FFF2-40B4-BE49-F238E27FC236}">
                <a16:creationId xmlns:a16="http://schemas.microsoft.com/office/drawing/2014/main" id="{4B7EEC90-794F-4D43-A726-1B52AAC5B50F}"/>
              </a:ext>
            </a:extLst>
          </p:cNvPr>
          <p:cNvSpPr txBox="1"/>
          <p:nvPr/>
        </p:nvSpPr>
        <p:spPr>
          <a:xfrm>
            <a:off x="6437986" y="1036376"/>
            <a:ext cx="1641155" cy="369332"/>
          </a:xfrm>
          <a:prstGeom prst="rect">
            <a:avLst/>
          </a:prstGeom>
          <a:noFill/>
        </p:spPr>
        <p:txBody>
          <a:bodyPr wrap="none" rtlCol="0">
            <a:spAutoFit/>
          </a:bodyPr>
          <a:lstStyle/>
          <a:p>
            <a:r>
              <a:rPr lang="en-IE" dirty="0" err="1">
                <a:solidFill>
                  <a:schemeClr val="bg1"/>
                </a:solidFill>
              </a:rPr>
              <a:t>Sph</a:t>
            </a:r>
            <a:r>
              <a:rPr lang="en-IE" dirty="0">
                <a:solidFill>
                  <a:schemeClr val="bg1"/>
                </a:solidFill>
              </a:rPr>
              <a:t> after RFMC</a:t>
            </a:r>
          </a:p>
        </p:txBody>
      </p:sp>
      <p:cxnSp>
        <p:nvCxnSpPr>
          <p:cNvPr id="21" name="Straight Arrow Connector 20">
            <a:extLst>
              <a:ext uri="{FF2B5EF4-FFF2-40B4-BE49-F238E27FC236}">
                <a16:creationId xmlns:a16="http://schemas.microsoft.com/office/drawing/2014/main" id="{0C59C77F-E458-42EB-9DFE-29B95054F381}"/>
              </a:ext>
            </a:extLst>
          </p:cNvPr>
          <p:cNvCxnSpPr>
            <a:stCxn id="19" idx="2"/>
          </p:cNvCxnSpPr>
          <p:nvPr/>
        </p:nvCxnSpPr>
        <p:spPr>
          <a:xfrm>
            <a:off x="7258564" y="1405708"/>
            <a:ext cx="696716" cy="4392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56791EC-DB52-CDCC-459B-111DAE88EB94}"/>
              </a:ext>
            </a:extLst>
          </p:cNvPr>
          <p:cNvGrpSpPr/>
          <p:nvPr/>
        </p:nvGrpSpPr>
        <p:grpSpPr>
          <a:xfrm>
            <a:off x="133194" y="6313361"/>
            <a:ext cx="12910671" cy="466127"/>
            <a:chOff x="133194" y="6313361"/>
            <a:chExt cx="12910671" cy="466127"/>
          </a:xfrm>
        </p:grpSpPr>
        <p:sp>
          <p:nvSpPr>
            <p:cNvPr id="22" name="TextBox 21">
              <a:extLst>
                <a:ext uri="{FF2B5EF4-FFF2-40B4-BE49-F238E27FC236}">
                  <a16:creationId xmlns:a16="http://schemas.microsoft.com/office/drawing/2014/main" id="{06158D0E-4855-DBBB-E02C-AD0A47017206}"/>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3" name="Picture 22">
              <a:extLst>
                <a:ext uri="{FF2B5EF4-FFF2-40B4-BE49-F238E27FC236}">
                  <a16:creationId xmlns:a16="http://schemas.microsoft.com/office/drawing/2014/main" id="{75A531C9-7D54-A6F3-B481-E6F8BDCD7D32}"/>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2" name="Picture 1" descr="A group of logos with text&#10;&#10;Description automatically generated">
            <a:extLst>
              <a:ext uri="{FF2B5EF4-FFF2-40B4-BE49-F238E27FC236}">
                <a16:creationId xmlns:a16="http://schemas.microsoft.com/office/drawing/2014/main" id="{8A1AF3DA-B89D-5303-8C2F-817FED8984C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4959431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551795" y="46843"/>
            <a:ext cx="10515600" cy="1325563"/>
          </a:xfrm>
        </p:spPr>
        <p:txBody>
          <a:bodyPr>
            <a:normAutofit/>
          </a:bodyPr>
          <a:lstStyle/>
          <a:p>
            <a:r>
              <a:rPr lang="en-IE" sz="3200" b="1" dirty="0">
                <a:solidFill>
                  <a:srgbClr val="FFC000"/>
                </a:solidFill>
                <a:latin typeface="+mn-lt"/>
              </a:rPr>
              <a:t>Slumped dissolution cavity fill</a:t>
            </a:r>
            <a:endParaRPr lang="en-IE" sz="3200" dirty="0">
              <a:solidFill>
                <a:srgbClr val="FFC000"/>
              </a:solidFill>
              <a:latin typeface="+mn-lt"/>
            </a:endParaRPr>
          </a:p>
        </p:txBody>
      </p:sp>
      <p:pic>
        <p:nvPicPr>
          <p:cNvPr id="3" name="Picture 2">
            <a:extLst>
              <a:ext uri="{FF2B5EF4-FFF2-40B4-BE49-F238E27FC236}">
                <a16:creationId xmlns:a16="http://schemas.microsoft.com/office/drawing/2014/main" id="{1E537992-0486-4DAE-9016-06F196897336}"/>
              </a:ext>
            </a:extLst>
          </p:cNvPr>
          <p:cNvPicPr>
            <a:picLocks/>
          </p:cNvPicPr>
          <p:nvPr/>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417600" y="1454400"/>
            <a:ext cx="5540400" cy="3672000"/>
          </a:xfrm>
          <a:prstGeom prst="rect">
            <a:avLst/>
          </a:prstGeom>
        </p:spPr>
      </p:pic>
      <p:pic>
        <p:nvPicPr>
          <p:cNvPr id="9" name="Picture 8">
            <a:extLst>
              <a:ext uri="{FF2B5EF4-FFF2-40B4-BE49-F238E27FC236}">
                <a16:creationId xmlns:a16="http://schemas.microsoft.com/office/drawing/2014/main" id="{D2C180DC-22D4-46B7-9605-AB42118F4CCB}"/>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6202809" y="1441620"/>
            <a:ext cx="5540400" cy="3672000"/>
          </a:xfrm>
          <a:prstGeom prst="rect">
            <a:avLst/>
          </a:prstGeom>
        </p:spPr>
      </p:pic>
      <p:sp>
        <p:nvSpPr>
          <p:cNvPr id="11" name="TextBox 10">
            <a:extLst>
              <a:ext uri="{FF2B5EF4-FFF2-40B4-BE49-F238E27FC236}">
                <a16:creationId xmlns:a16="http://schemas.microsoft.com/office/drawing/2014/main" id="{47302526-6D33-4016-B590-FBA378B3A2B9}"/>
              </a:ext>
            </a:extLst>
          </p:cNvPr>
          <p:cNvSpPr txBox="1"/>
          <p:nvPr/>
        </p:nvSpPr>
        <p:spPr>
          <a:xfrm>
            <a:off x="448793" y="5367818"/>
            <a:ext cx="5058840" cy="369332"/>
          </a:xfrm>
          <a:prstGeom prst="rect">
            <a:avLst/>
          </a:prstGeom>
          <a:noFill/>
        </p:spPr>
        <p:txBody>
          <a:bodyPr wrap="square" rtlCol="0">
            <a:spAutoFit/>
          </a:bodyPr>
          <a:lstStyle/>
          <a:p>
            <a:r>
              <a:rPr lang="en-IE" dirty="0">
                <a:solidFill>
                  <a:schemeClr val="bg1"/>
                </a:solidFill>
              </a:rPr>
              <a:t>Slumped banded sphalerite in WRL, </a:t>
            </a:r>
            <a:r>
              <a:rPr lang="en-IE" dirty="0" err="1">
                <a:solidFill>
                  <a:schemeClr val="bg1"/>
                </a:solidFill>
              </a:rPr>
              <a:t>Tynagh</a:t>
            </a:r>
            <a:r>
              <a:rPr lang="en-IE" dirty="0">
                <a:solidFill>
                  <a:schemeClr val="bg1"/>
                </a:solidFill>
              </a:rPr>
              <a:t> Zone III</a:t>
            </a:r>
          </a:p>
        </p:txBody>
      </p:sp>
      <p:sp>
        <p:nvSpPr>
          <p:cNvPr id="12" name="TextBox 11">
            <a:extLst>
              <a:ext uri="{FF2B5EF4-FFF2-40B4-BE49-F238E27FC236}">
                <a16:creationId xmlns:a16="http://schemas.microsoft.com/office/drawing/2014/main" id="{4FC7C880-E9CC-4D57-8996-C21008776B72}"/>
              </a:ext>
            </a:extLst>
          </p:cNvPr>
          <p:cNvSpPr txBox="1"/>
          <p:nvPr/>
        </p:nvSpPr>
        <p:spPr>
          <a:xfrm>
            <a:off x="6202809" y="5355916"/>
            <a:ext cx="5540398" cy="369332"/>
          </a:xfrm>
          <a:prstGeom prst="rect">
            <a:avLst/>
          </a:prstGeom>
          <a:noFill/>
        </p:spPr>
        <p:txBody>
          <a:bodyPr wrap="square" rtlCol="0">
            <a:spAutoFit/>
          </a:bodyPr>
          <a:lstStyle/>
          <a:p>
            <a:r>
              <a:rPr lang="en-IE" dirty="0">
                <a:solidFill>
                  <a:schemeClr val="bg1"/>
                </a:solidFill>
              </a:rPr>
              <a:t>Complex slumped sphalerite and galena, 2-5 Lens Navan.</a:t>
            </a:r>
          </a:p>
        </p:txBody>
      </p:sp>
      <p:grpSp>
        <p:nvGrpSpPr>
          <p:cNvPr id="10" name="Group 9">
            <a:extLst>
              <a:ext uri="{FF2B5EF4-FFF2-40B4-BE49-F238E27FC236}">
                <a16:creationId xmlns:a16="http://schemas.microsoft.com/office/drawing/2014/main" id="{657B50B8-D59B-5DEB-5088-ADFD37EE90E3}"/>
              </a:ext>
            </a:extLst>
          </p:cNvPr>
          <p:cNvGrpSpPr/>
          <p:nvPr/>
        </p:nvGrpSpPr>
        <p:grpSpPr>
          <a:xfrm>
            <a:off x="133194" y="6313361"/>
            <a:ext cx="12910671" cy="466127"/>
            <a:chOff x="133194" y="6313361"/>
            <a:chExt cx="12910671" cy="466127"/>
          </a:xfrm>
        </p:grpSpPr>
        <p:sp>
          <p:nvSpPr>
            <p:cNvPr id="13" name="TextBox 12">
              <a:extLst>
                <a:ext uri="{FF2B5EF4-FFF2-40B4-BE49-F238E27FC236}">
                  <a16:creationId xmlns:a16="http://schemas.microsoft.com/office/drawing/2014/main" id="{332417AF-89A4-564C-C936-BFA936ACC28A}"/>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4" name="Picture 13">
              <a:extLst>
                <a:ext uri="{FF2B5EF4-FFF2-40B4-BE49-F238E27FC236}">
                  <a16:creationId xmlns:a16="http://schemas.microsoft.com/office/drawing/2014/main" id="{9964676B-8640-CCD4-7016-6F33D25D6AEE}"/>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5" name="Picture 4" descr="A group of logos with text&#10;&#10;Description automatically generated">
            <a:extLst>
              <a:ext uri="{FF2B5EF4-FFF2-40B4-BE49-F238E27FC236}">
                <a16:creationId xmlns:a16="http://schemas.microsoft.com/office/drawing/2014/main" id="{9EE68329-D88C-16F2-4A24-C141111C659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31504087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3BCA9-99E0-4A02-8C78-383127CD95D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a:extLst>
              <a:ext uri="{FF2B5EF4-FFF2-40B4-BE49-F238E27FC236}">
                <a16:creationId xmlns:a16="http://schemas.microsoft.com/office/drawing/2014/main" id="{28709D77-71F5-434D-B1FE-0AED5A41F96E}"/>
              </a:ext>
            </a:extLst>
          </p:cNvPr>
          <p:cNvSpPr>
            <a:spLocks noGrp="1"/>
          </p:cNvSpPr>
          <p:nvPr>
            <p:ph type="title"/>
          </p:nvPr>
        </p:nvSpPr>
        <p:spPr>
          <a:xfrm>
            <a:off x="667393" y="3389"/>
            <a:ext cx="10515600" cy="1325563"/>
          </a:xfrm>
        </p:spPr>
        <p:txBody>
          <a:bodyPr>
            <a:normAutofit/>
          </a:bodyPr>
          <a:lstStyle/>
          <a:p>
            <a:r>
              <a:rPr lang="en-IE" sz="3200" b="1" dirty="0">
                <a:solidFill>
                  <a:srgbClr val="FFC000"/>
                </a:solidFill>
                <a:latin typeface="+mn-lt"/>
              </a:rPr>
              <a:t>Cross-cutting veins</a:t>
            </a:r>
            <a:endParaRPr lang="en-IE" sz="3200" dirty="0">
              <a:solidFill>
                <a:srgbClr val="FFC000"/>
              </a:solidFill>
              <a:latin typeface="+mn-lt"/>
            </a:endParaRPr>
          </a:p>
        </p:txBody>
      </p:sp>
      <p:pic>
        <p:nvPicPr>
          <p:cNvPr id="8" name="Picture 7">
            <a:extLst>
              <a:ext uri="{FF2B5EF4-FFF2-40B4-BE49-F238E27FC236}">
                <a16:creationId xmlns:a16="http://schemas.microsoft.com/office/drawing/2014/main" id="{38D825A3-3F3C-4595-BFC0-7F5E29AD3B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Lst>
          </a:blip>
          <a:stretch>
            <a:fillRect/>
          </a:stretch>
        </p:blipFill>
        <p:spPr>
          <a:xfrm>
            <a:off x="6375602" y="995043"/>
            <a:ext cx="3470287" cy="5201249"/>
          </a:xfrm>
          <a:prstGeom prst="rect">
            <a:avLst/>
          </a:prstGeom>
        </p:spPr>
      </p:pic>
      <p:pic>
        <p:nvPicPr>
          <p:cNvPr id="13" name="Picture 12">
            <a:extLst>
              <a:ext uri="{FF2B5EF4-FFF2-40B4-BE49-F238E27FC236}">
                <a16:creationId xmlns:a16="http://schemas.microsoft.com/office/drawing/2014/main" id="{10C59585-891E-4BAA-A040-5F5B505B6E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601" y="1425641"/>
            <a:ext cx="5540400" cy="3700760"/>
          </a:xfrm>
          <a:prstGeom prst="rect">
            <a:avLst/>
          </a:prstGeom>
        </p:spPr>
      </p:pic>
      <p:sp>
        <p:nvSpPr>
          <p:cNvPr id="14" name="TextBox 13">
            <a:extLst>
              <a:ext uri="{FF2B5EF4-FFF2-40B4-BE49-F238E27FC236}">
                <a16:creationId xmlns:a16="http://schemas.microsoft.com/office/drawing/2014/main" id="{E583526B-6AE4-4E14-AA93-619F74570B0B}"/>
              </a:ext>
            </a:extLst>
          </p:cNvPr>
          <p:cNvSpPr txBox="1"/>
          <p:nvPr/>
        </p:nvSpPr>
        <p:spPr>
          <a:xfrm>
            <a:off x="448793" y="5367818"/>
            <a:ext cx="5058840" cy="646331"/>
          </a:xfrm>
          <a:prstGeom prst="rect">
            <a:avLst/>
          </a:prstGeom>
          <a:noFill/>
        </p:spPr>
        <p:txBody>
          <a:bodyPr wrap="square" rtlCol="0">
            <a:spAutoFit/>
          </a:bodyPr>
          <a:lstStyle/>
          <a:p>
            <a:r>
              <a:rPr lang="en-IE" dirty="0">
                <a:solidFill>
                  <a:schemeClr val="bg1"/>
                </a:solidFill>
              </a:rPr>
              <a:t>So-called “Feeder Vein” exhibiting </a:t>
            </a:r>
            <a:r>
              <a:rPr lang="en-IE" dirty="0" err="1">
                <a:solidFill>
                  <a:schemeClr val="bg1"/>
                </a:solidFill>
              </a:rPr>
              <a:t>crustiform</a:t>
            </a:r>
            <a:r>
              <a:rPr lang="en-IE" dirty="0">
                <a:solidFill>
                  <a:schemeClr val="bg1"/>
                </a:solidFill>
              </a:rPr>
              <a:t> textures  Navan, 227N 2-5 Lens.</a:t>
            </a:r>
          </a:p>
        </p:txBody>
      </p:sp>
      <p:sp>
        <p:nvSpPr>
          <p:cNvPr id="15" name="TextBox 14">
            <a:extLst>
              <a:ext uri="{FF2B5EF4-FFF2-40B4-BE49-F238E27FC236}">
                <a16:creationId xmlns:a16="http://schemas.microsoft.com/office/drawing/2014/main" id="{E1F42458-3B5A-4CF1-8D7B-466042B5F855}"/>
              </a:ext>
            </a:extLst>
          </p:cNvPr>
          <p:cNvSpPr txBox="1"/>
          <p:nvPr/>
        </p:nvSpPr>
        <p:spPr>
          <a:xfrm>
            <a:off x="9934945" y="3143460"/>
            <a:ext cx="2286740" cy="2862322"/>
          </a:xfrm>
          <a:prstGeom prst="rect">
            <a:avLst/>
          </a:prstGeom>
          <a:noFill/>
        </p:spPr>
        <p:txBody>
          <a:bodyPr wrap="square" rtlCol="0">
            <a:spAutoFit/>
          </a:bodyPr>
          <a:lstStyle/>
          <a:p>
            <a:r>
              <a:rPr lang="en-IE" dirty="0">
                <a:solidFill>
                  <a:schemeClr val="bg1"/>
                </a:solidFill>
              </a:rPr>
              <a:t>Discordant fracture infilled with microcrystalline sphalerite</a:t>
            </a:r>
          </a:p>
          <a:p>
            <a:r>
              <a:rPr lang="en-IE" dirty="0">
                <a:solidFill>
                  <a:schemeClr val="bg1"/>
                </a:solidFill>
              </a:rPr>
              <a:t>and galena displaying crude banding.</a:t>
            </a:r>
          </a:p>
          <a:p>
            <a:r>
              <a:rPr lang="en-IE" dirty="0">
                <a:solidFill>
                  <a:schemeClr val="bg1"/>
                </a:solidFill>
              </a:rPr>
              <a:t>4912 Level, </a:t>
            </a:r>
            <a:r>
              <a:rPr lang="en-IE" dirty="0" err="1">
                <a:solidFill>
                  <a:schemeClr val="bg1"/>
                </a:solidFill>
              </a:rPr>
              <a:t>Tynagh</a:t>
            </a:r>
            <a:r>
              <a:rPr lang="en-IE" dirty="0">
                <a:solidFill>
                  <a:schemeClr val="bg1"/>
                </a:solidFill>
              </a:rPr>
              <a:t> Zone III.</a:t>
            </a:r>
          </a:p>
          <a:p>
            <a:endParaRPr lang="en-IE" dirty="0">
              <a:solidFill>
                <a:schemeClr val="bg1"/>
              </a:solidFill>
            </a:endParaRPr>
          </a:p>
          <a:p>
            <a:r>
              <a:rPr lang="en-IE" sz="1600" i="1" dirty="0">
                <a:solidFill>
                  <a:schemeClr val="bg1"/>
                </a:solidFill>
              </a:rPr>
              <a:t>From Boast (1979)</a:t>
            </a:r>
          </a:p>
        </p:txBody>
      </p:sp>
      <p:grpSp>
        <p:nvGrpSpPr>
          <p:cNvPr id="9" name="Group 8">
            <a:extLst>
              <a:ext uri="{FF2B5EF4-FFF2-40B4-BE49-F238E27FC236}">
                <a16:creationId xmlns:a16="http://schemas.microsoft.com/office/drawing/2014/main" id="{E7B11AA7-8B48-AE84-A6DD-5EC4248D9407}"/>
              </a:ext>
            </a:extLst>
          </p:cNvPr>
          <p:cNvGrpSpPr/>
          <p:nvPr/>
        </p:nvGrpSpPr>
        <p:grpSpPr>
          <a:xfrm>
            <a:off x="133194" y="6313361"/>
            <a:ext cx="12910671" cy="466127"/>
            <a:chOff x="133194" y="6313361"/>
            <a:chExt cx="12910671" cy="466127"/>
          </a:xfrm>
        </p:grpSpPr>
        <p:sp>
          <p:nvSpPr>
            <p:cNvPr id="10" name="TextBox 9">
              <a:extLst>
                <a:ext uri="{FF2B5EF4-FFF2-40B4-BE49-F238E27FC236}">
                  <a16:creationId xmlns:a16="http://schemas.microsoft.com/office/drawing/2014/main" id="{93CA9F62-1EE7-90E3-209C-9BD5057EB50B}"/>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11" name="Picture 10">
              <a:extLst>
                <a:ext uri="{FF2B5EF4-FFF2-40B4-BE49-F238E27FC236}">
                  <a16:creationId xmlns:a16="http://schemas.microsoft.com/office/drawing/2014/main" id="{6C851837-0A61-ACA2-03BB-2AB70F52450A}"/>
                </a:ext>
              </a:extLst>
            </p:cNvPr>
            <p:cNvPicPr>
              <a:picLocks noChangeAspect="1"/>
            </p:cNvPicPr>
            <p:nvPr/>
          </p:nvPicPr>
          <p:blipFill>
            <a:blip r:embed="rId5" cstate="screen">
              <a:duotone>
                <a:srgbClr val="70AD47">
                  <a:shade val="45000"/>
                  <a:satMod val="135000"/>
                </a:srgbClr>
                <a:prstClr val="white"/>
              </a:duotone>
              <a:extLst>
                <a:ext uri="{BEBA8EAE-BF5A-486C-A8C5-ECC9F3942E4B}">
                  <a14:imgProps xmlns:a14="http://schemas.microsoft.com/office/drawing/2010/main">
                    <a14:imgLayer r:embed="rId6">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3" name="Picture 2" descr="A group of logos with text&#10;&#10;Description automatically generated">
            <a:extLst>
              <a:ext uri="{FF2B5EF4-FFF2-40B4-BE49-F238E27FC236}">
                <a16:creationId xmlns:a16="http://schemas.microsoft.com/office/drawing/2014/main" id="{7E721A4D-1670-5F44-549B-00192DEC49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15074586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B90315-0A95-41FE-A5DE-321211DF5778}"/>
              </a:ext>
            </a:extLst>
          </p:cNvPr>
          <p:cNvSpPr/>
          <p:nvPr/>
        </p:nvSpPr>
        <p:spPr>
          <a:xfrm>
            <a:off x="-4888" y="-12156"/>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9" name="Picture 28" descr="A close up of text on a black background&#10;&#10;Description automatically generated">
            <a:extLst>
              <a:ext uri="{FF2B5EF4-FFF2-40B4-BE49-F238E27FC236}">
                <a16:creationId xmlns:a16="http://schemas.microsoft.com/office/drawing/2014/main" id="{8F4EF58A-7B09-416F-9540-A3FB2F1E18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9315" y="1348036"/>
            <a:ext cx="5166975" cy="3993915"/>
          </a:xfrm>
          <a:prstGeom prst="rect">
            <a:avLst/>
          </a:prstGeom>
          <a:ln w="28575">
            <a:solidFill>
              <a:schemeClr val="tx1"/>
            </a:solidFill>
          </a:ln>
        </p:spPr>
      </p:pic>
      <p:grpSp>
        <p:nvGrpSpPr>
          <p:cNvPr id="39" name="Group 38">
            <a:extLst>
              <a:ext uri="{FF2B5EF4-FFF2-40B4-BE49-F238E27FC236}">
                <a16:creationId xmlns:a16="http://schemas.microsoft.com/office/drawing/2014/main" id="{AF00BC41-F228-4D97-AFDD-84DFEBEEFD90}"/>
              </a:ext>
            </a:extLst>
          </p:cNvPr>
          <p:cNvGrpSpPr/>
          <p:nvPr/>
        </p:nvGrpSpPr>
        <p:grpSpPr>
          <a:xfrm>
            <a:off x="6322475" y="1335774"/>
            <a:ext cx="5263128" cy="4021406"/>
            <a:chOff x="529570" y="433082"/>
            <a:chExt cx="7962404" cy="5954340"/>
          </a:xfrm>
        </p:grpSpPr>
        <p:grpSp>
          <p:nvGrpSpPr>
            <p:cNvPr id="27" name="Group 26">
              <a:extLst>
                <a:ext uri="{FF2B5EF4-FFF2-40B4-BE49-F238E27FC236}">
                  <a16:creationId xmlns:a16="http://schemas.microsoft.com/office/drawing/2014/main" id="{050E2960-828F-4150-9E54-25AF526FC7D6}"/>
                </a:ext>
              </a:extLst>
            </p:cNvPr>
            <p:cNvGrpSpPr/>
            <p:nvPr/>
          </p:nvGrpSpPr>
          <p:grpSpPr>
            <a:xfrm>
              <a:off x="529570" y="433082"/>
              <a:ext cx="7962404" cy="5954340"/>
              <a:chOff x="2515857" y="311636"/>
              <a:chExt cx="7962404" cy="5954340"/>
            </a:xfrm>
          </p:grpSpPr>
          <p:grpSp>
            <p:nvGrpSpPr>
              <p:cNvPr id="25" name="Group 24">
                <a:extLst>
                  <a:ext uri="{FF2B5EF4-FFF2-40B4-BE49-F238E27FC236}">
                    <a16:creationId xmlns:a16="http://schemas.microsoft.com/office/drawing/2014/main" id="{F667FC7D-6676-4DBA-8A2F-45AA0F1A9BF8}"/>
                  </a:ext>
                </a:extLst>
              </p:cNvPr>
              <p:cNvGrpSpPr/>
              <p:nvPr/>
            </p:nvGrpSpPr>
            <p:grpSpPr>
              <a:xfrm>
                <a:off x="2515857" y="311636"/>
                <a:ext cx="7962404" cy="5954340"/>
                <a:chOff x="2095500" y="450850"/>
                <a:chExt cx="7962404" cy="5954340"/>
              </a:xfrm>
            </p:grpSpPr>
            <p:pic>
              <p:nvPicPr>
                <p:cNvPr id="3" name="Picture 2">
                  <a:extLst>
                    <a:ext uri="{FF2B5EF4-FFF2-40B4-BE49-F238E27FC236}">
                      <a16:creationId xmlns:a16="http://schemas.microsoft.com/office/drawing/2014/main" id="{1A1DBF13-EA7A-4455-A768-BFE2781E3C5E}"/>
                    </a:ext>
                  </a:extLst>
                </p:cNvPr>
                <p:cNvPicPr>
                  <a:picLocks noChangeAspect="1"/>
                </p:cNvPicPr>
                <p:nvPr/>
              </p:nvPicPr>
              <p:blipFill>
                <a:blip r:embed="rId3"/>
                <a:stretch>
                  <a:fillRect/>
                </a:stretch>
              </p:blipFill>
              <p:spPr>
                <a:xfrm>
                  <a:off x="2134095" y="452809"/>
                  <a:ext cx="7923809" cy="5952381"/>
                </a:xfrm>
                <a:prstGeom prst="rect">
                  <a:avLst/>
                </a:prstGeom>
                <a:solidFill>
                  <a:schemeClr val="accent2">
                    <a:lumMod val="40000"/>
                    <a:lumOff val="60000"/>
                  </a:schemeClr>
                </a:solidFill>
                <a:ln w="3175">
                  <a:solidFill>
                    <a:schemeClr val="tx1"/>
                  </a:solidFill>
                  <a:prstDash val="sysDash"/>
                </a:ln>
              </p:spPr>
            </p:pic>
            <p:sp>
              <p:nvSpPr>
                <p:cNvPr id="24" name="Freeform: Shape 23">
                  <a:extLst>
                    <a:ext uri="{FF2B5EF4-FFF2-40B4-BE49-F238E27FC236}">
                      <a16:creationId xmlns:a16="http://schemas.microsoft.com/office/drawing/2014/main" id="{567702BE-BE78-4C9A-AA2C-306CBCC06427}"/>
                    </a:ext>
                  </a:extLst>
                </p:cNvPr>
                <p:cNvSpPr/>
                <p:nvPr/>
              </p:nvSpPr>
              <p:spPr>
                <a:xfrm>
                  <a:off x="2095500" y="1514475"/>
                  <a:ext cx="7934325" cy="4086225"/>
                </a:xfrm>
                <a:custGeom>
                  <a:avLst/>
                  <a:gdLst>
                    <a:gd name="connsiteX0" fmla="*/ 0 w 7934325"/>
                    <a:gd name="connsiteY0" fmla="*/ 1581150 h 4086225"/>
                    <a:gd name="connsiteX1" fmla="*/ 19050 w 7934325"/>
                    <a:gd name="connsiteY1" fmla="*/ 2514600 h 4086225"/>
                    <a:gd name="connsiteX2" fmla="*/ 762000 w 7934325"/>
                    <a:gd name="connsiteY2" fmla="*/ 3371850 h 4086225"/>
                    <a:gd name="connsiteX3" fmla="*/ 1571625 w 7934325"/>
                    <a:gd name="connsiteY3" fmla="*/ 3781425 h 4086225"/>
                    <a:gd name="connsiteX4" fmla="*/ 2047875 w 7934325"/>
                    <a:gd name="connsiteY4" fmla="*/ 4086225 h 4086225"/>
                    <a:gd name="connsiteX5" fmla="*/ 4276725 w 7934325"/>
                    <a:gd name="connsiteY5" fmla="*/ 2524125 h 4086225"/>
                    <a:gd name="connsiteX6" fmla="*/ 6334125 w 7934325"/>
                    <a:gd name="connsiteY6" fmla="*/ 2505075 h 4086225"/>
                    <a:gd name="connsiteX7" fmla="*/ 6457950 w 7934325"/>
                    <a:gd name="connsiteY7" fmla="*/ 2505075 h 4086225"/>
                    <a:gd name="connsiteX8" fmla="*/ 7934325 w 7934325"/>
                    <a:gd name="connsiteY8" fmla="*/ 2152650 h 4086225"/>
                    <a:gd name="connsiteX9" fmla="*/ 7934325 w 7934325"/>
                    <a:gd name="connsiteY9" fmla="*/ 0 h 4086225"/>
                    <a:gd name="connsiteX10" fmla="*/ 6324600 w 7934325"/>
                    <a:gd name="connsiteY10" fmla="*/ 171450 h 4086225"/>
                    <a:gd name="connsiteX11" fmla="*/ 4295775 w 7934325"/>
                    <a:gd name="connsiteY11" fmla="*/ 295275 h 4086225"/>
                    <a:gd name="connsiteX12" fmla="*/ 3514725 w 7934325"/>
                    <a:gd name="connsiteY12" fmla="*/ 514350 h 4086225"/>
                    <a:gd name="connsiteX13" fmla="*/ 2657475 w 7934325"/>
                    <a:gd name="connsiteY13" fmla="*/ 1362075 h 4086225"/>
                    <a:gd name="connsiteX14" fmla="*/ 1390650 w 7934325"/>
                    <a:gd name="connsiteY14" fmla="*/ 1066800 h 4086225"/>
                    <a:gd name="connsiteX15" fmla="*/ 771525 w 7934325"/>
                    <a:gd name="connsiteY15" fmla="*/ 1600200 h 4086225"/>
                    <a:gd name="connsiteX16" fmla="*/ 180975 w 7934325"/>
                    <a:gd name="connsiteY16" fmla="*/ 1533525 h 4086225"/>
                    <a:gd name="connsiteX17" fmla="*/ 0 w 7934325"/>
                    <a:gd name="connsiteY17" fmla="*/ 1581150 h 40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4325" h="4086225">
                      <a:moveTo>
                        <a:pt x="0" y="1581150"/>
                      </a:moveTo>
                      <a:lnTo>
                        <a:pt x="19050" y="2514600"/>
                      </a:lnTo>
                      <a:lnTo>
                        <a:pt x="762000" y="3371850"/>
                      </a:lnTo>
                      <a:lnTo>
                        <a:pt x="1571625" y="3781425"/>
                      </a:lnTo>
                      <a:lnTo>
                        <a:pt x="2047875" y="4086225"/>
                      </a:lnTo>
                      <a:lnTo>
                        <a:pt x="4276725" y="2524125"/>
                      </a:lnTo>
                      <a:lnTo>
                        <a:pt x="6334125" y="2505075"/>
                      </a:lnTo>
                      <a:lnTo>
                        <a:pt x="6457950" y="2505075"/>
                      </a:lnTo>
                      <a:lnTo>
                        <a:pt x="7934325" y="2152650"/>
                      </a:lnTo>
                      <a:lnTo>
                        <a:pt x="7934325" y="0"/>
                      </a:lnTo>
                      <a:lnTo>
                        <a:pt x="6324600" y="171450"/>
                      </a:lnTo>
                      <a:lnTo>
                        <a:pt x="4295775" y="295275"/>
                      </a:lnTo>
                      <a:lnTo>
                        <a:pt x="3514725" y="514350"/>
                      </a:lnTo>
                      <a:lnTo>
                        <a:pt x="2657475" y="1362075"/>
                      </a:lnTo>
                      <a:lnTo>
                        <a:pt x="1390650" y="1066800"/>
                      </a:lnTo>
                      <a:lnTo>
                        <a:pt x="771525" y="1600200"/>
                      </a:lnTo>
                      <a:lnTo>
                        <a:pt x="180975" y="1533525"/>
                      </a:lnTo>
                      <a:lnTo>
                        <a:pt x="0" y="1581150"/>
                      </a:lnTo>
                      <a:close/>
                    </a:path>
                  </a:pathLst>
                </a:custGeom>
                <a:solidFill>
                  <a:srgbClr val="FF0000"/>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dirty="0"/>
                </a:p>
              </p:txBody>
            </p:sp>
            <p:sp>
              <p:nvSpPr>
                <p:cNvPr id="19" name="Freeform: Shape 18">
                  <a:extLst>
                    <a:ext uri="{FF2B5EF4-FFF2-40B4-BE49-F238E27FC236}">
                      <a16:creationId xmlns:a16="http://schemas.microsoft.com/office/drawing/2014/main" id="{8AE93772-516B-4F62-8D53-7E3D670FA3BD}"/>
                    </a:ext>
                  </a:extLst>
                </p:cNvPr>
                <p:cNvSpPr/>
                <p:nvPr/>
              </p:nvSpPr>
              <p:spPr>
                <a:xfrm>
                  <a:off x="2143125" y="3933825"/>
                  <a:ext cx="7905750" cy="2457450"/>
                </a:xfrm>
                <a:custGeom>
                  <a:avLst/>
                  <a:gdLst>
                    <a:gd name="connsiteX0" fmla="*/ 0 w 7905750"/>
                    <a:gd name="connsiteY0" fmla="*/ 2457450 h 2457450"/>
                    <a:gd name="connsiteX1" fmla="*/ 9525 w 7905750"/>
                    <a:gd name="connsiteY1" fmla="*/ 1228725 h 2457450"/>
                    <a:gd name="connsiteX2" fmla="*/ 952500 w 7905750"/>
                    <a:gd name="connsiteY2" fmla="*/ 1104900 h 2457450"/>
                    <a:gd name="connsiteX3" fmla="*/ 1647825 w 7905750"/>
                    <a:gd name="connsiteY3" fmla="*/ 1362075 h 2457450"/>
                    <a:gd name="connsiteX4" fmla="*/ 1771650 w 7905750"/>
                    <a:gd name="connsiteY4" fmla="*/ 1352550 h 2457450"/>
                    <a:gd name="connsiteX5" fmla="*/ 1790700 w 7905750"/>
                    <a:gd name="connsiteY5" fmla="*/ 1457325 h 2457450"/>
                    <a:gd name="connsiteX6" fmla="*/ 1809750 w 7905750"/>
                    <a:gd name="connsiteY6" fmla="*/ 1543050 h 2457450"/>
                    <a:gd name="connsiteX7" fmla="*/ 1905000 w 7905750"/>
                    <a:gd name="connsiteY7" fmla="*/ 1495425 h 2457450"/>
                    <a:gd name="connsiteX8" fmla="*/ 1971675 w 7905750"/>
                    <a:gd name="connsiteY8" fmla="*/ 1390650 h 2457450"/>
                    <a:gd name="connsiteX9" fmla="*/ 2114550 w 7905750"/>
                    <a:gd name="connsiteY9" fmla="*/ 1276350 h 2457450"/>
                    <a:gd name="connsiteX10" fmla="*/ 2114550 w 7905750"/>
                    <a:gd name="connsiteY10" fmla="*/ 1276350 h 2457450"/>
                    <a:gd name="connsiteX11" fmla="*/ 2114550 w 7905750"/>
                    <a:gd name="connsiteY11" fmla="*/ 1181100 h 2457450"/>
                    <a:gd name="connsiteX12" fmla="*/ 2047875 w 7905750"/>
                    <a:gd name="connsiteY12" fmla="*/ 1143000 h 2457450"/>
                    <a:gd name="connsiteX13" fmla="*/ 2028825 w 7905750"/>
                    <a:gd name="connsiteY13" fmla="*/ 1066800 h 2457450"/>
                    <a:gd name="connsiteX14" fmla="*/ 2066925 w 7905750"/>
                    <a:gd name="connsiteY14" fmla="*/ 990600 h 2457450"/>
                    <a:gd name="connsiteX15" fmla="*/ 2066925 w 7905750"/>
                    <a:gd name="connsiteY15" fmla="*/ 990600 h 2457450"/>
                    <a:gd name="connsiteX16" fmla="*/ 2124075 w 7905750"/>
                    <a:gd name="connsiteY16" fmla="*/ 923925 h 2457450"/>
                    <a:gd name="connsiteX17" fmla="*/ 2257425 w 7905750"/>
                    <a:gd name="connsiteY17" fmla="*/ 847725 h 2457450"/>
                    <a:gd name="connsiteX18" fmla="*/ 2266950 w 7905750"/>
                    <a:gd name="connsiteY18" fmla="*/ 752475 h 2457450"/>
                    <a:gd name="connsiteX19" fmla="*/ 2266950 w 7905750"/>
                    <a:gd name="connsiteY19" fmla="*/ 638175 h 2457450"/>
                    <a:gd name="connsiteX20" fmla="*/ 2352675 w 7905750"/>
                    <a:gd name="connsiteY20" fmla="*/ 542925 h 2457450"/>
                    <a:gd name="connsiteX21" fmla="*/ 2447925 w 7905750"/>
                    <a:gd name="connsiteY21" fmla="*/ 495300 h 2457450"/>
                    <a:gd name="connsiteX22" fmla="*/ 3419475 w 7905750"/>
                    <a:gd name="connsiteY22" fmla="*/ 619125 h 2457450"/>
                    <a:gd name="connsiteX23" fmla="*/ 4829175 w 7905750"/>
                    <a:gd name="connsiteY23" fmla="*/ 0 h 2457450"/>
                    <a:gd name="connsiteX24" fmla="*/ 6581775 w 7905750"/>
                    <a:gd name="connsiteY24" fmla="*/ 266700 h 2457450"/>
                    <a:gd name="connsiteX25" fmla="*/ 7400925 w 7905750"/>
                    <a:gd name="connsiteY25" fmla="*/ 685800 h 2457450"/>
                    <a:gd name="connsiteX26" fmla="*/ 7896225 w 7905750"/>
                    <a:gd name="connsiteY26" fmla="*/ 1685925 h 2457450"/>
                    <a:gd name="connsiteX27" fmla="*/ 7905750 w 7905750"/>
                    <a:gd name="connsiteY27" fmla="*/ 2457450 h 2457450"/>
                    <a:gd name="connsiteX28" fmla="*/ 0 w 7905750"/>
                    <a:gd name="connsiteY28" fmla="*/ 245745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05750" h="2457450">
                      <a:moveTo>
                        <a:pt x="0" y="2457450"/>
                      </a:moveTo>
                      <a:lnTo>
                        <a:pt x="9525" y="1228725"/>
                      </a:lnTo>
                      <a:lnTo>
                        <a:pt x="952500" y="1104900"/>
                      </a:lnTo>
                      <a:lnTo>
                        <a:pt x="1647825" y="1362075"/>
                      </a:lnTo>
                      <a:lnTo>
                        <a:pt x="1771650" y="1352550"/>
                      </a:lnTo>
                      <a:lnTo>
                        <a:pt x="1790700" y="1457325"/>
                      </a:lnTo>
                      <a:lnTo>
                        <a:pt x="1809750" y="1543050"/>
                      </a:lnTo>
                      <a:lnTo>
                        <a:pt x="1905000" y="1495425"/>
                      </a:lnTo>
                      <a:lnTo>
                        <a:pt x="1971675" y="1390650"/>
                      </a:lnTo>
                      <a:lnTo>
                        <a:pt x="2114550" y="1276350"/>
                      </a:lnTo>
                      <a:lnTo>
                        <a:pt x="2114550" y="1276350"/>
                      </a:lnTo>
                      <a:lnTo>
                        <a:pt x="2114550" y="1181100"/>
                      </a:lnTo>
                      <a:lnTo>
                        <a:pt x="2047875" y="1143000"/>
                      </a:lnTo>
                      <a:lnTo>
                        <a:pt x="2028825" y="1066800"/>
                      </a:lnTo>
                      <a:lnTo>
                        <a:pt x="2066925" y="990600"/>
                      </a:lnTo>
                      <a:lnTo>
                        <a:pt x="2066925" y="990600"/>
                      </a:lnTo>
                      <a:lnTo>
                        <a:pt x="2124075" y="923925"/>
                      </a:lnTo>
                      <a:lnTo>
                        <a:pt x="2257425" y="847725"/>
                      </a:lnTo>
                      <a:lnTo>
                        <a:pt x="2266950" y="752475"/>
                      </a:lnTo>
                      <a:lnTo>
                        <a:pt x="2266950" y="638175"/>
                      </a:lnTo>
                      <a:lnTo>
                        <a:pt x="2352675" y="542925"/>
                      </a:lnTo>
                      <a:lnTo>
                        <a:pt x="2447925" y="495300"/>
                      </a:lnTo>
                      <a:lnTo>
                        <a:pt x="3419475" y="619125"/>
                      </a:lnTo>
                      <a:lnTo>
                        <a:pt x="4829175" y="0"/>
                      </a:lnTo>
                      <a:lnTo>
                        <a:pt x="6581775" y="266700"/>
                      </a:lnTo>
                      <a:lnTo>
                        <a:pt x="7400925" y="685800"/>
                      </a:lnTo>
                      <a:lnTo>
                        <a:pt x="7896225" y="1685925"/>
                      </a:lnTo>
                      <a:lnTo>
                        <a:pt x="7905750" y="2457450"/>
                      </a:lnTo>
                      <a:lnTo>
                        <a:pt x="0" y="2457450"/>
                      </a:lnTo>
                      <a:close/>
                    </a:path>
                  </a:pathLst>
                </a:cu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9" name="Freeform: Shape 8">
                  <a:extLst>
                    <a:ext uri="{FF2B5EF4-FFF2-40B4-BE49-F238E27FC236}">
                      <a16:creationId xmlns:a16="http://schemas.microsoft.com/office/drawing/2014/main" id="{47AA0426-CEB3-4F74-94C7-CF5A1242ED49}"/>
                    </a:ext>
                  </a:extLst>
                </p:cNvPr>
                <p:cNvSpPr/>
                <p:nvPr/>
              </p:nvSpPr>
              <p:spPr>
                <a:xfrm>
                  <a:off x="4578350" y="3219450"/>
                  <a:ext cx="5473700" cy="2499792"/>
                </a:xfrm>
                <a:custGeom>
                  <a:avLst/>
                  <a:gdLst>
                    <a:gd name="connsiteX0" fmla="*/ 0 w 5251450"/>
                    <a:gd name="connsiteY0" fmla="*/ 1219200 h 2063750"/>
                    <a:gd name="connsiteX1" fmla="*/ 50800 w 5251450"/>
                    <a:gd name="connsiteY1" fmla="*/ 1174750 h 2063750"/>
                    <a:gd name="connsiteX2" fmla="*/ 152400 w 5251450"/>
                    <a:gd name="connsiteY2" fmla="*/ 1168400 h 2063750"/>
                    <a:gd name="connsiteX3" fmla="*/ 209550 w 5251450"/>
                    <a:gd name="connsiteY3" fmla="*/ 1174750 h 2063750"/>
                    <a:gd name="connsiteX4" fmla="*/ 279400 w 5251450"/>
                    <a:gd name="connsiteY4" fmla="*/ 1168400 h 2063750"/>
                    <a:gd name="connsiteX5" fmla="*/ 279400 w 5251450"/>
                    <a:gd name="connsiteY5" fmla="*/ 1168400 h 2063750"/>
                    <a:gd name="connsiteX6" fmla="*/ 361950 w 5251450"/>
                    <a:gd name="connsiteY6" fmla="*/ 1200150 h 2063750"/>
                    <a:gd name="connsiteX7" fmla="*/ 400050 w 5251450"/>
                    <a:gd name="connsiteY7" fmla="*/ 1225550 h 2063750"/>
                    <a:gd name="connsiteX8" fmla="*/ 476250 w 5251450"/>
                    <a:gd name="connsiteY8" fmla="*/ 1244600 h 2063750"/>
                    <a:gd name="connsiteX9" fmla="*/ 552450 w 5251450"/>
                    <a:gd name="connsiteY9" fmla="*/ 1244600 h 2063750"/>
                    <a:gd name="connsiteX10" fmla="*/ 590550 w 5251450"/>
                    <a:gd name="connsiteY10" fmla="*/ 1212850 h 2063750"/>
                    <a:gd name="connsiteX11" fmla="*/ 577850 w 5251450"/>
                    <a:gd name="connsiteY11" fmla="*/ 1168400 h 2063750"/>
                    <a:gd name="connsiteX12" fmla="*/ 647700 w 5251450"/>
                    <a:gd name="connsiteY12" fmla="*/ 1143000 h 2063750"/>
                    <a:gd name="connsiteX13" fmla="*/ 698500 w 5251450"/>
                    <a:gd name="connsiteY13" fmla="*/ 1079500 h 2063750"/>
                    <a:gd name="connsiteX14" fmla="*/ 787400 w 5251450"/>
                    <a:gd name="connsiteY14" fmla="*/ 1035050 h 2063750"/>
                    <a:gd name="connsiteX15" fmla="*/ 869950 w 5251450"/>
                    <a:gd name="connsiteY15" fmla="*/ 996950 h 2063750"/>
                    <a:gd name="connsiteX16" fmla="*/ 933450 w 5251450"/>
                    <a:gd name="connsiteY16" fmla="*/ 984250 h 2063750"/>
                    <a:gd name="connsiteX17" fmla="*/ 933450 w 5251450"/>
                    <a:gd name="connsiteY17" fmla="*/ 984250 h 2063750"/>
                    <a:gd name="connsiteX18" fmla="*/ 977900 w 5251450"/>
                    <a:gd name="connsiteY18" fmla="*/ 895350 h 2063750"/>
                    <a:gd name="connsiteX19" fmla="*/ 1092200 w 5251450"/>
                    <a:gd name="connsiteY19" fmla="*/ 844550 h 2063750"/>
                    <a:gd name="connsiteX20" fmla="*/ 1155700 w 5251450"/>
                    <a:gd name="connsiteY20" fmla="*/ 812800 h 2063750"/>
                    <a:gd name="connsiteX21" fmla="*/ 1212850 w 5251450"/>
                    <a:gd name="connsiteY21" fmla="*/ 787400 h 2063750"/>
                    <a:gd name="connsiteX22" fmla="*/ 1295400 w 5251450"/>
                    <a:gd name="connsiteY22" fmla="*/ 742950 h 2063750"/>
                    <a:gd name="connsiteX23" fmla="*/ 1371600 w 5251450"/>
                    <a:gd name="connsiteY23" fmla="*/ 730250 h 2063750"/>
                    <a:gd name="connsiteX24" fmla="*/ 1371600 w 5251450"/>
                    <a:gd name="connsiteY24" fmla="*/ 730250 h 2063750"/>
                    <a:gd name="connsiteX25" fmla="*/ 1441450 w 5251450"/>
                    <a:gd name="connsiteY25" fmla="*/ 768350 h 2063750"/>
                    <a:gd name="connsiteX26" fmla="*/ 1511300 w 5251450"/>
                    <a:gd name="connsiteY26" fmla="*/ 806450 h 2063750"/>
                    <a:gd name="connsiteX27" fmla="*/ 1562100 w 5251450"/>
                    <a:gd name="connsiteY27" fmla="*/ 781050 h 2063750"/>
                    <a:gd name="connsiteX28" fmla="*/ 1587500 w 5251450"/>
                    <a:gd name="connsiteY28" fmla="*/ 685800 h 2063750"/>
                    <a:gd name="connsiteX29" fmla="*/ 1606550 w 5251450"/>
                    <a:gd name="connsiteY29" fmla="*/ 590550 h 2063750"/>
                    <a:gd name="connsiteX30" fmla="*/ 1670050 w 5251450"/>
                    <a:gd name="connsiteY30" fmla="*/ 482600 h 2063750"/>
                    <a:gd name="connsiteX31" fmla="*/ 1771650 w 5251450"/>
                    <a:gd name="connsiteY31" fmla="*/ 463550 h 2063750"/>
                    <a:gd name="connsiteX32" fmla="*/ 1866900 w 5251450"/>
                    <a:gd name="connsiteY32" fmla="*/ 387350 h 2063750"/>
                    <a:gd name="connsiteX33" fmla="*/ 1987550 w 5251450"/>
                    <a:gd name="connsiteY33" fmla="*/ 400050 h 2063750"/>
                    <a:gd name="connsiteX34" fmla="*/ 2133600 w 5251450"/>
                    <a:gd name="connsiteY34" fmla="*/ 311150 h 2063750"/>
                    <a:gd name="connsiteX35" fmla="*/ 2228850 w 5251450"/>
                    <a:gd name="connsiteY35" fmla="*/ 311150 h 2063750"/>
                    <a:gd name="connsiteX36" fmla="*/ 2362200 w 5251450"/>
                    <a:gd name="connsiteY36" fmla="*/ 266700 h 2063750"/>
                    <a:gd name="connsiteX37" fmla="*/ 2508250 w 5251450"/>
                    <a:gd name="connsiteY37" fmla="*/ 234950 h 2063750"/>
                    <a:gd name="connsiteX38" fmla="*/ 2692400 w 5251450"/>
                    <a:gd name="connsiteY38" fmla="*/ 177800 h 2063750"/>
                    <a:gd name="connsiteX39" fmla="*/ 2832100 w 5251450"/>
                    <a:gd name="connsiteY39" fmla="*/ 209550 h 2063750"/>
                    <a:gd name="connsiteX40" fmla="*/ 2997200 w 5251450"/>
                    <a:gd name="connsiteY40" fmla="*/ 228600 h 2063750"/>
                    <a:gd name="connsiteX41" fmla="*/ 3136900 w 5251450"/>
                    <a:gd name="connsiteY41" fmla="*/ 209550 h 2063750"/>
                    <a:gd name="connsiteX42" fmla="*/ 3200400 w 5251450"/>
                    <a:gd name="connsiteY42" fmla="*/ 165100 h 2063750"/>
                    <a:gd name="connsiteX43" fmla="*/ 3225800 w 5251450"/>
                    <a:gd name="connsiteY43" fmla="*/ 69850 h 2063750"/>
                    <a:gd name="connsiteX44" fmla="*/ 3257550 w 5251450"/>
                    <a:gd name="connsiteY44" fmla="*/ 38100 h 2063750"/>
                    <a:gd name="connsiteX45" fmla="*/ 3378200 w 5251450"/>
                    <a:gd name="connsiteY45" fmla="*/ 63500 h 2063750"/>
                    <a:gd name="connsiteX46" fmla="*/ 3492500 w 5251450"/>
                    <a:gd name="connsiteY46" fmla="*/ 177800 h 2063750"/>
                    <a:gd name="connsiteX47" fmla="*/ 3632200 w 5251450"/>
                    <a:gd name="connsiteY47" fmla="*/ 241300 h 2063750"/>
                    <a:gd name="connsiteX48" fmla="*/ 3867150 w 5251450"/>
                    <a:gd name="connsiteY48" fmla="*/ 247650 h 2063750"/>
                    <a:gd name="connsiteX49" fmla="*/ 4057650 w 5251450"/>
                    <a:gd name="connsiteY49" fmla="*/ 304800 h 2063750"/>
                    <a:gd name="connsiteX50" fmla="*/ 4305300 w 5251450"/>
                    <a:gd name="connsiteY50" fmla="*/ 323850 h 2063750"/>
                    <a:gd name="connsiteX51" fmla="*/ 4546600 w 5251450"/>
                    <a:gd name="connsiteY51" fmla="*/ 336550 h 2063750"/>
                    <a:gd name="connsiteX52" fmla="*/ 4616450 w 5251450"/>
                    <a:gd name="connsiteY52" fmla="*/ 342900 h 2063750"/>
                    <a:gd name="connsiteX53" fmla="*/ 4603750 w 5251450"/>
                    <a:gd name="connsiteY53" fmla="*/ 400050 h 2063750"/>
                    <a:gd name="connsiteX54" fmla="*/ 4432300 w 5251450"/>
                    <a:gd name="connsiteY54" fmla="*/ 514350 h 2063750"/>
                    <a:gd name="connsiteX55" fmla="*/ 4254500 w 5251450"/>
                    <a:gd name="connsiteY55" fmla="*/ 533400 h 2063750"/>
                    <a:gd name="connsiteX56" fmla="*/ 4127500 w 5251450"/>
                    <a:gd name="connsiteY56" fmla="*/ 527050 h 2063750"/>
                    <a:gd name="connsiteX57" fmla="*/ 4051300 w 5251450"/>
                    <a:gd name="connsiteY57" fmla="*/ 495300 h 2063750"/>
                    <a:gd name="connsiteX58" fmla="*/ 4019550 w 5251450"/>
                    <a:gd name="connsiteY58" fmla="*/ 539750 h 2063750"/>
                    <a:gd name="connsiteX59" fmla="*/ 4019550 w 5251450"/>
                    <a:gd name="connsiteY59" fmla="*/ 654050 h 2063750"/>
                    <a:gd name="connsiteX60" fmla="*/ 4146550 w 5251450"/>
                    <a:gd name="connsiteY60" fmla="*/ 704850 h 2063750"/>
                    <a:gd name="connsiteX61" fmla="*/ 4470400 w 5251450"/>
                    <a:gd name="connsiteY61" fmla="*/ 641350 h 2063750"/>
                    <a:gd name="connsiteX62" fmla="*/ 4819650 w 5251450"/>
                    <a:gd name="connsiteY62" fmla="*/ 444500 h 2063750"/>
                    <a:gd name="connsiteX63" fmla="*/ 4997450 w 5251450"/>
                    <a:gd name="connsiteY63" fmla="*/ 330200 h 2063750"/>
                    <a:gd name="connsiteX64" fmla="*/ 5022850 w 5251450"/>
                    <a:gd name="connsiteY64" fmla="*/ 234950 h 2063750"/>
                    <a:gd name="connsiteX65" fmla="*/ 4997450 w 5251450"/>
                    <a:gd name="connsiteY65" fmla="*/ 152400 h 2063750"/>
                    <a:gd name="connsiteX66" fmla="*/ 5099050 w 5251450"/>
                    <a:gd name="connsiteY66" fmla="*/ 25400 h 2063750"/>
                    <a:gd name="connsiteX67" fmla="*/ 5181600 w 5251450"/>
                    <a:gd name="connsiteY67" fmla="*/ 0 h 2063750"/>
                    <a:gd name="connsiteX68" fmla="*/ 5187950 w 5251450"/>
                    <a:gd name="connsiteY68" fmla="*/ 82550 h 2063750"/>
                    <a:gd name="connsiteX69" fmla="*/ 5251450 w 5251450"/>
                    <a:gd name="connsiteY69" fmla="*/ 152400 h 2063750"/>
                    <a:gd name="connsiteX70" fmla="*/ 4635500 w 5251450"/>
                    <a:gd name="connsiteY70" fmla="*/ 2063750 h 2063750"/>
                    <a:gd name="connsiteX71" fmla="*/ 4616450 w 5251450"/>
                    <a:gd name="connsiteY71" fmla="*/ 1873250 h 2063750"/>
                    <a:gd name="connsiteX72" fmla="*/ 4610100 w 5251450"/>
                    <a:gd name="connsiteY72" fmla="*/ 1803400 h 2063750"/>
                    <a:gd name="connsiteX73" fmla="*/ 4705350 w 5251450"/>
                    <a:gd name="connsiteY73" fmla="*/ 1651000 h 2063750"/>
                    <a:gd name="connsiteX74" fmla="*/ 4737100 w 5251450"/>
                    <a:gd name="connsiteY74" fmla="*/ 1568450 h 2063750"/>
                    <a:gd name="connsiteX75" fmla="*/ 4679950 w 5251450"/>
                    <a:gd name="connsiteY75" fmla="*/ 1517650 h 2063750"/>
                    <a:gd name="connsiteX76" fmla="*/ 4540250 w 5251450"/>
                    <a:gd name="connsiteY76" fmla="*/ 1524000 h 2063750"/>
                    <a:gd name="connsiteX77" fmla="*/ 4406900 w 5251450"/>
                    <a:gd name="connsiteY77" fmla="*/ 1574800 h 2063750"/>
                    <a:gd name="connsiteX78" fmla="*/ 4229100 w 5251450"/>
                    <a:gd name="connsiteY78" fmla="*/ 1593850 h 2063750"/>
                    <a:gd name="connsiteX79" fmla="*/ 4051300 w 5251450"/>
                    <a:gd name="connsiteY79" fmla="*/ 1549400 h 2063750"/>
                    <a:gd name="connsiteX80" fmla="*/ 3962400 w 5251450"/>
                    <a:gd name="connsiteY80" fmla="*/ 1524000 h 2063750"/>
                    <a:gd name="connsiteX81" fmla="*/ 3930650 w 5251450"/>
                    <a:gd name="connsiteY81" fmla="*/ 1473200 h 2063750"/>
                    <a:gd name="connsiteX82" fmla="*/ 3911600 w 5251450"/>
                    <a:gd name="connsiteY82" fmla="*/ 1409700 h 2063750"/>
                    <a:gd name="connsiteX83" fmla="*/ 3943350 w 5251450"/>
                    <a:gd name="connsiteY83" fmla="*/ 1327150 h 2063750"/>
                    <a:gd name="connsiteX84" fmla="*/ 4006850 w 5251450"/>
                    <a:gd name="connsiteY84" fmla="*/ 1250950 h 2063750"/>
                    <a:gd name="connsiteX85" fmla="*/ 4064000 w 5251450"/>
                    <a:gd name="connsiteY85" fmla="*/ 1181100 h 2063750"/>
                    <a:gd name="connsiteX86" fmla="*/ 4083050 w 5251450"/>
                    <a:gd name="connsiteY86" fmla="*/ 1130300 h 2063750"/>
                    <a:gd name="connsiteX87" fmla="*/ 4057650 w 5251450"/>
                    <a:gd name="connsiteY87" fmla="*/ 1079500 h 2063750"/>
                    <a:gd name="connsiteX88" fmla="*/ 3930650 w 5251450"/>
                    <a:gd name="connsiteY88" fmla="*/ 1111250 h 2063750"/>
                    <a:gd name="connsiteX89" fmla="*/ 3835400 w 5251450"/>
                    <a:gd name="connsiteY89" fmla="*/ 1162050 h 2063750"/>
                    <a:gd name="connsiteX90" fmla="*/ 3803650 w 5251450"/>
                    <a:gd name="connsiteY90" fmla="*/ 1244600 h 2063750"/>
                    <a:gd name="connsiteX91" fmla="*/ 3759200 w 5251450"/>
                    <a:gd name="connsiteY91" fmla="*/ 1276350 h 2063750"/>
                    <a:gd name="connsiteX92" fmla="*/ 3689350 w 5251450"/>
                    <a:gd name="connsiteY92" fmla="*/ 1231900 h 2063750"/>
                    <a:gd name="connsiteX93" fmla="*/ 3632200 w 5251450"/>
                    <a:gd name="connsiteY93" fmla="*/ 1257300 h 2063750"/>
                    <a:gd name="connsiteX94" fmla="*/ 3505200 w 5251450"/>
                    <a:gd name="connsiteY94" fmla="*/ 1320800 h 2063750"/>
                    <a:gd name="connsiteX95" fmla="*/ 3371850 w 5251450"/>
                    <a:gd name="connsiteY95" fmla="*/ 1365250 h 2063750"/>
                    <a:gd name="connsiteX96" fmla="*/ 3276600 w 5251450"/>
                    <a:gd name="connsiteY96" fmla="*/ 1352550 h 2063750"/>
                    <a:gd name="connsiteX97" fmla="*/ 3232150 w 5251450"/>
                    <a:gd name="connsiteY97" fmla="*/ 1244600 h 2063750"/>
                    <a:gd name="connsiteX98" fmla="*/ 3200400 w 5251450"/>
                    <a:gd name="connsiteY98" fmla="*/ 1143000 h 2063750"/>
                    <a:gd name="connsiteX99" fmla="*/ 3111500 w 5251450"/>
                    <a:gd name="connsiteY99" fmla="*/ 1060450 h 2063750"/>
                    <a:gd name="connsiteX100" fmla="*/ 2965450 w 5251450"/>
                    <a:gd name="connsiteY100" fmla="*/ 1022350 h 2063750"/>
                    <a:gd name="connsiteX101" fmla="*/ 2832100 w 5251450"/>
                    <a:gd name="connsiteY101" fmla="*/ 977900 h 2063750"/>
                    <a:gd name="connsiteX102" fmla="*/ 2711450 w 5251450"/>
                    <a:gd name="connsiteY102" fmla="*/ 939800 h 2063750"/>
                    <a:gd name="connsiteX103" fmla="*/ 2590800 w 5251450"/>
                    <a:gd name="connsiteY103" fmla="*/ 946150 h 2063750"/>
                    <a:gd name="connsiteX104" fmla="*/ 2527300 w 5251450"/>
                    <a:gd name="connsiteY104" fmla="*/ 971550 h 2063750"/>
                    <a:gd name="connsiteX105" fmla="*/ 2578100 w 5251450"/>
                    <a:gd name="connsiteY105" fmla="*/ 1016000 h 2063750"/>
                    <a:gd name="connsiteX106" fmla="*/ 2762250 w 5251450"/>
                    <a:gd name="connsiteY106" fmla="*/ 1054100 h 2063750"/>
                    <a:gd name="connsiteX107" fmla="*/ 2819400 w 5251450"/>
                    <a:gd name="connsiteY107" fmla="*/ 1098550 h 2063750"/>
                    <a:gd name="connsiteX108" fmla="*/ 2736850 w 5251450"/>
                    <a:gd name="connsiteY108" fmla="*/ 1155700 h 2063750"/>
                    <a:gd name="connsiteX109" fmla="*/ 2432050 w 5251450"/>
                    <a:gd name="connsiteY109" fmla="*/ 1193800 h 2063750"/>
                    <a:gd name="connsiteX110" fmla="*/ 2082800 w 5251450"/>
                    <a:gd name="connsiteY110" fmla="*/ 1257300 h 2063750"/>
                    <a:gd name="connsiteX111" fmla="*/ 1492250 w 5251450"/>
                    <a:gd name="connsiteY111" fmla="*/ 1384300 h 2063750"/>
                    <a:gd name="connsiteX112" fmla="*/ 1117600 w 5251450"/>
                    <a:gd name="connsiteY112" fmla="*/ 1492250 h 2063750"/>
                    <a:gd name="connsiteX113" fmla="*/ 908050 w 5251450"/>
                    <a:gd name="connsiteY113" fmla="*/ 1568450 h 2063750"/>
                    <a:gd name="connsiteX114" fmla="*/ 755650 w 5251450"/>
                    <a:gd name="connsiteY114" fmla="*/ 1631950 h 2063750"/>
                    <a:gd name="connsiteX115" fmla="*/ 774700 w 5251450"/>
                    <a:gd name="connsiteY115" fmla="*/ 1562100 h 2063750"/>
                    <a:gd name="connsiteX116" fmla="*/ 755650 w 5251450"/>
                    <a:gd name="connsiteY116" fmla="*/ 1473200 h 2063750"/>
                    <a:gd name="connsiteX117" fmla="*/ 628650 w 5251450"/>
                    <a:gd name="connsiteY117" fmla="*/ 1485900 h 2063750"/>
                    <a:gd name="connsiteX118" fmla="*/ 457200 w 5251450"/>
                    <a:gd name="connsiteY118" fmla="*/ 1524000 h 2063750"/>
                    <a:gd name="connsiteX119" fmla="*/ 361950 w 5251450"/>
                    <a:gd name="connsiteY119" fmla="*/ 1543050 h 2063750"/>
                    <a:gd name="connsiteX120" fmla="*/ 323850 w 5251450"/>
                    <a:gd name="connsiteY120" fmla="*/ 1447800 h 2063750"/>
                    <a:gd name="connsiteX121" fmla="*/ 349250 w 5251450"/>
                    <a:gd name="connsiteY121" fmla="*/ 1339850 h 2063750"/>
                    <a:gd name="connsiteX122" fmla="*/ 266700 w 5251450"/>
                    <a:gd name="connsiteY122" fmla="*/ 1314450 h 2063750"/>
                    <a:gd name="connsiteX123" fmla="*/ 152400 w 5251450"/>
                    <a:gd name="connsiteY123" fmla="*/ 1314450 h 2063750"/>
                    <a:gd name="connsiteX124" fmla="*/ 44450 w 5251450"/>
                    <a:gd name="connsiteY124" fmla="*/ 1289050 h 2063750"/>
                    <a:gd name="connsiteX125" fmla="*/ 0 w 5251450"/>
                    <a:gd name="connsiteY125" fmla="*/ 1219200 h 2063750"/>
                    <a:gd name="connsiteX0" fmla="*/ 0 w 5468174"/>
                    <a:gd name="connsiteY0" fmla="*/ 1219200 h 2063750"/>
                    <a:gd name="connsiteX1" fmla="*/ 50800 w 5468174"/>
                    <a:gd name="connsiteY1" fmla="*/ 1174750 h 2063750"/>
                    <a:gd name="connsiteX2" fmla="*/ 152400 w 5468174"/>
                    <a:gd name="connsiteY2" fmla="*/ 1168400 h 2063750"/>
                    <a:gd name="connsiteX3" fmla="*/ 209550 w 5468174"/>
                    <a:gd name="connsiteY3" fmla="*/ 1174750 h 2063750"/>
                    <a:gd name="connsiteX4" fmla="*/ 279400 w 5468174"/>
                    <a:gd name="connsiteY4" fmla="*/ 1168400 h 2063750"/>
                    <a:gd name="connsiteX5" fmla="*/ 279400 w 5468174"/>
                    <a:gd name="connsiteY5" fmla="*/ 1168400 h 2063750"/>
                    <a:gd name="connsiteX6" fmla="*/ 361950 w 5468174"/>
                    <a:gd name="connsiteY6" fmla="*/ 1200150 h 2063750"/>
                    <a:gd name="connsiteX7" fmla="*/ 400050 w 5468174"/>
                    <a:gd name="connsiteY7" fmla="*/ 1225550 h 2063750"/>
                    <a:gd name="connsiteX8" fmla="*/ 476250 w 5468174"/>
                    <a:gd name="connsiteY8" fmla="*/ 1244600 h 2063750"/>
                    <a:gd name="connsiteX9" fmla="*/ 552450 w 5468174"/>
                    <a:gd name="connsiteY9" fmla="*/ 1244600 h 2063750"/>
                    <a:gd name="connsiteX10" fmla="*/ 590550 w 5468174"/>
                    <a:gd name="connsiteY10" fmla="*/ 1212850 h 2063750"/>
                    <a:gd name="connsiteX11" fmla="*/ 577850 w 5468174"/>
                    <a:gd name="connsiteY11" fmla="*/ 1168400 h 2063750"/>
                    <a:gd name="connsiteX12" fmla="*/ 647700 w 5468174"/>
                    <a:gd name="connsiteY12" fmla="*/ 1143000 h 2063750"/>
                    <a:gd name="connsiteX13" fmla="*/ 698500 w 5468174"/>
                    <a:gd name="connsiteY13" fmla="*/ 1079500 h 2063750"/>
                    <a:gd name="connsiteX14" fmla="*/ 787400 w 5468174"/>
                    <a:gd name="connsiteY14" fmla="*/ 1035050 h 2063750"/>
                    <a:gd name="connsiteX15" fmla="*/ 869950 w 5468174"/>
                    <a:gd name="connsiteY15" fmla="*/ 996950 h 2063750"/>
                    <a:gd name="connsiteX16" fmla="*/ 933450 w 5468174"/>
                    <a:gd name="connsiteY16" fmla="*/ 984250 h 2063750"/>
                    <a:gd name="connsiteX17" fmla="*/ 933450 w 5468174"/>
                    <a:gd name="connsiteY17" fmla="*/ 984250 h 2063750"/>
                    <a:gd name="connsiteX18" fmla="*/ 977900 w 5468174"/>
                    <a:gd name="connsiteY18" fmla="*/ 895350 h 2063750"/>
                    <a:gd name="connsiteX19" fmla="*/ 1092200 w 5468174"/>
                    <a:gd name="connsiteY19" fmla="*/ 844550 h 2063750"/>
                    <a:gd name="connsiteX20" fmla="*/ 1155700 w 5468174"/>
                    <a:gd name="connsiteY20" fmla="*/ 812800 h 2063750"/>
                    <a:gd name="connsiteX21" fmla="*/ 1212850 w 5468174"/>
                    <a:gd name="connsiteY21" fmla="*/ 787400 h 2063750"/>
                    <a:gd name="connsiteX22" fmla="*/ 1295400 w 5468174"/>
                    <a:gd name="connsiteY22" fmla="*/ 742950 h 2063750"/>
                    <a:gd name="connsiteX23" fmla="*/ 1371600 w 5468174"/>
                    <a:gd name="connsiteY23" fmla="*/ 730250 h 2063750"/>
                    <a:gd name="connsiteX24" fmla="*/ 1371600 w 5468174"/>
                    <a:gd name="connsiteY24" fmla="*/ 730250 h 2063750"/>
                    <a:gd name="connsiteX25" fmla="*/ 1441450 w 5468174"/>
                    <a:gd name="connsiteY25" fmla="*/ 768350 h 2063750"/>
                    <a:gd name="connsiteX26" fmla="*/ 1511300 w 5468174"/>
                    <a:gd name="connsiteY26" fmla="*/ 806450 h 2063750"/>
                    <a:gd name="connsiteX27" fmla="*/ 1562100 w 5468174"/>
                    <a:gd name="connsiteY27" fmla="*/ 781050 h 2063750"/>
                    <a:gd name="connsiteX28" fmla="*/ 1587500 w 5468174"/>
                    <a:gd name="connsiteY28" fmla="*/ 685800 h 2063750"/>
                    <a:gd name="connsiteX29" fmla="*/ 1606550 w 5468174"/>
                    <a:gd name="connsiteY29" fmla="*/ 590550 h 2063750"/>
                    <a:gd name="connsiteX30" fmla="*/ 1670050 w 5468174"/>
                    <a:gd name="connsiteY30" fmla="*/ 482600 h 2063750"/>
                    <a:gd name="connsiteX31" fmla="*/ 1771650 w 5468174"/>
                    <a:gd name="connsiteY31" fmla="*/ 463550 h 2063750"/>
                    <a:gd name="connsiteX32" fmla="*/ 1866900 w 5468174"/>
                    <a:gd name="connsiteY32" fmla="*/ 387350 h 2063750"/>
                    <a:gd name="connsiteX33" fmla="*/ 1987550 w 5468174"/>
                    <a:gd name="connsiteY33" fmla="*/ 400050 h 2063750"/>
                    <a:gd name="connsiteX34" fmla="*/ 2133600 w 5468174"/>
                    <a:gd name="connsiteY34" fmla="*/ 311150 h 2063750"/>
                    <a:gd name="connsiteX35" fmla="*/ 2228850 w 5468174"/>
                    <a:gd name="connsiteY35" fmla="*/ 311150 h 2063750"/>
                    <a:gd name="connsiteX36" fmla="*/ 2362200 w 5468174"/>
                    <a:gd name="connsiteY36" fmla="*/ 266700 h 2063750"/>
                    <a:gd name="connsiteX37" fmla="*/ 2508250 w 5468174"/>
                    <a:gd name="connsiteY37" fmla="*/ 234950 h 2063750"/>
                    <a:gd name="connsiteX38" fmla="*/ 2692400 w 5468174"/>
                    <a:gd name="connsiteY38" fmla="*/ 177800 h 2063750"/>
                    <a:gd name="connsiteX39" fmla="*/ 2832100 w 5468174"/>
                    <a:gd name="connsiteY39" fmla="*/ 209550 h 2063750"/>
                    <a:gd name="connsiteX40" fmla="*/ 2997200 w 5468174"/>
                    <a:gd name="connsiteY40" fmla="*/ 228600 h 2063750"/>
                    <a:gd name="connsiteX41" fmla="*/ 3136900 w 5468174"/>
                    <a:gd name="connsiteY41" fmla="*/ 209550 h 2063750"/>
                    <a:gd name="connsiteX42" fmla="*/ 3200400 w 5468174"/>
                    <a:gd name="connsiteY42" fmla="*/ 165100 h 2063750"/>
                    <a:gd name="connsiteX43" fmla="*/ 3225800 w 5468174"/>
                    <a:gd name="connsiteY43" fmla="*/ 69850 h 2063750"/>
                    <a:gd name="connsiteX44" fmla="*/ 3257550 w 5468174"/>
                    <a:gd name="connsiteY44" fmla="*/ 38100 h 2063750"/>
                    <a:gd name="connsiteX45" fmla="*/ 3378200 w 5468174"/>
                    <a:gd name="connsiteY45" fmla="*/ 63500 h 2063750"/>
                    <a:gd name="connsiteX46" fmla="*/ 3492500 w 5468174"/>
                    <a:gd name="connsiteY46" fmla="*/ 177800 h 2063750"/>
                    <a:gd name="connsiteX47" fmla="*/ 3632200 w 5468174"/>
                    <a:gd name="connsiteY47" fmla="*/ 241300 h 2063750"/>
                    <a:gd name="connsiteX48" fmla="*/ 3867150 w 5468174"/>
                    <a:gd name="connsiteY48" fmla="*/ 247650 h 2063750"/>
                    <a:gd name="connsiteX49" fmla="*/ 4057650 w 5468174"/>
                    <a:gd name="connsiteY49" fmla="*/ 304800 h 2063750"/>
                    <a:gd name="connsiteX50" fmla="*/ 4305300 w 5468174"/>
                    <a:gd name="connsiteY50" fmla="*/ 323850 h 2063750"/>
                    <a:gd name="connsiteX51" fmla="*/ 4546600 w 5468174"/>
                    <a:gd name="connsiteY51" fmla="*/ 336550 h 2063750"/>
                    <a:gd name="connsiteX52" fmla="*/ 4616450 w 5468174"/>
                    <a:gd name="connsiteY52" fmla="*/ 342900 h 2063750"/>
                    <a:gd name="connsiteX53" fmla="*/ 4603750 w 5468174"/>
                    <a:gd name="connsiteY53" fmla="*/ 400050 h 2063750"/>
                    <a:gd name="connsiteX54" fmla="*/ 4432300 w 5468174"/>
                    <a:gd name="connsiteY54" fmla="*/ 514350 h 2063750"/>
                    <a:gd name="connsiteX55" fmla="*/ 4254500 w 5468174"/>
                    <a:gd name="connsiteY55" fmla="*/ 533400 h 2063750"/>
                    <a:gd name="connsiteX56" fmla="*/ 4127500 w 5468174"/>
                    <a:gd name="connsiteY56" fmla="*/ 527050 h 2063750"/>
                    <a:gd name="connsiteX57" fmla="*/ 4051300 w 5468174"/>
                    <a:gd name="connsiteY57" fmla="*/ 495300 h 2063750"/>
                    <a:gd name="connsiteX58" fmla="*/ 4019550 w 5468174"/>
                    <a:gd name="connsiteY58" fmla="*/ 539750 h 2063750"/>
                    <a:gd name="connsiteX59" fmla="*/ 4019550 w 5468174"/>
                    <a:gd name="connsiteY59" fmla="*/ 654050 h 2063750"/>
                    <a:gd name="connsiteX60" fmla="*/ 4146550 w 5468174"/>
                    <a:gd name="connsiteY60" fmla="*/ 704850 h 2063750"/>
                    <a:gd name="connsiteX61" fmla="*/ 4470400 w 5468174"/>
                    <a:gd name="connsiteY61" fmla="*/ 641350 h 2063750"/>
                    <a:gd name="connsiteX62" fmla="*/ 4819650 w 5468174"/>
                    <a:gd name="connsiteY62" fmla="*/ 444500 h 2063750"/>
                    <a:gd name="connsiteX63" fmla="*/ 4997450 w 5468174"/>
                    <a:gd name="connsiteY63" fmla="*/ 330200 h 2063750"/>
                    <a:gd name="connsiteX64" fmla="*/ 5022850 w 5468174"/>
                    <a:gd name="connsiteY64" fmla="*/ 234950 h 2063750"/>
                    <a:gd name="connsiteX65" fmla="*/ 4997450 w 5468174"/>
                    <a:gd name="connsiteY65" fmla="*/ 152400 h 2063750"/>
                    <a:gd name="connsiteX66" fmla="*/ 5099050 w 5468174"/>
                    <a:gd name="connsiteY66" fmla="*/ 25400 h 2063750"/>
                    <a:gd name="connsiteX67" fmla="*/ 5181600 w 5468174"/>
                    <a:gd name="connsiteY67" fmla="*/ 0 h 2063750"/>
                    <a:gd name="connsiteX68" fmla="*/ 5187950 w 5468174"/>
                    <a:gd name="connsiteY68" fmla="*/ 82550 h 2063750"/>
                    <a:gd name="connsiteX69" fmla="*/ 5251450 w 5468174"/>
                    <a:gd name="connsiteY69" fmla="*/ 152400 h 2063750"/>
                    <a:gd name="connsiteX70" fmla="*/ 5467350 w 5468174"/>
                    <a:gd name="connsiteY70" fmla="*/ 146050 h 2063750"/>
                    <a:gd name="connsiteX71" fmla="*/ 4635500 w 5468174"/>
                    <a:gd name="connsiteY71" fmla="*/ 2063750 h 2063750"/>
                    <a:gd name="connsiteX72" fmla="*/ 4616450 w 5468174"/>
                    <a:gd name="connsiteY72" fmla="*/ 1873250 h 2063750"/>
                    <a:gd name="connsiteX73" fmla="*/ 4610100 w 5468174"/>
                    <a:gd name="connsiteY73" fmla="*/ 1803400 h 2063750"/>
                    <a:gd name="connsiteX74" fmla="*/ 4705350 w 5468174"/>
                    <a:gd name="connsiteY74" fmla="*/ 1651000 h 2063750"/>
                    <a:gd name="connsiteX75" fmla="*/ 4737100 w 5468174"/>
                    <a:gd name="connsiteY75" fmla="*/ 1568450 h 2063750"/>
                    <a:gd name="connsiteX76" fmla="*/ 4679950 w 5468174"/>
                    <a:gd name="connsiteY76" fmla="*/ 1517650 h 2063750"/>
                    <a:gd name="connsiteX77" fmla="*/ 4540250 w 5468174"/>
                    <a:gd name="connsiteY77" fmla="*/ 1524000 h 2063750"/>
                    <a:gd name="connsiteX78" fmla="*/ 4406900 w 5468174"/>
                    <a:gd name="connsiteY78" fmla="*/ 1574800 h 2063750"/>
                    <a:gd name="connsiteX79" fmla="*/ 4229100 w 5468174"/>
                    <a:gd name="connsiteY79" fmla="*/ 1593850 h 2063750"/>
                    <a:gd name="connsiteX80" fmla="*/ 4051300 w 5468174"/>
                    <a:gd name="connsiteY80" fmla="*/ 1549400 h 2063750"/>
                    <a:gd name="connsiteX81" fmla="*/ 3962400 w 5468174"/>
                    <a:gd name="connsiteY81" fmla="*/ 1524000 h 2063750"/>
                    <a:gd name="connsiteX82" fmla="*/ 3930650 w 5468174"/>
                    <a:gd name="connsiteY82" fmla="*/ 1473200 h 2063750"/>
                    <a:gd name="connsiteX83" fmla="*/ 3911600 w 5468174"/>
                    <a:gd name="connsiteY83" fmla="*/ 1409700 h 2063750"/>
                    <a:gd name="connsiteX84" fmla="*/ 3943350 w 5468174"/>
                    <a:gd name="connsiteY84" fmla="*/ 1327150 h 2063750"/>
                    <a:gd name="connsiteX85" fmla="*/ 4006850 w 5468174"/>
                    <a:gd name="connsiteY85" fmla="*/ 1250950 h 2063750"/>
                    <a:gd name="connsiteX86" fmla="*/ 4064000 w 5468174"/>
                    <a:gd name="connsiteY86" fmla="*/ 1181100 h 2063750"/>
                    <a:gd name="connsiteX87" fmla="*/ 4083050 w 5468174"/>
                    <a:gd name="connsiteY87" fmla="*/ 1130300 h 2063750"/>
                    <a:gd name="connsiteX88" fmla="*/ 4057650 w 5468174"/>
                    <a:gd name="connsiteY88" fmla="*/ 1079500 h 2063750"/>
                    <a:gd name="connsiteX89" fmla="*/ 3930650 w 5468174"/>
                    <a:gd name="connsiteY89" fmla="*/ 1111250 h 2063750"/>
                    <a:gd name="connsiteX90" fmla="*/ 3835400 w 5468174"/>
                    <a:gd name="connsiteY90" fmla="*/ 1162050 h 2063750"/>
                    <a:gd name="connsiteX91" fmla="*/ 3803650 w 5468174"/>
                    <a:gd name="connsiteY91" fmla="*/ 1244600 h 2063750"/>
                    <a:gd name="connsiteX92" fmla="*/ 3759200 w 5468174"/>
                    <a:gd name="connsiteY92" fmla="*/ 1276350 h 2063750"/>
                    <a:gd name="connsiteX93" fmla="*/ 3689350 w 5468174"/>
                    <a:gd name="connsiteY93" fmla="*/ 1231900 h 2063750"/>
                    <a:gd name="connsiteX94" fmla="*/ 3632200 w 5468174"/>
                    <a:gd name="connsiteY94" fmla="*/ 1257300 h 2063750"/>
                    <a:gd name="connsiteX95" fmla="*/ 3505200 w 5468174"/>
                    <a:gd name="connsiteY95" fmla="*/ 1320800 h 2063750"/>
                    <a:gd name="connsiteX96" fmla="*/ 3371850 w 5468174"/>
                    <a:gd name="connsiteY96" fmla="*/ 1365250 h 2063750"/>
                    <a:gd name="connsiteX97" fmla="*/ 3276600 w 5468174"/>
                    <a:gd name="connsiteY97" fmla="*/ 1352550 h 2063750"/>
                    <a:gd name="connsiteX98" fmla="*/ 3232150 w 5468174"/>
                    <a:gd name="connsiteY98" fmla="*/ 1244600 h 2063750"/>
                    <a:gd name="connsiteX99" fmla="*/ 3200400 w 5468174"/>
                    <a:gd name="connsiteY99" fmla="*/ 1143000 h 2063750"/>
                    <a:gd name="connsiteX100" fmla="*/ 3111500 w 5468174"/>
                    <a:gd name="connsiteY100" fmla="*/ 1060450 h 2063750"/>
                    <a:gd name="connsiteX101" fmla="*/ 2965450 w 5468174"/>
                    <a:gd name="connsiteY101" fmla="*/ 1022350 h 2063750"/>
                    <a:gd name="connsiteX102" fmla="*/ 2832100 w 5468174"/>
                    <a:gd name="connsiteY102" fmla="*/ 977900 h 2063750"/>
                    <a:gd name="connsiteX103" fmla="*/ 2711450 w 5468174"/>
                    <a:gd name="connsiteY103" fmla="*/ 939800 h 2063750"/>
                    <a:gd name="connsiteX104" fmla="*/ 2590800 w 5468174"/>
                    <a:gd name="connsiteY104" fmla="*/ 946150 h 2063750"/>
                    <a:gd name="connsiteX105" fmla="*/ 2527300 w 5468174"/>
                    <a:gd name="connsiteY105" fmla="*/ 971550 h 2063750"/>
                    <a:gd name="connsiteX106" fmla="*/ 2578100 w 5468174"/>
                    <a:gd name="connsiteY106" fmla="*/ 1016000 h 2063750"/>
                    <a:gd name="connsiteX107" fmla="*/ 2762250 w 5468174"/>
                    <a:gd name="connsiteY107" fmla="*/ 1054100 h 2063750"/>
                    <a:gd name="connsiteX108" fmla="*/ 2819400 w 5468174"/>
                    <a:gd name="connsiteY108" fmla="*/ 1098550 h 2063750"/>
                    <a:gd name="connsiteX109" fmla="*/ 2736850 w 5468174"/>
                    <a:gd name="connsiteY109" fmla="*/ 1155700 h 2063750"/>
                    <a:gd name="connsiteX110" fmla="*/ 2432050 w 5468174"/>
                    <a:gd name="connsiteY110" fmla="*/ 1193800 h 2063750"/>
                    <a:gd name="connsiteX111" fmla="*/ 2082800 w 5468174"/>
                    <a:gd name="connsiteY111" fmla="*/ 1257300 h 2063750"/>
                    <a:gd name="connsiteX112" fmla="*/ 1492250 w 5468174"/>
                    <a:gd name="connsiteY112" fmla="*/ 1384300 h 2063750"/>
                    <a:gd name="connsiteX113" fmla="*/ 1117600 w 5468174"/>
                    <a:gd name="connsiteY113" fmla="*/ 1492250 h 2063750"/>
                    <a:gd name="connsiteX114" fmla="*/ 908050 w 5468174"/>
                    <a:gd name="connsiteY114" fmla="*/ 1568450 h 2063750"/>
                    <a:gd name="connsiteX115" fmla="*/ 755650 w 5468174"/>
                    <a:gd name="connsiteY115" fmla="*/ 1631950 h 2063750"/>
                    <a:gd name="connsiteX116" fmla="*/ 774700 w 5468174"/>
                    <a:gd name="connsiteY116" fmla="*/ 1562100 h 2063750"/>
                    <a:gd name="connsiteX117" fmla="*/ 755650 w 5468174"/>
                    <a:gd name="connsiteY117" fmla="*/ 1473200 h 2063750"/>
                    <a:gd name="connsiteX118" fmla="*/ 628650 w 5468174"/>
                    <a:gd name="connsiteY118" fmla="*/ 1485900 h 2063750"/>
                    <a:gd name="connsiteX119" fmla="*/ 457200 w 5468174"/>
                    <a:gd name="connsiteY119" fmla="*/ 1524000 h 2063750"/>
                    <a:gd name="connsiteX120" fmla="*/ 361950 w 5468174"/>
                    <a:gd name="connsiteY120" fmla="*/ 1543050 h 2063750"/>
                    <a:gd name="connsiteX121" fmla="*/ 323850 w 5468174"/>
                    <a:gd name="connsiteY121" fmla="*/ 1447800 h 2063750"/>
                    <a:gd name="connsiteX122" fmla="*/ 349250 w 5468174"/>
                    <a:gd name="connsiteY122" fmla="*/ 1339850 h 2063750"/>
                    <a:gd name="connsiteX123" fmla="*/ 266700 w 5468174"/>
                    <a:gd name="connsiteY123" fmla="*/ 1314450 h 2063750"/>
                    <a:gd name="connsiteX124" fmla="*/ 152400 w 5468174"/>
                    <a:gd name="connsiteY124" fmla="*/ 1314450 h 2063750"/>
                    <a:gd name="connsiteX125" fmla="*/ 44450 w 5468174"/>
                    <a:gd name="connsiteY125" fmla="*/ 1289050 h 2063750"/>
                    <a:gd name="connsiteX126" fmla="*/ 0 w 5468174"/>
                    <a:gd name="connsiteY126" fmla="*/ 1219200 h 2063750"/>
                    <a:gd name="connsiteX0" fmla="*/ 0 w 5468174"/>
                    <a:gd name="connsiteY0" fmla="*/ 1219200 h 2266950"/>
                    <a:gd name="connsiteX1" fmla="*/ 50800 w 5468174"/>
                    <a:gd name="connsiteY1" fmla="*/ 1174750 h 2266950"/>
                    <a:gd name="connsiteX2" fmla="*/ 152400 w 5468174"/>
                    <a:gd name="connsiteY2" fmla="*/ 1168400 h 2266950"/>
                    <a:gd name="connsiteX3" fmla="*/ 209550 w 5468174"/>
                    <a:gd name="connsiteY3" fmla="*/ 1174750 h 2266950"/>
                    <a:gd name="connsiteX4" fmla="*/ 279400 w 5468174"/>
                    <a:gd name="connsiteY4" fmla="*/ 1168400 h 2266950"/>
                    <a:gd name="connsiteX5" fmla="*/ 279400 w 5468174"/>
                    <a:gd name="connsiteY5" fmla="*/ 1168400 h 2266950"/>
                    <a:gd name="connsiteX6" fmla="*/ 361950 w 5468174"/>
                    <a:gd name="connsiteY6" fmla="*/ 1200150 h 2266950"/>
                    <a:gd name="connsiteX7" fmla="*/ 400050 w 5468174"/>
                    <a:gd name="connsiteY7" fmla="*/ 1225550 h 2266950"/>
                    <a:gd name="connsiteX8" fmla="*/ 476250 w 5468174"/>
                    <a:gd name="connsiteY8" fmla="*/ 1244600 h 2266950"/>
                    <a:gd name="connsiteX9" fmla="*/ 552450 w 5468174"/>
                    <a:gd name="connsiteY9" fmla="*/ 1244600 h 2266950"/>
                    <a:gd name="connsiteX10" fmla="*/ 590550 w 5468174"/>
                    <a:gd name="connsiteY10" fmla="*/ 1212850 h 2266950"/>
                    <a:gd name="connsiteX11" fmla="*/ 577850 w 5468174"/>
                    <a:gd name="connsiteY11" fmla="*/ 1168400 h 2266950"/>
                    <a:gd name="connsiteX12" fmla="*/ 647700 w 5468174"/>
                    <a:gd name="connsiteY12" fmla="*/ 1143000 h 2266950"/>
                    <a:gd name="connsiteX13" fmla="*/ 698500 w 5468174"/>
                    <a:gd name="connsiteY13" fmla="*/ 1079500 h 2266950"/>
                    <a:gd name="connsiteX14" fmla="*/ 787400 w 5468174"/>
                    <a:gd name="connsiteY14" fmla="*/ 1035050 h 2266950"/>
                    <a:gd name="connsiteX15" fmla="*/ 869950 w 5468174"/>
                    <a:gd name="connsiteY15" fmla="*/ 996950 h 2266950"/>
                    <a:gd name="connsiteX16" fmla="*/ 933450 w 5468174"/>
                    <a:gd name="connsiteY16" fmla="*/ 984250 h 2266950"/>
                    <a:gd name="connsiteX17" fmla="*/ 933450 w 5468174"/>
                    <a:gd name="connsiteY17" fmla="*/ 984250 h 2266950"/>
                    <a:gd name="connsiteX18" fmla="*/ 977900 w 5468174"/>
                    <a:gd name="connsiteY18" fmla="*/ 895350 h 2266950"/>
                    <a:gd name="connsiteX19" fmla="*/ 1092200 w 5468174"/>
                    <a:gd name="connsiteY19" fmla="*/ 844550 h 2266950"/>
                    <a:gd name="connsiteX20" fmla="*/ 1155700 w 5468174"/>
                    <a:gd name="connsiteY20" fmla="*/ 812800 h 2266950"/>
                    <a:gd name="connsiteX21" fmla="*/ 1212850 w 5468174"/>
                    <a:gd name="connsiteY21" fmla="*/ 787400 h 2266950"/>
                    <a:gd name="connsiteX22" fmla="*/ 1295400 w 5468174"/>
                    <a:gd name="connsiteY22" fmla="*/ 742950 h 2266950"/>
                    <a:gd name="connsiteX23" fmla="*/ 1371600 w 5468174"/>
                    <a:gd name="connsiteY23" fmla="*/ 730250 h 2266950"/>
                    <a:gd name="connsiteX24" fmla="*/ 1371600 w 5468174"/>
                    <a:gd name="connsiteY24" fmla="*/ 730250 h 2266950"/>
                    <a:gd name="connsiteX25" fmla="*/ 1441450 w 5468174"/>
                    <a:gd name="connsiteY25" fmla="*/ 768350 h 2266950"/>
                    <a:gd name="connsiteX26" fmla="*/ 1511300 w 5468174"/>
                    <a:gd name="connsiteY26" fmla="*/ 806450 h 2266950"/>
                    <a:gd name="connsiteX27" fmla="*/ 1562100 w 5468174"/>
                    <a:gd name="connsiteY27" fmla="*/ 781050 h 2266950"/>
                    <a:gd name="connsiteX28" fmla="*/ 1587500 w 5468174"/>
                    <a:gd name="connsiteY28" fmla="*/ 685800 h 2266950"/>
                    <a:gd name="connsiteX29" fmla="*/ 1606550 w 5468174"/>
                    <a:gd name="connsiteY29" fmla="*/ 590550 h 2266950"/>
                    <a:gd name="connsiteX30" fmla="*/ 1670050 w 5468174"/>
                    <a:gd name="connsiteY30" fmla="*/ 482600 h 2266950"/>
                    <a:gd name="connsiteX31" fmla="*/ 1771650 w 5468174"/>
                    <a:gd name="connsiteY31" fmla="*/ 463550 h 2266950"/>
                    <a:gd name="connsiteX32" fmla="*/ 1866900 w 5468174"/>
                    <a:gd name="connsiteY32" fmla="*/ 387350 h 2266950"/>
                    <a:gd name="connsiteX33" fmla="*/ 1987550 w 5468174"/>
                    <a:gd name="connsiteY33" fmla="*/ 400050 h 2266950"/>
                    <a:gd name="connsiteX34" fmla="*/ 2133600 w 5468174"/>
                    <a:gd name="connsiteY34" fmla="*/ 311150 h 2266950"/>
                    <a:gd name="connsiteX35" fmla="*/ 2228850 w 5468174"/>
                    <a:gd name="connsiteY35" fmla="*/ 311150 h 2266950"/>
                    <a:gd name="connsiteX36" fmla="*/ 2362200 w 5468174"/>
                    <a:gd name="connsiteY36" fmla="*/ 266700 h 2266950"/>
                    <a:gd name="connsiteX37" fmla="*/ 2508250 w 5468174"/>
                    <a:gd name="connsiteY37" fmla="*/ 234950 h 2266950"/>
                    <a:gd name="connsiteX38" fmla="*/ 2692400 w 5468174"/>
                    <a:gd name="connsiteY38" fmla="*/ 177800 h 2266950"/>
                    <a:gd name="connsiteX39" fmla="*/ 2832100 w 5468174"/>
                    <a:gd name="connsiteY39" fmla="*/ 209550 h 2266950"/>
                    <a:gd name="connsiteX40" fmla="*/ 2997200 w 5468174"/>
                    <a:gd name="connsiteY40" fmla="*/ 228600 h 2266950"/>
                    <a:gd name="connsiteX41" fmla="*/ 3136900 w 5468174"/>
                    <a:gd name="connsiteY41" fmla="*/ 209550 h 2266950"/>
                    <a:gd name="connsiteX42" fmla="*/ 3200400 w 5468174"/>
                    <a:gd name="connsiteY42" fmla="*/ 165100 h 2266950"/>
                    <a:gd name="connsiteX43" fmla="*/ 3225800 w 5468174"/>
                    <a:gd name="connsiteY43" fmla="*/ 69850 h 2266950"/>
                    <a:gd name="connsiteX44" fmla="*/ 3257550 w 5468174"/>
                    <a:gd name="connsiteY44" fmla="*/ 38100 h 2266950"/>
                    <a:gd name="connsiteX45" fmla="*/ 3378200 w 5468174"/>
                    <a:gd name="connsiteY45" fmla="*/ 63500 h 2266950"/>
                    <a:gd name="connsiteX46" fmla="*/ 3492500 w 5468174"/>
                    <a:gd name="connsiteY46" fmla="*/ 177800 h 2266950"/>
                    <a:gd name="connsiteX47" fmla="*/ 3632200 w 5468174"/>
                    <a:gd name="connsiteY47" fmla="*/ 241300 h 2266950"/>
                    <a:gd name="connsiteX48" fmla="*/ 3867150 w 5468174"/>
                    <a:gd name="connsiteY48" fmla="*/ 247650 h 2266950"/>
                    <a:gd name="connsiteX49" fmla="*/ 4057650 w 5468174"/>
                    <a:gd name="connsiteY49" fmla="*/ 304800 h 2266950"/>
                    <a:gd name="connsiteX50" fmla="*/ 4305300 w 5468174"/>
                    <a:gd name="connsiteY50" fmla="*/ 323850 h 2266950"/>
                    <a:gd name="connsiteX51" fmla="*/ 4546600 w 5468174"/>
                    <a:gd name="connsiteY51" fmla="*/ 336550 h 2266950"/>
                    <a:gd name="connsiteX52" fmla="*/ 4616450 w 5468174"/>
                    <a:gd name="connsiteY52" fmla="*/ 342900 h 2266950"/>
                    <a:gd name="connsiteX53" fmla="*/ 4603750 w 5468174"/>
                    <a:gd name="connsiteY53" fmla="*/ 400050 h 2266950"/>
                    <a:gd name="connsiteX54" fmla="*/ 4432300 w 5468174"/>
                    <a:gd name="connsiteY54" fmla="*/ 514350 h 2266950"/>
                    <a:gd name="connsiteX55" fmla="*/ 4254500 w 5468174"/>
                    <a:gd name="connsiteY55" fmla="*/ 533400 h 2266950"/>
                    <a:gd name="connsiteX56" fmla="*/ 4127500 w 5468174"/>
                    <a:gd name="connsiteY56" fmla="*/ 527050 h 2266950"/>
                    <a:gd name="connsiteX57" fmla="*/ 4051300 w 5468174"/>
                    <a:gd name="connsiteY57" fmla="*/ 495300 h 2266950"/>
                    <a:gd name="connsiteX58" fmla="*/ 4019550 w 5468174"/>
                    <a:gd name="connsiteY58" fmla="*/ 539750 h 2266950"/>
                    <a:gd name="connsiteX59" fmla="*/ 4019550 w 5468174"/>
                    <a:gd name="connsiteY59" fmla="*/ 654050 h 2266950"/>
                    <a:gd name="connsiteX60" fmla="*/ 4146550 w 5468174"/>
                    <a:gd name="connsiteY60" fmla="*/ 704850 h 2266950"/>
                    <a:gd name="connsiteX61" fmla="*/ 4470400 w 5468174"/>
                    <a:gd name="connsiteY61" fmla="*/ 641350 h 2266950"/>
                    <a:gd name="connsiteX62" fmla="*/ 4819650 w 5468174"/>
                    <a:gd name="connsiteY62" fmla="*/ 444500 h 2266950"/>
                    <a:gd name="connsiteX63" fmla="*/ 4997450 w 5468174"/>
                    <a:gd name="connsiteY63" fmla="*/ 330200 h 2266950"/>
                    <a:gd name="connsiteX64" fmla="*/ 5022850 w 5468174"/>
                    <a:gd name="connsiteY64" fmla="*/ 234950 h 2266950"/>
                    <a:gd name="connsiteX65" fmla="*/ 4997450 w 5468174"/>
                    <a:gd name="connsiteY65" fmla="*/ 152400 h 2266950"/>
                    <a:gd name="connsiteX66" fmla="*/ 5099050 w 5468174"/>
                    <a:gd name="connsiteY66" fmla="*/ 25400 h 2266950"/>
                    <a:gd name="connsiteX67" fmla="*/ 5181600 w 5468174"/>
                    <a:gd name="connsiteY67" fmla="*/ 0 h 2266950"/>
                    <a:gd name="connsiteX68" fmla="*/ 5187950 w 5468174"/>
                    <a:gd name="connsiteY68" fmla="*/ 82550 h 2266950"/>
                    <a:gd name="connsiteX69" fmla="*/ 5251450 w 5468174"/>
                    <a:gd name="connsiteY69" fmla="*/ 152400 h 2266950"/>
                    <a:gd name="connsiteX70" fmla="*/ 5467350 w 5468174"/>
                    <a:gd name="connsiteY70" fmla="*/ 146050 h 2266950"/>
                    <a:gd name="connsiteX71" fmla="*/ 4546600 w 5468174"/>
                    <a:gd name="connsiteY71" fmla="*/ 2266950 h 2266950"/>
                    <a:gd name="connsiteX72" fmla="*/ 4635500 w 5468174"/>
                    <a:gd name="connsiteY72" fmla="*/ 2063750 h 2266950"/>
                    <a:gd name="connsiteX73" fmla="*/ 4616450 w 5468174"/>
                    <a:gd name="connsiteY73" fmla="*/ 1873250 h 2266950"/>
                    <a:gd name="connsiteX74" fmla="*/ 4610100 w 5468174"/>
                    <a:gd name="connsiteY74" fmla="*/ 1803400 h 2266950"/>
                    <a:gd name="connsiteX75" fmla="*/ 4705350 w 5468174"/>
                    <a:gd name="connsiteY75" fmla="*/ 1651000 h 2266950"/>
                    <a:gd name="connsiteX76" fmla="*/ 4737100 w 5468174"/>
                    <a:gd name="connsiteY76" fmla="*/ 1568450 h 2266950"/>
                    <a:gd name="connsiteX77" fmla="*/ 4679950 w 5468174"/>
                    <a:gd name="connsiteY77" fmla="*/ 1517650 h 2266950"/>
                    <a:gd name="connsiteX78" fmla="*/ 4540250 w 5468174"/>
                    <a:gd name="connsiteY78" fmla="*/ 1524000 h 2266950"/>
                    <a:gd name="connsiteX79" fmla="*/ 4406900 w 5468174"/>
                    <a:gd name="connsiteY79" fmla="*/ 1574800 h 2266950"/>
                    <a:gd name="connsiteX80" fmla="*/ 4229100 w 5468174"/>
                    <a:gd name="connsiteY80" fmla="*/ 1593850 h 2266950"/>
                    <a:gd name="connsiteX81" fmla="*/ 4051300 w 5468174"/>
                    <a:gd name="connsiteY81" fmla="*/ 1549400 h 2266950"/>
                    <a:gd name="connsiteX82" fmla="*/ 3962400 w 5468174"/>
                    <a:gd name="connsiteY82" fmla="*/ 1524000 h 2266950"/>
                    <a:gd name="connsiteX83" fmla="*/ 3930650 w 5468174"/>
                    <a:gd name="connsiteY83" fmla="*/ 1473200 h 2266950"/>
                    <a:gd name="connsiteX84" fmla="*/ 3911600 w 5468174"/>
                    <a:gd name="connsiteY84" fmla="*/ 1409700 h 2266950"/>
                    <a:gd name="connsiteX85" fmla="*/ 3943350 w 5468174"/>
                    <a:gd name="connsiteY85" fmla="*/ 1327150 h 2266950"/>
                    <a:gd name="connsiteX86" fmla="*/ 4006850 w 5468174"/>
                    <a:gd name="connsiteY86" fmla="*/ 1250950 h 2266950"/>
                    <a:gd name="connsiteX87" fmla="*/ 4064000 w 5468174"/>
                    <a:gd name="connsiteY87" fmla="*/ 1181100 h 2266950"/>
                    <a:gd name="connsiteX88" fmla="*/ 4083050 w 5468174"/>
                    <a:gd name="connsiteY88" fmla="*/ 1130300 h 2266950"/>
                    <a:gd name="connsiteX89" fmla="*/ 4057650 w 5468174"/>
                    <a:gd name="connsiteY89" fmla="*/ 1079500 h 2266950"/>
                    <a:gd name="connsiteX90" fmla="*/ 3930650 w 5468174"/>
                    <a:gd name="connsiteY90" fmla="*/ 1111250 h 2266950"/>
                    <a:gd name="connsiteX91" fmla="*/ 3835400 w 5468174"/>
                    <a:gd name="connsiteY91" fmla="*/ 1162050 h 2266950"/>
                    <a:gd name="connsiteX92" fmla="*/ 3803650 w 5468174"/>
                    <a:gd name="connsiteY92" fmla="*/ 1244600 h 2266950"/>
                    <a:gd name="connsiteX93" fmla="*/ 3759200 w 5468174"/>
                    <a:gd name="connsiteY93" fmla="*/ 1276350 h 2266950"/>
                    <a:gd name="connsiteX94" fmla="*/ 3689350 w 5468174"/>
                    <a:gd name="connsiteY94" fmla="*/ 1231900 h 2266950"/>
                    <a:gd name="connsiteX95" fmla="*/ 3632200 w 5468174"/>
                    <a:gd name="connsiteY95" fmla="*/ 1257300 h 2266950"/>
                    <a:gd name="connsiteX96" fmla="*/ 3505200 w 5468174"/>
                    <a:gd name="connsiteY96" fmla="*/ 1320800 h 2266950"/>
                    <a:gd name="connsiteX97" fmla="*/ 3371850 w 5468174"/>
                    <a:gd name="connsiteY97" fmla="*/ 1365250 h 2266950"/>
                    <a:gd name="connsiteX98" fmla="*/ 3276600 w 5468174"/>
                    <a:gd name="connsiteY98" fmla="*/ 1352550 h 2266950"/>
                    <a:gd name="connsiteX99" fmla="*/ 3232150 w 5468174"/>
                    <a:gd name="connsiteY99" fmla="*/ 1244600 h 2266950"/>
                    <a:gd name="connsiteX100" fmla="*/ 3200400 w 5468174"/>
                    <a:gd name="connsiteY100" fmla="*/ 1143000 h 2266950"/>
                    <a:gd name="connsiteX101" fmla="*/ 3111500 w 5468174"/>
                    <a:gd name="connsiteY101" fmla="*/ 1060450 h 2266950"/>
                    <a:gd name="connsiteX102" fmla="*/ 2965450 w 5468174"/>
                    <a:gd name="connsiteY102" fmla="*/ 1022350 h 2266950"/>
                    <a:gd name="connsiteX103" fmla="*/ 2832100 w 5468174"/>
                    <a:gd name="connsiteY103" fmla="*/ 977900 h 2266950"/>
                    <a:gd name="connsiteX104" fmla="*/ 2711450 w 5468174"/>
                    <a:gd name="connsiteY104" fmla="*/ 939800 h 2266950"/>
                    <a:gd name="connsiteX105" fmla="*/ 2590800 w 5468174"/>
                    <a:gd name="connsiteY105" fmla="*/ 946150 h 2266950"/>
                    <a:gd name="connsiteX106" fmla="*/ 2527300 w 5468174"/>
                    <a:gd name="connsiteY106" fmla="*/ 971550 h 2266950"/>
                    <a:gd name="connsiteX107" fmla="*/ 2578100 w 5468174"/>
                    <a:gd name="connsiteY107" fmla="*/ 1016000 h 2266950"/>
                    <a:gd name="connsiteX108" fmla="*/ 2762250 w 5468174"/>
                    <a:gd name="connsiteY108" fmla="*/ 1054100 h 2266950"/>
                    <a:gd name="connsiteX109" fmla="*/ 2819400 w 5468174"/>
                    <a:gd name="connsiteY109" fmla="*/ 1098550 h 2266950"/>
                    <a:gd name="connsiteX110" fmla="*/ 2736850 w 5468174"/>
                    <a:gd name="connsiteY110" fmla="*/ 1155700 h 2266950"/>
                    <a:gd name="connsiteX111" fmla="*/ 2432050 w 5468174"/>
                    <a:gd name="connsiteY111" fmla="*/ 1193800 h 2266950"/>
                    <a:gd name="connsiteX112" fmla="*/ 2082800 w 5468174"/>
                    <a:gd name="connsiteY112" fmla="*/ 1257300 h 2266950"/>
                    <a:gd name="connsiteX113" fmla="*/ 1492250 w 5468174"/>
                    <a:gd name="connsiteY113" fmla="*/ 1384300 h 2266950"/>
                    <a:gd name="connsiteX114" fmla="*/ 1117600 w 5468174"/>
                    <a:gd name="connsiteY114" fmla="*/ 1492250 h 2266950"/>
                    <a:gd name="connsiteX115" fmla="*/ 908050 w 5468174"/>
                    <a:gd name="connsiteY115" fmla="*/ 1568450 h 2266950"/>
                    <a:gd name="connsiteX116" fmla="*/ 755650 w 5468174"/>
                    <a:gd name="connsiteY116" fmla="*/ 1631950 h 2266950"/>
                    <a:gd name="connsiteX117" fmla="*/ 774700 w 5468174"/>
                    <a:gd name="connsiteY117" fmla="*/ 1562100 h 2266950"/>
                    <a:gd name="connsiteX118" fmla="*/ 755650 w 5468174"/>
                    <a:gd name="connsiteY118" fmla="*/ 1473200 h 2266950"/>
                    <a:gd name="connsiteX119" fmla="*/ 628650 w 5468174"/>
                    <a:gd name="connsiteY119" fmla="*/ 1485900 h 2266950"/>
                    <a:gd name="connsiteX120" fmla="*/ 457200 w 5468174"/>
                    <a:gd name="connsiteY120" fmla="*/ 1524000 h 2266950"/>
                    <a:gd name="connsiteX121" fmla="*/ 361950 w 5468174"/>
                    <a:gd name="connsiteY121" fmla="*/ 1543050 h 2266950"/>
                    <a:gd name="connsiteX122" fmla="*/ 323850 w 5468174"/>
                    <a:gd name="connsiteY122" fmla="*/ 1447800 h 2266950"/>
                    <a:gd name="connsiteX123" fmla="*/ 349250 w 5468174"/>
                    <a:gd name="connsiteY123" fmla="*/ 1339850 h 2266950"/>
                    <a:gd name="connsiteX124" fmla="*/ 266700 w 5468174"/>
                    <a:gd name="connsiteY124" fmla="*/ 1314450 h 2266950"/>
                    <a:gd name="connsiteX125" fmla="*/ 152400 w 5468174"/>
                    <a:gd name="connsiteY125" fmla="*/ 1314450 h 2266950"/>
                    <a:gd name="connsiteX126" fmla="*/ 44450 w 5468174"/>
                    <a:gd name="connsiteY126" fmla="*/ 1289050 h 2266950"/>
                    <a:gd name="connsiteX127" fmla="*/ 0 w 5468174"/>
                    <a:gd name="connsiteY127" fmla="*/ 1219200 h 2266950"/>
                    <a:gd name="connsiteX0" fmla="*/ 0 w 5468174"/>
                    <a:gd name="connsiteY0" fmla="*/ 1219200 h 2438400"/>
                    <a:gd name="connsiteX1" fmla="*/ 50800 w 5468174"/>
                    <a:gd name="connsiteY1" fmla="*/ 1174750 h 2438400"/>
                    <a:gd name="connsiteX2" fmla="*/ 152400 w 5468174"/>
                    <a:gd name="connsiteY2" fmla="*/ 1168400 h 2438400"/>
                    <a:gd name="connsiteX3" fmla="*/ 209550 w 5468174"/>
                    <a:gd name="connsiteY3" fmla="*/ 1174750 h 2438400"/>
                    <a:gd name="connsiteX4" fmla="*/ 279400 w 5468174"/>
                    <a:gd name="connsiteY4" fmla="*/ 1168400 h 2438400"/>
                    <a:gd name="connsiteX5" fmla="*/ 279400 w 5468174"/>
                    <a:gd name="connsiteY5" fmla="*/ 1168400 h 2438400"/>
                    <a:gd name="connsiteX6" fmla="*/ 361950 w 5468174"/>
                    <a:gd name="connsiteY6" fmla="*/ 1200150 h 2438400"/>
                    <a:gd name="connsiteX7" fmla="*/ 400050 w 5468174"/>
                    <a:gd name="connsiteY7" fmla="*/ 1225550 h 2438400"/>
                    <a:gd name="connsiteX8" fmla="*/ 476250 w 5468174"/>
                    <a:gd name="connsiteY8" fmla="*/ 1244600 h 2438400"/>
                    <a:gd name="connsiteX9" fmla="*/ 552450 w 5468174"/>
                    <a:gd name="connsiteY9" fmla="*/ 1244600 h 2438400"/>
                    <a:gd name="connsiteX10" fmla="*/ 590550 w 5468174"/>
                    <a:gd name="connsiteY10" fmla="*/ 1212850 h 2438400"/>
                    <a:gd name="connsiteX11" fmla="*/ 577850 w 5468174"/>
                    <a:gd name="connsiteY11" fmla="*/ 1168400 h 2438400"/>
                    <a:gd name="connsiteX12" fmla="*/ 647700 w 5468174"/>
                    <a:gd name="connsiteY12" fmla="*/ 1143000 h 2438400"/>
                    <a:gd name="connsiteX13" fmla="*/ 698500 w 5468174"/>
                    <a:gd name="connsiteY13" fmla="*/ 1079500 h 2438400"/>
                    <a:gd name="connsiteX14" fmla="*/ 787400 w 5468174"/>
                    <a:gd name="connsiteY14" fmla="*/ 1035050 h 2438400"/>
                    <a:gd name="connsiteX15" fmla="*/ 869950 w 5468174"/>
                    <a:gd name="connsiteY15" fmla="*/ 996950 h 2438400"/>
                    <a:gd name="connsiteX16" fmla="*/ 933450 w 5468174"/>
                    <a:gd name="connsiteY16" fmla="*/ 984250 h 2438400"/>
                    <a:gd name="connsiteX17" fmla="*/ 933450 w 5468174"/>
                    <a:gd name="connsiteY17" fmla="*/ 984250 h 2438400"/>
                    <a:gd name="connsiteX18" fmla="*/ 977900 w 5468174"/>
                    <a:gd name="connsiteY18" fmla="*/ 895350 h 2438400"/>
                    <a:gd name="connsiteX19" fmla="*/ 1092200 w 5468174"/>
                    <a:gd name="connsiteY19" fmla="*/ 844550 h 2438400"/>
                    <a:gd name="connsiteX20" fmla="*/ 1155700 w 5468174"/>
                    <a:gd name="connsiteY20" fmla="*/ 812800 h 2438400"/>
                    <a:gd name="connsiteX21" fmla="*/ 1212850 w 5468174"/>
                    <a:gd name="connsiteY21" fmla="*/ 787400 h 2438400"/>
                    <a:gd name="connsiteX22" fmla="*/ 1295400 w 5468174"/>
                    <a:gd name="connsiteY22" fmla="*/ 742950 h 2438400"/>
                    <a:gd name="connsiteX23" fmla="*/ 1371600 w 5468174"/>
                    <a:gd name="connsiteY23" fmla="*/ 730250 h 2438400"/>
                    <a:gd name="connsiteX24" fmla="*/ 1371600 w 5468174"/>
                    <a:gd name="connsiteY24" fmla="*/ 730250 h 2438400"/>
                    <a:gd name="connsiteX25" fmla="*/ 1441450 w 5468174"/>
                    <a:gd name="connsiteY25" fmla="*/ 768350 h 2438400"/>
                    <a:gd name="connsiteX26" fmla="*/ 1511300 w 5468174"/>
                    <a:gd name="connsiteY26" fmla="*/ 806450 h 2438400"/>
                    <a:gd name="connsiteX27" fmla="*/ 1562100 w 5468174"/>
                    <a:gd name="connsiteY27" fmla="*/ 781050 h 2438400"/>
                    <a:gd name="connsiteX28" fmla="*/ 1587500 w 5468174"/>
                    <a:gd name="connsiteY28" fmla="*/ 685800 h 2438400"/>
                    <a:gd name="connsiteX29" fmla="*/ 1606550 w 5468174"/>
                    <a:gd name="connsiteY29" fmla="*/ 590550 h 2438400"/>
                    <a:gd name="connsiteX30" fmla="*/ 1670050 w 5468174"/>
                    <a:gd name="connsiteY30" fmla="*/ 482600 h 2438400"/>
                    <a:gd name="connsiteX31" fmla="*/ 1771650 w 5468174"/>
                    <a:gd name="connsiteY31" fmla="*/ 463550 h 2438400"/>
                    <a:gd name="connsiteX32" fmla="*/ 1866900 w 5468174"/>
                    <a:gd name="connsiteY32" fmla="*/ 387350 h 2438400"/>
                    <a:gd name="connsiteX33" fmla="*/ 1987550 w 5468174"/>
                    <a:gd name="connsiteY33" fmla="*/ 400050 h 2438400"/>
                    <a:gd name="connsiteX34" fmla="*/ 2133600 w 5468174"/>
                    <a:gd name="connsiteY34" fmla="*/ 311150 h 2438400"/>
                    <a:gd name="connsiteX35" fmla="*/ 2228850 w 5468174"/>
                    <a:gd name="connsiteY35" fmla="*/ 311150 h 2438400"/>
                    <a:gd name="connsiteX36" fmla="*/ 2362200 w 5468174"/>
                    <a:gd name="connsiteY36" fmla="*/ 266700 h 2438400"/>
                    <a:gd name="connsiteX37" fmla="*/ 2508250 w 5468174"/>
                    <a:gd name="connsiteY37" fmla="*/ 234950 h 2438400"/>
                    <a:gd name="connsiteX38" fmla="*/ 2692400 w 5468174"/>
                    <a:gd name="connsiteY38" fmla="*/ 177800 h 2438400"/>
                    <a:gd name="connsiteX39" fmla="*/ 2832100 w 5468174"/>
                    <a:gd name="connsiteY39" fmla="*/ 209550 h 2438400"/>
                    <a:gd name="connsiteX40" fmla="*/ 2997200 w 5468174"/>
                    <a:gd name="connsiteY40" fmla="*/ 228600 h 2438400"/>
                    <a:gd name="connsiteX41" fmla="*/ 3136900 w 5468174"/>
                    <a:gd name="connsiteY41" fmla="*/ 209550 h 2438400"/>
                    <a:gd name="connsiteX42" fmla="*/ 3200400 w 5468174"/>
                    <a:gd name="connsiteY42" fmla="*/ 165100 h 2438400"/>
                    <a:gd name="connsiteX43" fmla="*/ 3225800 w 5468174"/>
                    <a:gd name="connsiteY43" fmla="*/ 69850 h 2438400"/>
                    <a:gd name="connsiteX44" fmla="*/ 3257550 w 5468174"/>
                    <a:gd name="connsiteY44" fmla="*/ 38100 h 2438400"/>
                    <a:gd name="connsiteX45" fmla="*/ 3378200 w 5468174"/>
                    <a:gd name="connsiteY45" fmla="*/ 63500 h 2438400"/>
                    <a:gd name="connsiteX46" fmla="*/ 3492500 w 5468174"/>
                    <a:gd name="connsiteY46" fmla="*/ 177800 h 2438400"/>
                    <a:gd name="connsiteX47" fmla="*/ 3632200 w 5468174"/>
                    <a:gd name="connsiteY47" fmla="*/ 241300 h 2438400"/>
                    <a:gd name="connsiteX48" fmla="*/ 3867150 w 5468174"/>
                    <a:gd name="connsiteY48" fmla="*/ 247650 h 2438400"/>
                    <a:gd name="connsiteX49" fmla="*/ 4057650 w 5468174"/>
                    <a:gd name="connsiteY49" fmla="*/ 304800 h 2438400"/>
                    <a:gd name="connsiteX50" fmla="*/ 4305300 w 5468174"/>
                    <a:gd name="connsiteY50" fmla="*/ 323850 h 2438400"/>
                    <a:gd name="connsiteX51" fmla="*/ 4546600 w 5468174"/>
                    <a:gd name="connsiteY51" fmla="*/ 336550 h 2438400"/>
                    <a:gd name="connsiteX52" fmla="*/ 4616450 w 5468174"/>
                    <a:gd name="connsiteY52" fmla="*/ 342900 h 2438400"/>
                    <a:gd name="connsiteX53" fmla="*/ 4603750 w 5468174"/>
                    <a:gd name="connsiteY53" fmla="*/ 400050 h 2438400"/>
                    <a:gd name="connsiteX54" fmla="*/ 4432300 w 5468174"/>
                    <a:gd name="connsiteY54" fmla="*/ 514350 h 2438400"/>
                    <a:gd name="connsiteX55" fmla="*/ 4254500 w 5468174"/>
                    <a:gd name="connsiteY55" fmla="*/ 533400 h 2438400"/>
                    <a:gd name="connsiteX56" fmla="*/ 4127500 w 5468174"/>
                    <a:gd name="connsiteY56" fmla="*/ 527050 h 2438400"/>
                    <a:gd name="connsiteX57" fmla="*/ 4051300 w 5468174"/>
                    <a:gd name="connsiteY57" fmla="*/ 495300 h 2438400"/>
                    <a:gd name="connsiteX58" fmla="*/ 4019550 w 5468174"/>
                    <a:gd name="connsiteY58" fmla="*/ 539750 h 2438400"/>
                    <a:gd name="connsiteX59" fmla="*/ 4019550 w 5468174"/>
                    <a:gd name="connsiteY59" fmla="*/ 654050 h 2438400"/>
                    <a:gd name="connsiteX60" fmla="*/ 4146550 w 5468174"/>
                    <a:gd name="connsiteY60" fmla="*/ 704850 h 2438400"/>
                    <a:gd name="connsiteX61" fmla="*/ 4470400 w 5468174"/>
                    <a:gd name="connsiteY61" fmla="*/ 641350 h 2438400"/>
                    <a:gd name="connsiteX62" fmla="*/ 4819650 w 5468174"/>
                    <a:gd name="connsiteY62" fmla="*/ 444500 h 2438400"/>
                    <a:gd name="connsiteX63" fmla="*/ 4997450 w 5468174"/>
                    <a:gd name="connsiteY63" fmla="*/ 330200 h 2438400"/>
                    <a:gd name="connsiteX64" fmla="*/ 5022850 w 5468174"/>
                    <a:gd name="connsiteY64" fmla="*/ 234950 h 2438400"/>
                    <a:gd name="connsiteX65" fmla="*/ 4997450 w 5468174"/>
                    <a:gd name="connsiteY65" fmla="*/ 152400 h 2438400"/>
                    <a:gd name="connsiteX66" fmla="*/ 5099050 w 5468174"/>
                    <a:gd name="connsiteY66" fmla="*/ 25400 h 2438400"/>
                    <a:gd name="connsiteX67" fmla="*/ 5181600 w 5468174"/>
                    <a:gd name="connsiteY67" fmla="*/ 0 h 2438400"/>
                    <a:gd name="connsiteX68" fmla="*/ 5187950 w 5468174"/>
                    <a:gd name="connsiteY68" fmla="*/ 82550 h 2438400"/>
                    <a:gd name="connsiteX69" fmla="*/ 5251450 w 5468174"/>
                    <a:gd name="connsiteY69" fmla="*/ 152400 h 2438400"/>
                    <a:gd name="connsiteX70" fmla="*/ 5467350 w 5468174"/>
                    <a:gd name="connsiteY70" fmla="*/ 146050 h 2438400"/>
                    <a:gd name="connsiteX71" fmla="*/ 4597400 w 5468174"/>
                    <a:gd name="connsiteY71" fmla="*/ 2438400 h 2438400"/>
                    <a:gd name="connsiteX72" fmla="*/ 4546600 w 5468174"/>
                    <a:gd name="connsiteY72" fmla="*/ 2266950 h 2438400"/>
                    <a:gd name="connsiteX73" fmla="*/ 4635500 w 5468174"/>
                    <a:gd name="connsiteY73" fmla="*/ 2063750 h 2438400"/>
                    <a:gd name="connsiteX74" fmla="*/ 4616450 w 5468174"/>
                    <a:gd name="connsiteY74" fmla="*/ 1873250 h 2438400"/>
                    <a:gd name="connsiteX75" fmla="*/ 4610100 w 5468174"/>
                    <a:gd name="connsiteY75" fmla="*/ 1803400 h 2438400"/>
                    <a:gd name="connsiteX76" fmla="*/ 4705350 w 5468174"/>
                    <a:gd name="connsiteY76" fmla="*/ 1651000 h 2438400"/>
                    <a:gd name="connsiteX77" fmla="*/ 4737100 w 5468174"/>
                    <a:gd name="connsiteY77" fmla="*/ 1568450 h 2438400"/>
                    <a:gd name="connsiteX78" fmla="*/ 4679950 w 5468174"/>
                    <a:gd name="connsiteY78" fmla="*/ 1517650 h 2438400"/>
                    <a:gd name="connsiteX79" fmla="*/ 4540250 w 5468174"/>
                    <a:gd name="connsiteY79" fmla="*/ 1524000 h 2438400"/>
                    <a:gd name="connsiteX80" fmla="*/ 4406900 w 5468174"/>
                    <a:gd name="connsiteY80" fmla="*/ 1574800 h 2438400"/>
                    <a:gd name="connsiteX81" fmla="*/ 4229100 w 5468174"/>
                    <a:gd name="connsiteY81" fmla="*/ 1593850 h 2438400"/>
                    <a:gd name="connsiteX82" fmla="*/ 4051300 w 5468174"/>
                    <a:gd name="connsiteY82" fmla="*/ 1549400 h 2438400"/>
                    <a:gd name="connsiteX83" fmla="*/ 3962400 w 5468174"/>
                    <a:gd name="connsiteY83" fmla="*/ 1524000 h 2438400"/>
                    <a:gd name="connsiteX84" fmla="*/ 3930650 w 5468174"/>
                    <a:gd name="connsiteY84" fmla="*/ 1473200 h 2438400"/>
                    <a:gd name="connsiteX85" fmla="*/ 3911600 w 5468174"/>
                    <a:gd name="connsiteY85" fmla="*/ 1409700 h 2438400"/>
                    <a:gd name="connsiteX86" fmla="*/ 3943350 w 5468174"/>
                    <a:gd name="connsiteY86" fmla="*/ 1327150 h 2438400"/>
                    <a:gd name="connsiteX87" fmla="*/ 4006850 w 5468174"/>
                    <a:gd name="connsiteY87" fmla="*/ 1250950 h 2438400"/>
                    <a:gd name="connsiteX88" fmla="*/ 4064000 w 5468174"/>
                    <a:gd name="connsiteY88" fmla="*/ 1181100 h 2438400"/>
                    <a:gd name="connsiteX89" fmla="*/ 4083050 w 5468174"/>
                    <a:gd name="connsiteY89" fmla="*/ 1130300 h 2438400"/>
                    <a:gd name="connsiteX90" fmla="*/ 4057650 w 5468174"/>
                    <a:gd name="connsiteY90" fmla="*/ 1079500 h 2438400"/>
                    <a:gd name="connsiteX91" fmla="*/ 3930650 w 5468174"/>
                    <a:gd name="connsiteY91" fmla="*/ 1111250 h 2438400"/>
                    <a:gd name="connsiteX92" fmla="*/ 3835400 w 5468174"/>
                    <a:gd name="connsiteY92" fmla="*/ 1162050 h 2438400"/>
                    <a:gd name="connsiteX93" fmla="*/ 3803650 w 5468174"/>
                    <a:gd name="connsiteY93" fmla="*/ 1244600 h 2438400"/>
                    <a:gd name="connsiteX94" fmla="*/ 3759200 w 5468174"/>
                    <a:gd name="connsiteY94" fmla="*/ 1276350 h 2438400"/>
                    <a:gd name="connsiteX95" fmla="*/ 3689350 w 5468174"/>
                    <a:gd name="connsiteY95" fmla="*/ 1231900 h 2438400"/>
                    <a:gd name="connsiteX96" fmla="*/ 3632200 w 5468174"/>
                    <a:gd name="connsiteY96" fmla="*/ 1257300 h 2438400"/>
                    <a:gd name="connsiteX97" fmla="*/ 3505200 w 5468174"/>
                    <a:gd name="connsiteY97" fmla="*/ 1320800 h 2438400"/>
                    <a:gd name="connsiteX98" fmla="*/ 3371850 w 5468174"/>
                    <a:gd name="connsiteY98" fmla="*/ 1365250 h 2438400"/>
                    <a:gd name="connsiteX99" fmla="*/ 3276600 w 5468174"/>
                    <a:gd name="connsiteY99" fmla="*/ 1352550 h 2438400"/>
                    <a:gd name="connsiteX100" fmla="*/ 3232150 w 5468174"/>
                    <a:gd name="connsiteY100" fmla="*/ 1244600 h 2438400"/>
                    <a:gd name="connsiteX101" fmla="*/ 3200400 w 5468174"/>
                    <a:gd name="connsiteY101" fmla="*/ 1143000 h 2438400"/>
                    <a:gd name="connsiteX102" fmla="*/ 3111500 w 5468174"/>
                    <a:gd name="connsiteY102" fmla="*/ 1060450 h 2438400"/>
                    <a:gd name="connsiteX103" fmla="*/ 2965450 w 5468174"/>
                    <a:gd name="connsiteY103" fmla="*/ 1022350 h 2438400"/>
                    <a:gd name="connsiteX104" fmla="*/ 2832100 w 5468174"/>
                    <a:gd name="connsiteY104" fmla="*/ 977900 h 2438400"/>
                    <a:gd name="connsiteX105" fmla="*/ 2711450 w 5468174"/>
                    <a:gd name="connsiteY105" fmla="*/ 939800 h 2438400"/>
                    <a:gd name="connsiteX106" fmla="*/ 2590800 w 5468174"/>
                    <a:gd name="connsiteY106" fmla="*/ 946150 h 2438400"/>
                    <a:gd name="connsiteX107" fmla="*/ 2527300 w 5468174"/>
                    <a:gd name="connsiteY107" fmla="*/ 971550 h 2438400"/>
                    <a:gd name="connsiteX108" fmla="*/ 2578100 w 5468174"/>
                    <a:gd name="connsiteY108" fmla="*/ 1016000 h 2438400"/>
                    <a:gd name="connsiteX109" fmla="*/ 2762250 w 5468174"/>
                    <a:gd name="connsiteY109" fmla="*/ 1054100 h 2438400"/>
                    <a:gd name="connsiteX110" fmla="*/ 2819400 w 5468174"/>
                    <a:gd name="connsiteY110" fmla="*/ 1098550 h 2438400"/>
                    <a:gd name="connsiteX111" fmla="*/ 2736850 w 5468174"/>
                    <a:gd name="connsiteY111" fmla="*/ 1155700 h 2438400"/>
                    <a:gd name="connsiteX112" fmla="*/ 2432050 w 5468174"/>
                    <a:gd name="connsiteY112" fmla="*/ 1193800 h 2438400"/>
                    <a:gd name="connsiteX113" fmla="*/ 2082800 w 5468174"/>
                    <a:gd name="connsiteY113" fmla="*/ 1257300 h 2438400"/>
                    <a:gd name="connsiteX114" fmla="*/ 1492250 w 5468174"/>
                    <a:gd name="connsiteY114" fmla="*/ 1384300 h 2438400"/>
                    <a:gd name="connsiteX115" fmla="*/ 1117600 w 5468174"/>
                    <a:gd name="connsiteY115" fmla="*/ 1492250 h 2438400"/>
                    <a:gd name="connsiteX116" fmla="*/ 908050 w 5468174"/>
                    <a:gd name="connsiteY116" fmla="*/ 1568450 h 2438400"/>
                    <a:gd name="connsiteX117" fmla="*/ 755650 w 5468174"/>
                    <a:gd name="connsiteY117" fmla="*/ 1631950 h 2438400"/>
                    <a:gd name="connsiteX118" fmla="*/ 774700 w 5468174"/>
                    <a:gd name="connsiteY118" fmla="*/ 1562100 h 2438400"/>
                    <a:gd name="connsiteX119" fmla="*/ 755650 w 5468174"/>
                    <a:gd name="connsiteY119" fmla="*/ 1473200 h 2438400"/>
                    <a:gd name="connsiteX120" fmla="*/ 628650 w 5468174"/>
                    <a:gd name="connsiteY120" fmla="*/ 1485900 h 2438400"/>
                    <a:gd name="connsiteX121" fmla="*/ 457200 w 5468174"/>
                    <a:gd name="connsiteY121" fmla="*/ 1524000 h 2438400"/>
                    <a:gd name="connsiteX122" fmla="*/ 361950 w 5468174"/>
                    <a:gd name="connsiteY122" fmla="*/ 1543050 h 2438400"/>
                    <a:gd name="connsiteX123" fmla="*/ 323850 w 5468174"/>
                    <a:gd name="connsiteY123" fmla="*/ 1447800 h 2438400"/>
                    <a:gd name="connsiteX124" fmla="*/ 349250 w 5468174"/>
                    <a:gd name="connsiteY124" fmla="*/ 1339850 h 2438400"/>
                    <a:gd name="connsiteX125" fmla="*/ 266700 w 5468174"/>
                    <a:gd name="connsiteY125" fmla="*/ 1314450 h 2438400"/>
                    <a:gd name="connsiteX126" fmla="*/ 152400 w 5468174"/>
                    <a:gd name="connsiteY126" fmla="*/ 1314450 h 2438400"/>
                    <a:gd name="connsiteX127" fmla="*/ 44450 w 5468174"/>
                    <a:gd name="connsiteY127" fmla="*/ 1289050 h 2438400"/>
                    <a:gd name="connsiteX128" fmla="*/ 0 w 5468174"/>
                    <a:gd name="connsiteY128" fmla="*/ 1219200 h 2438400"/>
                    <a:gd name="connsiteX0" fmla="*/ 0 w 5594087"/>
                    <a:gd name="connsiteY0" fmla="*/ 1219200 h 2504266"/>
                    <a:gd name="connsiteX1" fmla="*/ 50800 w 5594087"/>
                    <a:gd name="connsiteY1" fmla="*/ 1174750 h 2504266"/>
                    <a:gd name="connsiteX2" fmla="*/ 152400 w 5594087"/>
                    <a:gd name="connsiteY2" fmla="*/ 1168400 h 2504266"/>
                    <a:gd name="connsiteX3" fmla="*/ 209550 w 5594087"/>
                    <a:gd name="connsiteY3" fmla="*/ 1174750 h 2504266"/>
                    <a:gd name="connsiteX4" fmla="*/ 279400 w 5594087"/>
                    <a:gd name="connsiteY4" fmla="*/ 1168400 h 2504266"/>
                    <a:gd name="connsiteX5" fmla="*/ 279400 w 5594087"/>
                    <a:gd name="connsiteY5" fmla="*/ 1168400 h 2504266"/>
                    <a:gd name="connsiteX6" fmla="*/ 361950 w 5594087"/>
                    <a:gd name="connsiteY6" fmla="*/ 1200150 h 2504266"/>
                    <a:gd name="connsiteX7" fmla="*/ 400050 w 5594087"/>
                    <a:gd name="connsiteY7" fmla="*/ 1225550 h 2504266"/>
                    <a:gd name="connsiteX8" fmla="*/ 476250 w 5594087"/>
                    <a:gd name="connsiteY8" fmla="*/ 1244600 h 2504266"/>
                    <a:gd name="connsiteX9" fmla="*/ 552450 w 5594087"/>
                    <a:gd name="connsiteY9" fmla="*/ 1244600 h 2504266"/>
                    <a:gd name="connsiteX10" fmla="*/ 590550 w 5594087"/>
                    <a:gd name="connsiteY10" fmla="*/ 1212850 h 2504266"/>
                    <a:gd name="connsiteX11" fmla="*/ 577850 w 5594087"/>
                    <a:gd name="connsiteY11" fmla="*/ 1168400 h 2504266"/>
                    <a:gd name="connsiteX12" fmla="*/ 647700 w 5594087"/>
                    <a:gd name="connsiteY12" fmla="*/ 1143000 h 2504266"/>
                    <a:gd name="connsiteX13" fmla="*/ 698500 w 5594087"/>
                    <a:gd name="connsiteY13" fmla="*/ 1079500 h 2504266"/>
                    <a:gd name="connsiteX14" fmla="*/ 787400 w 5594087"/>
                    <a:gd name="connsiteY14" fmla="*/ 1035050 h 2504266"/>
                    <a:gd name="connsiteX15" fmla="*/ 869950 w 5594087"/>
                    <a:gd name="connsiteY15" fmla="*/ 996950 h 2504266"/>
                    <a:gd name="connsiteX16" fmla="*/ 933450 w 5594087"/>
                    <a:gd name="connsiteY16" fmla="*/ 984250 h 2504266"/>
                    <a:gd name="connsiteX17" fmla="*/ 933450 w 5594087"/>
                    <a:gd name="connsiteY17" fmla="*/ 984250 h 2504266"/>
                    <a:gd name="connsiteX18" fmla="*/ 977900 w 5594087"/>
                    <a:gd name="connsiteY18" fmla="*/ 895350 h 2504266"/>
                    <a:gd name="connsiteX19" fmla="*/ 1092200 w 5594087"/>
                    <a:gd name="connsiteY19" fmla="*/ 844550 h 2504266"/>
                    <a:gd name="connsiteX20" fmla="*/ 1155700 w 5594087"/>
                    <a:gd name="connsiteY20" fmla="*/ 812800 h 2504266"/>
                    <a:gd name="connsiteX21" fmla="*/ 1212850 w 5594087"/>
                    <a:gd name="connsiteY21" fmla="*/ 787400 h 2504266"/>
                    <a:gd name="connsiteX22" fmla="*/ 1295400 w 5594087"/>
                    <a:gd name="connsiteY22" fmla="*/ 742950 h 2504266"/>
                    <a:gd name="connsiteX23" fmla="*/ 1371600 w 5594087"/>
                    <a:gd name="connsiteY23" fmla="*/ 730250 h 2504266"/>
                    <a:gd name="connsiteX24" fmla="*/ 1371600 w 5594087"/>
                    <a:gd name="connsiteY24" fmla="*/ 730250 h 2504266"/>
                    <a:gd name="connsiteX25" fmla="*/ 1441450 w 5594087"/>
                    <a:gd name="connsiteY25" fmla="*/ 768350 h 2504266"/>
                    <a:gd name="connsiteX26" fmla="*/ 1511300 w 5594087"/>
                    <a:gd name="connsiteY26" fmla="*/ 806450 h 2504266"/>
                    <a:gd name="connsiteX27" fmla="*/ 1562100 w 5594087"/>
                    <a:gd name="connsiteY27" fmla="*/ 781050 h 2504266"/>
                    <a:gd name="connsiteX28" fmla="*/ 1587500 w 5594087"/>
                    <a:gd name="connsiteY28" fmla="*/ 685800 h 2504266"/>
                    <a:gd name="connsiteX29" fmla="*/ 1606550 w 5594087"/>
                    <a:gd name="connsiteY29" fmla="*/ 590550 h 2504266"/>
                    <a:gd name="connsiteX30" fmla="*/ 1670050 w 5594087"/>
                    <a:gd name="connsiteY30" fmla="*/ 482600 h 2504266"/>
                    <a:gd name="connsiteX31" fmla="*/ 1771650 w 5594087"/>
                    <a:gd name="connsiteY31" fmla="*/ 463550 h 2504266"/>
                    <a:gd name="connsiteX32" fmla="*/ 1866900 w 5594087"/>
                    <a:gd name="connsiteY32" fmla="*/ 387350 h 2504266"/>
                    <a:gd name="connsiteX33" fmla="*/ 1987550 w 5594087"/>
                    <a:gd name="connsiteY33" fmla="*/ 400050 h 2504266"/>
                    <a:gd name="connsiteX34" fmla="*/ 2133600 w 5594087"/>
                    <a:gd name="connsiteY34" fmla="*/ 311150 h 2504266"/>
                    <a:gd name="connsiteX35" fmla="*/ 2228850 w 5594087"/>
                    <a:gd name="connsiteY35" fmla="*/ 311150 h 2504266"/>
                    <a:gd name="connsiteX36" fmla="*/ 2362200 w 5594087"/>
                    <a:gd name="connsiteY36" fmla="*/ 266700 h 2504266"/>
                    <a:gd name="connsiteX37" fmla="*/ 2508250 w 5594087"/>
                    <a:gd name="connsiteY37" fmla="*/ 234950 h 2504266"/>
                    <a:gd name="connsiteX38" fmla="*/ 2692400 w 5594087"/>
                    <a:gd name="connsiteY38" fmla="*/ 177800 h 2504266"/>
                    <a:gd name="connsiteX39" fmla="*/ 2832100 w 5594087"/>
                    <a:gd name="connsiteY39" fmla="*/ 209550 h 2504266"/>
                    <a:gd name="connsiteX40" fmla="*/ 2997200 w 5594087"/>
                    <a:gd name="connsiteY40" fmla="*/ 228600 h 2504266"/>
                    <a:gd name="connsiteX41" fmla="*/ 3136900 w 5594087"/>
                    <a:gd name="connsiteY41" fmla="*/ 209550 h 2504266"/>
                    <a:gd name="connsiteX42" fmla="*/ 3200400 w 5594087"/>
                    <a:gd name="connsiteY42" fmla="*/ 165100 h 2504266"/>
                    <a:gd name="connsiteX43" fmla="*/ 3225800 w 5594087"/>
                    <a:gd name="connsiteY43" fmla="*/ 69850 h 2504266"/>
                    <a:gd name="connsiteX44" fmla="*/ 3257550 w 5594087"/>
                    <a:gd name="connsiteY44" fmla="*/ 38100 h 2504266"/>
                    <a:gd name="connsiteX45" fmla="*/ 3378200 w 5594087"/>
                    <a:gd name="connsiteY45" fmla="*/ 63500 h 2504266"/>
                    <a:gd name="connsiteX46" fmla="*/ 3492500 w 5594087"/>
                    <a:gd name="connsiteY46" fmla="*/ 177800 h 2504266"/>
                    <a:gd name="connsiteX47" fmla="*/ 3632200 w 5594087"/>
                    <a:gd name="connsiteY47" fmla="*/ 241300 h 2504266"/>
                    <a:gd name="connsiteX48" fmla="*/ 3867150 w 5594087"/>
                    <a:gd name="connsiteY48" fmla="*/ 247650 h 2504266"/>
                    <a:gd name="connsiteX49" fmla="*/ 4057650 w 5594087"/>
                    <a:gd name="connsiteY49" fmla="*/ 304800 h 2504266"/>
                    <a:gd name="connsiteX50" fmla="*/ 4305300 w 5594087"/>
                    <a:gd name="connsiteY50" fmla="*/ 323850 h 2504266"/>
                    <a:gd name="connsiteX51" fmla="*/ 4546600 w 5594087"/>
                    <a:gd name="connsiteY51" fmla="*/ 336550 h 2504266"/>
                    <a:gd name="connsiteX52" fmla="*/ 4616450 w 5594087"/>
                    <a:gd name="connsiteY52" fmla="*/ 342900 h 2504266"/>
                    <a:gd name="connsiteX53" fmla="*/ 4603750 w 5594087"/>
                    <a:gd name="connsiteY53" fmla="*/ 400050 h 2504266"/>
                    <a:gd name="connsiteX54" fmla="*/ 4432300 w 5594087"/>
                    <a:gd name="connsiteY54" fmla="*/ 514350 h 2504266"/>
                    <a:gd name="connsiteX55" fmla="*/ 4254500 w 5594087"/>
                    <a:gd name="connsiteY55" fmla="*/ 533400 h 2504266"/>
                    <a:gd name="connsiteX56" fmla="*/ 4127500 w 5594087"/>
                    <a:gd name="connsiteY56" fmla="*/ 527050 h 2504266"/>
                    <a:gd name="connsiteX57" fmla="*/ 4051300 w 5594087"/>
                    <a:gd name="connsiteY57" fmla="*/ 495300 h 2504266"/>
                    <a:gd name="connsiteX58" fmla="*/ 4019550 w 5594087"/>
                    <a:gd name="connsiteY58" fmla="*/ 539750 h 2504266"/>
                    <a:gd name="connsiteX59" fmla="*/ 4019550 w 5594087"/>
                    <a:gd name="connsiteY59" fmla="*/ 654050 h 2504266"/>
                    <a:gd name="connsiteX60" fmla="*/ 4146550 w 5594087"/>
                    <a:gd name="connsiteY60" fmla="*/ 704850 h 2504266"/>
                    <a:gd name="connsiteX61" fmla="*/ 4470400 w 5594087"/>
                    <a:gd name="connsiteY61" fmla="*/ 641350 h 2504266"/>
                    <a:gd name="connsiteX62" fmla="*/ 4819650 w 5594087"/>
                    <a:gd name="connsiteY62" fmla="*/ 444500 h 2504266"/>
                    <a:gd name="connsiteX63" fmla="*/ 4997450 w 5594087"/>
                    <a:gd name="connsiteY63" fmla="*/ 330200 h 2504266"/>
                    <a:gd name="connsiteX64" fmla="*/ 5022850 w 5594087"/>
                    <a:gd name="connsiteY64" fmla="*/ 234950 h 2504266"/>
                    <a:gd name="connsiteX65" fmla="*/ 4997450 w 5594087"/>
                    <a:gd name="connsiteY65" fmla="*/ 152400 h 2504266"/>
                    <a:gd name="connsiteX66" fmla="*/ 5099050 w 5594087"/>
                    <a:gd name="connsiteY66" fmla="*/ 25400 h 2504266"/>
                    <a:gd name="connsiteX67" fmla="*/ 5181600 w 5594087"/>
                    <a:gd name="connsiteY67" fmla="*/ 0 h 2504266"/>
                    <a:gd name="connsiteX68" fmla="*/ 5187950 w 5594087"/>
                    <a:gd name="connsiteY68" fmla="*/ 82550 h 2504266"/>
                    <a:gd name="connsiteX69" fmla="*/ 5251450 w 5594087"/>
                    <a:gd name="connsiteY69" fmla="*/ 152400 h 2504266"/>
                    <a:gd name="connsiteX70" fmla="*/ 5467350 w 5594087"/>
                    <a:gd name="connsiteY70" fmla="*/ 146050 h 2504266"/>
                    <a:gd name="connsiteX71" fmla="*/ 5556250 w 5594087"/>
                    <a:gd name="connsiteY71" fmla="*/ 2292350 h 2504266"/>
                    <a:gd name="connsiteX72" fmla="*/ 4597400 w 5594087"/>
                    <a:gd name="connsiteY72" fmla="*/ 2438400 h 2504266"/>
                    <a:gd name="connsiteX73" fmla="*/ 4546600 w 5594087"/>
                    <a:gd name="connsiteY73" fmla="*/ 2266950 h 2504266"/>
                    <a:gd name="connsiteX74" fmla="*/ 4635500 w 5594087"/>
                    <a:gd name="connsiteY74" fmla="*/ 2063750 h 2504266"/>
                    <a:gd name="connsiteX75" fmla="*/ 4616450 w 5594087"/>
                    <a:gd name="connsiteY75" fmla="*/ 1873250 h 2504266"/>
                    <a:gd name="connsiteX76" fmla="*/ 4610100 w 5594087"/>
                    <a:gd name="connsiteY76" fmla="*/ 1803400 h 2504266"/>
                    <a:gd name="connsiteX77" fmla="*/ 4705350 w 5594087"/>
                    <a:gd name="connsiteY77" fmla="*/ 1651000 h 2504266"/>
                    <a:gd name="connsiteX78" fmla="*/ 4737100 w 5594087"/>
                    <a:gd name="connsiteY78" fmla="*/ 1568450 h 2504266"/>
                    <a:gd name="connsiteX79" fmla="*/ 4679950 w 5594087"/>
                    <a:gd name="connsiteY79" fmla="*/ 1517650 h 2504266"/>
                    <a:gd name="connsiteX80" fmla="*/ 4540250 w 5594087"/>
                    <a:gd name="connsiteY80" fmla="*/ 1524000 h 2504266"/>
                    <a:gd name="connsiteX81" fmla="*/ 4406900 w 5594087"/>
                    <a:gd name="connsiteY81" fmla="*/ 1574800 h 2504266"/>
                    <a:gd name="connsiteX82" fmla="*/ 4229100 w 5594087"/>
                    <a:gd name="connsiteY82" fmla="*/ 1593850 h 2504266"/>
                    <a:gd name="connsiteX83" fmla="*/ 4051300 w 5594087"/>
                    <a:gd name="connsiteY83" fmla="*/ 1549400 h 2504266"/>
                    <a:gd name="connsiteX84" fmla="*/ 3962400 w 5594087"/>
                    <a:gd name="connsiteY84" fmla="*/ 1524000 h 2504266"/>
                    <a:gd name="connsiteX85" fmla="*/ 3930650 w 5594087"/>
                    <a:gd name="connsiteY85" fmla="*/ 1473200 h 2504266"/>
                    <a:gd name="connsiteX86" fmla="*/ 3911600 w 5594087"/>
                    <a:gd name="connsiteY86" fmla="*/ 1409700 h 2504266"/>
                    <a:gd name="connsiteX87" fmla="*/ 3943350 w 5594087"/>
                    <a:gd name="connsiteY87" fmla="*/ 1327150 h 2504266"/>
                    <a:gd name="connsiteX88" fmla="*/ 4006850 w 5594087"/>
                    <a:gd name="connsiteY88" fmla="*/ 1250950 h 2504266"/>
                    <a:gd name="connsiteX89" fmla="*/ 4064000 w 5594087"/>
                    <a:gd name="connsiteY89" fmla="*/ 1181100 h 2504266"/>
                    <a:gd name="connsiteX90" fmla="*/ 4083050 w 5594087"/>
                    <a:gd name="connsiteY90" fmla="*/ 1130300 h 2504266"/>
                    <a:gd name="connsiteX91" fmla="*/ 4057650 w 5594087"/>
                    <a:gd name="connsiteY91" fmla="*/ 1079500 h 2504266"/>
                    <a:gd name="connsiteX92" fmla="*/ 3930650 w 5594087"/>
                    <a:gd name="connsiteY92" fmla="*/ 1111250 h 2504266"/>
                    <a:gd name="connsiteX93" fmla="*/ 3835400 w 5594087"/>
                    <a:gd name="connsiteY93" fmla="*/ 1162050 h 2504266"/>
                    <a:gd name="connsiteX94" fmla="*/ 3803650 w 5594087"/>
                    <a:gd name="connsiteY94" fmla="*/ 1244600 h 2504266"/>
                    <a:gd name="connsiteX95" fmla="*/ 3759200 w 5594087"/>
                    <a:gd name="connsiteY95" fmla="*/ 1276350 h 2504266"/>
                    <a:gd name="connsiteX96" fmla="*/ 3689350 w 5594087"/>
                    <a:gd name="connsiteY96" fmla="*/ 1231900 h 2504266"/>
                    <a:gd name="connsiteX97" fmla="*/ 3632200 w 5594087"/>
                    <a:gd name="connsiteY97" fmla="*/ 1257300 h 2504266"/>
                    <a:gd name="connsiteX98" fmla="*/ 3505200 w 5594087"/>
                    <a:gd name="connsiteY98" fmla="*/ 1320800 h 2504266"/>
                    <a:gd name="connsiteX99" fmla="*/ 3371850 w 5594087"/>
                    <a:gd name="connsiteY99" fmla="*/ 1365250 h 2504266"/>
                    <a:gd name="connsiteX100" fmla="*/ 3276600 w 5594087"/>
                    <a:gd name="connsiteY100" fmla="*/ 1352550 h 2504266"/>
                    <a:gd name="connsiteX101" fmla="*/ 3232150 w 5594087"/>
                    <a:gd name="connsiteY101" fmla="*/ 1244600 h 2504266"/>
                    <a:gd name="connsiteX102" fmla="*/ 3200400 w 5594087"/>
                    <a:gd name="connsiteY102" fmla="*/ 1143000 h 2504266"/>
                    <a:gd name="connsiteX103" fmla="*/ 3111500 w 5594087"/>
                    <a:gd name="connsiteY103" fmla="*/ 1060450 h 2504266"/>
                    <a:gd name="connsiteX104" fmla="*/ 2965450 w 5594087"/>
                    <a:gd name="connsiteY104" fmla="*/ 1022350 h 2504266"/>
                    <a:gd name="connsiteX105" fmla="*/ 2832100 w 5594087"/>
                    <a:gd name="connsiteY105" fmla="*/ 977900 h 2504266"/>
                    <a:gd name="connsiteX106" fmla="*/ 2711450 w 5594087"/>
                    <a:gd name="connsiteY106" fmla="*/ 939800 h 2504266"/>
                    <a:gd name="connsiteX107" fmla="*/ 2590800 w 5594087"/>
                    <a:gd name="connsiteY107" fmla="*/ 946150 h 2504266"/>
                    <a:gd name="connsiteX108" fmla="*/ 2527300 w 5594087"/>
                    <a:gd name="connsiteY108" fmla="*/ 971550 h 2504266"/>
                    <a:gd name="connsiteX109" fmla="*/ 2578100 w 5594087"/>
                    <a:gd name="connsiteY109" fmla="*/ 1016000 h 2504266"/>
                    <a:gd name="connsiteX110" fmla="*/ 2762250 w 5594087"/>
                    <a:gd name="connsiteY110" fmla="*/ 1054100 h 2504266"/>
                    <a:gd name="connsiteX111" fmla="*/ 2819400 w 5594087"/>
                    <a:gd name="connsiteY111" fmla="*/ 1098550 h 2504266"/>
                    <a:gd name="connsiteX112" fmla="*/ 2736850 w 5594087"/>
                    <a:gd name="connsiteY112" fmla="*/ 1155700 h 2504266"/>
                    <a:gd name="connsiteX113" fmla="*/ 2432050 w 5594087"/>
                    <a:gd name="connsiteY113" fmla="*/ 1193800 h 2504266"/>
                    <a:gd name="connsiteX114" fmla="*/ 2082800 w 5594087"/>
                    <a:gd name="connsiteY114" fmla="*/ 1257300 h 2504266"/>
                    <a:gd name="connsiteX115" fmla="*/ 1492250 w 5594087"/>
                    <a:gd name="connsiteY115" fmla="*/ 1384300 h 2504266"/>
                    <a:gd name="connsiteX116" fmla="*/ 1117600 w 5594087"/>
                    <a:gd name="connsiteY116" fmla="*/ 1492250 h 2504266"/>
                    <a:gd name="connsiteX117" fmla="*/ 908050 w 5594087"/>
                    <a:gd name="connsiteY117" fmla="*/ 1568450 h 2504266"/>
                    <a:gd name="connsiteX118" fmla="*/ 755650 w 5594087"/>
                    <a:gd name="connsiteY118" fmla="*/ 1631950 h 2504266"/>
                    <a:gd name="connsiteX119" fmla="*/ 774700 w 5594087"/>
                    <a:gd name="connsiteY119" fmla="*/ 1562100 h 2504266"/>
                    <a:gd name="connsiteX120" fmla="*/ 755650 w 5594087"/>
                    <a:gd name="connsiteY120" fmla="*/ 1473200 h 2504266"/>
                    <a:gd name="connsiteX121" fmla="*/ 628650 w 5594087"/>
                    <a:gd name="connsiteY121" fmla="*/ 1485900 h 2504266"/>
                    <a:gd name="connsiteX122" fmla="*/ 457200 w 5594087"/>
                    <a:gd name="connsiteY122" fmla="*/ 1524000 h 2504266"/>
                    <a:gd name="connsiteX123" fmla="*/ 361950 w 5594087"/>
                    <a:gd name="connsiteY123" fmla="*/ 1543050 h 2504266"/>
                    <a:gd name="connsiteX124" fmla="*/ 323850 w 5594087"/>
                    <a:gd name="connsiteY124" fmla="*/ 1447800 h 2504266"/>
                    <a:gd name="connsiteX125" fmla="*/ 349250 w 5594087"/>
                    <a:gd name="connsiteY125" fmla="*/ 1339850 h 2504266"/>
                    <a:gd name="connsiteX126" fmla="*/ 266700 w 5594087"/>
                    <a:gd name="connsiteY126" fmla="*/ 1314450 h 2504266"/>
                    <a:gd name="connsiteX127" fmla="*/ 152400 w 5594087"/>
                    <a:gd name="connsiteY127" fmla="*/ 1314450 h 2504266"/>
                    <a:gd name="connsiteX128" fmla="*/ 44450 w 5594087"/>
                    <a:gd name="connsiteY128" fmla="*/ 1289050 h 2504266"/>
                    <a:gd name="connsiteX129" fmla="*/ 0 w 5594087"/>
                    <a:gd name="connsiteY129" fmla="*/ 1219200 h 2504266"/>
                    <a:gd name="connsiteX0" fmla="*/ 0 w 5594087"/>
                    <a:gd name="connsiteY0" fmla="*/ 1219200 h 2499042"/>
                    <a:gd name="connsiteX1" fmla="*/ 50800 w 5594087"/>
                    <a:gd name="connsiteY1" fmla="*/ 1174750 h 2499042"/>
                    <a:gd name="connsiteX2" fmla="*/ 152400 w 5594087"/>
                    <a:gd name="connsiteY2" fmla="*/ 1168400 h 2499042"/>
                    <a:gd name="connsiteX3" fmla="*/ 209550 w 5594087"/>
                    <a:gd name="connsiteY3" fmla="*/ 1174750 h 2499042"/>
                    <a:gd name="connsiteX4" fmla="*/ 279400 w 5594087"/>
                    <a:gd name="connsiteY4" fmla="*/ 1168400 h 2499042"/>
                    <a:gd name="connsiteX5" fmla="*/ 279400 w 5594087"/>
                    <a:gd name="connsiteY5" fmla="*/ 1168400 h 2499042"/>
                    <a:gd name="connsiteX6" fmla="*/ 361950 w 5594087"/>
                    <a:gd name="connsiteY6" fmla="*/ 1200150 h 2499042"/>
                    <a:gd name="connsiteX7" fmla="*/ 400050 w 5594087"/>
                    <a:gd name="connsiteY7" fmla="*/ 1225550 h 2499042"/>
                    <a:gd name="connsiteX8" fmla="*/ 476250 w 5594087"/>
                    <a:gd name="connsiteY8" fmla="*/ 1244600 h 2499042"/>
                    <a:gd name="connsiteX9" fmla="*/ 552450 w 5594087"/>
                    <a:gd name="connsiteY9" fmla="*/ 1244600 h 2499042"/>
                    <a:gd name="connsiteX10" fmla="*/ 590550 w 5594087"/>
                    <a:gd name="connsiteY10" fmla="*/ 1212850 h 2499042"/>
                    <a:gd name="connsiteX11" fmla="*/ 577850 w 5594087"/>
                    <a:gd name="connsiteY11" fmla="*/ 1168400 h 2499042"/>
                    <a:gd name="connsiteX12" fmla="*/ 647700 w 5594087"/>
                    <a:gd name="connsiteY12" fmla="*/ 1143000 h 2499042"/>
                    <a:gd name="connsiteX13" fmla="*/ 698500 w 5594087"/>
                    <a:gd name="connsiteY13" fmla="*/ 1079500 h 2499042"/>
                    <a:gd name="connsiteX14" fmla="*/ 787400 w 5594087"/>
                    <a:gd name="connsiteY14" fmla="*/ 1035050 h 2499042"/>
                    <a:gd name="connsiteX15" fmla="*/ 869950 w 5594087"/>
                    <a:gd name="connsiteY15" fmla="*/ 996950 h 2499042"/>
                    <a:gd name="connsiteX16" fmla="*/ 933450 w 5594087"/>
                    <a:gd name="connsiteY16" fmla="*/ 984250 h 2499042"/>
                    <a:gd name="connsiteX17" fmla="*/ 933450 w 5594087"/>
                    <a:gd name="connsiteY17" fmla="*/ 984250 h 2499042"/>
                    <a:gd name="connsiteX18" fmla="*/ 977900 w 5594087"/>
                    <a:gd name="connsiteY18" fmla="*/ 895350 h 2499042"/>
                    <a:gd name="connsiteX19" fmla="*/ 1092200 w 5594087"/>
                    <a:gd name="connsiteY19" fmla="*/ 844550 h 2499042"/>
                    <a:gd name="connsiteX20" fmla="*/ 1155700 w 5594087"/>
                    <a:gd name="connsiteY20" fmla="*/ 812800 h 2499042"/>
                    <a:gd name="connsiteX21" fmla="*/ 1212850 w 5594087"/>
                    <a:gd name="connsiteY21" fmla="*/ 787400 h 2499042"/>
                    <a:gd name="connsiteX22" fmla="*/ 1295400 w 5594087"/>
                    <a:gd name="connsiteY22" fmla="*/ 742950 h 2499042"/>
                    <a:gd name="connsiteX23" fmla="*/ 1371600 w 5594087"/>
                    <a:gd name="connsiteY23" fmla="*/ 730250 h 2499042"/>
                    <a:gd name="connsiteX24" fmla="*/ 1371600 w 5594087"/>
                    <a:gd name="connsiteY24" fmla="*/ 730250 h 2499042"/>
                    <a:gd name="connsiteX25" fmla="*/ 1441450 w 5594087"/>
                    <a:gd name="connsiteY25" fmla="*/ 768350 h 2499042"/>
                    <a:gd name="connsiteX26" fmla="*/ 1511300 w 5594087"/>
                    <a:gd name="connsiteY26" fmla="*/ 806450 h 2499042"/>
                    <a:gd name="connsiteX27" fmla="*/ 1562100 w 5594087"/>
                    <a:gd name="connsiteY27" fmla="*/ 781050 h 2499042"/>
                    <a:gd name="connsiteX28" fmla="*/ 1587500 w 5594087"/>
                    <a:gd name="connsiteY28" fmla="*/ 685800 h 2499042"/>
                    <a:gd name="connsiteX29" fmla="*/ 1606550 w 5594087"/>
                    <a:gd name="connsiteY29" fmla="*/ 590550 h 2499042"/>
                    <a:gd name="connsiteX30" fmla="*/ 1670050 w 5594087"/>
                    <a:gd name="connsiteY30" fmla="*/ 482600 h 2499042"/>
                    <a:gd name="connsiteX31" fmla="*/ 1771650 w 5594087"/>
                    <a:gd name="connsiteY31" fmla="*/ 463550 h 2499042"/>
                    <a:gd name="connsiteX32" fmla="*/ 1866900 w 5594087"/>
                    <a:gd name="connsiteY32" fmla="*/ 387350 h 2499042"/>
                    <a:gd name="connsiteX33" fmla="*/ 1987550 w 5594087"/>
                    <a:gd name="connsiteY33" fmla="*/ 400050 h 2499042"/>
                    <a:gd name="connsiteX34" fmla="*/ 2133600 w 5594087"/>
                    <a:gd name="connsiteY34" fmla="*/ 311150 h 2499042"/>
                    <a:gd name="connsiteX35" fmla="*/ 2228850 w 5594087"/>
                    <a:gd name="connsiteY35" fmla="*/ 311150 h 2499042"/>
                    <a:gd name="connsiteX36" fmla="*/ 2362200 w 5594087"/>
                    <a:gd name="connsiteY36" fmla="*/ 266700 h 2499042"/>
                    <a:gd name="connsiteX37" fmla="*/ 2508250 w 5594087"/>
                    <a:gd name="connsiteY37" fmla="*/ 234950 h 2499042"/>
                    <a:gd name="connsiteX38" fmla="*/ 2692400 w 5594087"/>
                    <a:gd name="connsiteY38" fmla="*/ 177800 h 2499042"/>
                    <a:gd name="connsiteX39" fmla="*/ 2832100 w 5594087"/>
                    <a:gd name="connsiteY39" fmla="*/ 209550 h 2499042"/>
                    <a:gd name="connsiteX40" fmla="*/ 2997200 w 5594087"/>
                    <a:gd name="connsiteY40" fmla="*/ 228600 h 2499042"/>
                    <a:gd name="connsiteX41" fmla="*/ 3136900 w 5594087"/>
                    <a:gd name="connsiteY41" fmla="*/ 209550 h 2499042"/>
                    <a:gd name="connsiteX42" fmla="*/ 3200400 w 5594087"/>
                    <a:gd name="connsiteY42" fmla="*/ 165100 h 2499042"/>
                    <a:gd name="connsiteX43" fmla="*/ 3225800 w 5594087"/>
                    <a:gd name="connsiteY43" fmla="*/ 69850 h 2499042"/>
                    <a:gd name="connsiteX44" fmla="*/ 3257550 w 5594087"/>
                    <a:gd name="connsiteY44" fmla="*/ 38100 h 2499042"/>
                    <a:gd name="connsiteX45" fmla="*/ 3378200 w 5594087"/>
                    <a:gd name="connsiteY45" fmla="*/ 63500 h 2499042"/>
                    <a:gd name="connsiteX46" fmla="*/ 3492500 w 5594087"/>
                    <a:gd name="connsiteY46" fmla="*/ 177800 h 2499042"/>
                    <a:gd name="connsiteX47" fmla="*/ 3632200 w 5594087"/>
                    <a:gd name="connsiteY47" fmla="*/ 241300 h 2499042"/>
                    <a:gd name="connsiteX48" fmla="*/ 3867150 w 5594087"/>
                    <a:gd name="connsiteY48" fmla="*/ 247650 h 2499042"/>
                    <a:gd name="connsiteX49" fmla="*/ 4057650 w 5594087"/>
                    <a:gd name="connsiteY49" fmla="*/ 304800 h 2499042"/>
                    <a:gd name="connsiteX50" fmla="*/ 4305300 w 5594087"/>
                    <a:gd name="connsiteY50" fmla="*/ 323850 h 2499042"/>
                    <a:gd name="connsiteX51" fmla="*/ 4546600 w 5594087"/>
                    <a:gd name="connsiteY51" fmla="*/ 336550 h 2499042"/>
                    <a:gd name="connsiteX52" fmla="*/ 4616450 w 5594087"/>
                    <a:gd name="connsiteY52" fmla="*/ 342900 h 2499042"/>
                    <a:gd name="connsiteX53" fmla="*/ 4603750 w 5594087"/>
                    <a:gd name="connsiteY53" fmla="*/ 400050 h 2499042"/>
                    <a:gd name="connsiteX54" fmla="*/ 4432300 w 5594087"/>
                    <a:gd name="connsiteY54" fmla="*/ 514350 h 2499042"/>
                    <a:gd name="connsiteX55" fmla="*/ 4254500 w 5594087"/>
                    <a:gd name="connsiteY55" fmla="*/ 533400 h 2499042"/>
                    <a:gd name="connsiteX56" fmla="*/ 4127500 w 5594087"/>
                    <a:gd name="connsiteY56" fmla="*/ 527050 h 2499042"/>
                    <a:gd name="connsiteX57" fmla="*/ 4051300 w 5594087"/>
                    <a:gd name="connsiteY57" fmla="*/ 495300 h 2499042"/>
                    <a:gd name="connsiteX58" fmla="*/ 4019550 w 5594087"/>
                    <a:gd name="connsiteY58" fmla="*/ 539750 h 2499042"/>
                    <a:gd name="connsiteX59" fmla="*/ 4019550 w 5594087"/>
                    <a:gd name="connsiteY59" fmla="*/ 654050 h 2499042"/>
                    <a:gd name="connsiteX60" fmla="*/ 4146550 w 5594087"/>
                    <a:gd name="connsiteY60" fmla="*/ 704850 h 2499042"/>
                    <a:gd name="connsiteX61" fmla="*/ 4470400 w 5594087"/>
                    <a:gd name="connsiteY61" fmla="*/ 641350 h 2499042"/>
                    <a:gd name="connsiteX62" fmla="*/ 4819650 w 5594087"/>
                    <a:gd name="connsiteY62" fmla="*/ 444500 h 2499042"/>
                    <a:gd name="connsiteX63" fmla="*/ 4997450 w 5594087"/>
                    <a:gd name="connsiteY63" fmla="*/ 330200 h 2499042"/>
                    <a:gd name="connsiteX64" fmla="*/ 5022850 w 5594087"/>
                    <a:gd name="connsiteY64" fmla="*/ 234950 h 2499042"/>
                    <a:gd name="connsiteX65" fmla="*/ 4997450 w 5594087"/>
                    <a:gd name="connsiteY65" fmla="*/ 152400 h 2499042"/>
                    <a:gd name="connsiteX66" fmla="*/ 5099050 w 5594087"/>
                    <a:gd name="connsiteY66" fmla="*/ 25400 h 2499042"/>
                    <a:gd name="connsiteX67" fmla="*/ 5181600 w 5594087"/>
                    <a:gd name="connsiteY67" fmla="*/ 0 h 2499042"/>
                    <a:gd name="connsiteX68" fmla="*/ 5187950 w 5594087"/>
                    <a:gd name="connsiteY68" fmla="*/ 82550 h 2499042"/>
                    <a:gd name="connsiteX69" fmla="*/ 5251450 w 5594087"/>
                    <a:gd name="connsiteY69" fmla="*/ 152400 h 2499042"/>
                    <a:gd name="connsiteX70" fmla="*/ 5467350 w 5594087"/>
                    <a:gd name="connsiteY70" fmla="*/ 146050 h 2499042"/>
                    <a:gd name="connsiteX71" fmla="*/ 5556250 w 5594087"/>
                    <a:gd name="connsiteY71" fmla="*/ 2292350 h 2499042"/>
                    <a:gd name="connsiteX72" fmla="*/ 5473700 w 5594087"/>
                    <a:gd name="connsiteY72" fmla="*/ 2438400 h 2499042"/>
                    <a:gd name="connsiteX73" fmla="*/ 4597400 w 5594087"/>
                    <a:gd name="connsiteY73" fmla="*/ 2438400 h 2499042"/>
                    <a:gd name="connsiteX74" fmla="*/ 4546600 w 5594087"/>
                    <a:gd name="connsiteY74" fmla="*/ 2266950 h 2499042"/>
                    <a:gd name="connsiteX75" fmla="*/ 4635500 w 5594087"/>
                    <a:gd name="connsiteY75" fmla="*/ 2063750 h 2499042"/>
                    <a:gd name="connsiteX76" fmla="*/ 4616450 w 5594087"/>
                    <a:gd name="connsiteY76" fmla="*/ 1873250 h 2499042"/>
                    <a:gd name="connsiteX77" fmla="*/ 4610100 w 5594087"/>
                    <a:gd name="connsiteY77" fmla="*/ 1803400 h 2499042"/>
                    <a:gd name="connsiteX78" fmla="*/ 4705350 w 5594087"/>
                    <a:gd name="connsiteY78" fmla="*/ 1651000 h 2499042"/>
                    <a:gd name="connsiteX79" fmla="*/ 4737100 w 5594087"/>
                    <a:gd name="connsiteY79" fmla="*/ 1568450 h 2499042"/>
                    <a:gd name="connsiteX80" fmla="*/ 4679950 w 5594087"/>
                    <a:gd name="connsiteY80" fmla="*/ 1517650 h 2499042"/>
                    <a:gd name="connsiteX81" fmla="*/ 4540250 w 5594087"/>
                    <a:gd name="connsiteY81" fmla="*/ 1524000 h 2499042"/>
                    <a:gd name="connsiteX82" fmla="*/ 4406900 w 5594087"/>
                    <a:gd name="connsiteY82" fmla="*/ 1574800 h 2499042"/>
                    <a:gd name="connsiteX83" fmla="*/ 4229100 w 5594087"/>
                    <a:gd name="connsiteY83" fmla="*/ 1593850 h 2499042"/>
                    <a:gd name="connsiteX84" fmla="*/ 4051300 w 5594087"/>
                    <a:gd name="connsiteY84" fmla="*/ 1549400 h 2499042"/>
                    <a:gd name="connsiteX85" fmla="*/ 3962400 w 5594087"/>
                    <a:gd name="connsiteY85" fmla="*/ 1524000 h 2499042"/>
                    <a:gd name="connsiteX86" fmla="*/ 3930650 w 5594087"/>
                    <a:gd name="connsiteY86" fmla="*/ 1473200 h 2499042"/>
                    <a:gd name="connsiteX87" fmla="*/ 3911600 w 5594087"/>
                    <a:gd name="connsiteY87" fmla="*/ 1409700 h 2499042"/>
                    <a:gd name="connsiteX88" fmla="*/ 3943350 w 5594087"/>
                    <a:gd name="connsiteY88" fmla="*/ 1327150 h 2499042"/>
                    <a:gd name="connsiteX89" fmla="*/ 4006850 w 5594087"/>
                    <a:gd name="connsiteY89" fmla="*/ 1250950 h 2499042"/>
                    <a:gd name="connsiteX90" fmla="*/ 4064000 w 5594087"/>
                    <a:gd name="connsiteY90" fmla="*/ 1181100 h 2499042"/>
                    <a:gd name="connsiteX91" fmla="*/ 4083050 w 5594087"/>
                    <a:gd name="connsiteY91" fmla="*/ 1130300 h 2499042"/>
                    <a:gd name="connsiteX92" fmla="*/ 4057650 w 5594087"/>
                    <a:gd name="connsiteY92" fmla="*/ 1079500 h 2499042"/>
                    <a:gd name="connsiteX93" fmla="*/ 3930650 w 5594087"/>
                    <a:gd name="connsiteY93" fmla="*/ 1111250 h 2499042"/>
                    <a:gd name="connsiteX94" fmla="*/ 3835400 w 5594087"/>
                    <a:gd name="connsiteY94" fmla="*/ 1162050 h 2499042"/>
                    <a:gd name="connsiteX95" fmla="*/ 3803650 w 5594087"/>
                    <a:gd name="connsiteY95" fmla="*/ 1244600 h 2499042"/>
                    <a:gd name="connsiteX96" fmla="*/ 3759200 w 5594087"/>
                    <a:gd name="connsiteY96" fmla="*/ 1276350 h 2499042"/>
                    <a:gd name="connsiteX97" fmla="*/ 3689350 w 5594087"/>
                    <a:gd name="connsiteY97" fmla="*/ 1231900 h 2499042"/>
                    <a:gd name="connsiteX98" fmla="*/ 3632200 w 5594087"/>
                    <a:gd name="connsiteY98" fmla="*/ 1257300 h 2499042"/>
                    <a:gd name="connsiteX99" fmla="*/ 3505200 w 5594087"/>
                    <a:gd name="connsiteY99" fmla="*/ 1320800 h 2499042"/>
                    <a:gd name="connsiteX100" fmla="*/ 3371850 w 5594087"/>
                    <a:gd name="connsiteY100" fmla="*/ 1365250 h 2499042"/>
                    <a:gd name="connsiteX101" fmla="*/ 3276600 w 5594087"/>
                    <a:gd name="connsiteY101" fmla="*/ 1352550 h 2499042"/>
                    <a:gd name="connsiteX102" fmla="*/ 3232150 w 5594087"/>
                    <a:gd name="connsiteY102" fmla="*/ 1244600 h 2499042"/>
                    <a:gd name="connsiteX103" fmla="*/ 3200400 w 5594087"/>
                    <a:gd name="connsiteY103" fmla="*/ 1143000 h 2499042"/>
                    <a:gd name="connsiteX104" fmla="*/ 3111500 w 5594087"/>
                    <a:gd name="connsiteY104" fmla="*/ 1060450 h 2499042"/>
                    <a:gd name="connsiteX105" fmla="*/ 2965450 w 5594087"/>
                    <a:gd name="connsiteY105" fmla="*/ 1022350 h 2499042"/>
                    <a:gd name="connsiteX106" fmla="*/ 2832100 w 5594087"/>
                    <a:gd name="connsiteY106" fmla="*/ 977900 h 2499042"/>
                    <a:gd name="connsiteX107" fmla="*/ 2711450 w 5594087"/>
                    <a:gd name="connsiteY107" fmla="*/ 939800 h 2499042"/>
                    <a:gd name="connsiteX108" fmla="*/ 2590800 w 5594087"/>
                    <a:gd name="connsiteY108" fmla="*/ 946150 h 2499042"/>
                    <a:gd name="connsiteX109" fmla="*/ 2527300 w 5594087"/>
                    <a:gd name="connsiteY109" fmla="*/ 971550 h 2499042"/>
                    <a:gd name="connsiteX110" fmla="*/ 2578100 w 5594087"/>
                    <a:gd name="connsiteY110" fmla="*/ 1016000 h 2499042"/>
                    <a:gd name="connsiteX111" fmla="*/ 2762250 w 5594087"/>
                    <a:gd name="connsiteY111" fmla="*/ 1054100 h 2499042"/>
                    <a:gd name="connsiteX112" fmla="*/ 2819400 w 5594087"/>
                    <a:gd name="connsiteY112" fmla="*/ 1098550 h 2499042"/>
                    <a:gd name="connsiteX113" fmla="*/ 2736850 w 5594087"/>
                    <a:gd name="connsiteY113" fmla="*/ 1155700 h 2499042"/>
                    <a:gd name="connsiteX114" fmla="*/ 2432050 w 5594087"/>
                    <a:gd name="connsiteY114" fmla="*/ 1193800 h 2499042"/>
                    <a:gd name="connsiteX115" fmla="*/ 2082800 w 5594087"/>
                    <a:gd name="connsiteY115" fmla="*/ 1257300 h 2499042"/>
                    <a:gd name="connsiteX116" fmla="*/ 1492250 w 5594087"/>
                    <a:gd name="connsiteY116" fmla="*/ 1384300 h 2499042"/>
                    <a:gd name="connsiteX117" fmla="*/ 1117600 w 5594087"/>
                    <a:gd name="connsiteY117" fmla="*/ 1492250 h 2499042"/>
                    <a:gd name="connsiteX118" fmla="*/ 908050 w 5594087"/>
                    <a:gd name="connsiteY118" fmla="*/ 1568450 h 2499042"/>
                    <a:gd name="connsiteX119" fmla="*/ 755650 w 5594087"/>
                    <a:gd name="connsiteY119" fmla="*/ 1631950 h 2499042"/>
                    <a:gd name="connsiteX120" fmla="*/ 774700 w 5594087"/>
                    <a:gd name="connsiteY120" fmla="*/ 1562100 h 2499042"/>
                    <a:gd name="connsiteX121" fmla="*/ 755650 w 5594087"/>
                    <a:gd name="connsiteY121" fmla="*/ 1473200 h 2499042"/>
                    <a:gd name="connsiteX122" fmla="*/ 628650 w 5594087"/>
                    <a:gd name="connsiteY122" fmla="*/ 1485900 h 2499042"/>
                    <a:gd name="connsiteX123" fmla="*/ 457200 w 5594087"/>
                    <a:gd name="connsiteY123" fmla="*/ 1524000 h 2499042"/>
                    <a:gd name="connsiteX124" fmla="*/ 361950 w 5594087"/>
                    <a:gd name="connsiteY124" fmla="*/ 1543050 h 2499042"/>
                    <a:gd name="connsiteX125" fmla="*/ 323850 w 5594087"/>
                    <a:gd name="connsiteY125" fmla="*/ 1447800 h 2499042"/>
                    <a:gd name="connsiteX126" fmla="*/ 349250 w 5594087"/>
                    <a:gd name="connsiteY126" fmla="*/ 1339850 h 2499042"/>
                    <a:gd name="connsiteX127" fmla="*/ 266700 w 5594087"/>
                    <a:gd name="connsiteY127" fmla="*/ 1314450 h 2499042"/>
                    <a:gd name="connsiteX128" fmla="*/ 152400 w 5594087"/>
                    <a:gd name="connsiteY128" fmla="*/ 1314450 h 2499042"/>
                    <a:gd name="connsiteX129" fmla="*/ 44450 w 5594087"/>
                    <a:gd name="connsiteY129" fmla="*/ 1289050 h 2499042"/>
                    <a:gd name="connsiteX130" fmla="*/ 0 w 5594087"/>
                    <a:gd name="connsiteY130" fmla="*/ 1219200 h 2499042"/>
                    <a:gd name="connsiteX0" fmla="*/ 0 w 5594087"/>
                    <a:gd name="connsiteY0" fmla="*/ 1219200 h 2499042"/>
                    <a:gd name="connsiteX1" fmla="*/ 50800 w 5594087"/>
                    <a:gd name="connsiteY1" fmla="*/ 1174750 h 2499042"/>
                    <a:gd name="connsiteX2" fmla="*/ 152400 w 5594087"/>
                    <a:gd name="connsiteY2" fmla="*/ 1168400 h 2499042"/>
                    <a:gd name="connsiteX3" fmla="*/ 209550 w 5594087"/>
                    <a:gd name="connsiteY3" fmla="*/ 1174750 h 2499042"/>
                    <a:gd name="connsiteX4" fmla="*/ 279400 w 5594087"/>
                    <a:gd name="connsiteY4" fmla="*/ 1168400 h 2499042"/>
                    <a:gd name="connsiteX5" fmla="*/ 279400 w 5594087"/>
                    <a:gd name="connsiteY5" fmla="*/ 1168400 h 2499042"/>
                    <a:gd name="connsiteX6" fmla="*/ 361950 w 5594087"/>
                    <a:gd name="connsiteY6" fmla="*/ 1200150 h 2499042"/>
                    <a:gd name="connsiteX7" fmla="*/ 400050 w 5594087"/>
                    <a:gd name="connsiteY7" fmla="*/ 1225550 h 2499042"/>
                    <a:gd name="connsiteX8" fmla="*/ 476250 w 5594087"/>
                    <a:gd name="connsiteY8" fmla="*/ 1244600 h 2499042"/>
                    <a:gd name="connsiteX9" fmla="*/ 552450 w 5594087"/>
                    <a:gd name="connsiteY9" fmla="*/ 1244600 h 2499042"/>
                    <a:gd name="connsiteX10" fmla="*/ 590550 w 5594087"/>
                    <a:gd name="connsiteY10" fmla="*/ 1212850 h 2499042"/>
                    <a:gd name="connsiteX11" fmla="*/ 577850 w 5594087"/>
                    <a:gd name="connsiteY11" fmla="*/ 1168400 h 2499042"/>
                    <a:gd name="connsiteX12" fmla="*/ 647700 w 5594087"/>
                    <a:gd name="connsiteY12" fmla="*/ 1143000 h 2499042"/>
                    <a:gd name="connsiteX13" fmla="*/ 698500 w 5594087"/>
                    <a:gd name="connsiteY13" fmla="*/ 1079500 h 2499042"/>
                    <a:gd name="connsiteX14" fmla="*/ 787400 w 5594087"/>
                    <a:gd name="connsiteY14" fmla="*/ 1035050 h 2499042"/>
                    <a:gd name="connsiteX15" fmla="*/ 869950 w 5594087"/>
                    <a:gd name="connsiteY15" fmla="*/ 996950 h 2499042"/>
                    <a:gd name="connsiteX16" fmla="*/ 933450 w 5594087"/>
                    <a:gd name="connsiteY16" fmla="*/ 984250 h 2499042"/>
                    <a:gd name="connsiteX17" fmla="*/ 933450 w 5594087"/>
                    <a:gd name="connsiteY17" fmla="*/ 984250 h 2499042"/>
                    <a:gd name="connsiteX18" fmla="*/ 977900 w 5594087"/>
                    <a:gd name="connsiteY18" fmla="*/ 895350 h 2499042"/>
                    <a:gd name="connsiteX19" fmla="*/ 1092200 w 5594087"/>
                    <a:gd name="connsiteY19" fmla="*/ 844550 h 2499042"/>
                    <a:gd name="connsiteX20" fmla="*/ 1155700 w 5594087"/>
                    <a:gd name="connsiteY20" fmla="*/ 812800 h 2499042"/>
                    <a:gd name="connsiteX21" fmla="*/ 1212850 w 5594087"/>
                    <a:gd name="connsiteY21" fmla="*/ 787400 h 2499042"/>
                    <a:gd name="connsiteX22" fmla="*/ 1295400 w 5594087"/>
                    <a:gd name="connsiteY22" fmla="*/ 742950 h 2499042"/>
                    <a:gd name="connsiteX23" fmla="*/ 1371600 w 5594087"/>
                    <a:gd name="connsiteY23" fmla="*/ 730250 h 2499042"/>
                    <a:gd name="connsiteX24" fmla="*/ 1371600 w 5594087"/>
                    <a:gd name="connsiteY24" fmla="*/ 730250 h 2499042"/>
                    <a:gd name="connsiteX25" fmla="*/ 1441450 w 5594087"/>
                    <a:gd name="connsiteY25" fmla="*/ 768350 h 2499042"/>
                    <a:gd name="connsiteX26" fmla="*/ 1511300 w 5594087"/>
                    <a:gd name="connsiteY26" fmla="*/ 806450 h 2499042"/>
                    <a:gd name="connsiteX27" fmla="*/ 1562100 w 5594087"/>
                    <a:gd name="connsiteY27" fmla="*/ 781050 h 2499042"/>
                    <a:gd name="connsiteX28" fmla="*/ 1587500 w 5594087"/>
                    <a:gd name="connsiteY28" fmla="*/ 685800 h 2499042"/>
                    <a:gd name="connsiteX29" fmla="*/ 1606550 w 5594087"/>
                    <a:gd name="connsiteY29" fmla="*/ 590550 h 2499042"/>
                    <a:gd name="connsiteX30" fmla="*/ 1670050 w 5594087"/>
                    <a:gd name="connsiteY30" fmla="*/ 482600 h 2499042"/>
                    <a:gd name="connsiteX31" fmla="*/ 1771650 w 5594087"/>
                    <a:gd name="connsiteY31" fmla="*/ 463550 h 2499042"/>
                    <a:gd name="connsiteX32" fmla="*/ 1866900 w 5594087"/>
                    <a:gd name="connsiteY32" fmla="*/ 387350 h 2499042"/>
                    <a:gd name="connsiteX33" fmla="*/ 1987550 w 5594087"/>
                    <a:gd name="connsiteY33" fmla="*/ 400050 h 2499042"/>
                    <a:gd name="connsiteX34" fmla="*/ 2133600 w 5594087"/>
                    <a:gd name="connsiteY34" fmla="*/ 311150 h 2499042"/>
                    <a:gd name="connsiteX35" fmla="*/ 2228850 w 5594087"/>
                    <a:gd name="connsiteY35" fmla="*/ 311150 h 2499042"/>
                    <a:gd name="connsiteX36" fmla="*/ 2362200 w 5594087"/>
                    <a:gd name="connsiteY36" fmla="*/ 266700 h 2499042"/>
                    <a:gd name="connsiteX37" fmla="*/ 2508250 w 5594087"/>
                    <a:gd name="connsiteY37" fmla="*/ 234950 h 2499042"/>
                    <a:gd name="connsiteX38" fmla="*/ 2692400 w 5594087"/>
                    <a:gd name="connsiteY38" fmla="*/ 177800 h 2499042"/>
                    <a:gd name="connsiteX39" fmla="*/ 2832100 w 5594087"/>
                    <a:gd name="connsiteY39" fmla="*/ 209550 h 2499042"/>
                    <a:gd name="connsiteX40" fmla="*/ 2997200 w 5594087"/>
                    <a:gd name="connsiteY40" fmla="*/ 228600 h 2499042"/>
                    <a:gd name="connsiteX41" fmla="*/ 3136900 w 5594087"/>
                    <a:gd name="connsiteY41" fmla="*/ 209550 h 2499042"/>
                    <a:gd name="connsiteX42" fmla="*/ 3200400 w 5594087"/>
                    <a:gd name="connsiteY42" fmla="*/ 165100 h 2499042"/>
                    <a:gd name="connsiteX43" fmla="*/ 3225800 w 5594087"/>
                    <a:gd name="connsiteY43" fmla="*/ 69850 h 2499042"/>
                    <a:gd name="connsiteX44" fmla="*/ 3257550 w 5594087"/>
                    <a:gd name="connsiteY44" fmla="*/ 38100 h 2499042"/>
                    <a:gd name="connsiteX45" fmla="*/ 3378200 w 5594087"/>
                    <a:gd name="connsiteY45" fmla="*/ 63500 h 2499042"/>
                    <a:gd name="connsiteX46" fmla="*/ 3492500 w 5594087"/>
                    <a:gd name="connsiteY46" fmla="*/ 177800 h 2499042"/>
                    <a:gd name="connsiteX47" fmla="*/ 3632200 w 5594087"/>
                    <a:gd name="connsiteY47" fmla="*/ 241300 h 2499042"/>
                    <a:gd name="connsiteX48" fmla="*/ 3867150 w 5594087"/>
                    <a:gd name="connsiteY48" fmla="*/ 247650 h 2499042"/>
                    <a:gd name="connsiteX49" fmla="*/ 4057650 w 5594087"/>
                    <a:gd name="connsiteY49" fmla="*/ 304800 h 2499042"/>
                    <a:gd name="connsiteX50" fmla="*/ 4305300 w 5594087"/>
                    <a:gd name="connsiteY50" fmla="*/ 323850 h 2499042"/>
                    <a:gd name="connsiteX51" fmla="*/ 4546600 w 5594087"/>
                    <a:gd name="connsiteY51" fmla="*/ 336550 h 2499042"/>
                    <a:gd name="connsiteX52" fmla="*/ 4616450 w 5594087"/>
                    <a:gd name="connsiteY52" fmla="*/ 342900 h 2499042"/>
                    <a:gd name="connsiteX53" fmla="*/ 4603750 w 5594087"/>
                    <a:gd name="connsiteY53" fmla="*/ 400050 h 2499042"/>
                    <a:gd name="connsiteX54" fmla="*/ 4432300 w 5594087"/>
                    <a:gd name="connsiteY54" fmla="*/ 514350 h 2499042"/>
                    <a:gd name="connsiteX55" fmla="*/ 4254500 w 5594087"/>
                    <a:gd name="connsiteY55" fmla="*/ 533400 h 2499042"/>
                    <a:gd name="connsiteX56" fmla="*/ 4127500 w 5594087"/>
                    <a:gd name="connsiteY56" fmla="*/ 527050 h 2499042"/>
                    <a:gd name="connsiteX57" fmla="*/ 4051300 w 5594087"/>
                    <a:gd name="connsiteY57" fmla="*/ 495300 h 2499042"/>
                    <a:gd name="connsiteX58" fmla="*/ 4019550 w 5594087"/>
                    <a:gd name="connsiteY58" fmla="*/ 539750 h 2499042"/>
                    <a:gd name="connsiteX59" fmla="*/ 4019550 w 5594087"/>
                    <a:gd name="connsiteY59" fmla="*/ 654050 h 2499042"/>
                    <a:gd name="connsiteX60" fmla="*/ 4146550 w 5594087"/>
                    <a:gd name="connsiteY60" fmla="*/ 704850 h 2499042"/>
                    <a:gd name="connsiteX61" fmla="*/ 4470400 w 5594087"/>
                    <a:gd name="connsiteY61" fmla="*/ 641350 h 2499042"/>
                    <a:gd name="connsiteX62" fmla="*/ 4819650 w 5594087"/>
                    <a:gd name="connsiteY62" fmla="*/ 444500 h 2499042"/>
                    <a:gd name="connsiteX63" fmla="*/ 4997450 w 5594087"/>
                    <a:gd name="connsiteY63" fmla="*/ 330200 h 2499042"/>
                    <a:gd name="connsiteX64" fmla="*/ 5022850 w 5594087"/>
                    <a:gd name="connsiteY64" fmla="*/ 234950 h 2499042"/>
                    <a:gd name="connsiteX65" fmla="*/ 4997450 w 5594087"/>
                    <a:gd name="connsiteY65" fmla="*/ 152400 h 2499042"/>
                    <a:gd name="connsiteX66" fmla="*/ 5099050 w 5594087"/>
                    <a:gd name="connsiteY66" fmla="*/ 25400 h 2499042"/>
                    <a:gd name="connsiteX67" fmla="*/ 5181600 w 5594087"/>
                    <a:gd name="connsiteY67" fmla="*/ 0 h 2499042"/>
                    <a:gd name="connsiteX68" fmla="*/ 5187950 w 5594087"/>
                    <a:gd name="connsiteY68" fmla="*/ 82550 h 2499042"/>
                    <a:gd name="connsiteX69" fmla="*/ 5251450 w 5594087"/>
                    <a:gd name="connsiteY69" fmla="*/ 152400 h 2499042"/>
                    <a:gd name="connsiteX70" fmla="*/ 5467350 w 5594087"/>
                    <a:gd name="connsiteY70" fmla="*/ 146050 h 2499042"/>
                    <a:gd name="connsiteX71" fmla="*/ 5556250 w 5594087"/>
                    <a:gd name="connsiteY71" fmla="*/ 2292350 h 2499042"/>
                    <a:gd name="connsiteX72" fmla="*/ 5473700 w 5594087"/>
                    <a:gd name="connsiteY72" fmla="*/ 2438400 h 2499042"/>
                    <a:gd name="connsiteX73" fmla="*/ 5067300 w 5594087"/>
                    <a:gd name="connsiteY73" fmla="*/ 2495550 h 2499042"/>
                    <a:gd name="connsiteX74" fmla="*/ 4597400 w 5594087"/>
                    <a:gd name="connsiteY74" fmla="*/ 2438400 h 2499042"/>
                    <a:gd name="connsiteX75" fmla="*/ 4546600 w 5594087"/>
                    <a:gd name="connsiteY75" fmla="*/ 2266950 h 2499042"/>
                    <a:gd name="connsiteX76" fmla="*/ 4635500 w 5594087"/>
                    <a:gd name="connsiteY76" fmla="*/ 2063750 h 2499042"/>
                    <a:gd name="connsiteX77" fmla="*/ 4616450 w 5594087"/>
                    <a:gd name="connsiteY77" fmla="*/ 1873250 h 2499042"/>
                    <a:gd name="connsiteX78" fmla="*/ 4610100 w 5594087"/>
                    <a:gd name="connsiteY78" fmla="*/ 1803400 h 2499042"/>
                    <a:gd name="connsiteX79" fmla="*/ 4705350 w 5594087"/>
                    <a:gd name="connsiteY79" fmla="*/ 1651000 h 2499042"/>
                    <a:gd name="connsiteX80" fmla="*/ 4737100 w 5594087"/>
                    <a:gd name="connsiteY80" fmla="*/ 1568450 h 2499042"/>
                    <a:gd name="connsiteX81" fmla="*/ 4679950 w 5594087"/>
                    <a:gd name="connsiteY81" fmla="*/ 1517650 h 2499042"/>
                    <a:gd name="connsiteX82" fmla="*/ 4540250 w 5594087"/>
                    <a:gd name="connsiteY82" fmla="*/ 1524000 h 2499042"/>
                    <a:gd name="connsiteX83" fmla="*/ 4406900 w 5594087"/>
                    <a:gd name="connsiteY83" fmla="*/ 1574800 h 2499042"/>
                    <a:gd name="connsiteX84" fmla="*/ 4229100 w 5594087"/>
                    <a:gd name="connsiteY84" fmla="*/ 1593850 h 2499042"/>
                    <a:gd name="connsiteX85" fmla="*/ 4051300 w 5594087"/>
                    <a:gd name="connsiteY85" fmla="*/ 1549400 h 2499042"/>
                    <a:gd name="connsiteX86" fmla="*/ 3962400 w 5594087"/>
                    <a:gd name="connsiteY86" fmla="*/ 1524000 h 2499042"/>
                    <a:gd name="connsiteX87" fmla="*/ 3930650 w 5594087"/>
                    <a:gd name="connsiteY87" fmla="*/ 1473200 h 2499042"/>
                    <a:gd name="connsiteX88" fmla="*/ 3911600 w 5594087"/>
                    <a:gd name="connsiteY88" fmla="*/ 1409700 h 2499042"/>
                    <a:gd name="connsiteX89" fmla="*/ 3943350 w 5594087"/>
                    <a:gd name="connsiteY89" fmla="*/ 1327150 h 2499042"/>
                    <a:gd name="connsiteX90" fmla="*/ 4006850 w 5594087"/>
                    <a:gd name="connsiteY90" fmla="*/ 1250950 h 2499042"/>
                    <a:gd name="connsiteX91" fmla="*/ 4064000 w 5594087"/>
                    <a:gd name="connsiteY91" fmla="*/ 1181100 h 2499042"/>
                    <a:gd name="connsiteX92" fmla="*/ 4083050 w 5594087"/>
                    <a:gd name="connsiteY92" fmla="*/ 1130300 h 2499042"/>
                    <a:gd name="connsiteX93" fmla="*/ 4057650 w 5594087"/>
                    <a:gd name="connsiteY93" fmla="*/ 1079500 h 2499042"/>
                    <a:gd name="connsiteX94" fmla="*/ 3930650 w 5594087"/>
                    <a:gd name="connsiteY94" fmla="*/ 1111250 h 2499042"/>
                    <a:gd name="connsiteX95" fmla="*/ 3835400 w 5594087"/>
                    <a:gd name="connsiteY95" fmla="*/ 1162050 h 2499042"/>
                    <a:gd name="connsiteX96" fmla="*/ 3803650 w 5594087"/>
                    <a:gd name="connsiteY96" fmla="*/ 1244600 h 2499042"/>
                    <a:gd name="connsiteX97" fmla="*/ 3759200 w 5594087"/>
                    <a:gd name="connsiteY97" fmla="*/ 1276350 h 2499042"/>
                    <a:gd name="connsiteX98" fmla="*/ 3689350 w 5594087"/>
                    <a:gd name="connsiteY98" fmla="*/ 1231900 h 2499042"/>
                    <a:gd name="connsiteX99" fmla="*/ 3632200 w 5594087"/>
                    <a:gd name="connsiteY99" fmla="*/ 1257300 h 2499042"/>
                    <a:gd name="connsiteX100" fmla="*/ 3505200 w 5594087"/>
                    <a:gd name="connsiteY100" fmla="*/ 1320800 h 2499042"/>
                    <a:gd name="connsiteX101" fmla="*/ 3371850 w 5594087"/>
                    <a:gd name="connsiteY101" fmla="*/ 1365250 h 2499042"/>
                    <a:gd name="connsiteX102" fmla="*/ 3276600 w 5594087"/>
                    <a:gd name="connsiteY102" fmla="*/ 1352550 h 2499042"/>
                    <a:gd name="connsiteX103" fmla="*/ 3232150 w 5594087"/>
                    <a:gd name="connsiteY103" fmla="*/ 1244600 h 2499042"/>
                    <a:gd name="connsiteX104" fmla="*/ 3200400 w 5594087"/>
                    <a:gd name="connsiteY104" fmla="*/ 1143000 h 2499042"/>
                    <a:gd name="connsiteX105" fmla="*/ 3111500 w 5594087"/>
                    <a:gd name="connsiteY105" fmla="*/ 1060450 h 2499042"/>
                    <a:gd name="connsiteX106" fmla="*/ 2965450 w 5594087"/>
                    <a:gd name="connsiteY106" fmla="*/ 1022350 h 2499042"/>
                    <a:gd name="connsiteX107" fmla="*/ 2832100 w 5594087"/>
                    <a:gd name="connsiteY107" fmla="*/ 977900 h 2499042"/>
                    <a:gd name="connsiteX108" fmla="*/ 2711450 w 5594087"/>
                    <a:gd name="connsiteY108" fmla="*/ 939800 h 2499042"/>
                    <a:gd name="connsiteX109" fmla="*/ 2590800 w 5594087"/>
                    <a:gd name="connsiteY109" fmla="*/ 946150 h 2499042"/>
                    <a:gd name="connsiteX110" fmla="*/ 2527300 w 5594087"/>
                    <a:gd name="connsiteY110" fmla="*/ 971550 h 2499042"/>
                    <a:gd name="connsiteX111" fmla="*/ 2578100 w 5594087"/>
                    <a:gd name="connsiteY111" fmla="*/ 1016000 h 2499042"/>
                    <a:gd name="connsiteX112" fmla="*/ 2762250 w 5594087"/>
                    <a:gd name="connsiteY112" fmla="*/ 1054100 h 2499042"/>
                    <a:gd name="connsiteX113" fmla="*/ 2819400 w 5594087"/>
                    <a:gd name="connsiteY113" fmla="*/ 1098550 h 2499042"/>
                    <a:gd name="connsiteX114" fmla="*/ 2736850 w 5594087"/>
                    <a:gd name="connsiteY114" fmla="*/ 1155700 h 2499042"/>
                    <a:gd name="connsiteX115" fmla="*/ 2432050 w 5594087"/>
                    <a:gd name="connsiteY115" fmla="*/ 1193800 h 2499042"/>
                    <a:gd name="connsiteX116" fmla="*/ 2082800 w 5594087"/>
                    <a:gd name="connsiteY116" fmla="*/ 1257300 h 2499042"/>
                    <a:gd name="connsiteX117" fmla="*/ 1492250 w 5594087"/>
                    <a:gd name="connsiteY117" fmla="*/ 1384300 h 2499042"/>
                    <a:gd name="connsiteX118" fmla="*/ 1117600 w 5594087"/>
                    <a:gd name="connsiteY118" fmla="*/ 1492250 h 2499042"/>
                    <a:gd name="connsiteX119" fmla="*/ 908050 w 5594087"/>
                    <a:gd name="connsiteY119" fmla="*/ 1568450 h 2499042"/>
                    <a:gd name="connsiteX120" fmla="*/ 755650 w 5594087"/>
                    <a:gd name="connsiteY120" fmla="*/ 1631950 h 2499042"/>
                    <a:gd name="connsiteX121" fmla="*/ 774700 w 5594087"/>
                    <a:gd name="connsiteY121" fmla="*/ 1562100 h 2499042"/>
                    <a:gd name="connsiteX122" fmla="*/ 755650 w 5594087"/>
                    <a:gd name="connsiteY122" fmla="*/ 1473200 h 2499042"/>
                    <a:gd name="connsiteX123" fmla="*/ 628650 w 5594087"/>
                    <a:gd name="connsiteY123" fmla="*/ 1485900 h 2499042"/>
                    <a:gd name="connsiteX124" fmla="*/ 457200 w 5594087"/>
                    <a:gd name="connsiteY124" fmla="*/ 1524000 h 2499042"/>
                    <a:gd name="connsiteX125" fmla="*/ 361950 w 5594087"/>
                    <a:gd name="connsiteY125" fmla="*/ 1543050 h 2499042"/>
                    <a:gd name="connsiteX126" fmla="*/ 323850 w 5594087"/>
                    <a:gd name="connsiteY126" fmla="*/ 1447800 h 2499042"/>
                    <a:gd name="connsiteX127" fmla="*/ 349250 w 5594087"/>
                    <a:gd name="connsiteY127" fmla="*/ 1339850 h 2499042"/>
                    <a:gd name="connsiteX128" fmla="*/ 266700 w 5594087"/>
                    <a:gd name="connsiteY128" fmla="*/ 1314450 h 2499042"/>
                    <a:gd name="connsiteX129" fmla="*/ 152400 w 5594087"/>
                    <a:gd name="connsiteY129" fmla="*/ 1314450 h 2499042"/>
                    <a:gd name="connsiteX130" fmla="*/ 44450 w 5594087"/>
                    <a:gd name="connsiteY130" fmla="*/ 1289050 h 2499042"/>
                    <a:gd name="connsiteX131" fmla="*/ 0 w 5594087"/>
                    <a:gd name="connsiteY131" fmla="*/ 1219200 h 2499042"/>
                    <a:gd name="connsiteX0" fmla="*/ 0 w 5594087"/>
                    <a:gd name="connsiteY0" fmla="*/ 1219200 h 2499792"/>
                    <a:gd name="connsiteX1" fmla="*/ 50800 w 5594087"/>
                    <a:gd name="connsiteY1" fmla="*/ 1174750 h 2499792"/>
                    <a:gd name="connsiteX2" fmla="*/ 152400 w 5594087"/>
                    <a:gd name="connsiteY2" fmla="*/ 1168400 h 2499792"/>
                    <a:gd name="connsiteX3" fmla="*/ 209550 w 5594087"/>
                    <a:gd name="connsiteY3" fmla="*/ 1174750 h 2499792"/>
                    <a:gd name="connsiteX4" fmla="*/ 279400 w 5594087"/>
                    <a:gd name="connsiteY4" fmla="*/ 1168400 h 2499792"/>
                    <a:gd name="connsiteX5" fmla="*/ 279400 w 5594087"/>
                    <a:gd name="connsiteY5" fmla="*/ 1168400 h 2499792"/>
                    <a:gd name="connsiteX6" fmla="*/ 361950 w 5594087"/>
                    <a:gd name="connsiteY6" fmla="*/ 1200150 h 2499792"/>
                    <a:gd name="connsiteX7" fmla="*/ 400050 w 5594087"/>
                    <a:gd name="connsiteY7" fmla="*/ 1225550 h 2499792"/>
                    <a:gd name="connsiteX8" fmla="*/ 476250 w 5594087"/>
                    <a:gd name="connsiteY8" fmla="*/ 1244600 h 2499792"/>
                    <a:gd name="connsiteX9" fmla="*/ 552450 w 5594087"/>
                    <a:gd name="connsiteY9" fmla="*/ 1244600 h 2499792"/>
                    <a:gd name="connsiteX10" fmla="*/ 590550 w 5594087"/>
                    <a:gd name="connsiteY10" fmla="*/ 1212850 h 2499792"/>
                    <a:gd name="connsiteX11" fmla="*/ 577850 w 5594087"/>
                    <a:gd name="connsiteY11" fmla="*/ 1168400 h 2499792"/>
                    <a:gd name="connsiteX12" fmla="*/ 647700 w 5594087"/>
                    <a:gd name="connsiteY12" fmla="*/ 1143000 h 2499792"/>
                    <a:gd name="connsiteX13" fmla="*/ 698500 w 5594087"/>
                    <a:gd name="connsiteY13" fmla="*/ 1079500 h 2499792"/>
                    <a:gd name="connsiteX14" fmla="*/ 787400 w 5594087"/>
                    <a:gd name="connsiteY14" fmla="*/ 1035050 h 2499792"/>
                    <a:gd name="connsiteX15" fmla="*/ 869950 w 5594087"/>
                    <a:gd name="connsiteY15" fmla="*/ 996950 h 2499792"/>
                    <a:gd name="connsiteX16" fmla="*/ 933450 w 5594087"/>
                    <a:gd name="connsiteY16" fmla="*/ 984250 h 2499792"/>
                    <a:gd name="connsiteX17" fmla="*/ 933450 w 5594087"/>
                    <a:gd name="connsiteY17" fmla="*/ 984250 h 2499792"/>
                    <a:gd name="connsiteX18" fmla="*/ 977900 w 5594087"/>
                    <a:gd name="connsiteY18" fmla="*/ 895350 h 2499792"/>
                    <a:gd name="connsiteX19" fmla="*/ 1092200 w 5594087"/>
                    <a:gd name="connsiteY19" fmla="*/ 844550 h 2499792"/>
                    <a:gd name="connsiteX20" fmla="*/ 1155700 w 5594087"/>
                    <a:gd name="connsiteY20" fmla="*/ 812800 h 2499792"/>
                    <a:gd name="connsiteX21" fmla="*/ 1212850 w 5594087"/>
                    <a:gd name="connsiteY21" fmla="*/ 787400 h 2499792"/>
                    <a:gd name="connsiteX22" fmla="*/ 1295400 w 5594087"/>
                    <a:gd name="connsiteY22" fmla="*/ 742950 h 2499792"/>
                    <a:gd name="connsiteX23" fmla="*/ 1371600 w 5594087"/>
                    <a:gd name="connsiteY23" fmla="*/ 730250 h 2499792"/>
                    <a:gd name="connsiteX24" fmla="*/ 1371600 w 5594087"/>
                    <a:gd name="connsiteY24" fmla="*/ 730250 h 2499792"/>
                    <a:gd name="connsiteX25" fmla="*/ 1441450 w 5594087"/>
                    <a:gd name="connsiteY25" fmla="*/ 768350 h 2499792"/>
                    <a:gd name="connsiteX26" fmla="*/ 1511300 w 5594087"/>
                    <a:gd name="connsiteY26" fmla="*/ 806450 h 2499792"/>
                    <a:gd name="connsiteX27" fmla="*/ 1562100 w 5594087"/>
                    <a:gd name="connsiteY27" fmla="*/ 781050 h 2499792"/>
                    <a:gd name="connsiteX28" fmla="*/ 1587500 w 5594087"/>
                    <a:gd name="connsiteY28" fmla="*/ 685800 h 2499792"/>
                    <a:gd name="connsiteX29" fmla="*/ 1606550 w 5594087"/>
                    <a:gd name="connsiteY29" fmla="*/ 590550 h 2499792"/>
                    <a:gd name="connsiteX30" fmla="*/ 1670050 w 5594087"/>
                    <a:gd name="connsiteY30" fmla="*/ 482600 h 2499792"/>
                    <a:gd name="connsiteX31" fmla="*/ 1771650 w 5594087"/>
                    <a:gd name="connsiteY31" fmla="*/ 463550 h 2499792"/>
                    <a:gd name="connsiteX32" fmla="*/ 1866900 w 5594087"/>
                    <a:gd name="connsiteY32" fmla="*/ 387350 h 2499792"/>
                    <a:gd name="connsiteX33" fmla="*/ 1987550 w 5594087"/>
                    <a:gd name="connsiteY33" fmla="*/ 400050 h 2499792"/>
                    <a:gd name="connsiteX34" fmla="*/ 2133600 w 5594087"/>
                    <a:gd name="connsiteY34" fmla="*/ 311150 h 2499792"/>
                    <a:gd name="connsiteX35" fmla="*/ 2228850 w 5594087"/>
                    <a:gd name="connsiteY35" fmla="*/ 311150 h 2499792"/>
                    <a:gd name="connsiteX36" fmla="*/ 2362200 w 5594087"/>
                    <a:gd name="connsiteY36" fmla="*/ 266700 h 2499792"/>
                    <a:gd name="connsiteX37" fmla="*/ 2508250 w 5594087"/>
                    <a:gd name="connsiteY37" fmla="*/ 234950 h 2499792"/>
                    <a:gd name="connsiteX38" fmla="*/ 2692400 w 5594087"/>
                    <a:gd name="connsiteY38" fmla="*/ 177800 h 2499792"/>
                    <a:gd name="connsiteX39" fmla="*/ 2832100 w 5594087"/>
                    <a:gd name="connsiteY39" fmla="*/ 209550 h 2499792"/>
                    <a:gd name="connsiteX40" fmla="*/ 2997200 w 5594087"/>
                    <a:gd name="connsiteY40" fmla="*/ 228600 h 2499792"/>
                    <a:gd name="connsiteX41" fmla="*/ 3136900 w 5594087"/>
                    <a:gd name="connsiteY41" fmla="*/ 209550 h 2499792"/>
                    <a:gd name="connsiteX42" fmla="*/ 3200400 w 5594087"/>
                    <a:gd name="connsiteY42" fmla="*/ 165100 h 2499792"/>
                    <a:gd name="connsiteX43" fmla="*/ 3225800 w 5594087"/>
                    <a:gd name="connsiteY43" fmla="*/ 69850 h 2499792"/>
                    <a:gd name="connsiteX44" fmla="*/ 3257550 w 5594087"/>
                    <a:gd name="connsiteY44" fmla="*/ 38100 h 2499792"/>
                    <a:gd name="connsiteX45" fmla="*/ 3378200 w 5594087"/>
                    <a:gd name="connsiteY45" fmla="*/ 63500 h 2499792"/>
                    <a:gd name="connsiteX46" fmla="*/ 3492500 w 5594087"/>
                    <a:gd name="connsiteY46" fmla="*/ 177800 h 2499792"/>
                    <a:gd name="connsiteX47" fmla="*/ 3632200 w 5594087"/>
                    <a:gd name="connsiteY47" fmla="*/ 241300 h 2499792"/>
                    <a:gd name="connsiteX48" fmla="*/ 3867150 w 5594087"/>
                    <a:gd name="connsiteY48" fmla="*/ 247650 h 2499792"/>
                    <a:gd name="connsiteX49" fmla="*/ 4057650 w 5594087"/>
                    <a:gd name="connsiteY49" fmla="*/ 304800 h 2499792"/>
                    <a:gd name="connsiteX50" fmla="*/ 4305300 w 5594087"/>
                    <a:gd name="connsiteY50" fmla="*/ 323850 h 2499792"/>
                    <a:gd name="connsiteX51" fmla="*/ 4546600 w 5594087"/>
                    <a:gd name="connsiteY51" fmla="*/ 336550 h 2499792"/>
                    <a:gd name="connsiteX52" fmla="*/ 4616450 w 5594087"/>
                    <a:gd name="connsiteY52" fmla="*/ 342900 h 2499792"/>
                    <a:gd name="connsiteX53" fmla="*/ 4603750 w 5594087"/>
                    <a:gd name="connsiteY53" fmla="*/ 400050 h 2499792"/>
                    <a:gd name="connsiteX54" fmla="*/ 4432300 w 5594087"/>
                    <a:gd name="connsiteY54" fmla="*/ 514350 h 2499792"/>
                    <a:gd name="connsiteX55" fmla="*/ 4254500 w 5594087"/>
                    <a:gd name="connsiteY55" fmla="*/ 533400 h 2499792"/>
                    <a:gd name="connsiteX56" fmla="*/ 4127500 w 5594087"/>
                    <a:gd name="connsiteY56" fmla="*/ 527050 h 2499792"/>
                    <a:gd name="connsiteX57" fmla="*/ 4051300 w 5594087"/>
                    <a:gd name="connsiteY57" fmla="*/ 495300 h 2499792"/>
                    <a:gd name="connsiteX58" fmla="*/ 4019550 w 5594087"/>
                    <a:gd name="connsiteY58" fmla="*/ 539750 h 2499792"/>
                    <a:gd name="connsiteX59" fmla="*/ 4019550 w 5594087"/>
                    <a:gd name="connsiteY59" fmla="*/ 654050 h 2499792"/>
                    <a:gd name="connsiteX60" fmla="*/ 4146550 w 5594087"/>
                    <a:gd name="connsiteY60" fmla="*/ 704850 h 2499792"/>
                    <a:gd name="connsiteX61" fmla="*/ 4470400 w 5594087"/>
                    <a:gd name="connsiteY61" fmla="*/ 641350 h 2499792"/>
                    <a:gd name="connsiteX62" fmla="*/ 4819650 w 5594087"/>
                    <a:gd name="connsiteY62" fmla="*/ 444500 h 2499792"/>
                    <a:gd name="connsiteX63" fmla="*/ 4997450 w 5594087"/>
                    <a:gd name="connsiteY63" fmla="*/ 330200 h 2499792"/>
                    <a:gd name="connsiteX64" fmla="*/ 5022850 w 5594087"/>
                    <a:gd name="connsiteY64" fmla="*/ 234950 h 2499792"/>
                    <a:gd name="connsiteX65" fmla="*/ 4997450 w 5594087"/>
                    <a:gd name="connsiteY65" fmla="*/ 152400 h 2499792"/>
                    <a:gd name="connsiteX66" fmla="*/ 5099050 w 5594087"/>
                    <a:gd name="connsiteY66" fmla="*/ 25400 h 2499792"/>
                    <a:gd name="connsiteX67" fmla="*/ 5181600 w 5594087"/>
                    <a:gd name="connsiteY67" fmla="*/ 0 h 2499792"/>
                    <a:gd name="connsiteX68" fmla="*/ 5187950 w 5594087"/>
                    <a:gd name="connsiteY68" fmla="*/ 82550 h 2499792"/>
                    <a:gd name="connsiteX69" fmla="*/ 5251450 w 5594087"/>
                    <a:gd name="connsiteY69" fmla="*/ 152400 h 2499792"/>
                    <a:gd name="connsiteX70" fmla="*/ 5467350 w 5594087"/>
                    <a:gd name="connsiteY70" fmla="*/ 146050 h 2499792"/>
                    <a:gd name="connsiteX71" fmla="*/ 5556250 w 5594087"/>
                    <a:gd name="connsiteY71" fmla="*/ 2292350 h 2499792"/>
                    <a:gd name="connsiteX72" fmla="*/ 5473700 w 5594087"/>
                    <a:gd name="connsiteY72" fmla="*/ 2438400 h 2499792"/>
                    <a:gd name="connsiteX73" fmla="*/ 5067300 w 5594087"/>
                    <a:gd name="connsiteY73" fmla="*/ 2495550 h 2499792"/>
                    <a:gd name="connsiteX74" fmla="*/ 4819650 w 5594087"/>
                    <a:gd name="connsiteY74" fmla="*/ 2489200 h 2499792"/>
                    <a:gd name="connsiteX75" fmla="*/ 4597400 w 5594087"/>
                    <a:gd name="connsiteY75" fmla="*/ 2438400 h 2499792"/>
                    <a:gd name="connsiteX76" fmla="*/ 4546600 w 5594087"/>
                    <a:gd name="connsiteY76" fmla="*/ 2266950 h 2499792"/>
                    <a:gd name="connsiteX77" fmla="*/ 4635500 w 5594087"/>
                    <a:gd name="connsiteY77" fmla="*/ 2063750 h 2499792"/>
                    <a:gd name="connsiteX78" fmla="*/ 4616450 w 5594087"/>
                    <a:gd name="connsiteY78" fmla="*/ 1873250 h 2499792"/>
                    <a:gd name="connsiteX79" fmla="*/ 4610100 w 5594087"/>
                    <a:gd name="connsiteY79" fmla="*/ 1803400 h 2499792"/>
                    <a:gd name="connsiteX80" fmla="*/ 4705350 w 5594087"/>
                    <a:gd name="connsiteY80" fmla="*/ 1651000 h 2499792"/>
                    <a:gd name="connsiteX81" fmla="*/ 4737100 w 5594087"/>
                    <a:gd name="connsiteY81" fmla="*/ 1568450 h 2499792"/>
                    <a:gd name="connsiteX82" fmla="*/ 4679950 w 5594087"/>
                    <a:gd name="connsiteY82" fmla="*/ 1517650 h 2499792"/>
                    <a:gd name="connsiteX83" fmla="*/ 4540250 w 5594087"/>
                    <a:gd name="connsiteY83" fmla="*/ 1524000 h 2499792"/>
                    <a:gd name="connsiteX84" fmla="*/ 4406900 w 5594087"/>
                    <a:gd name="connsiteY84" fmla="*/ 1574800 h 2499792"/>
                    <a:gd name="connsiteX85" fmla="*/ 4229100 w 5594087"/>
                    <a:gd name="connsiteY85" fmla="*/ 1593850 h 2499792"/>
                    <a:gd name="connsiteX86" fmla="*/ 4051300 w 5594087"/>
                    <a:gd name="connsiteY86" fmla="*/ 1549400 h 2499792"/>
                    <a:gd name="connsiteX87" fmla="*/ 3962400 w 5594087"/>
                    <a:gd name="connsiteY87" fmla="*/ 1524000 h 2499792"/>
                    <a:gd name="connsiteX88" fmla="*/ 3930650 w 5594087"/>
                    <a:gd name="connsiteY88" fmla="*/ 1473200 h 2499792"/>
                    <a:gd name="connsiteX89" fmla="*/ 3911600 w 5594087"/>
                    <a:gd name="connsiteY89" fmla="*/ 1409700 h 2499792"/>
                    <a:gd name="connsiteX90" fmla="*/ 3943350 w 5594087"/>
                    <a:gd name="connsiteY90" fmla="*/ 1327150 h 2499792"/>
                    <a:gd name="connsiteX91" fmla="*/ 4006850 w 5594087"/>
                    <a:gd name="connsiteY91" fmla="*/ 1250950 h 2499792"/>
                    <a:gd name="connsiteX92" fmla="*/ 4064000 w 5594087"/>
                    <a:gd name="connsiteY92" fmla="*/ 1181100 h 2499792"/>
                    <a:gd name="connsiteX93" fmla="*/ 4083050 w 5594087"/>
                    <a:gd name="connsiteY93" fmla="*/ 1130300 h 2499792"/>
                    <a:gd name="connsiteX94" fmla="*/ 4057650 w 5594087"/>
                    <a:gd name="connsiteY94" fmla="*/ 1079500 h 2499792"/>
                    <a:gd name="connsiteX95" fmla="*/ 3930650 w 5594087"/>
                    <a:gd name="connsiteY95" fmla="*/ 1111250 h 2499792"/>
                    <a:gd name="connsiteX96" fmla="*/ 3835400 w 5594087"/>
                    <a:gd name="connsiteY96" fmla="*/ 1162050 h 2499792"/>
                    <a:gd name="connsiteX97" fmla="*/ 3803650 w 5594087"/>
                    <a:gd name="connsiteY97" fmla="*/ 1244600 h 2499792"/>
                    <a:gd name="connsiteX98" fmla="*/ 3759200 w 5594087"/>
                    <a:gd name="connsiteY98" fmla="*/ 1276350 h 2499792"/>
                    <a:gd name="connsiteX99" fmla="*/ 3689350 w 5594087"/>
                    <a:gd name="connsiteY99" fmla="*/ 1231900 h 2499792"/>
                    <a:gd name="connsiteX100" fmla="*/ 3632200 w 5594087"/>
                    <a:gd name="connsiteY100" fmla="*/ 1257300 h 2499792"/>
                    <a:gd name="connsiteX101" fmla="*/ 3505200 w 5594087"/>
                    <a:gd name="connsiteY101" fmla="*/ 1320800 h 2499792"/>
                    <a:gd name="connsiteX102" fmla="*/ 3371850 w 5594087"/>
                    <a:gd name="connsiteY102" fmla="*/ 1365250 h 2499792"/>
                    <a:gd name="connsiteX103" fmla="*/ 3276600 w 5594087"/>
                    <a:gd name="connsiteY103" fmla="*/ 1352550 h 2499792"/>
                    <a:gd name="connsiteX104" fmla="*/ 3232150 w 5594087"/>
                    <a:gd name="connsiteY104" fmla="*/ 1244600 h 2499792"/>
                    <a:gd name="connsiteX105" fmla="*/ 3200400 w 5594087"/>
                    <a:gd name="connsiteY105" fmla="*/ 1143000 h 2499792"/>
                    <a:gd name="connsiteX106" fmla="*/ 3111500 w 5594087"/>
                    <a:gd name="connsiteY106" fmla="*/ 1060450 h 2499792"/>
                    <a:gd name="connsiteX107" fmla="*/ 2965450 w 5594087"/>
                    <a:gd name="connsiteY107" fmla="*/ 1022350 h 2499792"/>
                    <a:gd name="connsiteX108" fmla="*/ 2832100 w 5594087"/>
                    <a:gd name="connsiteY108" fmla="*/ 977900 h 2499792"/>
                    <a:gd name="connsiteX109" fmla="*/ 2711450 w 5594087"/>
                    <a:gd name="connsiteY109" fmla="*/ 939800 h 2499792"/>
                    <a:gd name="connsiteX110" fmla="*/ 2590800 w 5594087"/>
                    <a:gd name="connsiteY110" fmla="*/ 946150 h 2499792"/>
                    <a:gd name="connsiteX111" fmla="*/ 2527300 w 5594087"/>
                    <a:gd name="connsiteY111" fmla="*/ 971550 h 2499792"/>
                    <a:gd name="connsiteX112" fmla="*/ 2578100 w 5594087"/>
                    <a:gd name="connsiteY112" fmla="*/ 1016000 h 2499792"/>
                    <a:gd name="connsiteX113" fmla="*/ 2762250 w 5594087"/>
                    <a:gd name="connsiteY113" fmla="*/ 1054100 h 2499792"/>
                    <a:gd name="connsiteX114" fmla="*/ 2819400 w 5594087"/>
                    <a:gd name="connsiteY114" fmla="*/ 1098550 h 2499792"/>
                    <a:gd name="connsiteX115" fmla="*/ 2736850 w 5594087"/>
                    <a:gd name="connsiteY115" fmla="*/ 1155700 h 2499792"/>
                    <a:gd name="connsiteX116" fmla="*/ 2432050 w 5594087"/>
                    <a:gd name="connsiteY116" fmla="*/ 1193800 h 2499792"/>
                    <a:gd name="connsiteX117" fmla="*/ 2082800 w 5594087"/>
                    <a:gd name="connsiteY117" fmla="*/ 1257300 h 2499792"/>
                    <a:gd name="connsiteX118" fmla="*/ 1492250 w 5594087"/>
                    <a:gd name="connsiteY118" fmla="*/ 1384300 h 2499792"/>
                    <a:gd name="connsiteX119" fmla="*/ 1117600 w 5594087"/>
                    <a:gd name="connsiteY119" fmla="*/ 1492250 h 2499792"/>
                    <a:gd name="connsiteX120" fmla="*/ 908050 w 5594087"/>
                    <a:gd name="connsiteY120" fmla="*/ 1568450 h 2499792"/>
                    <a:gd name="connsiteX121" fmla="*/ 755650 w 5594087"/>
                    <a:gd name="connsiteY121" fmla="*/ 1631950 h 2499792"/>
                    <a:gd name="connsiteX122" fmla="*/ 774700 w 5594087"/>
                    <a:gd name="connsiteY122" fmla="*/ 1562100 h 2499792"/>
                    <a:gd name="connsiteX123" fmla="*/ 755650 w 5594087"/>
                    <a:gd name="connsiteY123" fmla="*/ 1473200 h 2499792"/>
                    <a:gd name="connsiteX124" fmla="*/ 628650 w 5594087"/>
                    <a:gd name="connsiteY124" fmla="*/ 1485900 h 2499792"/>
                    <a:gd name="connsiteX125" fmla="*/ 457200 w 5594087"/>
                    <a:gd name="connsiteY125" fmla="*/ 1524000 h 2499792"/>
                    <a:gd name="connsiteX126" fmla="*/ 361950 w 5594087"/>
                    <a:gd name="connsiteY126" fmla="*/ 1543050 h 2499792"/>
                    <a:gd name="connsiteX127" fmla="*/ 323850 w 5594087"/>
                    <a:gd name="connsiteY127" fmla="*/ 1447800 h 2499792"/>
                    <a:gd name="connsiteX128" fmla="*/ 349250 w 5594087"/>
                    <a:gd name="connsiteY128" fmla="*/ 1339850 h 2499792"/>
                    <a:gd name="connsiteX129" fmla="*/ 266700 w 5594087"/>
                    <a:gd name="connsiteY129" fmla="*/ 1314450 h 2499792"/>
                    <a:gd name="connsiteX130" fmla="*/ 152400 w 5594087"/>
                    <a:gd name="connsiteY130" fmla="*/ 1314450 h 2499792"/>
                    <a:gd name="connsiteX131" fmla="*/ 44450 w 5594087"/>
                    <a:gd name="connsiteY131" fmla="*/ 1289050 h 2499792"/>
                    <a:gd name="connsiteX132" fmla="*/ 0 w 5594087"/>
                    <a:gd name="connsiteY132" fmla="*/ 1219200 h 2499792"/>
                    <a:gd name="connsiteX0" fmla="*/ 0 w 5574919"/>
                    <a:gd name="connsiteY0" fmla="*/ 1219200 h 2499792"/>
                    <a:gd name="connsiteX1" fmla="*/ 50800 w 5574919"/>
                    <a:gd name="connsiteY1" fmla="*/ 1174750 h 2499792"/>
                    <a:gd name="connsiteX2" fmla="*/ 152400 w 5574919"/>
                    <a:gd name="connsiteY2" fmla="*/ 1168400 h 2499792"/>
                    <a:gd name="connsiteX3" fmla="*/ 209550 w 5574919"/>
                    <a:gd name="connsiteY3" fmla="*/ 1174750 h 2499792"/>
                    <a:gd name="connsiteX4" fmla="*/ 279400 w 5574919"/>
                    <a:gd name="connsiteY4" fmla="*/ 1168400 h 2499792"/>
                    <a:gd name="connsiteX5" fmla="*/ 279400 w 5574919"/>
                    <a:gd name="connsiteY5" fmla="*/ 1168400 h 2499792"/>
                    <a:gd name="connsiteX6" fmla="*/ 361950 w 5574919"/>
                    <a:gd name="connsiteY6" fmla="*/ 1200150 h 2499792"/>
                    <a:gd name="connsiteX7" fmla="*/ 400050 w 5574919"/>
                    <a:gd name="connsiteY7" fmla="*/ 1225550 h 2499792"/>
                    <a:gd name="connsiteX8" fmla="*/ 476250 w 5574919"/>
                    <a:gd name="connsiteY8" fmla="*/ 1244600 h 2499792"/>
                    <a:gd name="connsiteX9" fmla="*/ 552450 w 5574919"/>
                    <a:gd name="connsiteY9" fmla="*/ 1244600 h 2499792"/>
                    <a:gd name="connsiteX10" fmla="*/ 590550 w 5574919"/>
                    <a:gd name="connsiteY10" fmla="*/ 1212850 h 2499792"/>
                    <a:gd name="connsiteX11" fmla="*/ 577850 w 5574919"/>
                    <a:gd name="connsiteY11" fmla="*/ 1168400 h 2499792"/>
                    <a:gd name="connsiteX12" fmla="*/ 647700 w 5574919"/>
                    <a:gd name="connsiteY12" fmla="*/ 1143000 h 2499792"/>
                    <a:gd name="connsiteX13" fmla="*/ 698500 w 5574919"/>
                    <a:gd name="connsiteY13" fmla="*/ 1079500 h 2499792"/>
                    <a:gd name="connsiteX14" fmla="*/ 787400 w 5574919"/>
                    <a:gd name="connsiteY14" fmla="*/ 1035050 h 2499792"/>
                    <a:gd name="connsiteX15" fmla="*/ 869950 w 5574919"/>
                    <a:gd name="connsiteY15" fmla="*/ 996950 h 2499792"/>
                    <a:gd name="connsiteX16" fmla="*/ 933450 w 5574919"/>
                    <a:gd name="connsiteY16" fmla="*/ 984250 h 2499792"/>
                    <a:gd name="connsiteX17" fmla="*/ 933450 w 5574919"/>
                    <a:gd name="connsiteY17" fmla="*/ 984250 h 2499792"/>
                    <a:gd name="connsiteX18" fmla="*/ 977900 w 5574919"/>
                    <a:gd name="connsiteY18" fmla="*/ 895350 h 2499792"/>
                    <a:gd name="connsiteX19" fmla="*/ 1092200 w 5574919"/>
                    <a:gd name="connsiteY19" fmla="*/ 844550 h 2499792"/>
                    <a:gd name="connsiteX20" fmla="*/ 1155700 w 5574919"/>
                    <a:gd name="connsiteY20" fmla="*/ 812800 h 2499792"/>
                    <a:gd name="connsiteX21" fmla="*/ 1212850 w 5574919"/>
                    <a:gd name="connsiteY21" fmla="*/ 787400 h 2499792"/>
                    <a:gd name="connsiteX22" fmla="*/ 1295400 w 5574919"/>
                    <a:gd name="connsiteY22" fmla="*/ 742950 h 2499792"/>
                    <a:gd name="connsiteX23" fmla="*/ 1371600 w 5574919"/>
                    <a:gd name="connsiteY23" fmla="*/ 730250 h 2499792"/>
                    <a:gd name="connsiteX24" fmla="*/ 1371600 w 5574919"/>
                    <a:gd name="connsiteY24" fmla="*/ 730250 h 2499792"/>
                    <a:gd name="connsiteX25" fmla="*/ 1441450 w 5574919"/>
                    <a:gd name="connsiteY25" fmla="*/ 768350 h 2499792"/>
                    <a:gd name="connsiteX26" fmla="*/ 1511300 w 5574919"/>
                    <a:gd name="connsiteY26" fmla="*/ 806450 h 2499792"/>
                    <a:gd name="connsiteX27" fmla="*/ 1562100 w 5574919"/>
                    <a:gd name="connsiteY27" fmla="*/ 781050 h 2499792"/>
                    <a:gd name="connsiteX28" fmla="*/ 1587500 w 5574919"/>
                    <a:gd name="connsiteY28" fmla="*/ 685800 h 2499792"/>
                    <a:gd name="connsiteX29" fmla="*/ 1606550 w 5574919"/>
                    <a:gd name="connsiteY29" fmla="*/ 590550 h 2499792"/>
                    <a:gd name="connsiteX30" fmla="*/ 1670050 w 5574919"/>
                    <a:gd name="connsiteY30" fmla="*/ 482600 h 2499792"/>
                    <a:gd name="connsiteX31" fmla="*/ 1771650 w 5574919"/>
                    <a:gd name="connsiteY31" fmla="*/ 463550 h 2499792"/>
                    <a:gd name="connsiteX32" fmla="*/ 1866900 w 5574919"/>
                    <a:gd name="connsiteY32" fmla="*/ 387350 h 2499792"/>
                    <a:gd name="connsiteX33" fmla="*/ 1987550 w 5574919"/>
                    <a:gd name="connsiteY33" fmla="*/ 400050 h 2499792"/>
                    <a:gd name="connsiteX34" fmla="*/ 2133600 w 5574919"/>
                    <a:gd name="connsiteY34" fmla="*/ 311150 h 2499792"/>
                    <a:gd name="connsiteX35" fmla="*/ 2228850 w 5574919"/>
                    <a:gd name="connsiteY35" fmla="*/ 311150 h 2499792"/>
                    <a:gd name="connsiteX36" fmla="*/ 2362200 w 5574919"/>
                    <a:gd name="connsiteY36" fmla="*/ 266700 h 2499792"/>
                    <a:gd name="connsiteX37" fmla="*/ 2508250 w 5574919"/>
                    <a:gd name="connsiteY37" fmla="*/ 234950 h 2499792"/>
                    <a:gd name="connsiteX38" fmla="*/ 2692400 w 5574919"/>
                    <a:gd name="connsiteY38" fmla="*/ 177800 h 2499792"/>
                    <a:gd name="connsiteX39" fmla="*/ 2832100 w 5574919"/>
                    <a:gd name="connsiteY39" fmla="*/ 209550 h 2499792"/>
                    <a:gd name="connsiteX40" fmla="*/ 2997200 w 5574919"/>
                    <a:gd name="connsiteY40" fmla="*/ 228600 h 2499792"/>
                    <a:gd name="connsiteX41" fmla="*/ 3136900 w 5574919"/>
                    <a:gd name="connsiteY41" fmla="*/ 209550 h 2499792"/>
                    <a:gd name="connsiteX42" fmla="*/ 3200400 w 5574919"/>
                    <a:gd name="connsiteY42" fmla="*/ 165100 h 2499792"/>
                    <a:gd name="connsiteX43" fmla="*/ 3225800 w 5574919"/>
                    <a:gd name="connsiteY43" fmla="*/ 69850 h 2499792"/>
                    <a:gd name="connsiteX44" fmla="*/ 3257550 w 5574919"/>
                    <a:gd name="connsiteY44" fmla="*/ 38100 h 2499792"/>
                    <a:gd name="connsiteX45" fmla="*/ 3378200 w 5574919"/>
                    <a:gd name="connsiteY45" fmla="*/ 63500 h 2499792"/>
                    <a:gd name="connsiteX46" fmla="*/ 3492500 w 5574919"/>
                    <a:gd name="connsiteY46" fmla="*/ 177800 h 2499792"/>
                    <a:gd name="connsiteX47" fmla="*/ 3632200 w 5574919"/>
                    <a:gd name="connsiteY47" fmla="*/ 241300 h 2499792"/>
                    <a:gd name="connsiteX48" fmla="*/ 3867150 w 5574919"/>
                    <a:gd name="connsiteY48" fmla="*/ 247650 h 2499792"/>
                    <a:gd name="connsiteX49" fmla="*/ 4057650 w 5574919"/>
                    <a:gd name="connsiteY49" fmla="*/ 304800 h 2499792"/>
                    <a:gd name="connsiteX50" fmla="*/ 4305300 w 5574919"/>
                    <a:gd name="connsiteY50" fmla="*/ 323850 h 2499792"/>
                    <a:gd name="connsiteX51" fmla="*/ 4546600 w 5574919"/>
                    <a:gd name="connsiteY51" fmla="*/ 336550 h 2499792"/>
                    <a:gd name="connsiteX52" fmla="*/ 4616450 w 5574919"/>
                    <a:gd name="connsiteY52" fmla="*/ 342900 h 2499792"/>
                    <a:gd name="connsiteX53" fmla="*/ 4603750 w 5574919"/>
                    <a:gd name="connsiteY53" fmla="*/ 400050 h 2499792"/>
                    <a:gd name="connsiteX54" fmla="*/ 4432300 w 5574919"/>
                    <a:gd name="connsiteY54" fmla="*/ 514350 h 2499792"/>
                    <a:gd name="connsiteX55" fmla="*/ 4254500 w 5574919"/>
                    <a:gd name="connsiteY55" fmla="*/ 533400 h 2499792"/>
                    <a:gd name="connsiteX56" fmla="*/ 4127500 w 5574919"/>
                    <a:gd name="connsiteY56" fmla="*/ 527050 h 2499792"/>
                    <a:gd name="connsiteX57" fmla="*/ 4051300 w 5574919"/>
                    <a:gd name="connsiteY57" fmla="*/ 495300 h 2499792"/>
                    <a:gd name="connsiteX58" fmla="*/ 4019550 w 5574919"/>
                    <a:gd name="connsiteY58" fmla="*/ 539750 h 2499792"/>
                    <a:gd name="connsiteX59" fmla="*/ 4019550 w 5574919"/>
                    <a:gd name="connsiteY59" fmla="*/ 654050 h 2499792"/>
                    <a:gd name="connsiteX60" fmla="*/ 4146550 w 5574919"/>
                    <a:gd name="connsiteY60" fmla="*/ 704850 h 2499792"/>
                    <a:gd name="connsiteX61" fmla="*/ 4470400 w 5574919"/>
                    <a:gd name="connsiteY61" fmla="*/ 641350 h 2499792"/>
                    <a:gd name="connsiteX62" fmla="*/ 4819650 w 5574919"/>
                    <a:gd name="connsiteY62" fmla="*/ 444500 h 2499792"/>
                    <a:gd name="connsiteX63" fmla="*/ 4997450 w 5574919"/>
                    <a:gd name="connsiteY63" fmla="*/ 330200 h 2499792"/>
                    <a:gd name="connsiteX64" fmla="*/ 5022850 w 5574919"/>
                    <a:gd name="connsiteY64" fmla="*/ 234950 h 2499792"/>
                    <a:gd name="connsiteX65" fmla="*/ 4997450 w 5574919"/>
                    <a:gd name="connsiteY65" fmla="*/ 152400 h 2499792"/>
                    <a:gd name="connsiteX66" fmla="*/ 5099050 w 5574919"/>
                    <a:gd name="connsiteY66" fmla="*/ 25400 h 2499792"/>
                    <a:gd name="connsiteX67" fmla="*/ 5181600 w 5574919"/>
                    <a:gd name="connsiteY67" fmla="*/ 0 h 2499792"/>
                    <a:gd name="connsiteX68" fmla="*/ 5187950 w 5574919"/>
                    <a:gd name="connsiteY68" fmla="*/ 82550 h 2499792"/>
                    <a:gd name="connsiteX69" fmla="*/ 5251450 w 5574919"/>
                    <a:gd name="connsiteY69" fmla="*/ 152400 h 2499792"/>
                    <a:gd name="connsiteX70" fmla="*/ 5467350 w 5574919"/>
                    <a:gd name="connsiteY70" fmla="*/ 146050 h 2499792"/>
                    <a:gd name="connsiteX71" fmla="*/ 5556250 w 5574919"/>
                    <a:gd name="connsiteY71" fmla="*/ 2292350 h 2499792"/>
                    <a:gd name="connsiteX72" fmla="*/ 5473700 w 5574919"/>
                    <a:gd name="connsiteY72" fmla="*/ 2438400 h 2499792"/>
                    <a:gd name="connsiteX73" fmla="*/ 5067300 w 5574919"/>
                    <a:gd name="connsiteY73" fmla="*/ 2495550 h 2499792"/>
                    <a:gd name="connsiteX74" fmla="*/ 4819650 w 5574919"/>
                    <a:gd name="connsiteY74" fmla="*/ 2489200 h 2499792"/>
                    <a:gd name="connsiteX75" fmla="*/ 4597400 w 5574919"/>
                    <a:gd name="connsiteY75" fmla="*/ 2438400 h 2499792"/>
                    <a:gd name="connsiteX76" fmla="*/ 4546600 w 5574919"/>
                    <a:gd name="connsiteY76" fmla="*/ 2266950 h 2499792"/>
                    <a:gd name="connsiteX77" fmla="*/ 4635500 w 5574919"/>
                    <a:gd name="connsiteY77" fmla="*/ 2063750 h 2499792"/>
                    <a:gd name="connsiteX78" fmla="*/ 4616450 w 5574919"/>
                    <a:gd name="connsiteY78" fmla="*/ 1873250 h 2499792"/>
                    <a:gd name="connsiteX79" fmla="*/ 4610100 w 5574919"/>
                    <a:gd name="connsiteY79" fmla="*/ 1803400 h 2499792"/>
                    <a:gd name="connsiteX80" fmla="*/ 4705350 w 5574919"/>
                    <a:gd name="connsiteY80" fmla="*/ 1651000 h 2499792"/>
                    <a:gd name="connsiteX81" fmla="*/ 4737100 w 5574919"/>
                    <a:gd name="connsiteY81" fmla="*/ 1568450 h 2499792"/>
                    <a:gd name="connsiteX82" fmla="*/ 4679950 w 5574919"/>
                    <a:gd name="connsiteY82" fmla="*/ 1517650 h 2499792"/>
                    <a:gd name="connsiteX83" fmla="*/ 4540250 w 5574919"/>
                    <a:gd name="connsiteY83" fmla="*/ 1524000 h 2499792"/>
                    <a:gd name="connsiteX84" fmla="*/ 4406900 w 5574919"/>
                    <a:gd name="connsiteY84" fmla="*/ 1574800 h 2499792"/>
                    <a:gd name="connsiteX85" fmla="*/ 4229100 w 5574919"/>
                    <a:gd name="connsiteY85" fmla="*/ 1593850 h 2499792"/>
                    <a:gd name="connsiteX86" fmla="*/ 4051300 w 5574919"/>
                    <a:gd name="connsiteY86" fmla="*/ 1549400 h 2499792"/>
                    <a:gd name="connsiteX87" fmla="*/ 3962400 w 5574919"/>
                    <a:gd name="connsiteY87" fmla="*/ 1524000 h 2499792"/>
                    <a:gd name="connsiteX88" fmla="*/ 3930650 w 5574919"/>
                    <a:gd name="connsiteY88" fmla="*/ 1473200 h 2499792"/>
                    <a:gd name="connsiteX89" fmla="*/ 3911600 w 5574919"/>
                    <a:gd name="connsiteY89" fmla="*/ 1409700 h 2499792"/>
                    <a:gd name="connsiteX90" fmla="*/ 3943350 w 5574919"/>
                    <a:gd name="connsiteY90" fmla="*/ 1327150 h 2499792"/>
                    <a:gd name="connsiteX91" fmla="*/ 4006850 w 5574919"/>
                    <a:gd name="connsiteY91" fmla="*/ 1250950 h 2499792"/>
                    <a:gd name="connsiteX92" fmla="*/ 4064000 w 5574919"/>
                    <a:gd name="connsiteY92" fmla="*/ 1181100 h 2499792"/>
                    <a:gd name="connsiteX93" fmla="*/ 4083050 w 5574919"/>
                    <a:gd name="connsiteY93" fmla="*/ 1130300 h 2499792"/>
                    <a:gd name="connsiteX94" fmla="*/ 4057650 w 5574919"/>
                    <a:gd name="connsiteY94" fmla="*/ 1079500 h 2499792"/>
                    <a:gd name="connsiteX95" fmla="*/ 3930650 w 5574919"/>
                    <a:gd name="connsiteY95" fmla="*/ 1111250 h 2499792"/>
                    <a:gd name="connsiteX96" fmla="*/ 3835400 w 5574919"/>
                    <a:gd name="connsiteY96" fmla="*/ 1162050 h 2499792"/>
                    <a:gd name="connsiteX97" fmla="*/ 3803650 w 5574919"/>
                    <a:gd name="connsiteY97" fmla="*/ 1244600 h 2499792"/>
                    <a:gd name="connsiteX98" fmla="*/ 3759200 w 5574919"/>
                    <a:gd name="connsiteY98" fmla="*/ 1276350 h 2499792"/>
                    <a:gd name="connsiteX99" fmla="*/ 3689350 w 5574919"/>
                    <a:gd name="connsiteY99" fmla="*/ 1231900 h 2499792"/>
                    <a:gd name="connsiteX100" fmla="*/ 3632200 w 5574919"/>
                    <a:gd name="connsiteY100" fmla="*/ 1257300 h 2499792"/>
                    <a:gd name="connsiteX101" fmla="*/ 3505200 w 5574919"/>
                    <a:gd name="connsiteY101" fmla="*/ 1320800 h 2499792"/>
                    <a:gd name="connsiteX102" fmla="*/ 3371850 w 5574919"/>
                    <a:gd name="connsiteY102" fmla="*/ 1365250 h 2499792"/>
                    <a:gd name="connsiteX103" fmla="*/ 3276600 w 5574919"/>
                    <a:gd name="connsiteY103" fmla="*/ 1352550 h 2499792"/>
                    <a:gd name="connsiteX104" fmla="*/ 3232150 w 5574919"/>
                    <a:gd name="connsiteY104" fmla="*/ 1244600 h 2499792"/>
                    <a:gd name="connsiteX105" fmla="*/ 3200400 w 5574919"/>
                    <a:gd name="connsiteY105" fmla="*/ 1143000 h 2499792"/>
                    <a:gd name="connsiteX106" fmla="*/ 3111500 w 5574919"/>
                    <a:gd name="connsiteY106" fmla="*/ 1060450 h 2499792"/>
                    <a:gd name="connsiteX107" fmla="*/ 2965450 w 5574919"/>
                    <a:gd name="connsiteY107" fmla="*/ 1022350 h 2499792"/>
                    <a:gd name="connsiteX108" fmla="*/ 2832100 w 5574919"/>
                    <a:gd name="connsiteY108" fmla="*/ 977900 h 2499792"/>
                    <a:gd name="connsiteX109" fmla="*/ 2711450 w 5574919"/>
                    <a:gd name="connsiteY109" fmla="*/ 939800 h 2499792"/>
                    <a:gd name="connsiteX110" fmla="*/ 2590800 w 5574919"/>
                    <a:gd name="connsiteY110" fmla="*/ 946150 h 2499792"/>
                    <a:gd name="connsiteX111" fmla="*/ 2527300 w 5574919"/>
                    <a:gd name="connsiteY111" fmla="*/ 971550 h 2499792"/>
                    <a:gd name="connsiteX112" fmla="*/ 2578100 w 5574919"/>
                    <a:gd name="connsiteY112" fmla="*/ 1016000 h 2499792"/>
                    <a:gd name="connsiteX113" fmla="*/ 2762250 w 5574919"/>
                    <a:gd name="connsiteY113" fmla="*/ 1054100 h 2499792"/>
                    <a:gd name="connsiteX114" fmla="*/ 2819400 w 5574919"/>
                    <a:gd name="connsiteY114" fmla="*/ 1098550 h 2499792"/>
                    <a:gd name="connsiteX115" fmla="*/ 2736850 w 5574919"/>
                    <a:gd name="connsiteY115" fmla="*/ 1155700 h 2499792"/>
                    <a:gd name="connsiteX116" fmla="*/ 2432050 w 5574919"/>
                    <a:gd name="connsiteY116" fmla="*/ 1193800 h 2499792"/>
                    <a:gd name="connsiteX117" fmla="*/ 2082800 w 5574919"/>
                    <a:gd name="connsiteY117" fmla="*/ 1257300 h 2499792"/>
                    <a:gd name="connsiteX118" fmla="*/ 1492250 w 5574919"/>
                    <a:gd name="connsiteY118" fmla="*/ 1384300 h 2499792"/>
                    <a:gd name="connsiteX119" fmla="*/ 1117600 w 5574919"/>
                    <a:gd name="connsiteY119" fmla="*/ 1492250 h 2499792"/>
                    <a:gd name="connsiteX120" fmla="*/ 908050 w 5574919"/>
                    <a:gd name="connsiteY120" fmla="*/ 1568450 h 2499792"/>
                    <a:gd name="connsiteX121" fmla="*/ 755650 w 5574919"/>
                    <a:gd name="connsiteY121" fmla="*/ 1631950 h 2499792"/>
                    <a:gd name="connsiteX122" fmla="*/ 774700 w 5574919"/>
                    <a:gd name="connsiteY122" fmla="*/ 1562100 h 2499792"/>
                    <a:gd name="connsiteX123" fmla="*/ 755650 w 5574919"/>
                    <a:gd name="connsiteY123" fmla="*/ 1473200 h 2499792"/>
                    <a:gd name="connsiteX124" fmla="*/ 628650 w 5574919"/>
                    <a:gd name="connsiteY124" fmla="*/ 1485900 h 2499792"/>
                    <a:gd name="connsiteX125" fmla="*/ 457200 w 5574919"/>
                    <a:gd name="connsiteY125" fmla="*/ 1524000 h 2499792"/>
                    <a:gd name="connsiteX126" fmla="*/ 361950 w 5574919"/>
                    <a:gd name="connsiteY126" fmla="*/ 1543050 h 2499792"/>
                    <a:gd name="connsiteX127" fmla="*/ 323850 w 5574919"/>
                    <a:gd name="connsiteY127" fmla="*/ 1447800 h 2499792"/>
                    <a:gd name="connsiteX128" fmla="*/ 349250 w 5574919"/>
                    <a:gd name="connsiteY128" fmla="*/ 1339850 h 2499792"/>
                    <a:gd name="connsiteX129" fmla="*/ 266700 w 5574919"/>
                    <a:gd name="connsiteY129" fmla="*/ 1314450 h 2499792"/>
                    <a:gd name="connsiteX130" fmla="*/ 152400 w 5574919"/>
                    <a:gd name="connsiteY130" fmla="*/ 1314450 h 2499792"/>
                    <a:gd name="connsiteX131" fmla="*/ 44450 w 5574919"/>
                    <a:gd name="connsiteY131" fmla="*/ 1289050 h 2499792"/>
                    <a:gd name="connsiteX132" fmla="*/ 0 w 5574919"/>
                    <a:gd name="connsiteY132" fmla="*/ 1219200 h 2499792"/>
                    <a:gd name="connsiteX0" fmla="*/ 0 w 5473700"/>
                    <a:gd name="connsiteY0" fmla="*/ 1219200 h 2499792"/>
                    <a:gd name="connsiteX1" fmla="*/ 50800 w 5473700"/>
                    <a:gd name="connsiteY1" fmla="*/ 1174750 h 2499792"/>
                    <a:gd name="connsiteX2" fmla="*/ 152400 w 5473700"/>
                    <a:gd name="connsiteY2" fmla="*/ 1168400 h 2499792"/>
                    <a:gd name="connsiteX3" fmla="*/ 209550 w 5473700"/>
                    <a:gd name="connsiteY3" fmla="*/ 1174750 h 2499792"/>
                    <a:gd name="connsiteX4" fmla="*/ 279400 w 5473700"/>
                    <a:gd name="connsiteY4" fmla="*/ 1168400 h 2499792"/>
                    <a:gd name="connsiteX5" fmla="*/ 279400 w 5473700"/>
                    <a:gd name="connsiteY5" fmla="*/ 1168400 h 2499792"/>
                    <a:gd name="connsiteX6" fmla="*/ 361950 w 5473700"/>
                    <a:gd name="connsiteY6" fmla="*/ 1200150 h 2499792"/>
                    <a:gd name="connsiteX7" fmla="*/ 400050 w 5473700"/>
                    <a:gd name="connsiteY7" fmla="*/ 1225550 h 2499792"/>
                    <a:gd name="connsiteX8" fmla="*/ 476250 w 5473700"/>
                    <a:gd name="connsiteY8" fmla="*/ 1244600 h 2499792"/>
                    <a:gd name="connsiteX9" fmla="*/ 552450 w 5473700"/>
                    <a:gd name="connsiteY9" fmla="*/ 1244600 h 2499792"/>
                    <a:gd name="connsiteX10" fmla="*/ 590550 w 5473700"/>
                    <a:gd name="connsiteY10" fmla="*/ 1212850 h 2499792"/>
                    <a:gd name="connsiteX11" fmla="*/ 577850 w 5473700"/>
                    <a:gd name="connsiteY11" fmla="*/ 1168400 h 2499792"/>
                    <a:gd name="connsiteX12" fmla="*/ 647700 w 5473700"/>
                    <a:gd name="connsiteY12" fmla="*/ 1143000 h 2499792"/>
                    <a:gd name="connsiteX13" fmla="*/ 698500 w 5473700"/>
                    <a:gd name="connsiteY13" fmla="*/ 1079500 h 2499792"/>
                    <a:gd name="connsiteX14" fmla="*/ 787400 w 5473700"/>
                    <a:gd name="connsiteY14" fmla="*/ 1035050 h 2499792"/>
                    <a:gd name="connsiteX15" fmla="*/ 869950 w 5473700"/>
                    <a:gd name="connsiteY15" fmla="*/ 996950 h 2499792"/>
                    <a:gd name="connsiteX16" fmla="*/ 933450 w 5473700"/>
                    <a:gd name="connsiteY16" fmla="*/ 984250 h 2499792"/>
                    <a:gd name="connsiteX17" fmla="*/ 933450 w 5473700"/>
                    <a:gd name="connsiteY17" fmla="*/ 984250 h 2499792"/>
                    <a:gd name="connsiteX18" fmla="*/ 977900 w 5473700"/>
                    <a:gd name="connsiteY18" fmla="*/ 895350 h 2499792"/>
                    <a:gd name="connsiteX19" fmla="*/ 1092200 w 5473700"/>
                    <a:gd name="connsiteY19" fmla="*/ 844550 h 2499792"/>
                    <a:gd name="connsiteX20" fmla="*/ 1155700 w 5473700"/>
                    <a:gd name="connsiteY20" fmla="*/ 812800 h 2499792"/>
                    <a:gd name="connsiteX21" fmla="*/ 1212850 w 5473700"/>
                    <a:gd name="connsiteY21" fmla="*/ 787400 h 2499792"/>
                    <a:gd name="connsiteX22" fmla="*/ 1295400 w 5473700"/>
                    <a:gd name="connsiteY22" fmla="*/ 742950 h 2499792"/>
                    <a:gd name="connsiteX23" fmla="*/ 1371600 w 5473700"/>
                    <a:gd name="connsiteY23" fmla="*/ 730250 h 2499792"/>
                    <a:gd name="connsiteX24" fmla="*/ 1371600 w 5473700"/>
                    <a:gd name="connsiteY24" fmla="*/ 730250 h 2499792"/>
                    <a:gd name="connsiteX25" fmla="*/ 1441450 w 5473700"/>
                    <a:gd name="connsiteY25" fmla="*/ 768350 h 2499792"/>
                    <a:gd name="connsiteX26" fmla="*/ 1511300 w 5473700"/>
                    <a:gd name="connsiteY26" fmla="*/ 806450 h 2499792"/>
                    <a:gd name="connsiteX27" fmla="*/ 1562100 w 5473700"/>
                    <a:gd name="connsiteY27" fmla="*/ 781050 h 2499792"/>
                    <a:gd name="connsiteX28" fmla="*/ 1587500 w 5473700"/>
                    <a:gd name="connsiteY28" fmla="*/ 685800 h 2499792"/>
                    <a:gd name="connsiteX29" fmla="*/ 1606550 w 5473700"/>
                    <a:gd name="connsiteY29" fmla="*/ 590550 h 2499792"/>
                    <a:gd name="connsiteX30" fmla="*/ 1670050 w 5473700"/>
                    <a:gd name="connsiteY30" fmla="*/ 482600 h 2499792"/>
                    <a:gd name="connsiteX31" fmla="*/ 1771650 w 5473700"/>
                    <a:gd name="connsiteY31" fmla="*/ 463550 h 2499792"/>
                    <a:gd name="connsiteX32" fmla="*/ 1866900 w 5473700"/>
                    <a:gd name="connsiteY32" fmla="*/ 387350 h 2499792"/>
                    <a:gd name="connsiteX33" fmla="*/ 1987550 w 5473700"/>
                    <a:gd name="connsiteY33" fmla="*/ 400050 h 2499792"/>
                    <a:gd name="connsiteX34" fmla="*/ 2133600 w 5473700"/>
                    <a:gd name="connsiteY34" fmla="*/ 311150 h 2499792"/>
                    <a:gd name="connsiteX35" fmla="*/ 2228850 w 5473700"/>
                    <a:gd name="connsiteY35" fmla="*/ 311150 h 2499792"/>
                    <a:gd name="connsiteX36" fmla="*/ 2362200 w 5473700"/>
                    <a:gd name="connsiteY36" fmla="*/ 266700 h 2499792"/>
                    <a:gd name="connsiteX37" fmla="*/ 2508250 w 5473700"/>
                    <a:gd name="connsiteY37" fmla="*/ 234950 h 2499792"/>
                    <a:gd name="connsiteX38" fmla="*/ 2692400 w 5473700"/>
                    <a:gd name="connsiteY38" fmla="*/ 177800 h 2499792"/>
                    <a:gd name="connsiteX39" fmla="*/ 2832100 w 5473700"/>
                    <a:gd name="connsiteY39" fmla="*/ 209550 h 2499792"/>
                    <a:gd name="connsiteX40" fmla="*/ 2997200 w 5473700"/>
                    <a:gd name="connsiteY40" fmla="*/ 228600 h 2499792"/>
                    <a:gd name="connsiteX41" fmla="*/ 3136900 w 5473700"/>
                    <a:gd name="connsiteY41" fmla="*/ 209550 h 2499792"/>
                    <a:gd name="connsiteX42" fmla="*/ 3200400 w 5473700"/>
                    <a:gd name="connsiteY42" fmla="*/ 165100 h 2499792"/>
                    <a:gd name="connsiteX43" fmla="*/ 3225800 w 5473700"/>
                    <a:gd name="connsiteY43" fmla="*/ 69850 h 2499792"/>
                    <a:gd name="connsiteX44" fmla="*/ 3257550 w 5473700"/>
                    <a:gd name="connsiteY44" fmla="*/ 38100 h 2499792"/>
                    <a:gd name="connsiteX45" fmla="*/ 3378200 w 5473700"/>
                    <a:gd name="connsiteY45" fmla="*/ 63500 h 2499792"/>
                    <a:gd name="connsiteX46" fmla="*/ 3492500 w 5473700"/>
                    <a:gd name="connsiteY46" fmla="*/ 177800 h 2499792"/>
                    <a:gd name="connsiteX47" fmla="*/ 3632200 w 5473700"/>
                    <a:gd name="connsiteY47" fmla="*/ 241300 h 2499792"/>
                    <a:gd name="connsiteX48" fmla="*/ 3867150 w 5473700"/>
                    <a:gd name="connsiteY48" fmla="*/ 247650 h 2499792"/>
                    <a:gd name="connsiteX49" fmla="*/ 4057650 w 5473700"/>
                    <a:gd name="connsiteY49" fmla="*/ 304800 h 2499792"/>
                    <a:gd name="connsiteX50" fmla="*/ 4305300 w 5473700"/>
                    <a:gd name="connsiteY50" fmla="*/ 323850 h 2499792"/>
                    <a:gd name="connsiteX51" fmla="*/ 4546600 w 5473700"/>
                    <a:gd name="connsiteY51" fmla="*/ 336550 h 2499792"/>
                    <a:gd name="connsiteX52" fmla="*/ 4616450 w 5473700"/>
                    <a:gd name="connsiteY52" fmla="*/ 342900 h 2499792"/>
                    <a:gd name="connsiteX53" fmla="*/ 4603750 w 5473700"/>
                    <a:gd name="connsiteY53" fmla="*/ 400050 h 2499792"/>
                    <a:gd name="connsiteX54" fmla="*/ 4432300 w 5473700"/>
                    <a:gd name="connsiteY54" fmla="*/ 514350 h 2499792"/>
                    <a:gd name="connsiteX55" fmla="*/ 4254500 w 5473700"/>
                    <a:gd name="connsiteY55" fmla="*/ 533400 h 2499792"/>
                    <a:gd name="connsiteX56" fmla="*/ 4127500 w 5473700"/>
                    <a:gd name="connsiteY56" fmla="*/ 527050 h 2499792"/>
                    <a:gd name="connsiteX57" fmla="*/ 4051300 w 5473700"/>
                    <a:gd name="connsiteY57" fmla="*/ 495300 h 2499792"/>
                    <a:gd name="connsiteX58" fmla="*/ 4019550 w 5473700"/>
                    <a:gd name="connsiteY58" fmla="*/ 539750 h 2499792"/>
                    <a:gd name="connsiteX59" fmla="*/ 4019550 w 5473700"/>
                    <a:gd name="connsiteY59" fmla="*/ 654050 h 2499792"/>
                    <a:gd name="connsiteX60" fmla="*/ 4146550 w 5473700"/>
                    <a:gd name="connsiteY60" fmla="*/ 704850 h 2499792"/>
                    <a:gd name="connsiteX61" fmla="*/ 4470400 w 5473700"/>
                    <a:gd name="connsiteY61" fmla="*/ 641350 h 2499792"/>
                    <a:gd name="connsiteX62" fmla="*/ 4819650 w 5473700"/>
                    <a:gd name="connsiteY62" fmla="*/ 444500 h 2499792"/>
                    <a:gd name="connsiteX63" fmla="*/ 4997450 w 5473700"/>
                    <a:gd name="connsiteY63" fmla="*/ 330200 h 2499792"/>
                    <a:gd name="connsiteX64" fmla="*/ 5022850 w 5473700"/>
                    <a:gd name="connsiteY64" fmla="*/ 234950 h 2499792"/>
                    <a:gd name="connsiteX65" fmla="*/ 4997450 w 5473700"/>
                    <a:gd name="connsiteY65" fmla="*/ 152400 h 2499792"/>
                    <a:gd name="connsiteX66" fmla="*/ 5099050 w 5473700"/>
                    <a:gd name="connsiteY66" fmla="*/ 25400 h 2499792"/>
                    <a:gd name="connsiteX67" fmla="*/ 5181600 w 5473700"/>
                    <a:gd name="connsiteY67" fmla="*/ 0 h 2499792"/>
                    <a:gd name="connsiteX68" fmla="*/ 5187950 w 5473700"/>
                    <a:gd name="connsiteY68" fmla="*/ 82550 h 2499792"/>
                    <a:gd name="connsiteX69" fmla="*/ 5251450 w 5473700"/>
                    <a:gd name="connsiteY69" fmla="*/ 152400 h 2499792"/>
                    <a:gd name="connsiteX70" fmla="*/ 5467350 w 5473700"/>
                    <a:gd name="connsiteY70" fmla="*/ 146050 h 2499792"/>
                    <a:gd name="connsiteX71" fmla="*/ 5473700 w 5473700"/>
                    <a:gd name="connsiteY71" fmla="*/ 2438400 h 2499792"/>
                    <a:gd name="connsiteX72" fmla="*/ 5067300 w 5473700"/>
                    <a:gd name="connsiteY72" fmla="*/ 2495550 h 2499792"/>
                    <a:gd name="connsiteX73" fmla="*/ 4819650 w 5473700"/>
                    <a:gd name="connsiteY73" fmla="*/ 2489200 h 2499792"/>
                    <a:gd name="connsiteX74" fmla="*/ 4597400 w 5473700"/>
                    <a:gd name="connsiteY74" fmla="*/ 2438400 h 2499792"/>
                    <a:gd name="connsiteX75" fmla="*/ 4546600 w 5473700"/>
                    <a:gd name="connsiteY75" fmla="*/ 2266950 h 2499792"/>
                    <a:gd name="connsiteX76" fmla="*/ 4635500 w 5473700"/>
                    <a:gd name="connsiteY76" fmla="*/ 2063750 h 2499792"/>
                    <a:gd name="connsiteX77" fmla="*/ 4616450 w 5473700"/>
                    <a:gd name="connsiteY77" fmla="*/ 1873250 h 2499792"/>
                    <a:gd name="connsiteX78" fmla="*/ 4610100 w 5473700"/>
                    <a:gd name="connsiteY78" fmla="*/ 1803400 h 2499792"/>
                    <a:gd name="connsiteX79" fmla="*/ 4705350 w 5473700"/>
                    <a:gd name="connsiteY79" fmla="*/ 1651000 h 2499792"/>
                    <a:gd name="connsiteX80" fmla="*/ 4737100 w 5473700"/>
                    <a:gd name="connsiteY80" fmla="*/ 1568450 h 2499792"/>
                    <a:gd name="connsiteX81" fmla="*/ 4679950 w 5473700"/>
                    <a:gd name="connsiteY81" fmla="*/ 1517650 h 2499792"/>
                    <a:gd name="connsiteX82" fmla="*/ 4540250 w 5473700"/>
                    <a:gd name="connsiteY82" fmla="*/ 1524000 h 2499792"/>
                    <a:gd name="connsiteX83" fmla="*/ 4406900 w 5473700"/>
                    <a:gd name="connsiteY83" fmla="*/ 1574800 h 2499792"/>
                    <a:gd name="connsiteX84" fmla="*/ 4229100 w 5473700"/>
                    <a:gd name="connsiteY84" fmla="*/ 1593850 h 2499792"/>
                    <a:gd name="connsiteX85" fmla="*/ 4051300 w 5473700"/>
                    <a:gd name="connsiteY85" fmla="*/ 1549400 h 2499792"/>
                    <a:gd name="connsiteX86" fmla="*/ 3962400 w 5473700"/>
                    <a:gd name="connsiteY86" fmla="*/ 1524000 h 2499792"/>
                    <a:gd name="connsiteX87" fmla="*/ 3930650 w 5473700"/>
                    <a:gd name="connsiteY87" fmla="*/ 1473200 h 2499792"/>
                    <a:gd name="connsiteX88" fmla="*/ 3911600 w 5473700"/>
                    <a:gd name="connsiteY88" fmla="*/ 1409700 h 2499792"/>
                    <a:gd name="connsiteX89" fmla="*/ 3943350 w 5473700"/>
                    <a:gd name="connsiteY89" fmla="*/ 1327150 h 2499792"/>
                    <a:gd name="connsiteX90" fmla="*/ 4006850 w 5473700"/>
                    <a:gd name="connsiteY90" fmla="*/ 1250950 h 2499792"/>
                    <a:gd name="connsiteX91" fmla="*/ 4064000 w 5473700"/>
                    <a:gd name="connsiteY91" fmla="*/ 1181100 h 2499792"/>
                    <a:gd name="connsiteX92" fmla="*/ 4083050 w 5473700"/>
                    <a:gd name="connsiteY92" fmla="*/ 1130300 h 2499792"/>
                    <a:gd name="connsiteX93" fmla="*/ 4057650 w 5473700"/>
                    <a:gd name="connsiteY93" fmla="*/ 1079500 h 2499792"/>
                    <a:gd name="connsiteX94" fmla="*/ 3930650 w 5473700"/>
                    <a:gd name="connsiteY94" fmla="*/ 1111250 h 2499792"/>
                    <a:gd name="connsiteX95" fmla="*/ 3835400 w 5473700"/>
                    <a:gd name="connsiteY95" fmla="*/ 1162050 h 2499792"/>
                    <a:gd name="connsiteX96" fmla="*/ 3803650 w 5473700"/>
                    <a:gd name="connsiteY96" fmla="*/ 1244600 h 2499792"/>
                    <a:gd name="connsiteX97" fmla="*/ 3759200 w 5473700"/>
                    <a:gd name="connsiteY97" fmla="*/ 1276350 h 2499792"/>
                    <a:gd name="connsiteX98" fmla="*/ 3689350 w 5473700"/>
                    <a:gd name="connsiteY98" fmla="*/ 1231900 h 2499792"/>
                    <a:gd name="connsiteX99" fmla="*/ 3632200 w 5473700"/>
                    <a:gd name="connsiteY99" fmla="*/ 1257300 h 2499792"/>
                    <a:gd name="connsiteX100" fmla="*/ 3505200 w 5473700"/>
                    <a:gd name="connsiteY100" fmla="*/ 1320800 h 2499792"/>
                    <a:gd name="connsiteX101" fmla="*/ 3371850 w 5473700"/>
                    <a:gd name="connsiteY101" fmla="*/ 1365250 h 2499792"/>
                    <a:gd name="connsiteX102" fmla="*/ 3276600 w 5473700"/>
                    <a:gd name="connsiteY102" fmla="*/ 1352550 h 2499792"/>
                    <a:gd name="connsiteX103" fmla="*/ 3232150 w 5473700"/>
                    <a:gd name="connsiteY103" fmla="*/ 1244600 h 2499792"/>
                    <a:gd name="connsiteX104" fmla="*/ 3200400 w 5473700"/>
                    <a:gd name="connsiteY104" fmla="*/ 1143000 h 2499792"/>
                    <a:gd name="connsiteX105" fmla="*/ 3111500 w 5473700"/>
                    <a:gd name="connsiteY105" fmla="*/ 1060450 h 2499792"/>
                    <a:gd name="connsiteX106" fmla="*/ 2965450 w 5473700"/>
                    <a:gd name="connsiteY106" fmla="*/ 1022350 h 2499792"/>
                    <a:gd name="connsiteX107" fmla="*/ 2832100 w 5473700"/>
                    <a:gd name="connsiteY107" fmla="*/ 977900 h 2499792"/>
                    <a:gd name="connsiteX108" fmla="*/ 2711450 w 5473700"/>
                    <a:gd name="connsiteY108" fmla="*/ 939800 h 2499792"/>
                    <a:gd name="connsiteX109" fmla="*/ 2590800 w 5473700"/>
                    <a:gd name="connsiteY109" fmla="*/ 946150 h 2499792"/>
                    <a:gd name="connsiteX110" fmla="*/ 2527300 w 5473700"/>
                    <a:gd name="connsiteY110" fmla="*/ 971550 h 2499792"/>
                    <a:gd name="connsiteX111" fmla="*/ 2578100 w 5473700"/>
                    <a:gd name="connsiteY111" fmla="*/ 1016000 h 2499792"/>
                    <a:gd name="connsiteX112" fmla="*/ 2762250 w 5473700"/>
                    <a:gd name="connsiteY112" fmla="*/ 1054100 h 2499792"/>
                    <a:gd name="connsiteX113" fmla="*/ 2819400 w 5473700"/>
                    <a:gd name="connsiteY113" fmla="*/ 1098550 h 2499792"/>
                    <a:gd name="connsiteX114" fmla="*/ 2736850 w 5473700"/>
                    <a:gd name="connsiteY114" fmla="*/ 1155700 h 2499792"/>
                    <a:gd name="connsiteX115" fmla="*/ 2432050 w 5473700"/>
                    <a:gd name="connsiteY115" fmla="*/ 1193800 h 2499792"/>
                    <a:gd name="connsiteX116" fmla="*/ 2082800 w 5473700"/>
                    <a:gd name="connsiteY116" fmla="*/ 1257300 h 2499792"/>
                    <a:gd name="connsiteX117" fmla="*/ 1492250 w 5473700"/>
                    <a:gd name="connsiteY117" fmla="*/ 1384300 h 2499792"/>
                    <a:gd name="connsiteX118" fmla="*/ 1117600 w 5473700"/>
                    <a:gd name="connsiteY118" fmla="*/ 1492250 h 2499792"/>
                    <a:gd name="connsiteX119" fmla="*/ 908050 w 5473700"/>
                    <a:gd name="connsiteY119" fmla="*/ 1568450 h 2499792"/>
                    <a:gd name="connsiteX120" fmla="*/ 755650 w 5473700"/>
                    <a:gd name="connsiteY120" fmla="*/ 1631950 h 2499792"/>
                    <a:gd name="connsiteX121" fmla="*/ 774700 w 5473700"/>
                    <a:gd name="connsiteY121" fmla="*/ 1562100 h 2499792"/>
                    <a:gd name="connsiteX122" fmla="*/ 755650 w 5473700"/>
                    <a:gd name="connsiteY122" fmla="*/ 1473200 h 2499792"/>
                    <a:gd name="connsiteX123" fmla="*/ 628650 w 5473700"/>
                    <a:gd name="connsiteY123" fmla="*/ 1485900 h 2499792"/>
                    <a:gd name="connsiteX124" fmla="*/ 457200 w 5473700"/>
                    <a:gd name="connsiteY124" fmla="*/ 1524000 h 2499792"/>
                    <a:gd name="connsiteX125" fmla="*/ 361950 w 5473700"/>
                    <a:gd name="connsiteY125" fmla="*/ 1543050 h 2499792"/>
                    <a:gd name="connsiteX126" fmla="*/ 323850 w 5473700"/>
                    <a:gd name="connsiteY126" fmla="*/ 1447800 h 2499792"/>
                    <a:gd name="connsiteX127" fmla="*/ 349250 w 5473700"/>
                    <a:gd name="connsiteY127" fmla="*/ 1339850 h 2499792"/>
                    <a:gd name="connsiteX128" fmla="*/ 266700 w 5473700"/>
                    <a:gd name="connsiteY128" fmla="*/ 1314450 h 2499792"/>
                    <a:gd name="connsiteX129" fmla="*/ 152400 w 5473700"/>
                    <a:gd name="connsiteY129" fmla="*/ 1314450 h 2499792"/>
                    <a:gd name="connsiteX130" fmla="*/ 44450 w 5473700"/>
                    <a:gd name="connsiteY130" fmla="*/ 1289050 h 2499792"/>
                    <a:gd name="connsiteX131" fmla="*/ 0 w 5473700"/>
                    <a:gd name="connsiteY131" fmla="*/ 1219200 h 249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473700" h="2499792">
                      <a:moveTo>
                        <a:pt x="0" y="1219200"/>
                      </a:moveTo>
                      <a:lnTo>
                        <a:pt x="50800" y="1174750"/>
                      </a:lnTo>
                      <a:lnTo>
                        <a:pt x="152400" y="1168400"/>
                      </a:lnTo>
                      <a:lnTo>
                        <a:pt x="209550" y="1174750"/>
                      </a:lnTo>
                      <a:lnTo>
                        <a:pt x="279400" y="1168400"/>
                      </a:lnTo>
                      <a:lnTo>
                        <a:pt x="279400" y="1168400"/>
                      </a:lnTo>
                      <a:lnTo>
                        <a:pt x="361950" y="1200150"/>
                      </a:lnTo>
                      <a:lnTo>
                        <a:pt x="400050" y="1225550"/>
                      </a:lnTo>
                      <a:lnTo>
                        <a:pt x="476250" y="1244600"/>
                      </a:lnTo>
                      <a:lnTo>
                        <a:pt x="552450" y="1244600"/>
                      </a:lnTo>
                      <a:lnTo>
                        <a:pt x="590550" y="1212850"/>
                      </a:lnTo>
                      <a:lnTo>
                        <a:pt x="577850" y="1168400"/>
                      </a:lnTo>
                      <a:lnTo>
                        <a:pt x="647700" y="1143000"/>
                      </a:lnTo>
                      <a:lnTo>
                        <a:pt x="698500" y="1079500"/>
                      </a:lnTo>
                      <a:lnTo>
                        <a:pt x="787400" y="1035050"/>
                      </a:lnTo>
                      <a:lnTo>
                        <a:pt x="869950" y="996950"/>
                      </a:lnTo>
                      <a:lnTo>
                        <a:pt x="933450" y="984250"/>
                      </a:lnTo>
                      <a:lnTo>
                        <a:pt x="933450" y="984250"/>
                      </a:lnTo>
                      <a:lnTo>
                        <a:pt x="977900" y="895350"/>
                      </a:lnTo>
                      <a:lnTo>
                        <a:pt x="1092200" y="844550"/>
                      </a:lnTo>
                      <a:lnTo>
                        <a:pt x="1155700" y="812800"/>
                      </a:lnTo>
                      <a:lnTo>
                        <a:pt x="1212850" y="787400"/>
                      </a:lnTo>
                      <a:lnTo>
                        <a:pt x="1295400" y="742950"/>
                      </a:lnTo>
                      <a:lnTo>
                        <a:pt x="1371600" y="730250"/>
                      </a:lnTo>
                      <a:lnTo>
                        <a:pt x="1371600" y="730250"/>
                      </a:lnTo>
                      <a:lnTo>
                        <a:pt x="1441450" y="768350"/>
                      </a:lnTo>
                      <a:lnTo>
                        <a:pt x="1511300" y="806450"/>
                      </a:lnTo>
                      <a:lnTo>
                        <a:pt x="1562100" y="781050"/>
                      </a:lnTo>
                      <a:lnTo>
                        <a:pt x="1587500" y="685800"/>
                      </a:lnTo>
                      <a:lnTo>
                        <a:pt x="1606550" y="590550"/>
                      </a:lnTo>
                      <a:lnTo>
                        <a:pt x="1670050" y="482600"/>
                      </a:lnTo>
                      <a:lnTo>
                        <a:pt x="1771650" y="463550"/>
                      </a:lnTo>
                      <a:lnTo>
                        <a:pt x="1866900" y="387350"/>
                      </a:lnTo>
                      <a:lnTo>
                        <a:pt x="1987550" y="400050"/>
                      </a:lnTo>
                      <a:lnTo>
                        <a:pt x="2133600" y="311150"/>
                      </a:lnTo>
                      <a:lnTo>
                        <a:pt x="2228850" y="311150"/>
                      </a:lnTo>
                      <a:lnTo>
                        <a:pt x="2362200" y="266700"/>
                      </a:lnTo>
                      <a:lnTo>
                        <a:pt x="2508250" y="234950"/>
                      </a:lnTo>
                      <a:lnTo>
                        <a:pt x="2692400" y="177800"/>
                      </a:lnTo>
                      <a:lnTo>
                        <a:pt x="2832100" y="209550"/>
                      </a:lnTo>
                      <a:lnTo>
                        <a:pt x="2997200" y="228600"/>
                      </a:lnTo>
                      <a:lnTo>
                        <a:pt x="3136900" y="209550"/>
                      </a:lnTo>
                      <a:lnTo>
                        <a:pt x="3200400" y="165100"/>
                      </a:lnTo>
                      <a:lnTo>
                        <a:pt x="3225800" y="69850"/>
                      </a:lnTo>
                      <a:lnTo>
                        <a:pt x="3257550" y="38100"/>
                      </a:lnTo>
                      <a:lnTo>
                        <a:pt x="3378200" y="63500"/>
                      </a:lnTo>
                      <a:lnTo>
                        <a:pt x="3492500" y="177800"/>
                      </a:lnTo>
                      <a:lnTo>
                        <a:pt x="3632200" y="241300"/>
                      </a:lnTo>
                      <a:lnTo>
                        <a:pt x="3867150" y="247650"/>
                      </a:lnTo>
                      <a:lnTo>
                        <a:pt x="4057650" y="304800"/>
                      </a:lnTo>
                      <a:lnTo>
                        <a:pt x="4305300" y="323850"/>
                      </a:lnTo>
                      <a:lnTo>
                        <a:pt x="4546600" y="336550"/>
                      </a:lnTo>
                      <a:lnTo>
                        <a:pt x="4616450" y="342900"/>
                      </a:lnTo>
                      <a:lnTo>
                        <a:pt x="4603750" y="400050"/>
                      </a:lnTo>
                      <a:lnTo>
                        <a:pt x="4432300" y="514350"/>
                      </a:lnTo>
                      <a:lnTo>
                        <a:pt x="4254500" y="533400"/>
                      </a:lnTo>
                      <a:lnTo>
                        <a:pt x="4127500" y="527050"/>
                      </a:lnTo>
                      <a:lnTo>
                        <a:pt x="4051300" y="495300"/>
                      </a:lnTo>
                      <a:lnTo>
                        <a:pt x="4019550" y="539750"/>
                      </a:lnTo>
                      <a:lnTo>
                        <a:pt x="4019550" y="654050"/>
                      </a:lnTo>
                      <a:lnTo>
                        <a:pt x="4146550" y="704850"/>
                      </a:lnTo>
                      <a:lnTo>
                        <a:pt x="4470400" y="641350"/>
                      </a:lnTo>
                      <a:lnTo>
                        <a:pt x="4819650" y="444500"/>
                      </a:lnTo>
                      <a:lnTo>
                        <a:pt x="4997450" y="330200"/>
                      </a:lnTo>
                      <a:lnTo>
                        <a:pt x="5022850" y="234950"/>
                      </a:lnTo>
                      <a:lnTo>
                        <a:pt x="4997450" y="152400"/>
                      </a:lnTo>
                      <a:lnTo>
                        <a:pt x="5099050" y="25400"/>
                      </a:lnTo>
                      <a:lnTo>
                        <a:pt x="5181600" y="0"/>
                      </a:lnTo>
                      <a:lnTo>
                        <a:pt x="5187950" y="82550"/>
                      </a:lnTo>
                      <a:lnTo>
                        <a:pt x="5251450" y="152400"/>
                      </a:lnTo>
                      <a:cubicBezTo>
                        <a:pt x="5234517" y="213783"/>
                        <a:pt x="5484283" y="84667"/>
                        <a:pt x="5467350" y="146050"/>
                      </a:cubicBezTo>
                      <a:cubicBezTo>
                        <a:pt x="5469467" y="910167"/>
                        <a:pt x="5471583" y="1674283"/>
                        <a:pt x="5473700" y="2438400"/>
                      </a:cubicBezTo>
                      <a:cubicBezTo>
                        <a:pt x="5392208" y="2466975"/>
                        <a:pt x="5213350" y="2495550"/>
                        <a:pt x="5067300" y="2495550"/>
                      </a:cubicBezTo>
                      <a:cubicBezTo>
                        <a:pt x="4959350" y="2504017"/>
                        <a:pt x="4897967" y="2498725"/>
                        <a:pt x="4819650" y="2489200"/>
                      </a:cubicBezTo>
                      <a:cubicBezTo>
                        <a:pt x="4741333" y="2479675"/>
                        <a:pt x="4643967" y="2475442"/>
                        <a:pt x="4597400" y="2438400"/>
                      </a:cubicBezTo>
                      <a:lnTo>
                        <a:pt x="4546600" y="2266950"/>
                      </a:lnTo>
                      <a:lnTo>
                        <a:pt x="4635500" y="2063750"/>
                      </a:lnTo>
                      <a:lnTo>
                        <a:pt x="4616450" y="1873250"/>
                      </a:lnTo>
                      <a:lnTo>
                        <a:pt x="4610100" y="1803400"/>
                      </a:lnTo>
                      <a:lnTo>
                        <a:pt x="4705350" y="1651000"/>
                      </a:lnTo>
                      <a:lnTo>
                        <a:pt x="4737100" y="1568450"/>
                      </a:lnTo>
                      <a:lnTo>
                        <a:pt x="4679950" y="1517650"/>
                      </a:lnTo>
                      <a:lnTo>
                        <a:pt x="4540250" y="1524000"/>
                      </a:lnTo>
                      <a:lnTo>
                        <a:pt x="4406900" y="1574800"/>
                      </a:lnTo>
                      <a:lnTo>
                        <a:pt x="4229100" y="1593850"/>
                      </a:lnTo>
                      <a:lnTo>
                        <a:pt x="4051300" y="1549400"/>
                      </a:lnTo>
                      <a:lnTo>
                        <a:pt x="3962400" y="1524000"/>
                      </a:lnTo>
                      <a:lnTo>
                        <a:pt x="3930650" y="1473200"/>
                      </a:lnTo>
                      <a:lnTo>
                        <a:pt x="3911600" y="1409700"/>
                      </a:lnTo>
                      <a:lnTo>
                        <a:pt x="3943350" y="1327150"/>
                      </a:lnTo>
                      <a:lnTo>
                        <a:pt x="4006850" y="1250950"/>
                      </a:lnTo>
                      <a:lnTo>
                        <a:pt x="4064000" y="1181100"/>
                      </a:lnTo>
                      <a:lnTo>
                        <a:pt x="4083050" y="1130300"/>
                      </a:lnTo>
                      <a:lnTo>
                        <a:pt x="4057650" y="1079500"/>
                      </a:lnTo>
                      <a:lnTo>
                        <a:pt x="3930650" y="1111250"/>
                      </a:lnTo>
                      <a:lnTo>
                        <a:pt x="3835400" y="1162050"/>
                      </a:lnTo>
                      <a:lnTo>
                        <a:pt x="3803650" y="1244600"/>
                      </a:lnTo>
                      <a:lnTo>
                        <a:pt x="3759200" y="1276350"/>
                      </a:lnTo>
                      <a:lnTo>
                        <a:pt x="3689350" y="1231900"/>
                      </a:lnTo>
                      <a:lnTo>
                        <a:pt x="3632200" y="1257300"/>
                      </a:lnTo>
                      <a:lnTo>
                        <a:pt x="3505200" y="1320800"/>
                      </a:lnTo>
                      <a:lnTo>
                        <a:pt x="3371850" y="1365250"/>
                      </a:lnTo>
                      <a:lnTo>
                        <a:pt x="3276600" y="1352550"/>
                      </a:lnTo>
                      <a:lnTo>
                        <a:pt x="3232150" y="1244600"/>
                      </a:lnTo>
                      <a:lnTo>
                        <a:pt x="3200400" y="1143000"/>
                      </a:lnTo>
                      <a:lnTo>
                        <a:pt x="3111500" y="1060450"/>
                      </a:lnTo>
                      <a:lnTo>
                        <a:pt x="2965450" y="1022350"/>
                      </a:lnTo>
                      <a:lnTo>
                        <a:pt x="2832100" y="977900"/>
                      </a:lnTo>
                      <a:lnTo>
                        <a:pt x="2711450" y="939800"/>
                      </a:lnTo>
                      <a:lnTo>
                        <a:pt x="2590800" y="946150"/>
                      </a:lnTo>
                      <a:lnTo>
                        <a:pt x="2527300" y="971550"/>
                      </a:lnTo>
                      <a:lnTo>
                        <a:pt x="2578100" y="1016000"/>
                      </a:lnTo>
                      <a:lnTo>
                        <a:pt x="2762250" y="1054100"/>
                      </a:lnTo>
                      <a:lnTo>
                        <a:pt x="2819400" y="1098550"/>
                      </a:lnTo>
                      <a:lnTo>
                        <a:pt x="2736850" y="1155700"/>
                      </a:lnTo>
                      <a:lnTo>
                        <a:pt x="2432050" y="1193800"/>
                      </a:lnTo>
                      <a:lnTo>
                        <a:pt x="2082800" y="1257300"/>
                      </a:lnTo>
                      <a:lnTo>
                        <a:pt x="1492250" y="1384300"/>
                      </a:lnTo>
                      <a:lnTo>
                        <a:pt x="1117600" y="1492250"/>
                      </a:lnTo>
                      <a:lnTo>
                        <a:pt x="908050" y="1568450"/>
                      </a:lnTo>
                      <a:lnTo>
                        <a:pt x="755650" y="1631950"/>
                      </a:lnTo>
                      <a:lnTo>
                        <a:pt x="774700" y="1562100"/>
                      </a:lnTo>
                      <a:lnTo>
                        <a:pt x="755650" y="1473200"/>
                      </a:lnTo>
                      <a:lnTo>
                        <a:pt x="628650" y="1485900"/>
                      </a:lnTo>
                      <a:lnTo>
                        <a:pt x="457200" y="1524000"/>
                      </a:lnTo>
                      <a:lnTo>
                        <a:pt x="361950" y="1543050"/>
                      </a:lnTo>
                      <a:lnTo>
                        <a:pt x="323850" y="1447800"/>
                      </a:lnTo>
                      <a:lnTo>
                        <a:pt x="349250" y="1339850"/>
                      </a:lnTo>
                      <a:lnTo>
                        <a:pt x="266700" y="1314450"/>
                      </a:lnTo>
                      <a:lnTo>
                        <a:pt x="152400" y="1314450"/>
                      </a:lnTo>
                      <a:lnTo>
                        <a:pt x="44450" y="1289050"/>
                      </a:lnTo>
                      <a:lnTo>
                        <a:pt x="0" y="1219200"/>
                      </a:lnTo>
                      <a:close/>
                    </a:path>
                  </a:pathLst>
                </a:custGeom>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12" name="Freeform: Shape 11">
                  <a:extLst>
                    <a:ext uri="{FF2B5EF4-FFF2-40B4-BE49-F238E27FC236}">
                      <a16:creationId xmlns:a16="http://schemas.microsoft.com/office/drawing/2014/main" id="{2980D5C3-4F96-4292-A43F-EB9C27FA0A89}"/>
                    </a:ext>
                  </a:extLst>
                </p:cNvPr>
                <p:cNvSpPr/>
                <p:nvPr/>
              </p:nvSpPr>
              <p:spPr>
                <a:xfrm>
                  <a:off x="5168900" y="4800600"/>
                  <a:ext cx="3549650" cy="1600200"/>
                </a:xfrm>
                <a:custGeom>
                  <a:avLst/>
                  <a:gdLst>
                    <a:gd name="connsiteX0" fmla="*/ 3549650 w 3549650"/>
                    <a:gd name="connsiteY0" fmla="*/ 1581150 h 1581150"/>
                    <a:gd name="connsiteX1" fmla="*/ 3530600 w 3549650"/>
                    <a:gd name="connsiteY1" fmla="*/ 1447800 h 1581150"/>
                    <a:gd name="connsiteX2" fmla="*/ 3486150 w 3549650"/>
                    <a:gd name="connsiteY2" fmla="*/ 1352550 h 1581150"/>
                    <a:gd name="connsiteX3" fmla="*/ 3403600 w 3549650"/>
                    <a:gd name="connsiteY3" fmla="*/ 1270000 h 1581150"/>
                    <a:gd name="connsiteX4" fmla="*/ 3327400 w 3549650"/>
                    <a:gd name="connsiteY4" fmla="*/ 1212850 h 1581150"/>
                    <a:gd name="connsiteX5" fmla="*/ 3213100 w 3549650"/>
                    <a:gd name="connsiteY5" fmla="*/ 1162050 h 1581150"/>
                    <a:gd name="connsiteX6" fmla="*/ 3098800 w 3549650"/>
                    <a:gd name="connsiteY6" fmla="*/ 1123950 h 1581150"/>
                    <a:gd name="connsiteX7" fmla="*/ 3067050 w 3549650"/>
                    <a:gd name="connsiteY7" fmla="*/ 1079500 h 1581150"/>
                    <a:gd name="connsiteX8" fmla="*/ 3067050 w 3549650"/>
                    <a:gd name="connsiteY8" fmla="*/ 1079500 h 1581150"/>
                    <a:gd name="connsiteX9" fmla="*/ 3155950 w 3549650"/>
                    <a:gd name="connsiteY9" fmla="*/ 1035050 h 1581150"/>
                    <a:gd name="connsiteX10" fmla="*/ 3295650 w 3549650"/>
                    <a:gd name="connsiteY10" fmla="*/ 1060450 h 1581150"/>
                    <a:gd name="connsiteX11" fmla="*/ 3384550 w 3549650"/>
                    <a:gd name="connsiteY11" fmla="*/ 1035050 h 1581150"/>
                    <a:gd name="connsiteX12" fmla="*/ 3429000 w 3549650"/>
                    <a:gd name="connsiteY12" fmla="*/ 946150 h 1581150"/>
                    <a:gd name="connsiteX13" fmla="*/ 3403600 w 3549650"/>
                    <a:gd name="connsiteY13" fmla="*/ 831850 h 1581150"/>
                    <a:gd name="connsiteX14" fmla="*/ 3238500 w 3549650"/>
                    <a:gd name="connsiteY14" fmla="*/ 666750 h 1581150"/>
                    <a:gd name="connsiteX15" fmla="*/ 3009900 w 3549650"/>
                    <a:gd name="connsiteY15" fmla="*/ 508000 h 1581150"/>
                    <a:gd name="connsiteX16" fmla="*/ 2667000 w 3549650"/>
                    <a:gd name="connsiteY16" fmla="*/ 266700 h 1581150"/>
                    <a:gd name="connsiteX17" fmla="*/ 2311400 w 3549650"/>
                    <a:gd name="connsiteY17" fmla="*/ 69850 h 1581150"/>
                    <a:gd name="connsiteX18" fmla="*/ 2025650 w 3549650"/>
                    <a:gd name="connsiteY18" fmla="*/ 0 h 1581150"/>
                    <a:gd name="connsiteX19" fmla="*/ 1847850 w 3549650"/>
                    <a:gd name="connsiteY19" fmla="*/ 0 h 1581150"/>
                    <a:gd name="connsiteX20" fmla="*/ 1708150 w 3549650"/>
                    <a:gd name="connsiteY20" fmla="*/ 57150 h 1581150"/>
                    <a:gd name="connsiteX21" fmla="*/ 1530350 w 3549650"/>
                    <a:gd name="connsiteY21" fmla="*/ 76200 h 1581150"/>
                    <a:gd name="connsiteX22" fmla="*/ 1377950 w 3549650"/>
                    <a:gd name="connsiteY22" fmla="*/ 57150 h 1581150"/>
                    <a:gd name="connsiteX23" fmla="*/ 1206500 w 3549650"/>
                    <a:gd name="connsiteY23" fmla="*/ 44450 h 1581150"/>
                    <a:gd name="connsiteX24" fmla="*/ 977900 w 3549650"/>
                    <a:gd name="connsiteY24" fmla="*/ 114300 h 1581150"/>
                    <a:gd name="connsiteX25" fmla="*/ 692150 w 3549650"/>
                    <a:gd name="connsiteY25" fmla="*/ 152400 h 1581150"/>
                    <a:gd name="connsiteX26" fmla="*/ 457200 w 3549650"/>
                    <a:gd name="connsiteY26" fmla="*/ 203200 h 1581150"/>
                    <a:gd name="connsiteX27" fmla="*/ 336550 w 3549650"/>
                    <a:gd name="connsiteY27" fmla="*/ 260350 h 1581150"/>
                    <a:gd name="connsiteX28" fmla="*/ 120650 w 3549650"/>
                    <a:gd name="connsiteY28" fmla="*/ 304800 h 1581150"/>
                    <a:gd name="connsiteX29" fmla="*/ 0 w 3549650"/>
                    <a:gd name="connsiteY29" fmla="*/ 400050 h 1581150"/>
                    <a:gd name="connsiteX30" fmla="*/ 57150 w 3549650"/>
                    <a:gd name="connsiteY30" fmla="*/ 539750 h 1581150"/>
                    <a:gd name="connsiteX31" fmla="*/ 266700 w 3549650"/>
                    <a:gd name="connsiteY31" fmla="*/ 647700 h 1581150"/>
                    <a:gd name="connsiteX32" fmla="*/ 590550 w 3549650"/>
                    <a:gd name="connsiteY32" fmla="*/ 755650 h 1581150"/>
                    <a:gd name="connsiteX33" fmla="*/ 857250 w 3549650"/>
                    <a:gd name="connsiteY33" fmla="*/ 869950 h 1581150"/>
                    <a:gd name="connsiteX34" fmla="*/ 1022350 w 3549650"/>
                    <a:gd name="connsiteY34" fmla="*/ 1047750 h 1581150"/>
                    <a:gd name="connsiteX35" fmla="*/ 1225550 w 3549650"/>
                    <a:gd name="connsiteY35" fmla="*/ 1282700 h 1581150"/>
                    <a:gd name="connsiteX36" fmla="*/ 1384300 w 3549650"/>
                    <a:gd name="connsiteY36" fmla="*/ 1384300 h 1581150"/>
                    <a:gd name="connsiteX37" fmla="*/ 1676400 w 3549650"/>
                    <a:gd name="connsiteY37" fmla="*/ 1581150 h 1581150"/>
                    <a:gd name="connsiteX0" fmla="*/ 3549650 w 3549650"/>
                    <a:gd name="connsiteY0" fmla="*/ 1581150 h 1600200"/>
                    <a:gd name="connsiteX1" fmla="*/ 3530600 w 3549650"/>
                    <a:gd name="connsiteY1" fmla="*/ 1447800 h 1600200"/>
                    <a:gd name="connsiteX2" fmla="*/ 3486150 w 3549650"/>
                    <a:gd name="connsiteY2" fmla="*/ 1352550 h 1600200"/>
                    <a:gd name="connsiteX3" fmla="*/ 3403600 w 3549650"/>
                    <a:gd name="connsiteY3" fmla="*/ 1270000 h 1600200"/>
                    <a:gd name="connsiteX4" fmla="*/ 3327400 w 3549650"/>
                    <a:gd name="connsiteY4" fmla="*/ 1212850 h 1600200"/>
                    <a:gd name="connsiteX5" fmla="*/ 3213100 w 3549650"/>
                    <a:gd name="connsiteY5" fmla="*/ 1162050 h 1600200"/>
                    <a:gd name="connsiteX6" fmla="*/ 3098800 w 3549650"/>
                    <a:gd name="connsiteY6" fmla="*/ 1123950 h 1600200"/>
                    <a:gd name="connsiteX7" fmla="*/ 3067050 w 3549650"/>
                    <a:gd name="connsiteY7" fmla="*/ 1079500 h 1600200"/>
                    <a:gd name="connsiteX8" fmla="*/ 3067050 w 3549650"/>
                    <a:gd name="connsiteY8" fmla="*/ 1079500 h 1600200"/>
                    <a:gd name="connsiteX9" fmla="*/ 3155950 w 3549650"/>
                    <a:gd name="connsiteY9" fmla="*/ 1035050 h 1600200"/>
                    <a:gd name="connsiteX10" fmla="*/ 3295650 w 3549650"/>
                    <a:gd name="connsiteY10" fmla="*/ 1060450 h 1600200"/>
                    <a:gd name="connsiteX11" fmla="*/ 3384550 w 3549650"/>
                    <a:gd name="connsiteY11" fmla="*/ 1035050 h 1600200"/>
                    <a:gd name="connsiteX12" fmla="*/ 3429000 w 3549650"/>
                    <a:gd name="connsiteY12" fmla="*/ 946150 h 1600200"/>
                    <a:gd name="connsiteX13" fmla="*/ 3403600 w 3549650"/>
                    <a:gd name="connsiteY13" fmla="*/ 831850 h 1600200"/>
                    <a:gd name="connsiteX14" fmla="*/ 3238500 w 3549650"/>
                    <a:gd name="connsiteY14" fmla="*/ 666750 h 1600200"/>
                    <a:gd name="connsiteX15" fmla="*/ 3009900 w 3549650"/>
                    <a:gd name="connsiteY15" fmla="*/ 508000 h 1600200"/>
                    <a:gd name="connsiteX16" fmla="*/ 2667000 w 3549650"/>
                    <a:gd name="connsiteY16" fmla="*/ 266700 h 1600200"/>
                    <a:gd name="connsiteX17" fmla="*/ 2311400 w 3549650"/>
                    <a:gd name="connsiteY17" fmla="*/ 69850 h 1600200"/>
                    <a:gd name="connsiteX18" fmla="*/ 2025650 w 3549650"/>
                    <a:gd name="connsiteY18" fmla="*/ 0 h 1600200"/>
                    <a:gd name="connsiteX19" fmla="*/ 1847850 w 3549650"/>
                    <a:gd name="connsiteY19" fmla="*/ 0 h 1600200"/>
                    <a:gd name="connsiteX20" fmla="*/ 1708150 w 3549650"/>
                    <a:gd name="connsiteY20" fmla="*/ 57150 h 1600200"/>
                    <a:gd name="connsiteX21" fmla="*/ 1530350 w 3549650"/>
                    <a:gd name="connsiteY21" fmla="*/ 76200 h 1600200"/>
                    <a:gd name="connsiteX22" fmla="*/ 1377950 w 3549650"/>
                    <a:gd name="connsiteY22" fmla="*/ 57150 h 1600200"/>
                    <a:gd name="connsiteX23" fmla="*/ 1206500 w 3549650"/>
                    <a:gd name="connsiteY23" fmla="*/ 44450 h 1600200"/>
                    <a:gd name="connsiteX24" fmla="*/ 977900 w 3549650"/>
                    <a:gd name="connsiteY24" fmla="*/ 114300 h 1600200"/>
                    <a:gd name="connsiteX25" fmla="*/ 692150 w 3549650"/>
                    <a:gd name="connsiteY25" fmla="*/ 152400 h 1600200"/>
                    <a:gd name="connsiteX26" fmla="*/ 457200 w 3549650"/>
                    <a:gd name="connsiteY26" fmla="*/ 203200 h 1600200"/>
                    <a:gd name="connsiteX27" fmla="*/ 336550 w 3549650"/>
                    <a:gd name="connsiteY27" fmla="*/ 260350 h 1600200"/>
                    <a:gd name="connsiteX28" fmla="*/ 120650 w 3549650"/>
                    <a:gd name="connsiteY28" fmla="*/ 304800 h 1600200"/>
                    <a:gd name="connsiteX29" fmla="*/ 0 w 3549650"/>
                    <a:gd name="connsiteY29" fmla="*/ 400050 h 1600200"/>
                    <a:gd name="connsiteX30" fmla="*/ 57150 w 3549650"/>
                    <a:gd name="connsiteY30" fmla="*/ 539750 h 1600200"/>
                    <a:gd name="connsiteX31" fmla="*/ 266700 w 3549650"/>
                    <a:gd name="connsiteY31" fmla="*/ 647700 h 1600200"/>
                    <a:gd name="connsiteX32" fmla="*/ 590550 w 3549650"/>
                    <a:gd name="connsiteY32" fmla="*/ 755650 h 1600200"/>
                    <a:gd name="connsiteX33" fmla="*/ 857250 w 3549650"/>
                    <a:gd name="connsiteY33" fmla="*/ 869950 h 1600200"/>
                    <a:gd name="connsiteX34" fmla="*/ 1022350 w 3549650"/>
                    <a:gd name="connsiteY34" fmla="*/ 1047750 h 1600200"/>
                    <a:gd name="connsiteX35" fmla="*/ 1225550 w 3549650"/>
                    <a:gd name="connsiteY35" fmla="*/ 1282700 h 1600200"/>
                    <a:gd name="connsiteX36" fmla="*/ 1384300 w 3549650"/>
                    <a:gd name="connsiteY36" fmla="*/ 1384300 h 1600200"/>
                    <a:gd name="connsiteX37" fmla="*/ 3435350 w 3549650"/>
                    <a:gd name="connsiteY37" fmla="*/ 1600200 h 1600200"/>
                    <a:gd name="connsiteX0" fmla="*/ 3549650 w 3549650"/>
                    <a:gd name="connsiteY0" fmla="*/ 1581150 h 1600200"/>
                    <a:gd name="connsiteX1" fmla="*/ 3530600 w 3549650"/>
                    <a:gd name="connsiteY1" fmla="*/ 1447800 h 1600200"/>
                    <a:gd name="connsiteX2" fmla="*/ 3486150 w 3549650"/>
                    <a:gd name="connsiteY2" fmla="*/ 1352550 h 1600200"/>
                    <a:gd name="connsiteX3" fmla="*/ 3403600 w 3549650"/>
                    <a:gd name="connsiteY3" fmla="*/ 1270000 h 1600200"/>
                    <a:gd name="connsiteX4" fmla="*/ 3327400 w 3549650"/>
                    <a:gd name="connsiteY4" fmla="*/ 1212850 h 1600200"/>
                    <a:gd name="connsiteX5" fmla="*/ 3213100 w 3549650"/>
                    <a:gd name="connsiteY5" fmla="*/ 1162050 h 1600200"/>
                    <a:gd name="connsiteX6" fmla="*/ 3098800 w 3549650"/>
                    <a:gd name="connsiteY6" fmla="*/ 1123950 h 1600200"/>
                    <a:gd name="connsiteX7" fmla="*/ 3067050 w 3549650"/>
                    <a:gd name="connsiteY7" fmla="*/ 1079500 h 1600200"/>
                    <a:gd name="connsiteX8" fmla="*/ 3067050 w 3549650"/>
                    <a:gd name="connsiteY8" fmla="*/ 1079500 h 1600200"/>
                    <a:gd name="connsiteX9" fmla="*/ 3155950 w 3549650"/>
                    <a:gd name="connsiteY9" fmla="*/ 1035050 h 1600200"/>
                    <a:gd name="connsiteX10" fmla="*/ 3295650 w 3549650"/>
                    <a:gd name="connsiteY10" fmla="*/ 1060450 h 1600200"/>
                    <a:gd name="connsiteX11" fmla="*/ 3384550 w 3549650"/>
                    <a:gd name="connsiteY11" fmla="*/ 1035050 h 1600200"/>
                    <a:gd name="connsiteX12" fmla="*/ 3429000 w 3549650"/>
                    <a:gd name="connsiteY12" fmla="*/ 946150 h 1600200"/>
                    <a:gd name="connsiteX13" fmla="*/ 3403600 w 3549650"/>
                    <a:gd name="connsiteY13" fmla="*/ 831850 h 1600200"/>
                    <a:gd name="connsiteX14" fmla="*/ 3238500 w 3549650"/>
                    <a:gd name="connsiteY14" fmla="*/ 666750 h 1600200"/>
                    <a:gd name="connsiteX15" fmla="*/ 3009900 w 3549650"/>
                    <a:gd name="connsiteY15" fmla="*/ 508000 h 1600200"/>
                    <a:gd name="connsiteX16" fmla="*/ 2667000 w 3549650"/>
                    <a:gd name="connsiteY16" fmla="*/ 266700 h 1600200"/>
                    <a:gd name="connsiteX17" fmla="*/ 2311400 w 3549650"/>
                    <a:gd name="connsiteY17" fmla="*/ 69850 h 1600200"/>
                    <a:gd name="connsiteX18" fmla="*/ 2025650 w 3549650"/>
                    <a:gd name="connsiteY18" fmla="*/ 0 h 1600200"/>
                    <a:gd name="connsiteX19" fmla="*/ 1847850 w 3549650"/>
                    <a:gd name="connsiteY19" fmla="*/ 0 h 1600200"/>
                    <a:gd name="connsiteX20" fmla="*/ 1708150 w 3549650"/>
                    <a:gd name="connsiteY20" fmla="*/ 57150 h 1600200"/>
                    <a:gd name="connsiteX21" fmla="*/ 1530350 w 3549650"/>
                    <a:gd name="connsiteY21" fmla="*/ 76200 h 1600200"/>
                    <a:gd name="connsiteX22" fmla="*/ 1377950 w 3549650"/>
                    <a:gd name="connsiteY22" fmla="*/ 57150 h 1600200"/>
                    <a:gd name="connsiteX23" fmla="*/ 1206500 w 3549650"/>
                    <a:gd name="connsiteY23" fmla="*/ 44450 h 1600200"/>
                    <a:gd name="connsiteX24" fmla="*/ 977900 w 3549650"/>
                    <a:gd name="connsiteY24" fmla="*/ 114300 h 1600200"/>
                    <a:gd name="connsiteX25" fmla="*/ 692150 w 3549650"/>
                    <a:gd name="connsiteY25" fmla="*/ 152400 h 1600200"/>
                    <a:gd name="connsiteX26" fmla="*/ 457200 w 3549650"/>
                    <a:gd name="connsiteY26" fmla="*/ 203200 h 1600200"/>
                    <a:gd name="connsiteX27" fmla="*/ 336550 w 3549650"/>
                    <a:gd name="connsiteY27" fmla="*/ 260350 h 1600200"/>
                    <a:gd name="connsiteX28" fmla="*/ 120650 w 3549650"/>
                    <a:gd name="connsiteY28" fmla="*/ 304800 h 1600200"/>
                    <a:gd name="connsiteX29" fmla="*/ 0 w 3549650"/>
                    <a:gd name="connsiteY29" fmla="*/ 400050 h 1600200"/>
                    <a:gd name="connsiteX30" fmla="*/ 57150 w 3549650"/>
                    <a:gd name="connsiteY30" fmla="*/ 539750 h 1600200"/>
                    <a:gd name="connsiteX31" fmla="*/ 266700 w 3549650"/>
                    <a:gd name="connsiteY31" fmla="*/ 647700 h 1600200"/>
                    <a:gd name="connsiteX32" fmla="*/ 590550 w 3549650"/>
                    <a:gd name="connsiteY32" fmla="*/ 755650 h 1600200"/>
                    <a:gd name="connsiteX33" fmla="*/ 857250 w 3549650"/>
                    <a:gd name="connsiteY33" fmla="*/ 869950 h 1600200"/>
                    <a:gd name="connsiteX34" fmla="*/ 1022350 w 3549650"/>
                    <a:gd name="connsiteY34" fmla="*/ 1047750 h 1600200"/>
                    <a:gd name="connsiteX35" fmla="*/ 1225550 w 3549650"/>
                    <a:gd name="connsiteY35" fmla="*/ 1282700 h 1600200"/>
                    <a:gd name="connsiteX36" fmla="*/ 1384300 w 3549650"/>
                    <a:gd name="connsiteY36" fmla="*/ 1384300 h 1600200"/>
                    <a:gd name="connsiteX37" fmla="*/ 1803400 w 3549650"/>
                    <a:gd name="connsiteY37" fmla="*/ 1600200 h 1600200"/>
                    <a:gd name="connsiteX38" fmla="*/ 3435350 w 3549650"/>
                    <a:gd name="connsiteY38" fmla="*/ 1600200 h 1600200"/>
                    <a:gd name="connsiteX0" fmla="*/ 3549650 w 3549650"/>
                    <a:gd name="connsiteY0" fmla="*/ 1581150 h 1600200"/>
                    <a:gd name="connsiteX1" fmla="*/ 3530600 w 3549650"/>
                    <a:gd name="connsiteY1" fmla="*/ 1447800 h 1600200"/>
                    <a:gd name="connsiteX2" fmla="*/ 3486150 w 3549650"/>
                    <a:gd name="connsiteY2" fmla="*/ 1352550 h 1600200"/>
                    <a:gd name="connsiteX3" fmla="*/ 3403600 w 3549650"/>
                    <a:gd name="connsiteY3" fmla="*/ 1270000 h 1600200"/>
                    <a:gd name="connsiteX4" fmla="*/ 3327400 w 3549650"/>
                    <a:gd name="connsiteY4" fmla="*/ 1212850 h 1600200"/>
                    <a:gd name="connsiteX5" fmla="*/ 3213100 w 3549650"/>
                    <a:gd name="connsiteY5" fmla="*/ 1162050 h 1600200"/>
                    <a:gd name="connsiteX6" fmla="*/ 3098800 w 3549650"/>
                    <a:gd name="connsiteY6" fmla="*/ 1123950 h 1600200"/>
                    <a:gd name="connsiteX7" fmla="*/ 3067050 w 3549650"/>
                    <a:gd name="connsiteY7" fmla="*/ 1079500 h 1600200"/>
                    <a:gd name="connsiteX8" fmla="*/ 3067050 w 3549650"/>
                    <a:gd name="connsiteY8" fmla="*/ 1079500 h 1600200"/>
                    <a:gd name="connsiteX9" fmla="*/ 3155950 w 3549650"/>
                    <a:gd name="connsiteY9" fmla="*/ 1035050 h 1600200"/>
                    <a:gd name="connsiteX10" fmla="*/ 3295650 w 3549650"/>
                    <a:gd name="connsiteY10" fmla="*/ 1060450 h 1600200"/>
                    <a:gd name="connsiteX11" fmla="*/ 3384550 w 3549650"/>
                    <a:gd name="connsiteY11" fmla="*/ 1035050 h 1600200"/>
                    <a:gd name="connsiteX12" fmla="*/ 3429000 w 3549650"/>
                    <a:gd name="connsiteY12" fmla="*/ 946150 h 1600200"/>
                    <a:gd name="connsiteX13" fmla="*/ 3403600 w 3549650"/>
                    <a:gd name="connsiteY13" fmla="*/ 831850 h 1600200"/>
                    <a:gd name="connsiteX14" fmla="*/ 3238500 w 3549650"/>
                    <a:gd name="connsiteY14" fmla="*/ 666750 h 1600200"/>
                    <a:gd name="connsiteX15" fmla="*/ 3009900 w 3549650"/>
                    <a:gd name="connsiteY15" fmla="*/ 508000 h 1600200"/>
                    <a:gd name="connsiteX16" fmla="*/ 2667000 w 3549650"/>
                    <a:gd name="connsiteY16" fmla="*/ 266700 h 1600200"/>
                    <a:gd name="connsiteX17" fmla="*/ 2311400 w 3549650"/>
                    <a:gd name="connsiteY17" fmla="*/ 69850 h 1600200"/>
                    <a:gd name="connsiteX18" fmla="*/ 2025650 w 3549650"/>
                    <a:gd name="connsiteY18" fmla="*/ 0 h 1600200"/>
                    <a:gd name="connsiteX19" fmla="*/ 1847850 w 3549650"/>
                    <a:gd name="connsiteY19" fmla="*/ 0 h 1600200"/>
                    <a:gd name="connsiteX20" fmla="*/ 1708150 w 3549650"/>
                    <a:gd name="connsiteY20" fmla="*/ 57150 h 1600200"/>
                    <a:gd name="connsiteX21" fmla="*/ 1530350 w 3549650"/>
                    <a:gd name="connsiteY21" fmla="*/ 76200 h 1600200"/>
                    <a:gd name="connsiteX22" fmla="*/ 1377950 w 3549650"/>
                    <a:gd name="connsiteY22" fmla="*/ 57150 h 1600200"/>
                    <a:gd name="connsiteX23" fmla="*/ 1206500 w 3549650"/>
                    <a:gd name="connsiteY23" fmla="*/ 44450 h 1600200"/>
                    <a:gd name="connsiteX24" fmla="*/ 977900 w 3549650"/>
                    <a:gd name="connsiteY24" fmla="*/ 114300 h 1600200"/>
                    <a:gd name="connsiteX25" fmla="*/ 692150 w 3549650"/>
                    <a:gd name="connsiteY25" fmla="*/ 152400 h 1600200"/>
                    <a:gd name="connsiteX26" fmla="*/ 457200 w 3549650"/>
                    <a:gd name="connsiteY26" fmla="*/ 203200 h 1600200"/>
                    <a:gd name="connsiteX27" fmla="*/ 336550 w 3549650"/>
                    <a:gd name="connsiteY27" fmla="*/ 260350 h 1600200"/>
                    <a:gd name="connsiteX28" fmla="*/ 120650 w 3549650"/>
                    <a:gd name="connsiteY28" fmla="*/ 304800 h 1600200"/>
                    <a:gd name="connsiteX29" fmla="*/ 0 w 3549650"/>
                    <a:gd name="connsiteY29" fmla="*/ 400050 h 1600200"/>
                    <a:gd name="connsiteX30" fmla="*/ 57150 w 3549650"/>
                    <a:gd name="connsiteY30" fmla="*/ 539750 h 1600200"/>
                    <a:gd name="connsiteX31" fmla="*/ 266700 w 3549650"/>
                    <a:gd name="connsiteY31" fmla="*/ 647700 h 1600200"/>
                    <a:gd name="connsiteX32" fmla="*/ 590550 w 3549650"/>
                    <a:gd name="connsiteY32" fmla="*/ 755650 h 1600200"/>
                    <a:gd name="connsiteX33" fmla="*/ 857250 w 3549650"/>
                    <a:gd name="connsiteY33" fmla="*/ 869950 h 1600200"/>
                    <a:gd name="connsiteX34" fmla="*/ 1022350 w 3549650"/>
                    <a:gd name="connsiteY34" fmla="*/ 1047750 h 1600200"/>
                    <a:gd name="connsiteX35" fmla="*/ 1225550 w 3549650"/>
                    <a:gd name="connsiteY35" fmla="*/ 1282700 h 1600200"/>
                    <a:gd name="connsiteX36" fmla="*/ 1384300 w 3549650"/>
                    <a:gd name="connsiteY36" fmla="*/ 1384300 h 1600200"/>
                    <a:gd name="connsiteX37" fmla="*/ 1803400 w 3549650"/>
                    <a:gd name="connsiteY37" fmla="*/ 1600200 h 1600200"/>
                    <a:gd name="connsiteX38" fmla="*/ 3492500 w 3549650"/>
                    <a:gd name="connsiteY38" fmla="*/ 1600200 h 1600200"/>
                    <a:gd name="connsiteX0" fmla="*/ 3549650 w 3549650"/>
                    <a:gd name="connsiteY0" fmla="*/ 1581150 h 1600200"/>
                    <a:gd name="connsiteX1" fmla="*/ 3530600 w 3549650"/>
                    <a:gd name="connsiteY1" fmla="*/ 1447800 h 1600200"/>
                    <a:gd name="connsiteX2" fmla="*/ 3486150 w 3549650"/>
                    <a:gd name="connsiteY2" fmla="*/ 1352550 h 1600200"/>
                    <a:gd name="connsiteX3" fmla="*/ 3403600 w 3549650"/>
                    <a:gd name="connsiteY3" fmla="*/ 1270000 h 1600200"/>
                    <a:gd name="connsiteX4" fmla="*/ 3327400 w 3549650"/>
                    <a:gd name="connsiteY4" fmla="*/ 1212850 h 1600200"/>
                    <a:gd name="connsiteX5" fmla="*/ 3213100 w 3549650"/>
                    <a:gd name="connsiteY5" fmla="*/ 1162050 h 1600200"/>
                    <a:gd name="connsiteX6" fmla="*/ 3098800 w 3549650"/>
                    <a:gd name="connsiteY6" fmla="*/ 1123950 h 1600200"/>
                    <a:gd name="connsiteX7" fmla="*/ 3067050 w 3549650"/>
                    <a:gd name="connsiteY7" fmla="*/ 1079500 h 1600200"/>
                    <a:gd name="connsiteX8" fmla="*/ 3067050 w 3549650"/>
                    <a:gd name="connsiteY8" fmla="*/ 1079500 h 1600200"/>
                    <a:gd name="connsiteX9" fmla="*/ 3155950 w 3549650"/>
                    <a:gd name="connsiteY9" fmla="*/ 1035050 h 1600200"/>
                    <a:gd name="connsiteX10" fmla="*/ 3295650 w 3549650"/>
                    <a:gd name="connsiteY10" fmla="*/ 1060450 h 1600200"/>
                    <a:gd name="connsiteX11" fmla="*/ 3384550 w 3549650"/>
                    <a:gd name="connsiteY11" fmla="*/ 1035050 h 1600200"/>
                    <a:gd name="connsiteX12" fmla="*/ 3429000 w 3549650"/>
                    <a:gd name="connsiteY12" fmla="*/ 946150 h 1600200"/>
                    <a:gd name="connsiteX13" fmla="*/ 3403600 w 3549650"/>
                    <a:gd name="connsiteY13" fmla="*/ 831850 h 1600200"/>
                    <a:gd name="connsiteX14" fmla="*/ 3238500 w 3549650"/>
                    <a:gd name="connsiteY14" fmla="*/ 666750 h 1600200"/>
                    <a:gd name="connsiteX15" fmla="*/ 3009900 w 3549650"/>
                    <a:gd name="connsiteY15" fmla="*/ 508000 h 1600200"/>
                    <a:gd name="connsiteX16" fmla="*/ 2667000 w 3549650"/>
                    <a:gd name="connsiteY16" fmla="*/ 266700 h 1600200"/>
                    <a:gd name="connsiteX17" fmla="*/ 2311400 w 3549650"/>
                    <a:gd name="connsiteY17" fmla="*/ 69850 h 1600200"/>
                    <a:gd name="connsiteX18" fmla="*/ 2025650 w 3549650"/>
                    <a:gd name="connsiteY18" fmla="*/ 0 h 1600200"/>
                    <a:gd name="connsiteX19" fmla="*/ 1847850 w 3549650"/>
                    <a:gd name="connsiteY19" fmla="*/ 0 h 1600200"/>
                    <a:gd name="connsiteX20" fmla="*/ 1708150 w 3549650"/>
                    <a:gd name="connsiteY20" fmla="*/ 57150 h 1600200"/>
                    <a:gd name="connsiteX21" fmla="*/ 1530350 w 3549650"/>
                    <a:gd name="connsiteY21" fmla="*/ 76200 h 1600200"/>
                    <a:gd name="connsiteX22" fmla="*/ 1377950 w 3549650"/>
                    <a:gd name="connsiteY22" fmla="*/ 57150 h 1600200"/>
                    <a:gd name="connsiteX23" fmla="*/ 1206500 w 3549650"/>
                    <a:gd name="connsiteY23" fmla="*/ 44450 h 1600200"/>
                    <a:gd name="connsiteX24" fmla="*/ 977900 w 3549650"/>
                    <a:gd name="connsiteY24" fmla="*/ 114300 h 1600200"/>
                    <a:gd name="connsiteX25" fmla="*/ 692150 w 3549650"/>
                    <a:gd name="connsiteY25" fmla="*/ 152400 h 1600200"/>
                    <a:gd name="connsiteX26" fmla="*/ 457200 w 3549650"/>
                    <a:gd name="connsiteY26" fmla="*/ 203200 h 1600200"/>
                    <a:gd name="connsiteX27" fmla="*/ 336550 w 3549650"/>
                    <a:gd name="connsiteY27" fmla="*/ 260350 h 1600200"/>
                    <a:gd name="connsiteX28" fmla="*/ 120650 w 3549650"/>
                    <a:gd name="connsiteY28" fmla="*/ 304800 h 1600200"/>
                    <a:gd name="connsiteX29" fmla="*/ 0 w 3549650"/>
                    <a:gd name="connsiteY29" fmla="*/ 400050 h 1600200"/>
                    <a:gd name="connsiteX30" fmla="*/ 57150 w 3549650"/>
                    <a:gd name="connsiteY30" fmla="*/ 539750 h 1600200"/>
                    <a:gd name="connsiteX31" fmla="*/ 266700 w 3549650"/>
                    <a:gd name="connsiteY31" fmla="*/ 647700 h 1600200"/>
                    <a:gd name="connsiteX32" fmla="*/ 590550 w 3549650"/>
                    <a:gd name="connsiteY32" fmla="*/ 755650 h 1600200"/>
                    <a:gd name="connsiteX33" fmla="*/ 857250 w 3549650"/>
                    <a:gd name="connsiteY33" fmla="*/ 869950 h 1600200"/>
                    <a:gd name="connsiteX34" fmla="*/ 1022350 w 3549650"/>
                    <a:gd name="connsiteY34" fmla="*/ 1047750 h 1600200"/>
                    <a:gd name="connsiteX35" fmla="*/ 1225550 w 3549650"/>
                    <a:gd name="connsiteY35" fmla="*/ 1282700 h 1600200"/>
                    <a:gd name="connsiteX36" fmla="*/ 1384300 w 3549650"/>
                    <a:gd name="connsiteY36" fmla="*/ 1384300 h 1600200"/>
                    <a:gd name="connsiteX37" fmla="*/ 1803400 w 3549650"/>
                    <a:gd name="connsiteY37" fmla="*/ 1600200 h 1600200"/>
                    <a:gd name="connsiteX38" fmla="*/ 3492500 w 3549650"/>
                    <a:gd name="connsiteY38" fmla="*/ 1600200 h 1600200"/>
                    <a:gd name="connsiteX39" fmla="*/ 3549650 w 3549650"/>
                    <a:gd name="connsiteY39" fmla="*/ 158115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49650" h="1600200">
                      <a:moveTo>
                        <a:pt x="3549650" y="1581150"/>
                      </a:moveTo>
                      <a:lnTo>
                        <a:pt x="3530600" y="1447800"/>
                      </a:lnTo>
                      <a:lnTo>
                        <a:pt x="3486150" y="1352550"/>
                      </a:lnTo>
                      <a:lnTo>
                        <a:pt x="3403600" y="1270000"/>
                      </a:lnTo>
                      <a:lnTo>
                        <a:pt x="3327400" y="1212850"/>
                      </a:lnTo>
                      <a:lnTo>
                        <a:pt x="3213100" y="1162050"/>
                      </a:lnTo>
                      <a:lnTo>
                        <a:pt x="3098800" y="1123950"/>
                      </a:lnTo>
                      <a:lnTo>
                        <a:pt x="3067050" y="1079500"/>
                      </a:lnTo>
                      <a:lnTo>
                        <a:pt x="3067050" y="1079500"/>
                      </a:lnTo>
                      <a:lnTo>
                        <a:pt x="3155950" y="1035050"/>
                      </a:lnTo>
                      <a:lnTo>
                        <a:pt x="3295650" y="1060450"/>
                      </a:lnTo>
                      <a:lnTo>
                        <a:pt x="3384550" y="1035050"/>
                      </a:lnTo>
                      <a:lnTo>
                        <a:pt x="3429000" y="946150"/>
                      </a:lnTo>
                      <a:lnTo>
                        <a:pt x="3403600" y="831850"/>
                      </a:lnTo>
                      <a:lnTo>
                        <a:pt x="3238500" y="666750"/>
                      </a:lnTo>
                      <a:lnTo>
                        <a:pt x="3009900" y="508000"/>
                      </a:lnTo>
                      <a:lnTo>
                        <a:pt x="2667000" y="266700"/>
                      </a:lnTo>
                      <a:lnTo>
                        <a:pt x="2311400" y="69850"/>
                      </a:lnTo>
                      <a:lnTo>
                        <a:pt x="2025650" y="0"/>
                      </a:lnTo>
                      <a:lnTo>
                        <a:pt x="1847850" y="0"/>
                      </a:lnTo>
                      <a:lnTo>
                        <a:pt x="1708150" y="57150"/>
                      </a:lnTo>
                      <a:lnTo>
                        <a:pt x="1530350" y="76200"/>
                      </a:lnTo>
                      <a:lnTo>
                        <a:pt x="1377950" y="57150"/>
                      </a:lnTo>
                      <a:lnTo>
                        <a:pt x="1206500" y="44450"/>
                      </a:lnTo>
                      <a:lnTo>
                        <a:pt x="977900" y="114300"/>
                      </a:lnTo>
                      <a:lnTo>
                        <a:pt x="692150" y="152400"/>
                      </a:lnTo>
                      <a:lnTo>
                        <a:pt x="457200" y="203200"/>
                      </a:lnTo>
                      <a:lnTo>
                        <a:pt x="336550" y="260350"/>
                      </a:lnTo>
                      <a:lnTo>
                        <a:pt x="120650" y="304800"/>
                      </a:lnTo>
                      <a:lnTo>
                        <a:pt x="0" y="400050"/>
                      </a:lnTo>
                      <a:lnTo>
                        <a:pt x="57150" y="539750"/>
                      </a:lnTo>
                      <a:lnTo>
                        <a:pt x="266700" y="647700"/>
                      </a:lnTo>
                      <a:lnTo>
                        <a:pt x="590550" y="755650"/>
                      </a:lnTo>
                      <a:lnTo>
                        <a:pt x="857250" y="869950"/>
                      </a:lnTo>
                      <a:lnTo>
                        <a:pt x="1022350" y="1047750"/>
                      </a:lnTo>
                      <a:lnTo>
                        <a:pt x="1225550" y="1282700"/>
                      </a:lnTo>
                      <a:lnTo>
                        <a:pt x="1384300" y="1384300"/>
                      </a:lnTo>
                      <a:cubicBezTo>
                        <a:pt x="1547283" y="1401233"/>
                        <a:pt x="1640417" y="1583267"/>
                        <a:pt x="1803400" y="1600200"/>
                      </a:cubicBezTo>
                      <a:lnTo>
                        <a:pt x="3492500" y="1600200"/>
                      </a:lnTo>
                      <a:lnTo>
                        <a:pt x="3549650" y="1581150"/>
                      </a:lnTo>
                      <a:close/>
                    </a:path>
                  </a:pathLst>
                </a:custGeom>
                <a:solidFill>
                  <a:schemeClr val="accent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23" name="Freeform: Shape 22">
                  <a:extLst>
                    <a:ext uri="{FF2B5EF4-FFF2-40B4-BE49-F238E27FC236}">
                      <a16:creationId xmlns:a16="http://schemas.microsoft.com/office/drawing/2014/main" id="{65000571-C432-4B10-85BA-1E0A19120E82}"/>
                    </a:ext>
                  </a:extLst>
                </p:cNvPr>
                <p:cNvSpPr/>
                <p:nvPr/>
              </p:nvSpPr>
              <p:spPr>
                <a:xfrm>
                  <a:off x="2134184" y="672031"/>
                  <a:ext cx="7896224" cy="2134375"/>
                </a:xfrm>
                <a:custGeom>
                  <a:avLst/>
                  <a:gdLst>
                    <a:gd name="connsiteX0" fmla="*/ 47625 w 6657975"/>
                    <a:gd name="connsiteY0" fmla="*/ 0 h 1600200"/>
                    <a:gd name="connsiteX1" fmla="*/ 0 w 6657975"/>
                    <a:gd name="connsiteY1" fmla="*/ 295275 h 1600200"/>
                    <a:gd name="connsiteX2" fmla="*/ 733425 w 6657975"/>
                    <a:gd name="connsiteY2" fmla="*/ 647700 h 1600200"/>
                    <a:gd name="connsiteX3" fmla="*/ 1295400 w 6657975"/>
                    <a:gd name="connsiteY3" fmla="*/ 942975 h 1600200"/>
                    <a:gd name="connsiteX4" fmla="*/ 2400300 w 6657975"/>
                    <a:gd name="connsiteY4" fmla="*/ 1228725 h 1600200"/>
                    <a:gd name="connsiteX5" fmla="*/ 3200400 w 6657975"/>
                    <a:gd name="connsiteY5" fmla="*/ 1247775 h 1600200"/>
                    <a:gd name="connsiteX6" fmla="*/ 3543300 w 6657975"/>
                    <a:gd name="connsiteY6" fmla="*/ 1171575 h 1600200"/>
                    <a:gd name="connsiteX7" fmla="*/ 3705225 w 6657975"/>
                    <a:gd name="connsiteY7" fmla="*/ 1152525 h 1600200"/>
                    <a:gd name="connsiteX8" fmla="*/ 3876675 w 6657975"/>
                    <a:gd name="connsiteY8" fmla="*/ 1143000 h 1600200"/>
                    <a:gd name="connsiteX9" fmla="*/ 4010025 w 6657975"/>
                    <a:gd name="connsiteY9" fmla="*/ 1095375 h 1600200"/>
                    <a:gd name="connsiteX10" fmla="*/ 4076700 w 6657975"/>
                    <a:gd name="connsiteY10" fmla="*/ 1076325 h 1600200"/>
                    <a:gd name="connsiteX11" fmla="*/ 4181475 w 6657975"/>
                    <a:gd name="connsiteY11" fmla="*/ 1085850 h 1600200"/>
                    <a:gd name="connsiteX12" fmla="*/ 4238625 w 6657975"/>
                    <a:gd name="connsiteY12" fmla="*/ 1009650 h 1600200"/>
                    <a:gd name="connsiteX13" fmla="*/ 4381500 w 6657975"/>
                    <a:gd name="connsiteY13" fmla="*/ 990600 h 1600200"/>
                    <a:gd name="connsiteX14" fmla="*/ 4505325 w 6657975"/>
                    <a:gd name="connsiteY14" fmla="*/ 1028700 h 1600200"/>
                    <a:gd name="connsiteX15" fmla="*/ 4572000 w 6657975"/>
                    <a:gd name="connsiteY15" fmla="*/ 1076325 h 1600200"/>
                    <a:gd name="connsiteX16" fmla="*/ 4610100 w 6657975"/>
                    <a:gd name="connsiteY16" fmla="*/ 1133475 h 1600200"/>
                    <a:gd name="connsiteX17" fmla="*/ 4676775 w 6657975"/>
                    <a:gd name="connsiteY17" fmla="*/ 1152525 h 1600200"/>
                    <a:gd name="connsiteX18" fmla="*/ 4772025 w 6657975"/>
                    <a:gd name="connsiteY18" fmla="*/ 1152525 h 1600200"/>
                    <a:gd name="connsiteX19" fmla="*/ 4772025 w 6657975"/>
                    <a:gd name="connsiteY19" fmla="*/ 1152525 h 1600200"/>
                    <a:gd name="connsiteX20" fmla="*/ 4857750 w 6657975"/>
                    <a:gd name="connsiteY20" fmla="*/ 1066800 h 1600200"/>
                    <a:gd name="connsiteX21" fmla="*/ 5038725 w 6657975"/>
                    <a:gd name="connsiteY21" fmla="*/ 1028700 h 1600200"/>
                    <a:gd name="connsiteX22" fmla="*/ 5324475 w 6657975"/>
                    <a:gd name="connsiteY22" fmla="*/ 1162050 h 1600200"/>
                    <a:gd name="connsiteX23" fmla="*/ 5486400 w 6657975"/>
                    <a:gd name="connsiteY23" fmla="*/ 1171575 h 1600200"/>
                    <a:gd name="connsiteX24" fmla="*/ 5734050 w 6657975"/>
                    <a:gd name="connsiteY24" fmla="*/ 1219200 h 1600200"/>
                    <a:gd name="connsiteX25" fmla="*/ 5705475 w 6657975"/>
                    <a:gd name="connsiteY25" fmla="*/ 1362075 h 1600200"/>
                    <a:gd name="connsiteX26" fmla="*/ 5695950 w 6657975"/>
                    <a:gd name="connsiteY26" fmla="*/ 1457325 h 1600200"/>
                    <a:gd name="connsiteX27" fmla="*/ 5991225 w 6657975"/>
                    <a:gd name="connsiteY27" fmla="*/ 1600200 h 1600200"/>
                    <a:gd name="connsiteX28" fmla="*/ 6219825 w 6657975"/>
                    <a:gd name="connsiteY28" fmla="*/ 1600200 h 1600200"/>
                    <a:gd name="connsiteX29" fmla="*/ 6467475 w 6657975"/>
                    <a:gd name="connsiteY29" fmla="*/ 1590675 h 1600200"/>
                    <a:gd name="connsiteX30" fmla="*/ 6543675 w 6657975"/>
                    <a:gd name="connsiteY30" fmla="*/ 1581150 h 1600200"/>
                    <a:gd name="connsiteX31" fmla="*/ 6619875 w 6657975"/>
                    <a:gd name="connsiteY31" fmla="*/ 1504950 h 1600200"/>
                    <a:gd name="connsiteX32" fmla="*/ 6657975 w 6657975"/>
                    <a:gd name="connsiteY32" fmla="*/ 1476375 h 1600200"/>
                    <a:gd name="connsiteX33" fmla="*/ 6657975 w 6657975"/>
                    <a:gd name="connsiteY33" fmla="*/ 1466850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7905750 w 7905750"/>
                    <a:gd name="connsiteY33"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7905750 w 7905750"/>
                    <a:gd name="connsiteY34"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6915149 w 7905750"/>
                    <a:gd name="connsiteY34" fmla="*/ 1228725 h 1600200"/>
                    <a:gd name="connsiteX35" fmla="*/ 7905750 w 7905750"/>
                    <a:gd name="connsiteY35"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6915149 w 7905750"/>
                    <a:gd name="connsiteY34" fmla="*/ 1228725 h 1600200"/>
                    <a:gd name="connsiteX35" fmla="*/ 7124699 w 7905750"/>
                    <a:gd name="connsiteY35" fmla="*/ 1162050 h 1600200"/>
                    <a:gd name="connsiteX36" fmla="*/ 7905750 w 7905750"/>
                    <a:gd name="connsiteY36"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6915149 w 7905750"/>
                    <a:gd name="connsiteY34" fmla="*/ 1228725 h 1600200"/>
                    <a:gd name="connsiteX35" fmla="*/ 7124699 w 7905750"/>
                    <a:gd name="connsiteY35" fmla="*/ 1162050 h 1600200"/>
                    <a:gd name="connsiteX36" fmla="*/ 7400924 w 7905750"/>
                    <a:gd name="connsiteY36" fmla="*/ 1133475 h 1600200"/>
                    <a:gd name="connsiteX37" fmla="*/ 7905750 w 7905750"/>
                    <a:gd name="connsiteY37"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6915149 w 7905750"/>
                    <a:gd name="connsiteY34" fmla="*/ 1228725 h 1600200"/>
                    <a:gd name="connsiteX35" fmla="*/ 7124699 w 7905750"/>
                    <a:gd name="connsiteY35" fmla="*/ 1162050 h 1600200"/>
                    <a:gd name="connsiteX36" fmla="*/ 7400924 w 7905750"/>
                    <a:gd name="connsiteY36" fmla="*/ 1133475 h 1600200"/>
                    <a:gd name="connsiteX37" fmla="*/ 7562849 w 7905750"/>
                    <a:gd name="connsiteY37" fmla="*/ 1085850 h 1600200"/>
                    <a:gd name="connsiteX38" fmla="*/ 7905750 w 7905750"/>
                    <a:gd name="connsiteY38"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6915149 w 7905750"/>
                    <a:gd name="connsiteY34" fmla="*/ 1228725 h 1600200"/>
                    <a:gd name="connsiteX35" fmla="*/ 7124699 w 7905750"/>
                    <a:gd name="connsiteY35" fmla="*/ 1162050 h 1600200"/>
                    <a:gd name="connsiteX36" fmla="*/ 7400924 w 7905750"/>
                    <a:gd name="connsiteY36" fmla="*/ 1133475 h 1600200"/>
                    <a:gd name="connsiteX37" fmla="*/ 7562849 w 7905750"/>
                    <a:gd name="connsiteY37" fmla="*/ 1085850 h 1600200"/>
                    <a:gd name="connsiteX38" fmla="*/ 7905750 w 7905750"/>
                    <a:gd name="connsiteY38"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6915149 w 7905750"/>
                    <a:gd name="connsiteY34" fmla="*/ 1228725 h 1600200"/>
                    <a:gd name="connsiteX35" fmla="*/ 7124699 w 7905750"/>
                    <a:gd name="connsiteY35" fmla="*/ 1162050 h 1600200"/>
                    <a:gd name="connsiteX36" fmla="*/ 7400924 w 7905750"/>
                    <a:gd name="connsiteY36" fmla="*/ 1133475 h 1600200"/>
                    <a:gd name="connsiteX37" fmla="*/ 7562849 w 7905750"/>
                    <a:gd name="connsiteY37" fmla="*/ 1085850 h 1600200"/>
                    <a:gd name="connsiteX38" fmla="*/ 7905750 w 7905750"/>
                    <a:gd name="connsiteY38"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6915149 w 7905750"/>
                    <a:gd name="connsiteY34" fmla="*/ 1228725 h 1600200"/>
                    <a:gd name="connsiteX35" fmla="*/ 7124699 w 7905750"/>
                    <a:gd name="connsiteY35" fmla="*/ 1162050 h 1600200"/>
                    <a:gd name="connsiteX36" fmla="*/ 7400924 w 7905750"/>
                    <a:gd name="connsiteY36" fmla="*/ 1133475 h 1600200"/>
                    <a:gd name="connsiteX37" fmla="*/ 7562849 w 7905750"/>
                    <a:gd name="connsiteY37" fmla="*/ 1085850 h 1600200"/>
                    <a:gd name="connsiteX38" fmla="*/ 7619999 w 7905750"/>
                    <a:gd name="connsiteY38" fmla="*/ 733425 h 1600200"/>
                    <a:gd name="connsiteX39" fmla="*/ 7905750 w 7905750"/>
                    <a:gd name="connsiteY39" fmla="*/ 561975 h 1600200"/>
                    <a:gd name="connsiteX0" fmla="*/ 47625 w 7905750"/>
                    <a:gd name="connsiteY0" fmla="*/ 0 h 1600200"/>
                    <a:gd name="connsiteX1" fmla="*/ 0 w 7905750"/>
                    <a:gd name="connsiteY1" fmla="*/ 295275 h 1600200"/>
                    <a:gd name="connsiteX2" fmla="*/ 733425 w 7905750"/>
                    <a:gd name="connsiteY2" fmla="*/ 647700 h 1600200"/>
                    <a:gd name="connsiteX3" fmla="*/ 1295400 w 7905750"/>
                    <a:gd name="connsiteY3" fmla="*/ 942975 h 1600200"/>
                    <a:gd name="connsiteX4" fmla="*/ 2400300 w 7905750"/>
                    <a:gd name="connsiteY4" fmla="*/ 1228725 h 1600200"/>
                    <a:gd name="connsiteX5" fmla="*/ 3200400 w 7905750"/>
                    <a:gd name="connsiteY5" fmla="*/ 1247775 h 1600200"/>
                    <a:gd name="connsiteX6" fmla="*/ 3543300 w 7905750"/>
                    <a:gd name="connsiteY6" fmla="*/ 1171575 h 1600200"/>
                    <a:gd name="connsiteX7" fmla="*/ 3705225 w 7905750"/>
                    <a:gd name="connsiteY7" fmla="*/ 1152525 h 1600200"/>
                    <a:gd name="connsiteX8" fmla="*/ 3876675 w 7905750"/>
                    <a:gd name="connsiteY8" fmla="*/ 1143000 h 1600200"/>
                    <a:gd name="connsiteX9" fmla="*/ 4010025 w 7905750"/>
                    <a:gd name="connsiteY9" fmla="*/ 1095375 h 1600200"/>
                    <a:gd name="connsiteX10" fmla="*/ 4076700 w 7905750"/>
                    <a:gd name="connsiteY10" fmla="*/ 1076325 h 1600200"/>
                    <a:gd name="connsiteX11" fmla="*/ 4181475 w 7905750"/>
                    <a:gd name="connsiteY11" fmla="*/ 1085850 h 1600200"/>
                    <a:gd name="connsiteX12" fmla="*/ 4238625 w 7905750"/>
                    <a:gd name="connsiteY12" fmla="*/ 1009650 h 1600200"/>
                    <a:gd name="connsiteX13" fmla="*/ 4381500 w 7905750"/>
                    <a:gd name="connsiteY13" fmla="*/ 990600 h 1600200"/>
                    <a:gd name="connsiteX14" fmla="*/ 4505325 w 7905750"/>
                    <a:gd name="connsiteY14" fmla="*/ 1028700 h 1600200"/>
                    <a:gd name="connsiteX15" fmla="*/ 4572000 w 7905750"/>
                    <a:gd name="connsiteY15" fmla="*/ 1076325 h 1600200"/>
                    <a:gd name="connsiteX16" fmla="*/ 4610100 w 7905750"/>
                    <a:gd name="connsiteY16" fmla="*/ 1133475 h 1600200"/>
                    <a:gd name="connsiteX17" fmla="*/ 4676775 w 7905750"/>
                    <a:gd name="connsiteY17" fmla="*/ 1152525 h 1600200"/>
                    <a:gd name="connsiteX18" fmla="*/ 4772025 w 7905750"/>
                    <a:gd name="connsiteY18" fmla="*/ 1152525 h 1600200"/>
                    <a:gd name="connsiteX19" fmla="*/ 4772025 w 7905750"/>
                    <a:gd name="connsiteY19" fmla="*/ 1152525 h 1600200"/>
                    <a:gd name="connsiteX20" fmla="*/ 4857750 w 7905750"/>
                    <a:gd name="connsiteY20" fmla="*/ 1066800 h 1600200"/>
                    <a:gd name="connsiteX21" fmla="*/ 5038725 w 7905750"/>
                    <a:gd name="connsiteY21" fmla="*/ 1028700 h 1600200"/>
                    <a:gd name="connsiteX22" fmla="*/ 5324475 w 7905750"/>
                    <a:gd name="connsiteY22" fmla="*/ 1162050 h 1600200"/>
                    <a:gd name="connsiteX23" fmla="*/ 5486400 w 7905750"/>
                    <a:gd name="connsiteY23" fmla="*/ 1171575 h 1600200"/>
                    <a:gd name="connsiteX24" fmla="*/ 5734050 w 7905750"/>
                    <a:gd name="connsiteY24" fmla="*/ 1219200 h 1600200"/>
                    <a:gd name="connsiteX25" fmla="*/ 5705475 w 7905750"/>
                    <a:gd name="connsiteY25" fmla="*/ 1362075 h 1600200"/>
                    <a:gd name="connsiteX26" fmla="*/ 5695950 w 7905750"/>
                    <a:gd name="connsiteY26" fmla="*/ 1457325 h 1600200"/>
                    <a:gd name="connsiteX27" fmla="*/ 5991225 w 7905750"/>
                    <a:gd name="connsiteY27" fmla="*/ 1600200 h 1600200"/>
                    <a:gd name="connsiteX28" fmla="*/ 6219825 w 7905750"/>
                    <a:gd name="connsiteY28" fmla="*/ 1600200 h 1600200"/>
                    <a:gd name="connsiteX29" fmla="*/ 6467475 w 7905750"/>
                    <a:gd name="connsiteY29" fmla="*/ 1590675 h 1600200"/>
                    <a:gd name="connsiteX30" fmla="*/ 6543675 w 7905750"/>
                    <a:gd name="connsiteY30" fmla="*/ 1581150 h 1600200"/>
                    <a:gd name="connsiteX31" fmla="*/ 6619875 w 7905750"/>
                    <a:gd name="connsiteY31" fmla="*/ 1504950 h 1600200"/>
                    <a:gd name="connsiteX32" fmla="*/ 6657975 w 7905750"/>
                    <a:gd name="connsiteY32" fmla="*/ 1476375 h 1600200"/>
                    <a:gd name="connsiteX33" fmla="*/ 6819899 w 7905750"/>
                    <a:gd name="connsiteY33" fmla="*/ 1371600 h 1600200"/>
                    <a:gd name="connsiteX34" fmla="*/ 6915149 w 7905750"/>
                    <a:gd name="connsiteY34" fmla="*/ 1228725 h 1600200"/>
                    <a:gd name="connsiteX35" fmla="*/ 7124699 w 7905750"/>
                    <a:gd name="connsiteY35" fmla="*/ 1162050 h 1600200"/>
                    <a:gd name="connsiteX36" fmla="*/ 7400924 w 7905750"/>
                    <a:gd name="connsiteY36" fmla="*/ 1133475 h 1600200"/>
                    <a:gd name="connsiteX37" fmla="*/ 7562849 w 7905750"/>
                    <a:gd name="connsiteY37" fmla="*/ 1085850 h 1600200"/>
                    <a:gd name="connsiteX38" fmla="*/ 7505699 w 7905750"/>
                    <a:gd name="connsiteY38" fmla="*/ 885825 h 1600200"/>
                    <a:gd name="connsiteX39" fmla="*/ 7619999 w 7905750"/>
                    <a:gd name="connsiteY39" fmla="*/ 733425 h 1600200"/>
                    <a:gd name="connsiteX40" fmla="*/ 7905750 w 7905750"/>
                    <a:gd name="connsiteY40" fmla="*/ 561975 h 1600200"/>
                    <a:gd name="connsiteX0" fmla="*/ 47625 w 7886700"/>
                    <a:gd name="connsiteY0" fmla="*/ 47625 h 1647825"/>
                    <a:gd name="connsiteX1" fmla="*/ 0 w 7886700"/>
                    <a:gd name="connsiteY1" fmla="*/ 342900 h 1647825"/>
                    <a:gd name="connsiteX2" fmla="*/ 733425 w 7886700"/>
                    <a:gd name="connsiteY2" fmla="*/ 695325 h 1647825"/>
                    <a:gd name="connsiteX3" fmla="*/ 1295400 w 7886700"/>
                    <a:gd name="connsiteY3" fmla="*/ 990600 h 1647825"/>
                    <a:gd name="connsiteX4" fmla="*/ 2400300 w 7886700"/>
                    <a:gd name="connsiteY4" fmla="*/ 1276350 h 1647825"/>
                    <a:gd name="connsiteX5" fmla="*/ 3200400 w 7886700"/>
                    <a:gd name="connsiteY5" fmla="*/ 1295400 h 1647825"/>
                    <a:gd name="connsiteX6" fmla="*/ 3543300 w 7886700"/>
                    <a:gd name="connsiteY6" fmla="*/ 1219200 h 1647825"/>
                    <a:gd name="connsiteX7" fmla="*/ 3705225 w 7886700"/>
                    <a:gd name="connsiteY7" fmla="*/ 1200150 h 1647825"/>
                    <a:gd name="connsiteX8" fmla="*/ 3876675 w 7886700"/>
                    <a:gd name="connsiteY8" fmla="*/ 1190625 h 1647825"/>
                    <a:gd name="connsiteX9" fmla="*/ 4010025 w 7886700"/>
                    <a:gd name="connsiteY9" fmla="*/ 1143000 h 1647825"/>
                    <a:gd name="connsiteX10" fmla="*/ 4076700 w 7886700"/>
                    <a:gd name="connsiteY10" fmla="*/ 1123950 h 1647825"/>
                    <a:gd name="connsiteX11" fmla="*/ 4181475 w 7886700"/>
                    <a:gd name="connsiteY11" fmla="*/ 1133475 h 1647825"/>
                    <a:gd name="connsiteX12" fmla="*/ 4238625 w 7886700"/>
                    <a:gd name="connsiteY12" fmla="*/ 1057275 h 1647825"/>
                    <a:gd name="connsiteX13" fmla="*/ 4381500 w 7886700"/>
                    <a:gd name="connsiteY13" fmla="*/ 1038225 h 1647825"/>
                    <a:gd name="connsiteX14" fmla="*/ 4505325 w 7886700"/>
                    <a:gd name="connsiteY14" fmla="*/ 1076325 h 1647825"/>
                    <a:gd name="connsiteX15" fmla="*/ 4572000 w 7886700"/>
                    <a:gd name="connsiteY15" fmla="*/ 1123950 h 1647825"/>
                    <a:gd name="connsiteX16" fmla="*/ 4610100 w 7886700"/>
                    <a:gd name="connsiteY16" fmla="*/ 1181100 h 1647825"/>
                    <a:gd name="connsiteX17" fmla="*/ 4676775 w 7886700"/>
                    <a:gd name="connsiteY17" fmla="*/ 1200150 h 1647825"/>
                    <a:gd name="connsiteX18" fmla="*/ 4772025 w 7886700"/>
                    <a:gd name="connsiteY18" fmla="*/ 1200150 h 1647825"/>
                    <a:gd name="connsiteX19" fmla="*/ 4772025 w 7886700"/>
                    <a:gd name="connsiteY19" fmla="*/ 1200150 h 1647825"/>
                    <a:gd name="connsiteX20" fmla="*/ 4857750 w 7886700"/>
                    <a:gd name="connsiteY20" fmla="*/ 1114425 h 1647825"/>
                    <a:gd name="connsiteX21" fmla="*/ 5038725 w 7886700"/>
                    <a:gd name="connsiteY21" fmla="*/ 1076325 h 1647825"/>
                    <a:gd name="connsiteX22" fmla="*/ 5324475 w 7886700"/>
                    <a:gd name="connsiteY22" fmla="*/ 1209675 h 1647825"/>
                    <a:gd name="connsiteX23" fmla="*/ 5486400 w 7886700"/>
                    <a:gd name="connsiteY23" fmla="*/ 1219200 h 1647825"/>
                    <a:gd name="connsiteX24" fmla="*/ 5734050 w 7886700"/>
                    <a:gd name="connsiteY24" fmla="*/ 1266825 h 1647825"/>
                    <a:gd name="connsiteX25" fmla="*/ 5705475 w 7886700"/>
                    <a:gd name="connsiteY25" fmla="*/ 1409700 h 1647825"/>
                    <a:gd name="connsiteX26" fmla="*/ 5695950 w 7886700"/>
                    <a:gd name="connsiteY26" fmla="*/ 1504950 h 1647825"/>
                    <a:gd name="connsiteX27" fmla="*/ 5991225 w 7886700"/>
                    <a:gd name="connsiteY27" fmla="*/ 1647825 h 1647825"/>
                    <a:gd name="connsiteX28" fmla="*/ 6219825 w 7886700"/>
                    <a:gd name="connsiteY28" fmla="*/ 1647825 h 1647825"/>
                    <a:gd name="connsiteX29" fmla="*/ 6467475 w 7886700"/>
                    <a:gd name="connsiteY29" fmla="*/ 1638300 h 1647825"/>
                    <a:gd name="connsiteX30" fmla="*/ 6543675 w 7886700"/>
                    <a:gd name="connsiteY30" fmla="*/ 1628775 h 1647825"/>
                    <a:gd name="connsiteX31" fmla="*/ 6619875 w 7886700"/>
                    <a:gd name="connsiteY31" fmla="*/ 1552575 h 1647825"/>
                    <a:gd name="connsiteX32" fmla="*/ 6657975 w 7886700"/>
                    <a:gd name="connsiteY32" fmla="*/ 1524000 h 1647825"/>
                    <a:gd name="connsiteX33" fmla="*/ 6819899 w 7886700"/>
                    <a:gd name="connsiteY33" fmla="*/ 1419225 h 1647825"/>
                    <a:gd name="connsiteX34" fmla="*/ 6915149 w 7886700"/>
                    <a:gd name="connsiteY34" fmla="*/ 1276350 h 1647825"/>
                    <a:gd name="connsiteX35" fmla="*/ 7124699 w 7886700"/>
                    <a:gd name="connsiteY35" fmla="*/ 1209675 h 1647825"/>
                    <a:gd name="connsiteX36" fmla="*/ 7400924 w 7886700"/>
                    <a:gd name="connsiteY36" fmla="*/ 1181100 h 1647825"/>
                    <a:gd name="connsiteX37" fmla="*/ 7562849 w 7886700"/>
                    <a:gd name="connsiteY37" fmla="*/ 1133475 h 1647825"/>
                    <a:gd name="connsiteX38" fmla="*/ 7505699 w 7886700"/>
                    <a:gd name="connsiteY38" fmla="*/ 933450 h 1647825"/>
                    <a:gd name="connsiteX39" fmla="*/ 7619999 w 7886700"/>
                    <a:gd name="connsiteY39" fmla="*/ 781050 h 1647825"/>
                    <a:gd name="connsiteX40" fmla="*/ 7886700 w 7886700"/>
                    <a:gd name="connsiteY40" fmla="*/ 0 h 1647825"/>
                    <a:gd name="connsiteX0" fmla="*/ 47625 w 7910218"/>
                    <a:gd name="connsiteY0" fmla="*/ 47625 h 1647825"/>
                    <a:gd name="connsiteX1" fmla="*/ 0 w 7910218"/>
                    <a:gd name="connsiteY1" fmla="*/ 342900 h 1647825"/>
                    <a:gd name="connsiteX2" fmla="*/ 733425 w 7910218"/>
                    <a:gd name="connsiteY2" fmla="*/ 695325 h 1647825"/>
                    <a:gd name="connsiteX3" fmla="*/ 1295400 w 7910218"/>
                    <a:gd name="connsiteY3" fmla="*/ 990600 h 1647825"/>
                    <a:gd name="connsiteX4" fmla="*/ 2400300 w 7910218"/>
                    <a:gd name="connsiteY4" fmla="*/ 1276350 h 1647825"/>
                    <a:gd name="connsiteX5" fmla="*/ 3200400 w 7910218"/>
                    <a:gd name="connsiteY5" fmla="*/ 1295400 h 1647825"/>
                    <a:gd name="connsiteX6" fmla="*/ 3543300 w 7910218"/>
                    <a:gd name="connsiteY6" fmla="*/ 1219200 h 1647825"/>
                    <a:gd name="connsiteX7" fmla="*/ 3705225 w 7910218"/>
                    <a:gd name="connsiteY7" fmla="*/ 1200150 h 1647825"/>
                    <a:gd name="connsiteX8" fmla="*/ 3876675 w 7910218"/>
                    <a:gd name="connsiteY8" fmla="*/ 1190625 h 1647825"/>
                    <a:gd name="connsiteX9" fmla="*/ 4010025 w 7910218"/>
                    <a:gd name="connsiteY9" fmla="*/ 1143000 h 1647825"/>
                    <a:gd name="connsiteX10" fmla="*/ 4076700 w 7910218"/>
                    <a:gd name="connsiteY10" fmla="*/ 1123950 h 1647825"/>
                    <a:gd name="connsiteX11" fmla="*/ 4181475 w 7910218"/>
                    <a:gd name="connsiteY11" fmla="*/ 1133475 h 1647825"/>
                    <a:gd name="connsiteX12" fmla="*/ 4238625 w 7910218"/>
                    <a:gd name="connsiteY12" fmla="*/ 1057275 h 1647825"/>
                    <a:gd name="connsiteX13" fmla="*/ 4381500 w 7910218"/>
                    <a:gd name="connsiteY13" fmla="*/ 1038225 h 1647825"/>
                    <a:gd name="connsiteX14" fmla="*/ 4505325 w 7910218"/>
                    <a:gd name="connsiteY14" fmla="*/ 1076325 h 1647825"/>
                    <a:gd name="connsiteX15" fmla="*/ 4572000 w 7910218"/>
                    <a:gd name="connsiteY15" fmla="*/ 1123950 h 1647825"/>
                    <a:gd name="connsiteX16" fmla="*/ 4610100 w 7910218"/>
                    <a:gd name="connsiteY16" fmla="*/ 1181100 h 1647825"/>
                    <a:gd name="connsiteX17" fmla="*/ 4676775 w 7910218"/>
                    <a:gd name="connsiteY17" fmla="*/ 1200150 h 1647825"/>
                    <a:gd name="connsiteX18" fmla="*/ 4772025 w 7910218"/>
                    <a:gd name="connsiteY18" fmla="*/ 1200150 h 1647825"/>
                    <a:gd name="connsiteX19" fmla="*/ 4772025 w 7910218"/>
                    <a:gd name="connsiteY19" fmla="*/ 1200150 h 1647825"/>
                    <a:gd name="connsiteX20" fmla="*/ 4857750 w 7910218"/>
                    <a:gd name="connsiteY20" fmla="*/ 1114425 h 1647825"/>
                    <a:gd name="connsiteX21" fmla="*/ 5038725 w 7910218"/>
                    <a:gd name="connsiteY21" fmla="*/ 1076325 h 1647825"/>
                    <a:gd name="connsiteX22" fmla="*/ 5324475 w 7910218"/>
                    <a:gd name="connsiteY22" fmla="*/ 1209675 h 1647825"/>
                    <a:gd name="connsiteX23" fmla="*/ 5486400 w 7910218"/>
                    <a:gd name="connsiteY23" fmla="*/ 1219200 h 1647825"/>
                    <a:gd name="connsiteX24" fmla="*/ 5734050 w 7910218"/>
                    <a:gd name="connsiteY24" fmla="*/ 1266825 h 1647825"/>
                    <a:gd name="connsiteX25" fmla="*/ 5705475 w 7910218"/>
                    <a:gd name="connsiteY25" fmla="*/ 1409700 h 1647825"/>
                    <a:gd name="connsiteX26" fmla="*/ 5695950 w 7910218"/>
                    <a:gd name="connsiteY26" fmla="*/ 1504950 h 1647825"/>
                    <a:gd name="connsiteX27" fmla="*/ 5991225 w 7910218"/>
                    <a:gd name="connsiteY27" fmla="*/ 1647825 h 1647825"/>
                    <a:gd name="connsiteX28" fmla="*/ 6219825 w 7910218"/>
                    <a:gd name="connsiteY28" fmla="*/ 1647825 h 1647825"/>
                    <a:gd name="connsiteX29" fmla="*/ 6467475 w 7910218"/>
                    <a:gd name="connsiteY29" fmla="*/ 1638300 h 1647825"/>
                    <a:gd name="connsiteX30" fmla="*/ 6543675 w 7910218"/>
                    <a:gd name="connsiteY30" fmla="*/ 1628775 h 1647825"/>
                    <a:gd name="connsiteX31" fmla="*/ 6619875 w 7910218"/>
                    <a:gd name="connsiteY31" fmla="*/ 1552575 h 1647825"/>
                    <a:gd name="connsiteX32" fmla="*/ 6657975 w 7910218"/>
                    <a:gd name="connsiteY32" fmla="*/ 1524000 h 1647825"/>
                    <a:gd name="connsiteX33" fmla="*/ 6819899 w 7910218"/>
                    <a:gd name="connsiteY33" fmla="*/ 1419225 h 1647825"/>
                    <a:gd name="connsiteX34" fmla="*/ 6915149 w 7910218"/>
                    <a:gd name="connsiteY34" fmla="*/ 1276350 h 1647825"/>
                    <a:gd name="connsiteX35" fmla="*/ 7124699 w 7910218"/>
                    <a:gd name="connsiteY35" fmla="*/ 1209675 h 1647825"/>
                    <a:gd name="connsiteX36" fmla="*/ 7400924 w 7910218"/>
                    <a:gd name="connsiteY36" fmla="*/ 1181100 h 1647825"/>
                    <a:gd name="connsiteX37" fmla="*/ 7562849 w 7910218"/>
                    <a:gd name="connsiteY37" fmla="*/ 1133475 h 1647825"/>
                    <a:gd name="connsiteX38" fmla="*/ 7505699 w 7910218"/>
                    <a:gd name="connsiteY38" fmla="*/ 933450 h 1647825"/>
                    <a:gd name="connsiteX39" fmla="*/ 7619999 w 7910218"/>
                    <a:gd name="connsiteY39" fmla="*/ 781050 h 1647825"/>
                    <a:gd name="connsiteX40" fmla="*/ 7896224 w 7910218"/>
                    <a:gd name="connsiteY40" fmla="*/ 581026 h 1647825"/>
                    <a:gd name="connsiteX41" fmla="*/ 7886700 w 7910218"/>
                    <a:gd name="connsiteY41" fmla="*/ 0 h 1647825"/>
                    <a:gd name="connsiteX0" fmla="*/ 47625 w 7896224"/>
                    <a:gd name="connsiteY0" fmla="*/ 47625 h 1647825"/>
                    <a:gd name="connsiteX1" fmla="*/ 0 w 7896224"/>
                    <a:gd name="connsiteY1" fmla="*/ 342900 h 1647825"/>
                    <a:gd name="connsiteX2" fmla="*/ 733425 w 7896224"/>
                    <a:gd name="connsiteY2" fmla="*/ 695325 h 1647825"/>
                    <a:gd name="connsiteX3" fmla="*/ 1295400 w 7896224"/>
                    <a:gd name="connsiteY3" fmla="*/ 990600 h 1647825"/>
                    <a:gd name="connsiteX4" fmla="*/ 2400300 w 7896224"/>
                    <a:gd name="connsiteY4" fmla="*/ 1276350 h 1647825"/>
                    <a:gd name="connsiteX5" fmla="*/ 3200400 w 7896224"/>
                    <a:gd name="connsiteY5" fmla="*/ 1295400 h 1647825"/>
                    <a:gd name="connsiteX6" fmla="*/ 3543300 w 7896224"/>
                    <a:gd name="connsiteY6" fmla="*/ 1219200 h 1647825"/>
                    <a:gd name="connsiteX7" fmla="*/ 3705225 w 7896224"/>
                    <a:gd name="connsiteY7" fmla="*/ 1200150 h 1647825"/>
                    <a:gd name="connsiteX8" fmla="*/ 3876675 w 7896224"/>
                    <a:gd name="connsiteY8" fmla="*/ 1190625 h 1647825"/>
                    <a:gd name="connsiteX9" fmla="*/ 4010025 w 7896224"/>
                    <a:gd name="connsiteY9" fmla="*/ 1143000 h 1647825"/>
                    <a:gd name="connsiteX10" fmla="*/ 4076700 w 7896224"/>
                    <a:gd name="connsiteY10" fmla="*/ 1123950 h 1647825"/>
                    <a:gd name="connsiteX11" fmla="*/ 4181475 w 7896224"/>
                    <a:gd name="connsiteY11" fmla="*/ 1133475 h 1647825"/>
                    <a:gd name="connsiteX12" fmla="*/ 4238625 w 7896224"/>
                    <a:gd name="connsiteY12" fmla="*/ 1057275 h 1647825"/>
                    <a:gd name="connsiteX13" fmla="*/ 4381500 w 7896224"/>
                    <a:gd name="connsiteY13" fmla="*/ 1038225 h 1647825"/>
                    <a:gd name="connsiteX14" fmla="*/ 4505325 w 7896224"/>
                    <a:gd name="connsiteY14" fmla="*/ 1076325 h 1647825"/>
                    <a:gd name="connsiteX15" fmla="*/ 4572000 w 7896224"/>
                    <a:gd name="connsiteY15" fmla="*/ 1123950 h 1647825"/>
                    <a:gd name="connsiteX16" fmla="*/ 4610100 w 7896224"/>
                    <a:gd name="connsiteY16" fmla="*/ 1181100 h 1647825"/>
                    <a:gd name="connsiteX17" fmla="*/ 4676775 w 7896224"/>
                    <a:gd name="connsiteY17" fmla="*/ 1200150 h 1647825"/>
                    <a:gd name="connsiteX18" fmla="*/ 4772025 w 7896224"/>
                    <a:gd name="connsiteY18" fmla="*/ 1200150 h 1647825"/>
                    <a:gd name="connsiteX19" fmla="*/ 4772025 w 7896224"/>
                    <a:gd name="connsiteY19" fmla="*/ 1200150 h 1647825"/>
                    <a:gd name="connsiteX20" fmla="*/ 4857750 w 7896224"/>
                    <a:gd name="connsiteY20" fmla="*/ 1114425 h 1647825"/>
                    <a:gd name="connsiteX21" fmla="*/ 5038725 w 7896224"/>
                    <a:gd name="connsiteY21" fmla="*/ 1076325 h 1647825"/>
                    <a:gd name="connsiteX22" fmla="*/ 5324475 w 7896224"/>
                    <a:gd name="connsiteY22" fmla="*/ 1209675 h 1647825"/>
                    <a:gd name="connsiteX23" fmla="*/ 5486400 w 7896224"/>
                    <a:gd name="connsiteY23" fmla="*/ 1219200 h 1647825"/>
                    <a:gd name="connsiteX24" fmla="*/ 5734050 w 7896224"/>
                    <a:gd name="connsiteY24" fmla="*/ 1266825 h 1647825"/>
                    <a:gd name="connsiteX25" fmla="*/ 5705475 w 7896224"/>
                    <a:gd name="connsiteY25" fmla="*/ 1409700 h 1647825"/>
                    <a:gd name="connsiteX26" fmla="*/ 5695950 w 7896224"/>
                    <a:gd name="connsiteY26" fmla="*/ 1504950 h 1647825"/>
                    <a:gd name="connsiteX27" fmla="*/ 5991225 w 7896224"/>
                    <a:gd name="connsiteY27" fmla="*/ 1647825 h 1647825"/>
                    <a:gd name="connsiteX28" fmla="*/ 6219825 w 7896224"/>
                    <a:gd name="connsiteY28" fmla="*/ 1647825 h 1647825"/>
                    <a:gd name="connsiteX29" fmla="*/ 6467475 w 7896224"/>
                    <a:gd name="connsiteY29" fmla="*/ 1638300 h 1647825"/>
                    <a:gd name="connsiteX30" fmla="*/ 6543675 w 7896224"/>
                    <a:gd name="connsiteY30" fmla="*/ 1628775 h 1647825"/>
                    <a:gd name="connsiteX31" fmla="*/ 6619875 w 7896224"/>
                    <a:gd name="connsiteY31" fmla="*/ 1552575 h 1647825"/>
                    <a:gd name="connsiteX32" fmla="*/ 6657975 w 7896224"/>
                    <a:gd name="connsiteY32" fmla="*/ 1524000 h 1647825"/>
                    <a:gd name="connsiteX33" fmla="*/ 6819899 w 7896224"/>
                    <a:gd name="connsiteY33" fmla="*/ 1419225 h 1647825"/>
                    <a:gd name="connsiteX34" fmla="*/ 6915149 w 7896224"/>
                    <a:gd name="connsiteY34" fmla="*/ 1276350 h 1647825"/>
                    <a:gd name="connsiteX35" fmla="*/ 7124699 w 7896224"/>
                    <a:gd name="connsiteY35" fmla="*/ 1209675 h 1647825"/>
                    <a:gd name="connsiteX36" fmla="*/ 7400924 w 7896224"/>
                    <a:gd name="connsiteY36" fmla="*/ 1181100 h 1647825"/>
                    <a:gd name="connsiteX37" fmla="*/ 7562849 w 7896224"/>
                    <a:gd name="connsiteY37" fmla="*/ 1133475 h 1647825"/>
                    <a:gd name="connsiteX38" fmla="*/ 7505699 w 7896224"/>
                    <a:gd name="connsiteY38" fmla="*/ 933450 h 1647825"/>
                    <a:gd name="connsiteX39" fmla="*/ 7619999 w 7896224"/>
                    <a:gd name="connsiteY39" fmla="*/ 781050 h 1647825"/>
                    <a:gd name="connsiteX40" fmla="*/ 7896224 w 7896224"/>
                    <a:gd name="connsiteY40" fmla="*/ 581026 h 1647825"/>
                    <a:gd name="connsiteX41" fmla="*/ 7886700 w 7896224"/>
                    <a:gd name="connsiteY41" fmla="*/ 0 h 1647825"/>
                    <a:gd name="connsiteX0" fmla="*/ 1790700 w 7896224"/>
                    <a:gd name="connsiteY0" fmla="*/ 0 h 2114550"/>
                    <a:gd name="connsiteX1" fmla="*/ 0 w 7896224"/>
                    <a:gd name="connsiteY1" fmla="*/ 809625 h 2114550"/>
                    <a:gd name="connsiteX2" fmla="*/ 733425 w 7896224"/>
                    <a:gd name="connsiteY2" fmla="*/ 1162050 h 2114550"/>
                    <a:gd name="connsiteX3" fmla="*/ 1295400 w 7896224"/>
                    <a:gd name="connsiteY3" fmla="*/ 1457325 h 2114550"/>
                    <a:gd name="connsiteX4" fmla="*/ 2400300 w 7896224"/>
                    <a:gd name="connsiteY4" fmla="*/ 1743075 h 2114550"/>
                    <a:gd name="connsiteX5" fmla="*/ 3200400 w 7896224"/>
                    <a:gd name="connsiteY5" fmla="*/ 1762125 h 2114550"/>
                    <a:gd name="connsiteX6" fmla="*/ 3543300 w 7896224"/>
                    <a:gd name="connsiteY6" fmla="*/ 1685925 h 2114550"/>
                    <a:gd name="connsiteX7" fmla="*/ 3705225 w 7896224"/>
                    <a:gd name="connsiteY7" fmla="*/ 1666875 h 2114550"/>
                    <a:gd name="connsiteX8" fmla="*/ 3876675 w 7896224"/>
                    <a:gd name="connsiteY8" fmla="*/ 1657350 h 2114550"/>
                    <a:gd name="connsiteX9" fmla="*/ 4010025 w 7896224"/>
                    <a:gd name="connsiteY9" fmla="*/ 1609725 h 2114550"/>
                    <a:gd name="connsiteX10" fmla="*/ 4076700 w 7896224"/>
                    <a:gd name="connsiteY10" fmla="*/ 1590675 h 2114550"/>
                    <a:gd name="connsiteX11" fmla="*/ 4181475 w 7896224"/>
                    <a:gd name="connsiteY11" fmla="*/ 1600200 h 2114550"/>
                    <a:gd name="connsiteX12" fmla="*/ 4238625 w 7896224"/>
                    <a:gd name="connsiteY12" fmla="*/ 1524000 h 2114550"/>
                    <a:gd name="connsiteX13" fmla="*/ 4381500 w 7896224"/>
                    <a:gd name="connsiteY13" fmla="*/ 1504950 h 2114550"/>
                    <a:gd name="connsiteX14" fmla="*/ 4505325 w 7896224"/>
                    <a:gd name="connsiteY14" fmla="*/ 1543050 h 2114550"/>
                    <a:gd name="connsiteX15" fmla="*/ 4572000 w 7896224"/>
                    <a:gd name="connsiteY15" fmla="*/ 1590675 h 2114550"/>
                    <a:gd name="connsiteX16" fmla="*/ 4610100 w 7896224"/>
                    <a:gd name="connsiteY16" fmla="*/ 1647825 h 2114550"/>
                    <a:gd name="connsiteX17" fmla="*/ 4676775 w 7896224"/>
                    <a:gd name="connsiteY17" fmla="*/ 1666875 h 2114550"/>
                    <a:gd name="connsiteX18" fmla="*/ 4772025 w 7896224"/>
                    <a:gd name="connsiteY18" fmla="*/ 1666875 h 2114550"/>
                    <a:gd name="connsiteX19" fmla="*/ 4772025 w 7896224"/>
                    <a:gd name="connsiteY19" fmla="*/ 1666875 h 2114550"/>
                    <a:gd name="connsiteX20" fmla="*/ 4857750 w 7896224"/>
                    <a:gd name="connsiteY20" fmla="*/ 1581150 h 2114550"/>
                    <a:gd name="connsiteX21" fmla="*/ 5038725 w 7896224"/>
                    <a:gd name="connsiteY21" fmla="*/ 1543050 h 2114550"/>
                    <a:gd name="connsiteX22" fmla="*/ 5324475 w 7896224"/>
                    <a:gd name="connsiteY22" fmla="*/ 1676400 h 2114550"/>
                    <a:gd name="connsiteX23" fmla="*/ 5486400 w 7896224"/>
                    <a:gd name="connsiteY23" fmla="*/ 1685925 h 2114550"/>
                    <a:gd name="connsiteX24" fmla="*/ 5734050 w 7896224"/>
                    <a:gd name="connsiteY24" fmla="*/ 1733550 h 2114550"/>
                    <a:gd name="connsiteX25" fmla="*/ 5705475 w 7896224"/>
                    <a:gd name="connsiteY25" fmla="*/ 1876425 h 2114550"/>
                    <a:gd name="connsiteX26" fmla="*/ 5695950 w 7896224"/>
                    <a:gd name="connsiteY26" fmla="*/ 1971675 h 2114550"/>
                    <a:gd name="connsiteX27" fmla="*/ 5991225 w 7896224"/>
                    <a:gd name="connsiteY27" fmla="*/ 2114550 h 2114550"/>
                    <a:gd name="connsiteX28" fmla="*/ 6219825 w 7896224"/>
                    <a:gd name="connsiteY28" fmla="*/ 2114550 h 2114550"/>
                    <a:gd name="connsiteX29" fmla="*/ 6467475 w 7896224"/>
                    <a:gd name="connsiteY29" fmla="*/ 2105025 h 2114550"/>
                    <a:gd name="connsiteX30" fmla="*/ 6543675 w 7896224"/>
                    <a:gd name="connsiteY30" fmla="*/ 2095500 h 2114550"/>
                    <a:gd name="connsiteX31" fmla="*/ 6619875 w 7896224"/>
                    <a:gd name="connsiteY31" fmla="*/ 2019300 h 2114550"/>
                    <a:gd name="connsiteX32" fmla="*/ 6657975 w 7896224"/>
                    <a:gd name="connsiteY32" fmla="*/ 1990725 h 2114550"/>
                    <a:gd name="connsiteX33" fmla="*/ 6819899 w 7896224"/>
                    <a:gd name="connsiteY33" fmla="*/ 1885950 h 2114550"/>
                    <a:gd name="connsiteX34" fmla="*/ 6915149 w 7896224"/>
                    <a:gd name="connsiteY34" fmla="*/ 1743075 h 2114550"/>
                    <a:gd name="connsiteX35" fmla="*/ 7124699 w 7896224"/>
                    <a:gd name="connsiteY35" fmla="*/ 1676400 h 2114550"/>
                    <a:gd name="connsiteX36" fmla="*/ 7400924 w 7896224"/>
                    <a:gd name="connsiteY36" fmla="*/ 1647825 h 2114550"/>
                    <a:gd name="connsiteX37" fmla="*/ 7562849 w 7896224"/>
                    <a:gd name="connsiteY37" fmla="*/ 1600200 h 2114550"/>
                    <a:gd name="connsiteX38" fmla="*/ 7505699 w 7896224"/>
                    <a:gd name="connsiteY38" fmla="*/ 1400175 h 2114550"/>
                    <a:gd name="connsiteX39" fmla="*/ 7619999 w 7896224"/>
                    <a:gd name="connsiteY39" fmla="*/ 1247775 h 2114550"/>
                    <a:gd name="connsiteX40" fmla="*/ 7896224 w 7896224"/>
                    <a:gd name="connsiteY40" fmla="*/ 1047751 h 2114550"/>
                    <a:gd name="connsiteX41" fmla="*/ 7886700 w 7896224"/>
                    <a:gd name="connsiteY41" fmla="*/ 466725 h 2114550"/>
                    <a:gd name="connsiteX0" fmla="*/ 7810500 w 7896224"/>
                    <a:gd name="connsiteY0" fmla="*/ 0 h 1828800"/>
                    <a:gd name="connsiteX1" fmla="*/ 0 w 7896224"/>
                    <a:gd name="connsiteY1" fmla="*/ 523875 h 1828800"/>
                    <a:gd name="connsiteX2" fmla="*/ 733425 w 7896224"/>
                    <a:gd name="connsiteY2" fmla="*/ 876300 h 1828800"/>
                    <a:gd name="connsiteX3" fmla="*/ 1295400 w 7896224"/>
                    <a:gd name="connsiteY3" fmla="*/ 1171575 h 1828800"/>
                    <a:gd name="connsiteX4" fmla="*/ 2400300 w 7896224"/>
                    <a:gd name="connsiteY4" fmla="*/ 1457325 h 1828800"/>
                    <a:gd name="connsiteX5" fmla="*/ 3200400 w 7896224"/>
                    <a:gd name="connsiteY5" fmla="*/ 1476375 h 1828800"/>
                    <a:gd name="connsiteX6" fmla="*/ 3543300 w 7896224"/>
                    <a:gd name="connsiteY6" fmla="*/ 1400175 h 1828800"/>
                    <a:gd name="connsiteX7" fmla="*/ 3705225 w 7896224"/>
                    <a:gd name="connsiteY7" fmla="*/ 1381125 h 1828800"/>
                    <a:gd name="connsiteX8" fmla="*/ 3876675 w 7896224"/>
                    <a:gd name="connsiteY8" fmla="*/ 1371600 h 1828800"/>
                    <a:gd name="connsiteX9" fmla="*/ 4010025 w 7896224"/>
                    <a:gd name="connsiteY9" fmla="*/ 1323975 h 1828800"/>
                    <a:gd name="connsiteX10" fmla="*/ 4076700 w 7896224"/>
                    <a:gd name="connsiteY10" fmla="*/ 1304925 h 1828800"/>
                    <a:gd name="connsiteX11" fmla="*/ 4181475 w 7896224"/>
                    <a:gd name="connsiteY11" fmla="*/ 1314450 h 1828800"/>
                    <a:gd name="connsiteX12" fmla="*/ 4238625 w 7896224"/>
                    <a:gd name="connsiteY12" fmla="*/ 1238250 h 1828800"/>
                    <a:gd name="connsiteX13" fmla="*/ 4381500 w 7896224"/>
                    <a:gd name="connsiteY13" fmla="*/ 1219200 h 1828800"/>
                    <a:gd name="connsiteX14" fmla="*/ 4505325 w 7896224"/>
                    <a:gd name="connsiteY14" fmla="*/ 1257300 h 1828800"/>
                    <a:gd name="connsiteX15" fmla="*/ 4572000 w 7896224"/>
                    <a:gd name="connsiteY15" fmla="*/ 1304925 h 1828800"/>
                    <a:gd name="connsiteX16" fmla="*/ 4610100 w 7896224"/>
                    <a:gd name="connsiteY16" fmla="*/ 1362075 h 1828800"/>
                    <a:gd name="connsiteX17" fmla="*/ 4676775 w 7896224"/>
                    <a:gd name="connsiteY17" fmla="*/ 1381125 h 1828800"/>
                    <a:gd name="connsiteX18" fmla="*/ 4772025 w 7896224"/>
                    <a:gd name="connsiteY18" fmla="*/ 1381125 h 1828800"/>
                    <a:gd name="connsiteX19" fmla="*/ 4772025 w 7896224"/>
                    <a:gd name="connsiteY19" fmla="*/ 1381125 h 1828800"/>
                    <a:gd name="connsiteX20" fmla="*/ 4857750 w 7896224"/>
                    <a:gd name="connsiteY20" fmla="*/ 1295400 h 1828800"/>
                    <a:gd name="connsiteX21" fmla="*/ 5038725 w 7896224"/>
                    <a:gd name="connsiteY21" fmla="*/ 1257300 h 1828800"/>
                    <a:gd name="connsiteX22" fmla="*/ 5324475 w 7896224"/>
                    <a:gd name="connsiteY22" fmla="*/ 1390650 h 1828800"/>
                    <a:gd name="connsiteX23" fmla="*/ 5486400 w 7896224"/>
                    <a:gd name="connsiteY23" fmla="*/ 1400175 h 1828800"/>
                    <a:gd name="connsiteX24" fmla="*/ 5734050 w 7896224"/>
                    <a:gd name="connsiteY24" fmla="*/ 1447800 h 1828800"/>
                    <a:gd name="connsiteX25" fmla="*/ 5705475 w 7896224"/>
                    <a:gd name="connsiteY25" fmla="*/ 1590675 h 1828800"/>
                    <a:gd name="connsiteX26" fmla="*/ 5695950 w 7896224"/>
                    <a:gd name="connsiteY26" fmla="*/ 1685925 h 1828800"/>
                    <a:gd name="connsiteX27" fmla="*/ 5991225 w 7896224"/>
                    <a:gd name="connsiteY27" fmla="*/ 1828800 h 1828800"/>
                    <a:gd name="connsiteX28" fmla="*/ 6219825 w 7896224"/>
                    <a:gd name="connsiteY28" fmla="*/ 1828800 h 1828800"/>
                    <a:gd name="connsiteX29" fmla="*/ 6467475 w 7896224"/>
                    <a:gd name="connsiteY29" fmla="*/ 1819275 h 1828800"/>
                    <a:gd name="connsiteX30" fmla="*/ 6543675 w 7896224"/>
                    <a:gd name="connsiteY30" fmla="*/ 1809750 h 1828800"/>
                    <a:gd name="connsiteX31" fmla="*/ 6619875 w 7896224"/>
                    <a:gd name="connsiteY31" fmla="*/ 1733550 h 1828800"/>
                    <a:gd name="connsiteX32" fmla="*/ 6657975 w 7896224"/>
                    <a:gd name="connsiteY32" fmla="*/ 1704975 h 1828800"/>
                    <a:gd name="connsiteX33" fmla="*/ 6819899 w 7896224"/>
                    <a:gd name="connsiteY33" fmla="*/ 1600200 h 1828800"/>
                    <a:gd name="connsiteX34" fmla="*/ 6915149 w 7896224"/>
                    <a:gd name="connsiteY34" fmla="*/ 1457325 h 1828800"/>
                    <a:gd name="connsiteX35" fmla="*/ 7124699 w 7896224"/>
                    <a:gd name="connsiteY35" fmla="*/ 1390650 h 1828800"/>
                    <a:gd name="connsiteX36" fmla="*/ 7400924 w 7896224"/>
                    <a:gd name="connsiteY36" fmla="*/ 1362075 h 1828800"/>
                    <a:gd name="connsiteX37" fmla="*/ 7562849 w 7896224"/>
                    <a:gd name="connsiteY37" fmla="*/ 1314450 h 1828800"/>
                    <a:gd name="connsiteX38" fmla="*/ 7505699 w 7896224"/>
                    <a:gd name="connsiteY38" fmla="*/ 1114425 h 1828800"/>
                    <a:gd name="connsiteX39" fmla="*/ 7619999 w 7896224"/>
                    <a:gd name="connsiteY39" fmla="*/ 962025 h 1828800"/>
                    <a:gd name="connsiteX40" fmla="*/ 7896224 w 7896224"/>
                    <a:gd name="connsiteY40" fmla="*/ 762001 h 1828800"/>
                    <a:gd name="connsiteX41" fmla="*/ 7886700 w 7896224"/>
                    <a:gd name="connsiteY41" fmla="*/ 180975 h 1828800"/>
                    <a:gd name="connsiteX0" fmla="*/ 7810500 w 7896224"/>
                    <a:gd name="connsiteY0" fmla="*/ 164501 h 1993301"/>
                    <a:gd name="connsiteX1" fmla="*/ 6153149 w 7896224"/>
                    <a:gd name="connsiteY1" fmla="*/ 2577 h 1993301"/>
                    <a:gd name="connsiteX2" fmla="*/ 0 w 7896224"/>
                    <a:gd name="connsiteY2" fmla="*/ 688376 h 1993301"/>
                    <a:gd name="connsiteX3" fmla="*/ 733425 w 7896224"/>
                    <a:gd name="connsiteY3" fmla="*/ 1040801 h 1993301"/>
                    <a:gd name="connsiteX4" fmla="*/ 1295400 w 7896224"/>
                    <a:gd name="connsiteY4" fmla="*/ 1336076 h 1993301"/>
                    <a:gd name="connsiteX5" fmla="*/ 2400300 w 7896224"/>
                    <a:gd name="connsiteY5" fmla="*/ 1621826 h 1993301"/>
                    <a:gd name="connsiteX6" fmla="*/ 3200400 w 7896224"/>
                    <a:gd name="connsiteY6" fmla="*/ 1640876 h 1993301"/>
                    <a:gd name="connsiteX7" fmla="*/ 3543300 w 7896224"/>
                    <a:gd name="connsiteY7" fmla="*/ 1564676 h 1993301"/>
                    <a:gd name="connsiteX8" fmla="*/ 3705225 w 7896224"/>
                    <a:gd name="connsiteY8" fmla="*/ 1545626 h 1993301"/>
                    <a:gd name="connsiteX9" fmla="*/ 3876675 w 7896224"/>
                    <a:gd name="connsiteY9" fmla="*/ 1536101 h 1993301"/>
                    <a:gd name="connsiteX10" fmla="*/ 4010025 w 7896224"/>
                    <a:gd name="connsiteY10" fmla="*/ 1488476 h 1993301"/>
                    <a:gd name="connsiteX11" fmla="*/ 4076700 w 7896224"/>
                    <a:gd name="connsiteY11" fmla="*/ 1469426 h 1993301"/>
                    <a:gd name="connsiteX12" fmla="*/ 4181475 w 7896224"/>
                    <a:gd name="connsiteY12" fmla="*/ 1478951 h 1993301"/>
                    <a:gd name="connsiteX13" fmla="*/ 4238625 w 7896224"/>
                    <a:gd name="connsiteY13" fmla="*/ 1402751 h 1993301"/>
                    <a:gd name="connsiteX14" fmla="*/ 4381500 w 7896224"/>
                    <a:gd name="connsiteY14" fmla="*/ 1383701 h 1993301"/>
                    <a:gd name="connsiteX15" fmla="*/ 4505325 w 7896224"/>
                    <a:gd name="connsiteY15" fmla="*/ 1421801 h 1993301"/>
                    <a:gd name="connsiteX16" fmla="*/ 4572000 w 7896224"/>
                    <a:gd name="connsiteY16" fmla="*/ 1469426 h 1993301"/>
                    <a:gd name="connsiteX17" fmla="*/ 4610100 w 7896224"/>
                    <a:gd name="connsiteY17" fmla="*/ 1526576 h 1993301"/>
                    <a:gd name="connsiteX18" fmla="*/ 4676775 w 7896224"/>
                    <a:gd name="connsiteY18" fmla="*/ 1545626 h 1993301"/>
                    <a:gd name="connsiteX19" fmla="*/ 4772025 w 7896224"/>
                    <a:gd name="connsiteY19" fmla="*/ 1545626 h 1993301"/>
                    <a:gd name="connsiteX20" fmla="*/ 4772025 w 7896224"/>
                    <a:gd name="connsiteY20" fmla="*/ 1545626 h 1993301"/>
                    <a:gd name="connsiteX21" fmla="*/ 4857750 w 7896224"/>
                    <a:gd name="connsiteY21" fmla="*/ 1459901 h 1993301"/>
                    <a:gd name="connsiteX22" fmla="*/ 5038725 w 7896224"/>
                    <a:gd name="connsiteY22" fmla="*/ 1421801 h 1993301"/>
                    <a:gd name="connsiteX23" fmla="*/ 5324475 w 7896224"/>
                    <a:gd name="connsiteY23" fmla="*/ 1555151 h 1993301"/>
                    <a:gd name="connsiteX24" fmla="*/ 5486400 w 7896224"/>
                    <a:gd name="connsiteY24" fmla="*/ 1564676 h 1993301"/>
                    <a:gd name="connsiteX25" fmla="*/ 5734050 w 7896224"/>
                    <a:gd name="connsiteY25" fmla="*/ 1612301 h 1993301"/>
                    <a:gd name="connsiteX26" fmla="*/ 5705475 w 7896224"/>
                    <a:gd name="connsiteY26" fmla="*/ 1755176 h 1993301"/>
                    <a:gd name="connsiteX27" fmla="*/ 5695950 w 7896224"/>
                    <a:gd name="connsiteY27" fmla="*/ 1850426 h 1993301"/>
                    <a:gd name="connsiteX28" fmla="*/ 5991225 w 7896224"/>
                    <a:gd name="connsiteY28" fmla="*/ 1993301 h 1993301"/>
                    <a:gd name="connsiteX29" fmla="*/ 6219825 w 7896224"/>
                    <a:gd name="connsiteY29" fmla="*/ 1993301 h 1993301"/>
                    <a:gd name="connsiteX30" fmla="*/ 6467475 w 7896224"/>
                    <a:gd name="connsiteY30" fmla="*/ 1983776 h 1993301"/>
                    <a:gd name="connsiteX31" fmla="*/ 6543675 w 7896224"/>
                    <a:gd name="connsiteY31" fmla="*/ 1974251 h 1993301"/>
                    <a:gd name="connsiteX32" fmla="*/ 6619875 w 7896224"/>
                    <a:gd name="connsiteY32" fmla="*/ 1898051 h 1993301"/>
                    <a:gd name="connsiteX33" fmla="*/ 6657975 w 7896224"/>
                    <a:gd name="connsiteY33" fmla="*/ 1869476 h 1993301"/>
                    <a:gd name="connsiteX34" fmla="*/ 6819899 w 7896224"/>
                    <a:gd name="connsiteY34" fmla="*/ 1764701 h 1993301"/>
                    <a:gd name="connsiteX35" fmla="*/ 6915149 w 7896224"/>
                    <a:gd name="connsiteY35" fmla="*/ 1621826 h 1993301"/>
                    <a:gd name="connsiteX36" fmla="*/ 7124699 w 7896224"/>
                    <a:gd name="connsiteY36" fmla="*/ 1555151 h 1993301"/>
                    <a:gd name="connsiteX37" fmla="*/ 7400924 w 7896224"/>
                    <a:gd name="connsiteY37" fmla="*/ 1526576 h 1993301"/>
                    <a:gd name="connsiteX38" fmla="*/ 7562849 w 7896224"/>
                    <a:gd name="connsiteY38" fmla="*/ 1478951 h 1993301"/>
                    <a:gd name="connsiteX39" fmla="*/ 7505699 w 7896224"/>
                    <a:gd name="connsiteY39" fmla="*/ 1278926 h 1993301"/>
                    <a:gd name="connsiteX40" fmla="*/ 7619999 w 7896224"/>
                    <a:gd name="connsiteY40" fmla="*/ 1126526 h 1993301"/>
                    <a:gd name="connsiteX41" fmla="*/ 7896224 w 7896224"/>
                    <a:gd name="connsiteY41" fmla="*/ 926502 h 1993301"/>
                    <a:gd name="connsiteX42" fmla="*/ 7886700 w 7896224"/>
                    <a:gd name="connsiteY42" fmla="*/ 345476 h 1993301"/>
                    <a:gd name="connsiteX0" fmla="*/ 7810500 w 7896224"/>
                    <a:gd name="connsiteY0" fmla="*/ 305575 h 2134375"/>
                    <a:gd name="connsiteX1" fmla="*/ 6153149 w 7896224"/>
                    <a:gd name="connsiteY1" fmla="*/ 143651 h 2134375"/>
                    <a:gd name="connsiteX2" fmla="*/ 2752724 w 7896224"/>
                    <a:gd name="connsiteY2" fmla="*/ 19827 h 2134375"/>
                    <a:gd name="connsiteX3" fmla="*/ 0 w 7896224"/>
                    <a:gd name="connsiteY3" fmla="*/ 829450 h 2134375"/>
                    <a:gd name="connsiteX4" fmla="*/ 733425 w 7896224"/>
                    <a:gd name="connsiteY4" fmla="*/ 1181875 h 2134375"/>
                    <a:gd name="connsiteX5" fmla="*/ 1295400 w 7896224"/>
                    <a:gd name="connsiteY5" fmla="*/ 1477150 h 2134375"/>
                    <a:gd name="connsiteX6" fmla="*/ 2400300 w 7896224"/>
                    <a:gd name="connsiteY6" fmla="*/ 1762900 h 2134375"/>
                    <a:gd name="connsiteX7" fmla="*/ 3200400 w 7896224"/>
                    <a:gd name="connsiteY7" fmla="*/ 1781950 h 2134375"/>
                    <a:gd name="connsiteX8" fmla="*/ 3543300 w 7896224"/>
                    <a:gd name="connsiteY8" fmla="*/ 1705750 h 2134375"/>
                    <a:gd name="connsiteX9" fmla="*/ 3705225 w 7896224"/>
                    <a:gd name="connsiteY9" fmla="*/ 1686700 h 2134375"/>
                    <a:gd name="connsiteX10" fmla="*/ 3876675 w 7896224"/>
                    <a:gd name="connsiteY10" fmla="*/ 1677175 h 2134375"/>
                    <a:gd name="connsiteX11" fmla="*/ 4010025 w 7896224"/>
                    <a:gd name="connsiteY11" fmla="*/ 1629550 h 2134375"/>
                    <a:gd name="connsiteX12" fmla="*/ 4076700 w 7896224"/>
                    <a:gd name="connsiteY12" fmla="*/ 1610500 h 2134375"/>
                    <a:gd name="connsiteX13" fmla="*/ 4181475 w 7896224"/>
                    <a:gd name="connsiteY13" fmla="*/ 1620025 h 2134375"/>
                    <a:gd name="connsiteX14" fmla="*/ 4238625 w 7896224"/>
                    <a:gd name="connsiteY14" fmla="*/ 1543825 h 2134375"/>
                    <a:gd name="connsiteX15" fmla="*/ 4381500 w 7896224"/>
                    <a:gd name="connsiteY15" fmla="*/ 1524775 h 2134375"/>
                    <a:gd name="connsiteX16" fmla="*/ 4505325 w 7896224"/>
                    <a:gd name="connsiteY16" fmla="*/ 1562875 h 2134375"/>
                    <a:gd name="connsiteX17" fmla="*/ 4572000 w 7896224"/>
                    <a:gd name="connsiteY17" fmla="*/ 1610500 h 2134375"/>
                    <a:gd name="connsiteX18" fmla="*/ 4610100 w 7896224"/>
                    <a:gd name="connsiteY18" fmla="*/ 1667650 h 2134375"/>
                    <a:gd name="connsiteX19" fmla="*/ 4676775 w 7896224"/>
                    <a:gd name="connsiteY19" fmla="*/ 1686700 h 2134375"/>
                    <a:gd name="connsiteX20" fmla="*/ 4772025 w 7896224"/>
                    <a:gd name="connsiteY20" fmla="*/ 1686700 h 2134375"/>
                    <a:gd name="connsiteX21" fmla="*/ 4772025 w 7896224"/>
                    <a:gd name="connsiteY21" fmla="*/ 1686700 h 2134375"/>
                    <a:gd name="connsiteX22" fmla="*/ 4857750 w 7896224"/>
                    <a:gd name="connsiteY22" fmla="*/ 1600975 h 2134375"/>
                    <a:gd name="connsiteX23" fmla="*/ 5038725 w 7896224"/>
                    <a:gd name="connsiteY23" fmla="*/ 1562875 h 2134375"/>
                    <a:gd name="connsiteX24" fmla="*/ 5324475 w 7896224"/>
                    <a:gd name="connsiteY24" fmla="*/ 1696225 h 2134375"/>
                    <a:gd name="connsiteX25" fmla="*/ 5486400 w 7896224"/>
                    <a:gd name="connsiteY25" fmla="*/ 1705750 h 2134375"/>
                    <a:gd name="connsiteX26" fmla="*/ 5734050 w 7896224"/>
                    <a:gd name="connsiteY26" fmla="*/ 1753375 h 2134375"/>
                    <a:gd name="connsiteX27" fmla="*/ 5705475 w 7896224"/>
                    <a:gd name="connsiteY27" fmla="*/ 1896250 h 2134375"/>
                    <a:gd name="connsiteX28" fmla="*/ 5695950 w 7896224"/>
                    <a:gd name="connsiteY28" fmla="*/ 1991500 h 2134375"/>
                    <a:gd name="connsiteX29" fmla="*/ 5991225 w 7896224"/>
                    <a:gd name="connsiteY29" fmla="*/ 2134375 h 2134375"/>
                    <a:gd name="connsiteX30" fmla="*/ 6219825 w 7896224"/>
                    <a:gd name="connsiteY30" fmla="*/ 2134375 h 2134375"/>
                    <a:gd name="connsiteX31" fmla="*/ 6467475 w 7896224"/>
                    <a:gd name="connsiteY31" fmla="*/ 2124850 h 2134375"/>
                    <a:gd name="connsiteX32" fmla="*/ 6543675 w 7896224"/>
                    <a:gd name="connsiteY32" fmla="*/ 2115325 h 2134375"/>
                    <a:gd name="connsiteX33" fmla="*/ 6619875 w 7896224"/>
                    <a:gd name="connsiteY33" fmla="*/ 2039125 h 2134375"/>
                    <a:gd name="connsiteX34" fmla="*/ 6657975 w 7896224"/>
                    <a:gd name="connsiteY34" fmla="*/ 2010550 h 2134375"/>
                    <a:gd name="connsiteX35" fmla="*/ 6819899 w 7896224"/>
                    <a:gd name="connsiteY35" fmla="*/ 1905775 h 2134375"/>
                    <a:gd name="connsiteX36" fmla="*/ 6915149 w 7896224"/>
                    <a:gd name="connsiteY36" fmla="*/ 1762900 h 2134375"/>
                    <a:gd name="connsiteX37" fmla="*/ 7124699 w 7896224"/>
                    <a:gd name="connsiteY37" fmla="*/ 1696225 h 2134375"/>
                    <a:gd name="connsiteX38" fmla="*/ 7400924 w 7896224"/>
                    <a:gd name="connsiteY38" fmla="*/ 1667650 h 2134375"/>
                    <a:gd name="connsiteX39" fmla="*/ 7562849 w 7896224"/>
                    <a:gd name="connsiteY39" fmla="*/ 1620025 h 2134375"/>
                    <a:gd name="connsiteX40" fmla="*/ 7505699 w 7896224"/>
                    <a:gd name="connsiteY40" fmla="*/ 1420000 h 2134375"/>
                    <a:gd name="connsiteX41" fmla="*/ 7619999 w 7896224"/>
                    <a:gd name="connsiteY41" fmla="*/ 1267600 h 2134375"/>
                    <a:gd name="connsiteX42" fmla="*/ 7896224 w 7896224"/>
                    <a:gd name="connsiteY42" fmla="*/ 1067576 h 2134375"/>
                    <a:gd name="connsiteX43" fmla="*/ 7886700 w 7896224"/>
                    <a:gd name="connsiteY43" fmla="*/ 486550 h 2134375"/>
                    <a:gd name="connsiteX0" fmla="*/ 7810500 w 7896224"/>
                    <a:gd name="connsiteY0" fmla="*/ 305575 h 2134375"/>
                    <a:gd name="connsiteX1" fmla="*/ 6153149 w 7896224"/>
                    <a:gd name="connsiteY1" fmla="*/ 143651 h 2134375"/>
                    <a:gd name="connsiteX2" fmla="*/ 2752724 w 7896224"/>
                    <a:gd name="connsiteY2" fmla="*/ 19827 h 2134375"/>
                    <a:gd name="connsiteX3" fmla="*/ 219074 w 7896224"/>
                    <a:gd name="connsiteY3" fmla="*/ 553227 h 2134375"/>
                    <a:gd name="connsiteX4" fmla="*/ 0 w 7896224"/>
                    <a:gd name="connsiteY4" fmla="*/ 829450 h 2134375"/>
                    <a:gd name="connsiteX5" fmla="*/ 733425 w 7896224"/>
                    <a:gd name="connsiteY5" fmla="*/ 1181875 h 2134375"/>
                    <a:gd name="connsiteX6" fmla="*/ 1295400 w 7896224"/>
                    <a:gd name="connsiteY6" fmla="*/ 1477150 h 2134375"/>
                    <a:gd name="connsiteX7" fmla="*/ 2400300 w 7896224"/>
                    <a:gd name="connsiteY7" fmla="*/ 1762900 h 2134375"/>
                    <a:gd name="connsiteX8" fmla="*/ 3200400 w 7896224"/>
                    <a:gd name="connsiteY8" fmla="*/ 1781950 h 2134375"/>
                    <a:gd name="connsiteX9" fmla="*/ 3543300 w 7896224"/>
                    <a:gd name="connsiteY9" fmla="*/ 1705750 h 2134375"/>
                    <a:gd name="connsiteX10" fmla="*/ 3705225 w 7896224"/>
                    <a:gd name="connsiteY10" fmla="*/ 1686700 h 2134375"/>
                    <a:gd name="connsiteX11" fmla="*/ 3876675 w 7896224"/>
                    <a:gd name="connsiteY11" fmla="*/ 1677175 h 2134375"/>
                    <a:gd name="connsiteX12" fmla="*/ 4010025 w 7896224"/>
                    <a:gd name="connsiteY12" fmla="*/ 1629550 h 2134375"/>
                    <a:gd name="connsiteX13" fmla="*/ 4076700 w 7896224"/>
                    <a:gd name="connsiteY13" fmla="*/ 1610500 h 2134375"/>
                    <a:gd name="connsiteX14" fmla="*/ 4181475 w 7896224"/>
                    <a:gd name="connsiteY14" fmla="*/ 1620025 h 2134375"/>
                    <a:gd name="connsiteX15" fmla="*/ 4238625 w 7896224"/>
                    <a:gd name="connsiteY15" fmla="*/ 1543825 h 2134375"/>
                    <a:gd name="connsiteX16" fmla="*/ 4381500 w 7896224"/>
                    <a:gd name="connsiteY16" fmla="*/ 1524775 h 2134375"/>
                    <a:gd name="connsiteX17" fmla="*/ 4505325 w 7896224"/>
                    <a:gd name="connsiteY17" fmla="*/ 1562875 h 2134375"/>
                    <a:gd name="connsiteX18" fmla="*/ 4572000 w 7896224"/>
                    <a:gd name="connsiteY18" fmla="*/ 1610500 h 2134375"/>
                    <a:gd name="connsiteX19" fmla="*/ 4610100 w 7896224"/>
                    <a:gd name="connsiteY19" fmla="*/ 1667650 h 2134375"/>
                    <a:gd name="connsiteX20" fmla="*/ 4676775 w 7896224"/>
                    <a:gd name="connsiteY20" fmla="*/ 1686700 h 2134375"/>
                    <a:gd name="connsiteX21" fmla="*/ 4772025 w 7896224"/>
                    <a:gd name="connsiteY21" fmla="*/ 1686700 h 2134375"/>
                    <a:gd name="connsiteX22" fmla="*/ 4772025 w 7896224"/>
                    <a:gd name="connsiteY22" fmla="*/ 1686700 h 2134375"/>
                    <a:gd name="connsiteX23" fmla="*/ 4857750 w 7896224"/>
                    <a:gd name="connsiteY23" fmla="*/ 1600975 h 2134375"/>
                    <a:gd name="connsiteX24" fmla="*/ 5038725 w 7896224"/>
                    <a:gd name="connsiteY24" fmla="*/ 1562875 h 2134375"/>
                    <a:gd name="connsiteX25" fmla="*/ 5324475 w 7896224"/>
                    <a:gd name="connsiteY25" fmla="*/ 1696225 h 2134375"/>
                    <a:gd name="connsiteX26" fmla="*/ 5486400 w 7896224"/>
                    <a:gd name="connsiteY26" fmla="*/ 1705750 h 2134375"/>
                    <a:gd name="connsiteX27" fmla="*/ 5734050 w 7896224"/>
                    <a:gd name="connsiteY27" fmla="*/ 1753375 h 2134375"/>
                    <a:gd name="connsiteX28" fmla="*/ 5705475 w 7896224"/>
                    <a:gd name="connsiteY28" fmla="*/ 1896250 h 2134375"/>
                    <a:gd name="connsiteX29" fmla="*/ 5695950 w 7896224"/>
                    <a:gd name="connsiteY29" fmla="*/ 1991500 h 2134375"/>
                    <a:gd name="connsiteX30" fmla="*/ 5991225 w 7896224"/>
                    <a:gd name="connsiteY30" fmla="*/ 2134375 h 2134375"/>
                    <a:gd name="connsiteX31" fmla="*/ 6219825 w 7896224"/>
                    <a:gd name="connsiteY31" fmla="*/ 2134375 h 2134375"/>
                    <a:gd name="connsiteX32" fmla="*/ 6467475 w 7896224"/>
                    <a:gd name="connsiteY32" fmla="*/ 2124850 h 2134375"/>
                    <a:gd name="connsiteX33" fmla="*/ 6543675 w 7896224"/>
                    <a:gd name="connsiteY33" fmla="*/ 2115325 h 2134375"/>
                    <a:gd name="connsiteX34" fmla="*/ 6619875 w 7896224"/>
                    <a:gd name="connsiteY34" fmla="*/ 2039125 h 2134375"/>
                    <a:gd name="connsiteX35" fmla="*/ 6657975 w 7896224"/>
                    <a:gd name="connsiteY35" fmla="*/ 2010550 h 2134375"/>
                    <a:gd name="connsiteX36" fmla="*/ 6819899 w 7896224"/>
                    <a:gd name="connsiteY36" fmla="*/ 1905775 h 2134375"/>
                    <a:gd name="connsiteX37" fmla="*/ 6915149 w 7896224"/>
                    <a:gd name="connsiteY37" fmla="*/ 1762900 h 2134375"/>
                    <a:gd name="connsiteX38" fmla="*/ 7124699 w 7896224"/>
                    <a:gd name="connsiteY38" fmla="*/ 1696225 h 2134375"/>
                    <a:gd name="connsiteX39" fmla="*/ 7400924 w 7896224"/>
                    <a:gd name="connsiteY39" fmla="*/ 1667650 h 2134375"/>
                    <a:gd name="connsiteX40" fmla="*/ 7562849 w 7896224"/>
                    <a:gd name="connsiteY40" fmla="*/ 1620025 h 2134375"/>
                    <a:gd name="connsiteX41" fmla="*/ 7505699 w 7896224"/>
                    <a:gd name="connsiteY41" fmla="*/ 1420000 h 2134375"/>
                    <a:gd name="connsiteX42" fmla="*/ 7619999 w 7896224"/>
                    <a:gd name="connsiteY42" fmla="*/ 1267600 h 2134375"/>
                    <a:gd name="connsiteX43" fmla="*/ 7896224 w 7896224"/>
                    <a:gd name="connsiteY43" fmla="*/ 1067576 h 2134375"/>
                    <a:gd name="connsiteX44" fmla="*/ 7886700 w 7896224"/>
                    <a:gd name="connsiteY44" fmla="*/ 486550 h 2134375"/>
                    <a:gd name="connsiteX0" fmla="*/ 7810500 w 7896224"/>
                    <a:gd name="connsiteY0" fmla="*/ 305575 h 2134375"/>
                    <a:gd name="connsiteX1" fmla="*/ 6153149 w 7896224"/>
                    <a:gd name="connsiteY1" fmla="*/ 143651 h 2134375"/>
                    <a:gd name="connsiteX2" fmla="*/ 2752724 w 7896224"/>
                    <a:gd name="connsiteY2" fmla="*/ 19827 h 2134375"/>
                    <a:gd name="connsiteX3" fmla="*/ 219074 w 7896224"/>
                    <a:gd name="connsiteY3" fmla="*/ 553227 h 2134375"/>
                    <a:gd name="connsiteX4" fmla="*/ 0 w 7896224"/>
                    <a:gd name="connsiteY4" fmla="*/ 829450 h 2134375"/>
                    <a:gd name="connsiteX5" fmla="*/ 733425 w 7896224"/>
                    <a:gd name="connsiteY5" fmla="*/ 1181875 h 2134375"/>
                    <a:gd name="connsiteX6" fmla="*/ 1295400 w 7896224"/>
                    <a:gd name="connsiteY6" fmla="*/ 1477150 h 2134375"/>
                    <a:gd name="connsiteX7" fmla="*/ 2400300 w 7896224"/>
                    <a:gd name="connsiteY7" fmla="*/ 1762900 h 2134375"/>
                    <a:gd name="connsiteX8" fmla="*/ 3200400 w 7896224"/>
                    <a:gd name="connsiteY8" fmla="*/ 1781950 h 2134375"/>
                    <a:gd name="connsiteX9" fmla="*/ 3543300 w 7896224"/>
                    <a:gd name="connsiteY9" fmla="*/ 1705750 h 2134375"/>
                    <a:gd name="connsiteX10" fmla="*/ 3705225 w 7896224"/>
                    <a:gd name="connsiteY10" fmla="*/ 1686700 h 2134375"/>
                    <a:gd name="connsiteX11" fmla="*/ 3876675 w 7896224"/>
                    <a:gd name="connsiteY11" fmla="*/ 1677175 h 2134375"/>
                    <a:gd name="connsiteX12" fmla="*/ 4010025 w 7896224"/>
                    <a:gd name="connsiteY12" fmla="*/ 1629550 h 2134375"/>
                    <a:gd name="connsiteX13" fmla="*/ 4076700 w 7896224"/>
                    <a:gd name="connsiteY13" fmla="*/ 1610500 h 2134375"/>
                    <a:gd name="connsiteX14" fmla="*/ 4181475 w 7896224"/>
                    <a:gd name="connsiteY14" fmla="*/ 1620025 h 2134375"/>
                    <a:gd name="connsiteX15" fmla="*/ 4238625 w 7896224"/>
                    <a:gd name="connsiteY15" fmla="*/ 1543825 h 2134375"/>
                    <a:gd name="connsiteX16" fmla="*/ 4381500 w 7896224"/>
                    <a:gd name="connsiteY16" fmla="*/ 1524775 h 2134375"/>
                    <a:gd name="connsiteX17" fmla="*/ 4505325 w 7896224"/>
                    <a:gd name="connsiteY17" fmla="*/ 1562875 h 2134375"/>
                    <a:gd name="connsiteX18" fmla="*/ 4572000 w 7896224"/>
                    <a:gd name="connsiteY18" fmla="*/ 1610500 h 2134375"/>
                    <a:gd name="connsiteX19" fmla="*/ 4610100 w 7896224"/>
                    <a:gd name="connsiteY19" fmla="*/ 1667650 h 2134375"/>
                    <a:gd name="connsiteX20" fmla="*/ 4676775 w 7896224"/>
                    <a:gd name="connsiteY20" fmla="*/ 1686700 h 2134375"/>
                    <a:gd name="connsiteX21" fmla="*/ 4772025 w 7896224"/>
                    <a:gd name="connsiteY21" fmla="*/ 1686700 h 2134375"/>
                    <a:gd name="connsiteX22" fmla="*/ 4772025 w 7896224"/>
                    <a:gd name="connsiteY22" fmla="*/ 1686700 h 2134375"/>
                    <a:gd name="connsiteX23" fmla="*/ 4857750 w 7896224"/>
                    <a:gd name="connsiteY23" fmla="*/ 1600975 h 2134375"/>
                    <a:gd name="connsiteX24" fmla="*/ 5038725 w 7896224"/>
                    <a:gd name="connsiteY24" fmla="*/ 1562875 h 2134375"/>
                    <a:gd name="connsiteX25" fmla="*/ 5324475 w 7896224"/>
                    <a:gd name="connsiteY25" fmla="*/ 1696225 h 2134375"/>
                    <a:gd name="connsiteX26" fmla="*/ 5486400 w 7896224"/>
                    <a:gd name="connsiteY26" fmla="*/ 1705750 h 2134375"/>
                    <a:gd name="connsiteX27" fmla="*/ 5734050 w 7896224"/>
                    <a:gd name="connsiteY27" fmla="*/ 1753375 h 2134375"/>
                    <a:gd name="connsiteX28" fmla="*/ 5705475 w 7896224"/>
                    <a:gd name="connsiteY28" fmla="*/ 1896250 h 2134375"/>
                    <a:gd name="connsiteX29" fmla="*/ 5695950 w 7896224"/>
                    <a:gd name="connsiteY29" fmla="*/ 1991500 h 2134375"/>
                    <a:gd name="connsiteX30" fmla="*/ 5991225 w 7896224"/>
                    <a:gd name="connsiteY30" fmla="*/ 2134375 h 2134375"/>
                    <a:gd name="connsiteX31" fmla="*/ 6219825 w 7896224"/>
                    <a:gd name="connsiteY31" fmla="*/ 2134375 h 2134375"/>
                    <a:gd name="connsiteX32" fmla="*/ 6467475 w 7896224"/>
                    <a:gd name="connsiteY32" fmla="*/ 2124850 h 2134375"/>
                    <a:gd name="connsiteX33" fmla="*/ 6543675 w 7896224"/>
                    <a:gd name="connsiteY33" fmla="*/ 2115325 h 2134375"/>
                    <a:gd name="connsiteX34" fmla="*/ 6619875 w 7896224"/>
                    <a:gd name="connsiteY34" fmla="*/ 2039125 h 2134375"/>
                    <a:gd name="connsiteX35" fmla="*/ 6657975 w 7896224"/>
                    <a:gd name="connsiteY35" fmla="*/ 2010550 h 2134375"/>
                    <a:gd name="connsiteX36" fmla="*/ 6819899 w 7896224"/>
                    <a:gd name="connsiteY36" fmla="*/ 1905775 h 2134375"/>
                    <a:gd name="connsiteX37" fmla="*/ 6915149 w 7896224"/>
                    <a:gd name="connsiteY37" fmla="*/ 1762900 h 2134375"/>
                    <a:gd name="connsiteX38" fmla="*/ 7124699 w 7896224"/>
                    <a:gd name="connsiteY38" fmla="*/ 1696225 h 2134375"/>
                    <a:gd name="connsiteX39" fmla="*/ 7400924 w 7896224"/>
                    <a:gd name="connsiteY39" fmla="*/ 1667650 h 2134375"/>
                    <a:gd name="connsiteX40" fmla="*/ 7562849 w 7896224"/>
                    <a:gd name="connsiteY40" fmla="*/ 1620025 h 2134375"/>
                    <a:gd name="connsiteX41" fmla="*/ 7505699 w 7896224"/>
                    <a:gd name="connsiteY41" fmla="*/ 1420000 h 2134375"/>
                    <a:gd name="connsiteX42" fmla="*/ 7619999 w 7896224"/>
                    <a:gd name="connsiteY42" fmla="*/ 1267600 h 2134375"/>
                    <a:gd name="connsiteX43" fmla="*/ 7896224 w 7896224"/>
                    <a:gd name="connsiteY43" fmla="*/ 1067576 h 2134375"/>
                    <a:gd name="connsiteX44" fmla="*/ 7886700 w 7896224"/>
                    <a:gd name="connsiteY44" fmla="*/ 486550 h 2134375"/>
                    <a:gd name="connsiteX45" fmla="*/ 7810500 w 7896224"/>
                    <a:gd name="connsiteY45" fmla="*/ 305575 h 213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96224" h="2134375">
                      <a:moveTo>
                        <a:pt x="7810500" y="305575"/>
                      </a:moveTo>
                      <a:cubicBezTo>
                        <a:pt x="7296150" y="334150"/>
                        <a:pt x="6667499" y="115076"/>
                        <a:pt x="6153149" y="143651"/>
                      </a:cubicBezTo>
                      <a:cubicBezTo>
                        <a:pt x="5219699" y="245251"/>
                        <a:pt x="3686174" y="-81773"/>
                        <a:pt x="2752724" y="19827"/>
                      </a:cubicBezTo>
                      <a:cubicBezTo>
                        <a:pt x="1993899" y="235727"/>
                        <a:pt x="977899" y="337327"/>
                        <a:pt x="219074" y="553227"/>
                      </a:cubicBezTo>
                      <a:lnTo>
                        <a:pt x="0" y="829450"/>
                      </a:lnTo>
                      <a:lnTo>
                        <a:pt x="733425" y="1181875"/>
                      </a:lnTo>
                      <a:lnTo>
                        <a:pt x="1295400" y="1477150"/>
                      </a:lnTo>
                      <a:lnTo>
                        <a:pt x="2400300" y="1762900"/>
                      </a:lnTo>
                      <a:lnTo>
                        <a:pt x="3200400" y="1781950"/>
                      </a:lnTo>
                      <a:lnTo>
                        <a:pt x="3543300" y="1705750"/>
                      </a:lnTo>
                      <a:lnTo>
                        <a:pt x="3705225" y="1686700"/>
                      </a:lnTo>
                      <a:lnTo>
                        <a:pt x="3876675" y="1677175"/>
                      </a:lnTo>
                      <a:lnTo>
                        <a:pt x="4010025" y="1629550"/>
                      </a:lnTo>
                      <a:lnTo>
                        <a:pt x="4076700" y="1610500"/>
                      </a:lnTo>
                      <a:lnTo>
                        <a:pt x="4181475" y="1620025"/>
                      </a:lnTo>
                      <a:lnTo>
                        <a:pt x="4238625" y="1543825"/>
                      </a:lnTo>
                      <a:lnTo>
                        <a:pt x="4381500" y="1524775"/>
                      </a:lnTo>
                      <a:lnTo>
                        <a:pt x="4505325" y="1562875"/>
                      </a:lnTo>
                      <a:lnTo>
                        <a:pt x="4572000" y="1610500"/>
                      </a:lnTo>
                      <a:lnTo>
                        <a:pt x="4610100" y="1667650"/>
                      </a:lnTo>
                      <a:lnTo>
                        <a:pt x="4676775" y="1686700"/>
                      </a:lnTo>
                      <a:lnTo>
                        <a:pt x="4772025" y="1686700"/>
                      </a:lnTo>
                      <a:lnTo>
                        <a:pt x="4772025" y="1686700"/>
                      </a:lnTo>
                      <a:lnTo>
                        <a:pt x="4857750" y="1600975"/>
                      </a:lnTo>
                      <a:lnTo>
                        <a:pt x="5038725" y="1562875"/>
                      </a:lnTo>
                      <a:lnTo>
                        <a:pt x="5324475" y="1696225"/>
                      </a:lnTo>
                      <a:lnTo>
                        <a:pt x="5486400" y="1705750"/>
                      </a:lnTo>
                      <a:lnTo>
                        <a:pt x="5734050" y="1753375"/>
                      </a:lnTo>
                      <a:lnTo>
                        <a:pt x="5705475" y="1896250"/>
                      </a:lnTo>
                      <a:lnTo>
                        <a:pt x="5695950" y="1991500"/>
                      </a:lnTo>
                      <a:lnTo>
                        <a:pt x="5991225" y="2134375"/>
                      </a:lnTo>
                      <a:lnTo>
                        <a:pt x="6219825" y="2134375"/>
                      </a:lnTo>
                      <a:lnTo>
                        <a:pt x="6467475" y="2124850"/>
                      </a:lnTo>
                      <a:lnTo>
                        <a:pt x="6543675" y="2115325"/>
                      </a:lnTo>
                      <a:lnTo>
                        <a:pt x="6619875" y="2039125"/>
                      </a:lnTo>
                      <a:cubicBezTo>
                        <a:pt x="6632575" y="2029600"/>
                        <a:pt x="6624638" y="2032775"/>
                        <a:pt x="6657975" y="2010550"/>
                      </a:cubicBezTo>
                      <a:cubicBezTo>
                        <a:pt x="6691312" y="1988325"/>
                        <a:pt x="6772274" y="1940700"/>
                        <a:pt x="6819899" y="1905775"/>
                      </a:cubicBezTo>
                      <a:cubicBezTo>
                        <a:pt x="6861174" y="1870850"/>
                        <a:pt x="6873874" y="1797825"/>
                        <a:pt x="6915149" y="1762900"/>
                      </a:cubicBezTo>
                      <a:cubicBezTo>
                        <a:pt x="6981824" y="1721625"/>
                        <a:pt x="7058024" y="1737500"/>
                        <a:pt x="7124699" y="1696225"/>
                      </a:cubicBezTo>
                      <a:cubicBezTo>
                        <a:pt x="7178674" y="1658125"/>
                        <a:pt x="7346949" y="1705750"/>
                        <a:pt x="7400924" y="1667650"/>
                      </a:cubicBezTo>
                      <a:cubicBezTo>
                        <a:pt x="7435849" y="1635900"/>
                        <a:pt x="7527924" y="1651775"/>
                        <a:pt x="7562849" y="1620025"/>
                      </a:cubicBezTo>
                      <a:cubicBezTo>
                        <a:pt x="7596186" y="1581925"/>
                        <a:pt x="7496174" y="1478738"/>
                        <a:pt x="7505699" y="1420000"/>
                      </a:cubicBezTo>
                      <a:cubicBezTo>
                        <a:pt x="7515224" y="1361263"/>
                        <a:pt x="7580312" y="1351737"/>
                        <a:pt x="7619999" y="1267600"/>
                      </a:cubicBezTo>
                      <a:cubicBezTo>
                        <a:pt x="7659686" y="1183463"/>
                        <a:pt x="7851774" y="1197751"/>
                        <a:pt x="7896224" y="1067576"/>
                      </a:cubicBezTo>
                      <a:lnTo>
                        <a:pt x="7886700" y="486550"/>
                      </a:lnTo>
                      <a:lnTo>
                        <a:pt x="7810500" y="305575"/>
                      </a:lnTo>
                      <a:close/>
                    </a:path>
                  </a:pathLst>
                </a:custGeom>
                <a:solidFill>
                  <a:srgbClr val="FFFF00"/>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22" name="Freeform: Shape 21">
                  <a:extLst>
                    <a:ext uri="{FF2B5EF4-FFF2-40B4-BE49-F238E27FC236}">
                      <a16:creationId xmlns:a16="http://schemas.microsoft.com/office/drawing/2014/main" id="{A36962DB-2AB1-4450-8062-14F50D868D86}"/>
                    </a:ext>
                  </a:extLst>
                </p:cNvPr>
                <p:cNvSpPr/>
                <p:nvPr/>
              </p:nvSpPr>
              <p:spPr>
                <a:xfrm>
                  <a:off x="2117725" y="1400176"/>
                  <a:ext cx="3714750" cy="2266950"/>
                </a:xfrm>
                <a:custGeom>
                  <a:avLst/>
                  <a:gdLst>
                    <a:gd name="connsiteX0" fmla="*/ 0 w 3714750"/>
                    <a:gd name="connsiteY0" fmla="*/ 1952625 h 2266950"/>
                    <a:gd name="connsiteX1" fmla="*/ 19050 w 3714750"/>
                    <a:gd name="connsiteY1" fmla="*/ 0 h 2266950"/>
                    <a:gd name="connsiteX2" fmla="*/ 209550 w 3714750"/>
                    <a:gd name="connsiteY2" fmla="*/ 95250 h 2266950"/>
                    <a:gd name="connsiteX3" fmla="*/ 371475 w 3714750"/>
                    <a:gd name="connsiteY3" fmla="*/ 57150 h 2266950"/>
                    <a:gd name="connsiteX4" fmla="*/ 485775 w 3714750"/>
                    <a:gd name="connsiteY4" fmla="*/ 38100 h 2266950"/>
                    <a:gd name="connsiteX5" fmla="*/ 590550 w 3714750"/>
                    <a:gd name="connsiteY5" fmla="*/ 66675 h 2266950"/>
                    <a:gd name="connsiteX6" fmla="*/ 685800 w 3714750"/>
                    <a:gd name="connsiteY6" fmla="*/ 104775 h 2266950"/>
                    <a:gd name="connsiteX7" fmla="*/ 771525 w 3714750"/>
                    <a:gd name="connsiteY7" fmla="*/ 57150 h 2266950"/>
                    <a:gd name="connsiteX8" fmla="*/ 771525 w 3714750"/>
                    <a:gd name="connsiteY8" fmla="*/ 57150 h 2266950"/>
                    <a:gd name="connsiteX9" fmla="*/ 828675 w 3714750"/>
                    <a:gd name="connsiteY9" fmla="*/ 161925 h 2266950"/>
                    <a:gd name="connsiteX10" fmla="*/ 828675 w 3714750"/>
                    <a:gd name="connsiteY10" fmla="*/ 285750 h 2266950"/>
                    <a:gd name="connsiteX11" fmla="*/ 933450 w 3714750"/>
                    <a:gd name="connsiteY11" fmla="*/ 371475 h 2266950"/>
                    <a:gd name="connsiteX12" fmla="*/ 1000125 w 3714750"/>
                    <a:gd name="connsiteY12" fmla="*/ 361950 h 2266950"/>
                    <a:gd name="connsiteX13" fmla="*/ 1057275 w 3714750"/>
                    <a:gd name="connsiteY13" fmla="*/ 295275 h 2266950"/>
                    <a:gd name="connsiteX14" fmla="*/ 1123950 w 3714750"/>
                    <a:gd name="connsiteY14" fmla="*/ 257175 h 2266950"/>
                    <a:gd name="connsiteX15" fmla="*/ 1200150 w 3714750"/>
                    <a:gd name="connsiteY15" fmla="*/ 276225 h 2266950"/>
                    <a:gd name="connsiteX16" fmla="*/ 1266825 w 3714750"/>
                    <a:gd name="connsiteY16" fmla="*/ 352425 h 2266950"/>
                    <a:gd name="connsiteX17" fmla="*/ 1352550 w 3714750"/>
                    <a:gd name="connsiteY17" fmla="*/ 352425 h 2266950"/>
                    <a:gd name="connsiteX18" fmla="*/ 1409700 w 3714750"/>
                    <a:gd name="connsiteY18" fmla="*/ 323850 h 2266950"/>
                    <a:gd name="connsiteX19" fmla="*/ 1457325 w 3714750"/>
                    <a:gd name="connsiteY19" fmla="*/ 352425 h 2266950"/>
                    <a:gd name="connsiteX20" fmla="*/ 1457325 w 3714750"/>
                    <a:gd name="connsiteY20" fmla="*/ 381000 h 2266950"/>
                    <a:gd name="connsiteX21" fmla="*/ 1390650 w 3714750"/>
                    <a:gd name="connsiteY21" fmla="*/ 495300 h 2266950"/>
                    <a:gd name="connsiteX22" fmla="*/ 1381125 w 3714750"/>
                    <a:gd name="connsiteY22" fmla="*/ 590550 h 2266950"/>
                    <a:gd name="connsiteX23" fmla="*/ 1400175 w 3714750"/>
                    <a:gd name="connsiteY23" fmla="*/ 647700 h 2266950"/>
                    <a:gd name="connsiteX24" fmla="*/ 1476375 w 3714750"/>
                    <a:gd name="connsiteY24" fmla="*/ 695325 h 2266950"/>
                    <a:gd name="connsiteX25" fmla="*/ 1600200 w 3714750"/>
                    <a:gd name="connsiteY25" fmla="*/ 704850 h 2266950"/>
                    <a:gd name="connsiteX26" fmla="*/ 1704975 w 3714750"/>
                    <a:gd name="connsiteY26" fmla="*/ 695325 h 2266950"/>
                    <a:gd name="connsiteX27" fmla="*/ 1905000 w 3714750"/>
                    <a:gd name="connsiteY27" fmla="*/ 752475 h 2266950"/>
                    <a:gd name="connsiteX28" fmla="*/ 2085975 w 3714750"/>
                    <a:gd name="connsiteY28" fmla="*/ 762000 h 2266950"/>
                    <a:gd name="connsiteX29" fmla="*/ 2286000 w 3714750"/>
                    <a:gd name="connsiteY29" fmla="*/ 790575 h 2266950"/>
                    <a:gd name="connsiteX30" fmla="*/ 2447925 w 3714750"/>
                    <a:gd name="connsiteY30" fmla="*/ 885825 h 2266950"/>
                    <a:gd name="connsiteX31" fmla="*/ 2590800 w 3714750"/>
                    <a:gd name="connsiteY31" fmla="*/ 914400 h 2266950"/>
                    <a:gd name="connsiteX32" fmla="*/ 2819400 w 3714750"/>
                    <a:gd name="connsiteY32" fmla="*/ 857250 h 2266950"/>
                    <a:gd name="connsiteX33" fmla="*/ 2971800 w 3714750"/>
                    <a:gd name="connsiteY33" fmla="*/ 857250 h 2266950"/>
                    <a:gd name="connsiteX34" fmla="*/ 2990850 w 3714750"/>
                    <a:gd name="connsiteY34" fmla="*/ 781050 h 2266950"/>
                    <a:gd name="connsiteX35" fmla="*/ 3076575 w 3714750"/>
                    <a:gd name="connsiteY35" fmla="*/ 628650 h 2266950"/>
                    <a:gd name="connsiteX36" fmla="*/ 3286125 w 3714750"/>
                    <a:gd name="connsiteY36" fmla="*/ 638175 h 2266950"/>
                    <a:gd name="connsiteX37" fmla="*/ 3533775 w 3714750"/>
                    <a:gd name="connsiteY37" fmla="*/ 695325 h 2266950"/>
                    <a:gd name="connsiteX38" fmla="*/ 3609975 w 3714750"/>
                    <a:gd name="connsiteY38" fmla="*/ 714375 h 2266950"/>
                    <a:gd name="connsiteX39" fmla="*/ 3619500 w 3714750"/>
                    <a:gd name="connsiteY39" fmla="*/ 771525 h 2266950"/>
                    <a:gd name="connsiteX40" fmla="*/ 3571875 w 3714750"/>
                    <a:gd name="connsiteY40" fmla="*/ 819150 h 2266950"/>
                    <a:gd name="connsiteX41" fmla="*/ 3686175 w 3714750"/>
                    <a:gd name="connsiteY41" fmla="*/ 876300 h 2266950"/>
                    <a:gd name="connsiteX42" fmla="*/ 3714750 w 3714750"/>
                    <a:gd name="connsiteY42" fmla="*/ 952500 h 2266950"/>
                    <a:gd name="connsiteX43" fmla="*/ 3571875 w 3714750"/>
                    <a:gd name="connsiteY43" fmla="*/ 1019175 h 2266950"/>
                    <a:gd name="connsiteX44" fmla="*/ 3571875 w 3714750"/>
                    <a:gd name="connsiteY44" fmla="*/ 1019175 h 2266950"/>
                    <a:gd name="connsiteX45" fmla="*/ 3476625 w 3714750"/>
                    <a:gd name="connsiteY45" fmla="*/ 1209675 h 2266950"/>
                    <a:gd name="connsiteX46" fmla="*/ 3514725 w 3714750"/>
                    <a:gd name="connsiteY46" fmla="*/ 1266825 h 2266950"/>
                    <a:gd name="connsiteX47" fmla="*/ 3400425 w 3714750"/>
                    <a:gd name="connsiteY47" fmla="*/ 1333500 h 2266950"/>
                    <a:gd name="connsiteX48" fmla="*/ 3400425 w 3714750"/>
                    <a:gd name="connsiteY48" fmla="*/ 1390650 h 2266950"/>
                    <a:gd name="connsiteX49" fmla="*/ 3305175 w 3714750"/>
                    <a:gd name="connsiteY49" fmla="*/ 1438275 h 2266950"/>
                    <a:gd name="connsiteX50" fmla="*/ 3314700 w 3714750"/>
                    <a:gd name="connsiteY50" fmla="*/ 1514475 h 2266950"/>
                    <a:gd name="connsiteX51" fmla="*/ 3248025 w 3714750"/>
                    <a:gd name="connsiteY51" fmla="*/ 1533525 h 2266950"/>
                    <a:gd name="connsiteX52" fmla="*/ 3267075 w 3714750"/>
                    <a:gd name="connsiteY52" fmla="*/ 1638300 h 2266950"/>
                    <a:gd name="connsiteX53" fmla="*/ 3257550 w 3714750"/>
                    <a:gd name="connsiteY53" fmla="*/ 1676400 h 2266950"/>
                    <a:gd name="connsiteX54" fmla="*/ 3295650 w 3714750"/>
                    <a:gd name="connsiteY54" fmla="*/ 1704975 h 2266950"/>
                    <a:gd name="connsiteX55" fmla="*/ 3200400 w 3714750"/>
                    <a:gd name="connsiteY55" fmla="*/ 1800225 h 2266950"/>
                    <a:gd name="connsiteX56" fmla="*/ 3095625 w 3714750"/>
                    <a:gd name="connsiteY56" fmla="*/ 1876425 h 2266950"/>
                    <a:gd name="connsiteX57" fmla="*/ 2647950 w 3714750"/>
                    <a:gd name="connsiteY57" fmla="*/ 2133600 h 2266950"/>
                    <a:gd name="connsiteX58" fmla="*/ 2400300 w 3714750"/>
                    <a:gd name="connsiteY58" fmla="*/ 2143125 h 2266950"/>
                    <a:gd name="connsiteX59" fmla="*/ 2228850 w 3714750"/>
                    <a:gd name="connsiteY59" fmla="*/ 2162175 h 2266950"/>
                    <a:gd name="connsiteX60" fmla="*/ 2162175 w 3714750"/>
                    <a:gd name="connsiteY60" fmla="*/ 2219325 h 2266950"/>
                    <a:gd name="connsiteX61" fmla="*/ 2095500 w 3714750"/>
                    <a:gd name="connsiteY61" fmla="*/ 2266950 h 2266950"/>
                    <a:gd name="connsiteX62" fmla="*/ 1838325 w 3714750"/>
                    <a:gd name="connsiteY62" fmla="*/ 2219325 h 2266950"/>
                    <a:gd name="connsiteX63" fmla="*/ 1790700 w 3714750"/>
                    <a:gd name="connsiteY63" fmla="*/ 2085975 h 2266950"/>
                    <a:gd name="connsiteX64" fmla="*/ 1857375 w 3714750"/>
                    <a:gd name="connsiteY64" fmla="*/ 1933575 h 2266950"/>
                    <a:gd name="connsiteX65" fmla="*/ 1905000 w 3714750"/>
                    <a:gd name="connsiteY65" fmla="*/ 1828800 h 2266950"/>
                    <a:gd name="connsiteX66" fmla="*/ 1924050 w 3714750"/>
                    <a:gd name="connsiteY66" fmla="*/ 1695450 h 2266950"/>
                    <a:gd name="connsiteX67" fmla="*/ 1857375 w 3714750"/>
                    <a:gd name="connsiteY67" fmla="*/ 1504950 h 2266950"/>
                    <a:gd name="connsiteX68" fmla="*/ 1590675 w 3714750"/>
                    <a:gd name="connsiteY68" fmla="*/ 1524000 h 2266950"/>
                    <a:gd name="connsiteX69" fmla="*/ 1533525 w 3714750"/>
                    <a:gd name="connsiteY69" fmla="*/ 1543050 h 2266950"/>
                    <a:gd name="connsiteX70" fmla="*/ 1533525 w 3714750"/>
                    <a:gd name="connsiteY70" fmla="*/ 1543050 h 2266950"/>
                    <a:gd name="connsiteX71" fmla="*/ 1333500 w 3714750"/>
                    <a:gd name="connsiteY71" fmla="*/ 1733550 h 2266950"/>
                    <a:gd name="connsiteX72" fmla="*/ 1314450 w 3714750"/>
                    <a:gd name="connsiteY72" fmla="*/ 1847850 h 2266950"/>
                    <a:gd name="connsiteX73" fmla="*/ 1247775 w 3714750"/>
                    <a:gd name="connsiteY73" fmla="*/ 1990725 h 2266950"/>
                    <a:gd name="connsiteX74" fmla="*/ 1162050 w 3714750"/>
                    <a:gd name="connsiteY74" fmla="*/ 2076450 h 2266950"/>
                    <a:gd name="connsiteX75" fmla="*/ 1038225 w 3714750"/>
                    <a:gd name="connsiteY75" fmla="*/ 2076450 h 2266950"/>
                    <a:gd name="connsiteX76" fmla="*/ 904875 w 3714750"/>
                    <a:gd name="connsiteY76" fmla="*/ 2066925 h 2266950"/>
                    <a:gd name="connsiteX77" fmla="*/ 790575 w 3714750"/>
                    <a:gd name="connsiteY77" fmla="*/ 2057400 h 2266950"/>
                    <a:gd name="connsiteX78" fmla="*/ 742950 w 3714750"/>
                    <a:gd name="connsiteY78" fmla="*/ 2066925 h 2266950"/>
                    <a:gd name="connsiteX79" fmla="*/ 685800 w 3714750"/>
                    <a:gd name="connsiteY79" fmla="*/ 2162175 h 2266950"/>
                    <a:gd name="connsiteX80" fmla="*/ 542925 w 3714750"/>
                    <a:gd name="connsiteY80" fmla="*/ 2190750 h 2266950"/>
                    <a:gd name="connsiteX81" fmla="*/ 400050 w 3714750"/>
                    <a:gd name="connsiteY81" fmla="*/ 2190750 h 2266950"/>
                    <a:gd name="connsiteX82" fmla="*/ 333375 w 3714750"/>
                    <a:gd name="connsiteY82" fmla="*/ 2162175 h 2266950"/>
                    <a:gd name="connsiteX83" fmla="*/ 238125 w 3714750"/>
                    <a:gd name="connsiteY83" fmla="*/ 2038350 h 2266950"/>
                    <a:gd name="connsiteX84" fmla="*/ 180975 w 3714750"/>
                    <a:gd name="connsiteY84" fmla="*/ 1971675 h 2266950"/>
                    <a:gd name="connsiteX85" fmla="*/ 95250 w 3714750"/>
                    <a:gd name="connsiteY85" fmla="*/ 1895475 h 2266950"/>
                    <a:gd name="connsiteX86" fmla="*/ 0 w 3714750"/>
                    <a:gd name="connsiteY86" fmla="*/ 1952625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714750" h="2266950">
                      <a:moveTo>
                        <a:pt x="0" y="1952625"/>
                      </a:moveTo>
                      <a:lnTo>
                        <a:pt x="19050" y="0"/>
                      </a:lnTo>
                      <a:lnTo>
                        <a:pt x="209550" y="95250"/>
                      </a:lnTo>
                      <a:lnTo>
                        <a:pt x="371475" y="57150"/>
                      </a:lnTo>
                      <a:lnTo>
                        <a:pt x="485775" y="38100"/>
                      </a:lnTo>
                      <a:lnTo>
                        <a:pt x="590550" y="66675"/>
                      </a:lnTo>
                      <a:lnTo>
                        <a:pt x="685800" y="104775"/>
                      </a:lnTo>
                      <a:lnTo>
                        <a:pt x="771525" y="57150"/>
                      </a:lnTo>
                      <a:lnTo>
                        <a:pt x="771525" y="57150"/>
                      </a:lnTo>
                      <a:lnTo>
                        <a:pt x="828675" y="161925"/>
                      </a:lnTo>
                      <a:lnTo>
                        <a:pt x="828675" y="285750"/>
                      </a:lnTo>
                      <a:lnTo>
                        <a:pt x="933450" y="371475"/>
                      </a:lnTo>
                      <a:lnTo>
                        <a:pt x="1000125" y="361950"/>
                      </a:lnTo>
                      <a:lnTo>
                        <a:pt x="1057275" y="295275"/>
                      </a:lnTo>
                      <a:lnTo>
                        <a:pt x="1123950" y="257175"/>
                      </a:lnTo>
                      <a:lnTo>
                        <a:pt x="1200150" y="276225"/>
                      </a:lnTo>
                      <a:lnTo>
                        <a:pt x="1266825" y="352425"/>
                      </a:lnTo>
                      <a:lnTo>
                        <a:pt x="1352550" y="352425"/>
                      </a:lnTo>
                      <a:lnTo>
                        <a:pt x="1409700" y="323850"/>
                      </a:lnTo>
                      <a:lnTo>
                        <a:pt x="1457325" y="352425"/>
                      </a:lnTo>
                      <a:lnTo>
                        <a:pt x="1457325" y="381000"/>
                      </a:lnTo>
                      <a:lnTo>
                        <a:pt x="1390650" y="495300"/>
                      </a:lnTo>
                      <a:lnTo>
                        <a:pt x="1381125" y="590550"/>
                      </a:lnTo>
                      <a:lnTo>
                        <a:pt x="1400175" y="647700"/>
                      </a:lnTo>
                      <a:lnTo>
                        <a:pt x="1476375" y="695325"/>
                      </a:lnTo>
                      <a:lnTo>
                        <a:pt x="1600200" y="704850"/>
                      </a:lnTo>
                      <a:lnTo>
                        <a:pt x="1704975" y="695325"/>
                      </a:lnTo>
                      <a:lnTo>
                        <a:pt x="1905000" y="752475"/>
                      </a:lnTo>
                      <a:lnTo>
                        <a:pt x="2085975" y="762000"/>
                      </a:lnTo>
                      <a:lnTo>
                        <a:pt x="2286000" y="790575"/>
                      </a:lnTo>
                      <a:lnTo>
                        <a:pt x="2447925" y="885825"/>
                      </a:lnTo>
                      <a:lnTo>
                        <a:pt x="2590800" y="914400"/>
                      </a:lnTo>
                      <a:lnTo>
                        <a:pt x="2819400" y="857250"/>
                      </a:lnTo>
                      <a:lnTo>
                        <a:pt x="2971800" y="857250"/>
                      </a:lnTo>
                      <a:lnTo>
                        <a:pt x="2990850" y="781050"/>
                      </a:lnTo>
                      <a:lnTo>
                        <a:pt x="3076575" y="628650"/>
                      </a:lnTo>
                      <a:lnTo>
                        <a:pt x="3286125" y="638175"/>
                      </a:lnTo>
                      <a:lnTo>
                        <a:pt x="3533775" y="695325"/>
                      </a:lnTo>
                      <a:lnTo>
                        <a:pt x="3609975" y="714375"/>
                      </a:lnTo>
                      <a:lnTo>
                        <a:pt x="3619500" y="771525"/>
                      </a:lnTo>
                      <a:lnTo>
                        <a:pt x="3571875" y="819150"/>
                      </a:lnTo>
                      <a:lnTo>
                        <a:pt x="3686175" y="876300"/>
                      </a:lnTo>
                      <a:lnTo>
                        <a:pt x="3714750" y="952500"/>
                      </a:lnTo>
                      <a:lnTo>
                        <a:pt x="3571875" y="1019175"/>
                      </a:lnTo>
                      <a:lnTo>
                        <a:pt x="3571875" y="1019175"/>
                      </a:lnTo>
                      <a:lnTo>
                        <a:pt x="3476625" y="1209675"/>
                      </a:lnTo>
                      <a:lnTo>
                        <a:pt x="3514725" y="1266825"/>
                      </a:lnTo>
                      <a:lnTo>
                        <a:pt x="3400425" y="1333500"/>
                      </a:lnTo>
                      <a:lnTo>
                        <a:pt x="3400425" y="1390650"/>
                      </a:lnTo>
                      <a:lnTo>
                        <a:pt x="3305175" y="1438275"/>
                      </a:lnTo>
                      <a:lnTo>
                        <a:pt x="3314700" y="1514475"/>
                      </a:lnTo>
                      <a:lnTo>
                        <a:pt x="3248025" y="1533525"/>
                      </a:lnTo>
                      <a:lnTo>
                        <a:pt x="3267075" y="1638300"/>
                      </a:lnTo>
                      <a:lnTo>
                        <a:pt x="3257550" y="1676400"/>
                      </a:lnTo>
                      <a:lnTo>
                        <a:pt x="3295650" y="1704975"/>
                      </a:lnTo>
                      <a:lnTo>
                        <a:pt x="3200400" y="1800225"/>
                      </a:lnTo>
                      <a:lnTo>
                        <a:pt x="3095625" y="1876425"/>
                      </a:lnTo>
                      <a:lnTo>
                        <a:pt x="2647950" y="2133600"/>
                      </a:lnTo>
                      <a:lnTo>
                        <a:pt x="2400300" y="2143125"/>
                      </a:lnTo>
                      <a:lnTo>
                        <a:pt x="2228850" y="2162175"/>
                      </a:lnTo>
                      <a:lnTo>
                        <a:pt x="2162175" y="2219325"/>
                      </a:lnTo>
                      <a:lnTo>
                        <a:pt x="2095500" y="2266950"/>
                      </a:lnTo>
                      <a:lnTo>
                        <a:pt x="1838325" y="2219325"/>
                      </a:lnTo>
                      <a:lnTo>
                        <a:pt x="1790700" y="2085975"/>
                      </a:lnTo>
                      <a:lnTo>
                        <a:pt x="1857375" y="1933575"/>
                      </a:lnTo>
                      <a:lnTo>
                        <a:pt x="1905000" y="1828800"/>
                      </a:lnTo>
                      <a:lnTo>
                        <a:pt x="1924050" y="1695450"/>
                      </a:lnTo>
                      <a:lnTo>
                        <a:pt x="1857375" y="1504950"/>
                      </a:lnTo>
                      <a:lnTo>
                        <a:pt x="1590675" y="1524000"/>
                      </a:lnTo>
                      <a:lnTo>
                        <a:pt x="1533525" y="1543050"/>
                      </a:lnTo>
                      <a:lnTo>
                        <a:pt x="1533525" y="1543050"/>
                      </a:lnTo>
                      <a:lnTo>
                        <a:pt x="1333500" y="1733550"/>
                      </a:lnTo>
                      <a:lnTo>
                        <a:pt x="1314450" y="1847850"/>
                      </a:lnTo>
                      <a:lnTo>
                        <a:pt x="1247775" y="1990725"/>
                      </a:lnTo>
                      <a:lnTo>
                        <a:pt x="1162050" y="2076450"/>
                      </a:lnTo>
                      <a:lnTo>
                        <a:pt x="1038225" y="2076450"/>
                      </a:lnTo>
                      <a:lnTo>
                        <a:pt x="904875" y="2066925"/>
                      </a:lnTo>
                      <a:lnTo>
                        <a:pt x="790575" y="2057400"/>
                      </a:lnTo>
                      <a:lnTo>
                        <a:pt x="742950" y="2066925"/>
                      </a:lnTo>
                      <a:lnTo>
                        <a:pt x="685800" y="2162175"/>
                      </a:lnTo>
                      <a:lnTo>
                        <a:pt x="542925" y="2190750"/>
                      </a:lnTo>
                      <a:lnTo>
                        <a:pt x="400050" y="2190750"/>
                      </a:lnTo>
                      <a:lnTo>
                        <a:pt x="333375" y="2162175"/>
                      </a:lnTo>
                      <a:lnTo>
                        <a:pt x="238125" y="2038350"/>
                      </a:lnTo>
                      <a:lnTo>
                        <a:pt x="180975" y="1971675"/>
                      </a:lnTo>
                      <a:lnTo>
                        <a:pt x="95250" y="1895475"/>
                      </a:lnTo>
                      <a:lnTo>
                        <a:pt x="0" y="1952625"/>
                      </a:lnTo>
                      <a:close/>
                    </a:path>
                  </a:pathLst>
                </a:custGeom>
                <a:solidFill>
                  <a:schemeClr val="accent4">
                    <a:lumMod val="40000"/>
                    <a:lumOff val="6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13" name="Freeform: Shape 12">
                  <a:extLst>
                    <a:ext uri="{FF2B5EF4-FFF2-40B4-BE49-F238E27FC236}">
                      <a16:creationId xmlns:a16="http://schemas.microsoft.com/office/drawing/2014/main" id="{32596C67-FD22-40C9-B877-9813F86539E9}"/>
                    </a:ext>
                  </a:extLst>
                </p:cNvPr>
                <p:cNvSpPr/>
                <p:nvPr/>
              </p:nvSpPr>
              <p:spPr>
                <a:xfrm>
                  <a:off x="2120900" y="1968500"/>
                  <a:ext cx="1123950" cy="1231900"/>
                </a:xfrm>
                <a:custGeom>
                  <a:avLst/>
                  <a:gdLst>
                    <a:gd name="connsiteX0" fmla="*/ 0 w 1123950"/>
                    <a:gd name="connsiteY0" fmla="*/ 234950 h 1231900"/>
                    <a:gd name="connsiteX1" fmla="*/ 127000 w 1123950"/>
                    <a:gd name="connsiteY1" fmla="*/ 203200 h 1231900"/>
                    <a:gd name="connsiteX2" fmla="*/ 215900 w 1123950"/>
                    <a:gd name="connsiteY2" fmla="*/ 146050 h 1231900"/>
                    <a:gd name="connsiteX3" fmla="*/ 273050 w 1123950"/>
                    <a:gd name="connsiteY3" fmla="*/ 63500 h 1231900"/>
                    <a:gd name="connsiteX4" fmla="*/ 336550 w 1123950"/>
                    <a:gd name="connsiteY4" fmla="*/ 63500 h 1231900"/>
                    <a:gd name="connsiteX5" fmla="*/ 469900 w 1123950"/>
                    <a:gd name="connsiteY5" fmla="*/ 120650 h 1231900"/>
                    <a:gd name="connsiteX6" fmla="*/ 571500 w 1123950"/>
                    <a:gd name="connsiteY6" fmla="*/ 152400 h 1231900"/>
                    <a:gd name="connsiteX7" fmla="*/ 666750 w 1123950"/>
                    <a:gd name="connsiteY7" fmla="*/ 171450 h 1231900"/>
                    <a:gd name="connsiteX8" fmla="*/ 660400 w 1123950"/>
                    <a:gd name="connsiteY8" fmla="*/ 114300 h 1231900"/>
                    <a:gd name="connsiteX9" fmla="*/ 641350 w 1123950"/>
                    <a:gd name="connsiteY9" fmla="*/ 50800 h 1231900"/>
                    <a:gd name="connsiteX10" fmla="*/ 654050 w 1123950"/>
                    <a:gd name="connsiteY10" fmla="*/ 0 h 1231900"/>
                    <a:gd name="connsiteX11" fmla="*/ 742950 w 1123950"/>
                    <a:gd name="connsiteY11" fmla="*/ 31750 h 1231900"/>
                    <a:gd name="connsiteX12" fmla="*/ 838200 w 1123950"/>
                    <a:gd name="connsiteY12" fmla="*/ 120650 h 1231900"/>
                    <a:gd name="connsiteX13" fmla="*/ 876300 w 1123950"/>
                    <a:gd name="connsiteY13" fmla="*/ 209550 h 1231900"/>
                    <a:gd name="connsiteX14" fmla="*/ 946150 w 1123950"/>
                    <a:gd name="connsiteY14" fmla="*/ 304800 h 1231900"/>
                    <a:gd name="connsiteX15" fmla="*/ 1028700 w 1123950"/>
                    <a:gd name="connsiteY15" fmla="*/ 304800 h 1231900"/>
                    <a:gd name="connsiteX16" fmla="*/ 1123950 w 1123950"/>
                    <a:gd name="connsiteY16" fmla="*/ 241300 h 1231900"/>
                    <a:gd name="connsiteX17" fmla="*/ 1111250 w 1123950"/>
                    <a:gd name="connsiteY17" fmla="*/ 342900 h 1231900"/>
                    <a:gd name="connsiteX18" fmla="*/ 1041400 w 1123950"/>
                    <a:gd name="connsiteY18" fmla="*/ 419100 h 1231900"/>
                    <a:gd name="connsiteX19" fmla="*/ 1041400 w 1123950"/>
                    <a:gd name="connsiteY19" fmla="*/ 508000 h 1231900"/>
                    <a:gd name="connsiteX20" fmla="*/ 984250 w 1123950"/>
                    <a:gd name="connsiteY20" fmla="*/ 558800 h 1231900"/>
                    <a:gd name="connsiteX21" fmla="*/ 971550 w 1123950"/>
                    <a:gd name="connsiteY21" fmla="*/ 641350 h 1231900"/>
                    <a:gd name="connsiteX22" fmla="*/ 1009650 w 1123950"/>
                    <a:gd name="connsiteY22" fmla="*/ 736600 h 1231900"/>
                    <a:gd name="connsiteX23" fmla="*/ 1003300 w 1123950"/>
                    <a:gd name="connsiteY23" fmla="*/ 806450 h 1231900"/>
                    <a:gd name="connsiteX24" fmla="*/ 946150 w 1123950"/>
                    <a:gd name="connsiteY24" fmla="*/ 914400 h 1231900"/>
                    <a:gd name="connsiteX25" fmla="*/ 869950 w 1123950"/>
                    <a:gd name="connsiteY25" fmla="*/ 1028700 h 1231900"/>
                    <a:gd name="connsiteX26" fmla="*/ 768350 w 1123950"/>
                    <a:gd name="connsiteY26" fmla="*/ 1104900 h 1231900"/>
                    <a:gd name="connsiteX27" fmla="*/ 628650 w 1123950"/>
                    <a:gd name="connsiteY27" fmla="*/ 1181100 h 1231900"/>
                    <a:gd name="connsiteX28" fmla="*/ 527050 w 1123950"/>
                    <a:gd name="connsiteY28" fmla="*/ 1231900 h 1231900"/>
                    <a:gd name="connsiteX29" fmla="*/ 425450 w 1123950"/>
                    <a:gd name="connsiteY29" fmla="*/ 1200150 h 1231900"/>
                    <a:gd name="connsiteX30" fmla="*/ 349250 w 1123950"/>
                    <a:gd name="connsiteY30" fmla="*/ 1098550 h 1231900"/>
                    <a:gd name="connsiteX31" fmla="*/ 323850 w 1123950"/>
                    <a:gd name="connsiteY31" fmla="*/ 1035050 h 1231900"/>
                    <a:gd name="connsiteX32" fmla="*/ 266700 w 1123950"/>
                    <a:gd name="connsiteY32" fmla="*/ 990600 h 1231900"/>
                    <a:gd name="connsiteX33" fmla="*/ 171450 w 1123950"/>
                    <a:gd name="connsiteY33" fmla="*/ 1003300 h 1231900"/>
                    <a:gd name="connsiteX34" fmla="*/ 95250 w 1123950"/>
                    <a:gd name="connsiteY34" fmla="*/ 1047750 h 1231900"/>
                    <a:gd name="connsiteX35" fmla="*/ 25400 w 1123950"/>
                    <a:gd name="connsiteY35" fmla="*/ 1073150 h 1231900"/>
                    <a:gd name="connsiteX36" fmla="*/ 0 w 1123950"/>
                    <a:gd name="connsiteY36" fmla="*/ 23495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3950" h="1231900">
                      <a:moveTo>
                        <a:pt x="0" y="234950"/>
                      </a:moveTo>
                      <a:lnTo>
                        <a:pt x="127000" y="203200"/>
                      </a:lnTo>
                      <a:lnTo>
                        <a:pt x="215900" y="146050"/>
                      </a:lnTo>
                      <a:lnTo>
                        <a:pt x="273050" y="63500"/>
                      </a:lnTo>
                      <a:lnTo>
                        <a:pt x="336550" y="63500"/>
                      </a:lnTo>
                      <a:lnTo>
                        <a:pt x="469900" y="120650"/>
                      </a:lnTo>
                      <a:lnTo>
                        <a:pt x="571500" y="152400"/>
                      </a:lnTo>
                      <a:lnTo>
                        <a:pt x="666750" y="171450"/>
                      </a:lnTo>
                      <a:lnTo>
                        <a:pt x="660400" y="114300"/>
                      </a:lnTo>
                      <a:lnTo>
                        <a:pt x="641350" y="50800"/>
                      </a:lnTo>
                      <a:lnTo>
                        <a:pt x="654050" y="0"/>
                      </a:lnTo>
                      <a:lnTo>
                        <a:pt x="742950" y="31750"/>
                      </a:lnTo>
                      <a:lnTo>
                        <a:pt x="838200" y="120650"/>
                      </a:lnTo>
                      <a:lnTo>
                        <a:pt x="876300" y="209550"/>
                      </a:lnTo>
                      <a:lnTo>
                        <a:pt x="946150" y="304800"/>
                      </a:lnTo>
                      <a:lnTo>
                        <a:pt x="1028700" y="304800"/>
                      </a:lnTo>
                      <a:lnTo>
                        <a:pt x="1123950" y="241300"/>
                      </a:lnTo>
                      <a:lnTo>
                        <a:pt x="1111250" y="342900"/>
                      </a:lnTo>
                      <a:lnTo>
                        <a:pt x="1041400" y="419100"/>
                      </a:lnTo>
                      <a:lnTo>
                        <a:pt x="1041400" y="508000"/>
                      </a:lnTo>
                      <a:lnTo>
                        <a:pt x="984250" y="558800"/>
                      </a:lnTo>
                      <a:lnTo>
                        <a:pt x="971550" y="641350"/>
                      </a:lnTo>
                      <a:lnTo>
                        <a:pt x="1009650" y="736600"/>
                      </a:lnTo>
                      <a:lnTo>
                        <a:pt x="1003300" y="806450"/>
                      </a:lnTo>
                      <a:lnTo>
                        <a:pt x="946150" y="914400"/>
                      </a:lnTo>
                      <a:lnTo>
                        <a:pt x="869950" y="1028700"/>
                      </a:lnTo>
                      <a:lnTo>
                        <a:pt x="768350" y="1104900"/>
                      </a:lnTo>
                      <a:lnTo>
                        <a:pt x="628650" y="1181100"/>
                      </a:lnTo>
                      <a:lnTo>
                        <a:pt x="527050" y="1231900"/>
                      </a:lnTo>
                      <a:lnTo>
                        <a:pt x="425450" y="1200150"/>
                      </a:lnTo>
                      <a:lnTo>
                        <a:pt x="349250" y="1098550"/>
                      </a:lnTo>
                      <a:lnTo>
                        <a:pt x="323850" y="1035050"/>
                      </a:lnTo>
                      <a:lnTo>
                        <a:pt x="266700" y="990600"/>
                      </a:lnTo>
                      <a:lnTo>
                        <a:pt x="171450" y="1003300"/>
                      </a:lnTo>
                      <a:lnTo>
                        <a:pt x="95250" y="1047750"/>
                      </a:lnTo>
                      <a:lnTo>
                        <a:pt x="25400" y="1073150"/>
                      </a:lnTo>
                      <a:lnTo>
                        <a:pt x="0" y="234950"/>
                      </a:lnTo>
                      <a:close/>
                    </a:path>
                  </a:pathLst>
                </a:custGeom>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14" name="Freeform: Shape 13">
                  <a:extLst>
                    <a:ext uri="{FF2B5EF4-FFF2-40B4-BE49-F238E27FC236}">
                      <a16:creationId xmlns:a16="http://schemas.microsoft.com/office/drawing/2014/main" id="{F6718A34-3244-47C9-84A8-A685CADE19DA}"/>
                    </a:ext>
                  </a:extLst>
                </p:cNvPr>
                <p:cNvSpPr/>
                <p:nvPr/>
              </p:nvSpPr>
              <p:spPr>
                <a:xfrm>
                  <a:off x="3200400" y="2851150"/>
                  <a:ext cx="508000" cy="425450"/>
                </a:xfrm>
                <a:custGeom>
                  <a:avLst/>
                  <a:gdLst>
                    <a:gd name="connsiteX0" fmla="*/ 12700 w 508000"/>
                    <a:gd name="connsiteY0" fmla="*/ 63500 h 425450"/>
                    <a:gd name="connsiteX1" fmla="*/ 76200 w 508000"/>
                    <a:gd name="connsiteY1" fmla="*/ 0 h 425450"/>
                    <a:gd name="connsiteX2" fmla="*/ 171450 w 508000"/>
                    <a:gd name="connsiteY2" fmla="*/ 19050 h 425450"/>
                    <a:gd name="connsiteX3" fmla="*/ 228600 w 508000"/>
                    <a:gd name="connsiteY3" fmla="*/ 63500 h 425450"/>
                    <a:gd name="connsiteX4" fmla="*/ 311150 w 508000"/>
                    <a:gd name="connsiteY4" fmla="*/ 133350 h 425450"/>
                    <a:gd name="connsiteX5" fmla="*/ 425450 w 508000"/>
                    <a:gd name="connsiteY5" fmla="*/ 190500 h 425450"/>
                    <a:gd name="connsiteX6" fmla="*/ 508000 w 508000"/>
                    <a:gd name="connsiteY6" fmla="*/ 241300 h 425450"/>
                    <a:gd name="connsiteX7" fmla="*/ 495300 w 508000"/>
                    <a:gd name="connsiteY7" fmla="*/ 298450 h 425450"/>
                    <a:gd name="connsiteX8" fmla="*/ 400050 w 508000"/>
                    <a:gd name="connsiteY8" fmla="*/ 336550 h 425450"/>
                    <a:gd name="connsiteX9" fmla="*/ 298450 w 508000"/>
                    <a:gd name="connsiteY9" fmla="*/ 387350 h 425450"/>
                    <a:gd name="connsiteX10" fmla="*/ 184150 w 508000"/>
                    <a:gd name="connsiteY10" fmla="*/ 425450 h 425450"/>
                    <a:gd name="connsiteX11" fmla="*/ 107950 w 508000"/>
                    <a:gd name="connsiteY11" fmla="*/ 425450 h 425450"/>
                    <a:gd name="connsiteX12" fmla="*/ 0 w 508000"/>
                    <a:gd name="connsiteY12" fmla="*/ 285750 h 425450"/>
                    <a:gd name="connsiteX13" fmla="*/ 0 w 508000"/>
                    <a:gd name="connsiteY13" fmla="*/ 158750 h 425450"/>
                    <a:gd name="connsiteX14" fmla="*/ 12700 w 508000"/>
                    <a:gd name="connsiteY14" fmla="*/ 6350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000" h="425450">
                      <a:moveTo>
                        <a:pt x="12700" y="63500"/>
                      </a:moveTo>
                      <a:lnTo>
                        <a:pt x="76200" y="0"/>
                      </a:lnTo>
                      <a:lnTo>
                        <a:pt x="171450" y="19050"/>
                      </a:lnTo>
                      <a:lnTo>
                        <a:pt x="228600" y="63500"/>
                      </a:lnTo>
                      <a:lnTo>
                        <a:pt x="311150" y="133350"/>
                      </a:lnTo>
                      <a:lnTo>
                        <a:pt x="425450" y="190500"/>
                      </a:lnTo>
                      <a:lnTo>
                        <a:pt x="508000" y="241300"/>
                      </a:lnTo>
                      <a:lnTo>
                        <a:pt x="495300" y="298450"/>
                      </a:lnTo>
                      <a:lnTo>
                        <a:pt x="400050" y="336550"/>
                      </a:lnTo>
                      <a:lnTo>
                        <a:pt x="298450" y="387350"/>
                      </a:lnTo>
                      <a:lnTo>
                        <a:pt x="184150" y="425450"/>
                      </a:lnTo>
                      <a:lnTo>
                        <a:pt x="107950" y="425450"/>
                      </a:lnTo>
                      <a:lnTo>
                        <a:pt x="0" y="285750"/>
                      </a:lnTo>
                      <a:lnTo>
                        <a:pt x="0" y="158750"/>
                      </a:lnTo>
                      <a:lnTo>
                        <a:pt x="12700" y="63500"/>
                      </a:lnTo>
                      <a:close/>
                    </a:path>
                  </a:pathLst>
                </a:custGeom>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15" name="Freeform: Shape 14">
                  <a:extLst>
                    <a:ext uri="{FF2B5EF4-FFF2-40B4-BE49-F238E27FC236}">
                      <a16:creationId xmlns:a16="http://schemas.microsoft.com/office/drawing/2014/main" id="{DD8A7954-F854-466D-9919-123480B7BEB9}"/>
                    </a:ext>
                  </a:extLst>
                </p:cNvPr>
                <p:cNvSpPr/>
                <p:nvPr/>
              </p:nvSpPr>
              <p:spPr>
                <a:xfrm>
                  <a:off x="3683000" y="2254250"/>
                  <a:ext cx="1079500" cy="869950"/>
                </a:xfrm>
                <a:custGeom>
                  <a:avLst/>
                  <a:gdLst>
                    <a:gd name="connsiteX0" fmla="*/ 69850 w 1079500"/>
                    <a:gd name="connsiteY0" fmla="*/ 539750 h 869950"/>
                    <a:gd name="connsiteX1" fmla="*/ 139700 w 1079500"/>
                    <a:gd name="connsiteY1" fmla="*/ 476250 h 869950"/>
                    <a:gd name="connsiteX2" fmla="*/ 114300 w 1079500"/>
                    <a:gd name="connsiteY2" fmla="*/ 374650 h 869950"/>
                    <a:gd name="connsiteX3" fmla="*/ 184150 w 1079500"/>
                    <a:gd name="connsiteY3" fmla="*/ 393700 h 869950"/>
                    <a:gd name="connsiteX4" fmla="*/ 222250 w 1079500"/>
                    <a:gd name="connsiteY4" fmla="*/ 425450 h 869950"/>
                    <a:gd name="connsiteX5" fmla="*/ 266700 w 1079500"/>
                    <a:gd name="connsiteY5" fmla="*/ 355600 h 869950"/>
                    <a:gd name="connsiteX6" fmla="*/ 234950 w 1079500"/>
                    <a:gd name="connsiteY6" fmla="*/ 304800 h 869950"/>
                    <a:gd name="connsiteX7" fmla="*/ 139700 w 1079500"/>
                    <a:gd name="connsiteY7" fmla="*/ 273050 h 869950"/>
                    <a:gd name="connsiteX8" fmla="*/ 38100 w 1079500"/>
                    <a:gd name="connsiteY8" fmla="*/ 228600 h 869950"/>
                    <a:gd name="connsiteX9" fmla="*/ 82550 w 1079500"/>
                    <a:gd name="connsiteY9" fmla="*/ 171450 h 869950"/>
                    <a:gd name="connsiteX10" fmla="*/ 196850 w 1079500"/>
                    <a:gd name="connsiteY10" fmla="*/ 139700 h 869950"/>
                    <a:gd name="connsiteX11" fmla="*/ 298450 w 1079500"/>
                    <a:gd name="connsiteY11" fmla="*/ 76200 h 869950"/>
                    <a:gd name="connsiteX12" fmla="*/ 393700 w 1079500"/>
                    <a:gd name="connsiteY12" fmla="*/ 88900 h 869950"/>
                    <a:gd name="connsiteX13" fmla="*/ 482600 w 1079500"/>
                    <a:gd name="connsiteY13" fmla="*/ 133350 h 869950"/>
                    <a:gd name="connsiteX14" fmla="*/ 527050 w 1079500"/>
                    <a:gd name="connsiteY14" fmla="*/ 88900 h 869950"/>
                    <a:gd name="connsiteX15" fmla="*/ 501650 w 1079500"/>
                    <a:gd name="connsiteY15" fmla="*/ 57150 h 869950"/>
                    <a:gd name="connsiteX16" fmla="*/ 482600 w 1079500"/>
                    <a:gd name="connsiteY16" fmla="*/ 0 h 869950"/>
                    <a:gd name="connsiteX17" fmla="*/ 508000 w 1079500"/>
                    <a:gd name="connsiteY17" fmla="*/ 6350 h 869950"/>
                    <a:gd name="connsiteX18" fmla="*/ 679450 w 1079500"/>
                    <a:gd name="connsiteY18" fmla="*/ 63500 h 869950"/>
                    <a:gd name="connsiteX19" fmla="*/ 711200 w 1079500"/>
                    <a:gd name="connsiteY19" fmla="*/ 120650 h 869950"/>
                    <a:gd name="connsiteX20" fmla="*/ 685800 w 1079500"/>
                    <a:gd name="connsiteY20" fmla="*/ 209550 h 869950"/>
                    <a:gd name="connsiteX21" fmla="*/ 704850 w 1079500"/>
                    <a:gd name="connsiteY21" fmla="*/ 279400 h 869950"/>
                    <a:gd name="connsiteX22" fmla="*/ 793750 w 1079500"/>
                    <a:gd name="connsiteY22" fmla="*/ 336550 h 869950"/>
                    <a:gd name="connsiteX23" fmla="*/ 882650 w 1079500"/>
                    <a:gd name="connsiteY23" fmla="*/ 330200 h 869950"/>
                    <a:gd name="connsiteX24" fmla="*/ 990600 w 1079500"/>
                    <a:gd name="connsiteY24" fmla="*/ 279400 h 869950"/>
                    <a:gd name="connsiteX25" fmla="*/ 1079500 w 1079500"/>
                    <a:gd name="connsiteY25" fmla="*/ 374650 h 869950"/>
                    <a:gd name="connsiteX26" fmla="*/ 1009650 w 1079500"/>
                    <a:gd name="connsiteY26" fmla="*/ 450850 h 869950"/>
                    <a:gd name="connsiteX27" fmla="*/ 1028700 w 1079500"/>
                    <a:gd name="connsiteY27" fmla="*/ 552450 h 869950"/>
                    <a:gd name="connsiteX28" fmla="*/ 933450 w 1079500"/>
                    <a:gd name="connsiteY28" fmla="*/ 584200 h 869950"/>
                    <a:gd name="connsiteX29" fmla="*/ 850900 w 1079500"/>
                    <a:gd name="connsiteY29" fmla="*/ 660400 h 869950"/>
                    <a:gd name="connsiteX30" fmla="*/ 781050 w 1079500"/>
                    <a:gd name="connsiteY30" fmla="*/ 762000 h 869950"/>
                    <a:gd name="connsiteX31" fmla="*/ 660400 w 1079500"/>
                    <a:gd name="connsiteY31" fmla="*/ 800100 h 869950"/>
                    <a:gd name="connsiteX32" fmla="*/ 508000 w 1079500"/>
                    <a:gd name="connsiteY32" fmla="*/ 844550 h 869950"/>
                    <a:gd name="connsiteX33" fmla="*/ 374650 w 1079500"/>
                    <a:gd name="connsiteY33" fmla="*/ 869950 h 869950"/>
                    <a:gd name="connsiteX34" fmla="*/ 254000 w 1079500"/>
                    <a:gd name="connsiteY34" fmla="*/ 787400 h 869950"/>
                    <a:gd name="connsiteX35" fmla="*/ 133350 w 1079500"/>
                    <a:gd name="connsiteY35" fmla="*/ 749300 h 869950"/>
                    <a:gd name="connsiteX36" fmla="*/ 31750 w 1079500"/>
                    <a:gd name="connsiteY36" fmla="*/ 711200 h 869950"/>
                    <a:gd name="connsiteX37" fmla="*/ 0 w 1079500"/>
                    <a:gd name="connsiteY37" fmla="*/ 666750 h 869950"/>
                    <a:gd name="connsiteX38" fmla="*/ 76200 w 1079500"/>
                    <a:gd name="connsiteY38" fmla="*/ 635000 h 869950"/>
                    <a:gd name="connsiteX39" fmla="*/ 76200 w 1079500"/>
                    <a:gd name="connsiteY39" fmla="*/ 596900 h 869950"/>
                    <a:gd name="connsiteX40" fmla="*/ 69850 w 1079500"/>
                    <a:gd name="connsiteY40" fmla="*/ 5397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9500" h="869950">
                      <a:moveTo>
                        <a:pt x="69850" y="539750"/>
                      </a:moveTo>
                      <a:lnTo>
                        <a:pt x="139700" y="476250"/>
                      </a:lnTo>
                      <a:lnTo>
                        <a:pt x="114300" y="374650"/>
                      </a:lnTo>
                      <a:lnTo>
                        <a:pt x="184150" y="393700"/>
                      </a:lnTo>
                      <a:lnTo>
                        <a:pt x="222250" y="425450"/>
                      </a:lnTo>
                      <a:lnTo>
                        <a:pt x="266700" y="355600"/>
                      </a:lnTo>
                      <a:lnTo>
                        <a:pt x="234950" y="304800"/>
                      </a:lnTo>
                      <a:lnTo>
                        <a:pt x="139700" y="273050"/>
                      </a:lnTo>
                      <a:lnTo>
                        <a:pt x="38100" y="228600"/>
                      </a:lnTo>
                      <a:lnTo>
                        <a:pt x="82550" y="171450"/>
                      </a:lnTo>
                      <a:lnTo>
                        <a:pt x="196850" y="139700"/>
                      </a:lnTo>
                      <a:lnTo>
                        <a:pt x="298450" y="76200"/>
                      </a:lnTo>
                      <a:lnTo>
                        <a:pt x="393700" y="88900"/>
                      </a:lnTo>
                      <a:lnTo>
                        <a:pt x="482600" y="133350"/>
                      </a:lnTo>
                      <a:lnTo>
                        <a:pt x="527050" y="88900"/>
                      </a:lnTo>
                      <a:lnTo>
                        <a:pt x="501650" y="57150"/>
                      </a:lnTo>
                      <a:lnTo>
                        <a:pt x="482600" y="0"/>
                      </a:lnTo>
                      <a:lnTo>
                        <a:pt x="508000" y="6350"/>
                      </a:lnTo>
                      <a:lnTo>
                        <a:pt x="679450" y="63500"/>
                      </a:lnTo>
                      <a:lnTo>
                        <a:pt x="711200" y="120650"/>
                      </a:lnTo>
                      <a:lnTo>
                        <a:pt x="685800" y="209550"/>
                      </a:lnTo>
                      <a:lnTo>
                        <a:pt x="704850" y="279400"/>
                      </a:lnTo>
                      <a:lnTo>
                        <a:pt x="793750" y="336550"/>
                      </a:lnTo>
                      <a:lnTo>
                        <a:pt x="882650" y="330200"/>
                      </a:lnTo>
                      <a:lnTo>
                        <a:pt x="990600" y="279400"/>
                      </a:lnTo>
                      <a:lnTo>
                        <a:pt x="1079500" y="374650"/>
                      </a:lnTo>
                      <a:lnTo>
                        <a:pt x="1009650" y="450850"/>
                      </a:lnTo>
                      <a:lnTo>
                        <a:pt x="1028700" y="552450"/>
                      </a:lnTo>
                      <a:lnTo>
                        <a:pt x="933450" y="584200"/>
                      </a:lnTo>
                      <a:lnTo>
                        <a:pt x="850900" y="660400"/>
                      </a:lnTo>
                      <a:lnTo>
                        <a:pt x="781050" y="762000"/>
                      </a:lnTo>
                      <a:lnTo>
                        <a:pt x="660400" y="800100"/>
                      </a:lnTo>
                      <a:lnTo>
                        <a:pt x="508000" y="844550"/>
                      </a:lnTo>
                      <a:lnTo>
                        <a:pt x="374650" y="869950"/>
                      </a:lnTo>
                      <a:lnTo>
                        <a:pt x="254000" y="787400"/>
                      </a:lnTo>
                      <a:lnTo>
                        <a:pt x="133350" y="749300"/>
                      </a:lnTo>
                      <a:lnTo>
                        <a:pt x="31750" y="711200"/>
                      </a:lnTo>
                      <a:lnTo>
                        <a:pt x="0" y="666750"/>
                      </a:lnTo>
                      <a:lnTo>
                        <a:pt x="76200" y="635000"/>
                      </a:lnTo>
                      <a:lnTo>
                        <a:pt x="76200" y="596900"/>
                      </a:lnTo>
                      <a:lnTo>
                        <a:pt x="69850" y="539750"/>
                      </a:lnTo>
                      <a:close/>
                    </a:path>
                  </a:pathLst>
                </a:custGeom>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16" name="Freeform: Shape 15">
                  <a:extLst>
                    <a:ext uri="{FF2B5EF4-FFF2-40B4-BE49-F238E27FC236}">
                      <a16:creationId xmlns:a16="http://schemas.microsoft.com/office/drawing/2014/main" id="{F3ACA55C-3E9C-4949-9D06-E05EE474EBFD}"/>
                    </a:ext>
                  </a:extLst>
                </p:cNvPr>
                <p:cNvSpPr/>
                <p:nvPr/>
              </p:nvSpPr>
              <p:spPr>
                <a:xfrm>
                  <a:off x="2120900" y="3987800"/>
                  <a:ext cx="1866900" cy="1524000"/>
                </a:xfrm>
                <a:custGeom>
                  <a:avLst/>
                  <a:gdLst>
                    <a:gd name="connsiteX0" fmla="*/ 0 w 1866900"/>
                    <a:gd name="connsiteY0" fmla="*/ 6350 h 1524000"/>
                    <a:gd name="connsiteX1" fmla="*/ 139700 w 1866900"/>
                    <a:gd name="connsiteY1" fmla="*/ 0 h 1524000"/>
                    <a:gd name="connsiteX2" fmla="*/ 215900 w 1866900"/>
                    <a:gd name="connsiteY2" fmla="*/ 50800 h 1524000"/>
                    <a:gd name="connsiteX3" fmla="*/ 260350 w 1866900"/>
                    <a:gd name="connsiteY3" fmla="*/ 133350 h 1524000"/>
                    <a:gd name="connsiteX4" fmla="*/ 292100 w 1866900"/>
                    <a:gd name="connsiteY4" fmla="*/ 228600 h 1524000"/>
                    <a:gd name="connsiteX5" fmla="*/ 355600 w 1866900"/>
                    <a:gd name="connsiteY5" fmla="*/ 317500 h 1524000"/>
                    <a:gd name="connsiteX6" fmla="*/ 431800 w 1866900"/>
                    <a:gd name="connsiteY6" fmla="*/ 355600 h 1524000"/>
                    <a:gd name="connsiteX7" fmla="*/ 508000 w 1866900"/>
                    <a:gd name="connsiteY7" fmla="*/ 393700 h 1524000"/>
                    <a:gd name="connsiteX8" fmla="*/ 628650 w 1866900"/>
                    <a:gd name="connsiteY8" fmla="*/ 393700 h 1524000"/>
                    <a:gd name="connsiteX9" fmla="*/ 685800 w 1866900"/>
                    <a:gd name="connsiteY9" fmla="*/ 419100 h 1524000"/>
                    <a:gd name="connsiteX10" fmla="*/ 666750 w 1866900"/>
                    <a:gd name="connsiteY10" fmla="*/ 482600 h 1524000"/>
                    <a:gd name="connsiteX11" fmla="*/ 666750 w 1866900"/>
                    <a:gd name="connsiteY11" fmla="*/ 482600 h 1524000"/>
                    <a:gd name="connsiteX12" fmla="*/ 692150 w 1866900"/>
                    <a:gd name="connsiteY12" fmla="*/ 539750 h 1524000"/>
                    <a:gd name="connsiteX13" fmla="*/ 717550 w 1866900"/>
                    <a:gd name="connsiteY13" fmla="*/ 596900 h 1524000"/>
                    <a:gd name="connsiteX14" fmla="*/ 717550 w 1866900"/>
                    <a:gd name="connsiteY14" fmla="*/ 666750 h 1524000"/>
                    <a:gd name="connsiteX15" fmla="*/ 736600 w 1866900"/>
                    <a:gd name="connsiteY15" fmla="*/ 755650 h 1524000"/>
                    <a:gd name="connsiteX16" fmla="*/ 787400 w 1866900"/>
                    <a:gd name="connsiteY16" fmla="*/ 800100 h 1524000"/>
                    <a:gd name="connsiteX17" fmla="*/ 850900 w 1866900"/>
                    <a:gd name="connsiteY17" fmla="*/ 863600 h 1524000"/>
                    <a:gd name="connsiteX18" fmla="*/ 850900 w 1866900"/>
                    <a:gd name="connsiteY18" fmla="*/ 819150 h 1524000"/>
                    <a:gd name="connsiteX19" fmla="*/ 819150 w 1866900"/>
                    <a:gd name="connsiteY19" fmla="*/ 698500 h 1524000"/>
                    <a:gd name="connsiteX20" fmla="*/ 812800 w 1866900"/>
                    <a:gd name="connsiteY20" fmla="*/ 539750 h 1524000"/>
                    <a:gd name="connsiteX21" fmla="*/ 806450 w 1866900"/>
                    <a:gd name="connsiteY21" fmla="*/ 419100 h 1524000"/>
                    <a:gd name="connsiteX22" fmla="*/ 831850 w 1866900"/>
                    <a:gd name="connsiteY22" fmla="*/ 349250 h 1524000"/>
                    <a:gd name="connsiteX23" fmla="*/ 895350 w 1866900"/>
                    <a:gd name="connsiteY23" fmla="*/ 349250 h 1524000"/>
                    <a:gd name="connsiteX24" fmla="*/ 1079500 w 1866900"/>
                    <a:gd name="connsiteY24" fmla="*/ 400050 h 1524000"/>
                    <a:gd name="connsiteX25" fmla="*/ 1149350 w 1866900"/>
                    <a:gd name="connsiteY25" fmla="*/ 577850 h 1524000"/>
                    <a:gd name="connsiteX26" fmla="*/ 1238250 w 1866900"/>
                    <a:gd name="connsiteY26" fmla="*/ 717550 h 1524000"/>
                    <a:gd name="connsiteX27" fmla="*/ 1346200 w 1866900"/>
                    <a:gd name="connsiteY27" fmla="*/ 755650 h 1524000"/>
                    <a:gd name="connsiteX28" fmla="*/ 1384300 w 1866900"/>
                    <a:gd name="connsiteY28" fmla="*/ 863600 h 1524000"/>
                    <a:gd name="connsiteX29" fmla="*/ 1447800 w 1866900"/>
                    <a:gd name="connsiteY29" fmla="*/ 755650 h 1524000"/>
                    <a:gd name="connsiteX30" fmla="*/ 1536700 w 1866900"/>
                    <a:gd name="connsiteY30" fmla="*/ 850900 h 1524000"/>
                    <a:gd name="connsiteX31" fmla="*/ 1581150 w 1866900"/>
                    <a:gd name="connsiteY31" fmla="*/ 901700 h 1524000"/>
                    <a:gd name="connsiteX32" fmla="*/ 1663700 w 1866900"/>
                    <a:gd name="connsiteY32" fmla="*/ 952500 h 1524000"/>
                    <a:gd name="connsiteX33" fmla="*/ 1720850 w 1866900"/>
                    <a:gd name="connsiteY33" fmla="*/ 996950 h 1524000"/>
                    <a:gd name="connsiteX34" fmla="*/ 1676400 w 1866900"/>
                    <a:gd name="connsiteY34" fmla="*/ 1123950 h 1524000"/>
                    <a:gd name="connsiteX35" fmla="*/ 1708150 w 1866900"/>
                    <a:gd name="connsiteY35" fmla="*/ 1187450 h 1524000"/>
                    <a:gd name="connsiteX36" fmla="*/ 1797050 w 1866900"/>
                    <a:gd name="connsiteY36" fmla="*/ 1193800 h 1524000"/>
                    <a:gd name="connsiteX37" fmla="*/ 1841500 w 1866900"/>
                    <a:gd name="connsiteY37" fmla="*/ 1250950 h 1524000"/>
                    <a:gd name="connsiteX38" fmla="*/ 1866900 w 1866900"/>
                    <a:gd name="connsiteY38" fmla="*/ 1320800 h 1524000"/>
                    <a:gd name="connsiteX39" fmla="*/ 1809750 w 1866900"/>
                    <a:gd name="connsiteY39" fmla="*/ 1384300 h 1524000"/>
                    <a:gd name="connsiteX40" fmla="*/ 1778000 w 1866900"/>
                    <a:gd name="connsiteY40" fmla="*/ 1441450 h 1524000"/>
                    <a:gd name="connsiteX41" fmla="*/ 1682750 w 1866900"/>
                    <a:gd name="connsiteY41" fmla="*/ 1492250 h 1524000"/>
                    <a:gd name="connsiteX42" fmla="*/ 1651000 w 1866900"/>
                    <a:gd name="connsiteY42" fmla="*/ 1517650 h 1524000"/>
                    <a:gd name="connsiteX43" fmla="*/ 1581150 w 1866900"/>
                    <a:gd name="connsiteY43" fmla="*/ 1524000 h 1524000"/>
                    <a:gd name="connsiteX44" fmla="*/ 1504950 w 1866900"/>
                    <a:gd name="connsiteY44" fmla="*/ 1479550 h 1524000"/>
                    <a:gd name="connsiteX45" fmla="*/ 1416050 w 1866900"/>
                    <a:gd name="connsiteY45" fmla="*/ 1473200 h 1524000"/>
                    <a:gd name="connsiteX46" fmla="*/ 1416050 w 1866900"/>
                    <a:gd name="connsiteY46" fmla="*/ 1473200 h 1524000"/>
                    <a:gd name="connsiteX47" fmla="*/ 1333500 w 1866900"/>
                    <a:gd name="connsiteY47" fmla="*/ 1498600 h 1524000"/>
                    <a:gd name="connsiteX48" fmla="*/ 1212850 w 1866900"/>
                    <a:gd name="connsiteY48" fmla="*/ 1441450 h 1524000"/>
                    <a:gd name="connsiteX49" fmla="*/ 1111250 w 1866900"/>
                    <a:gd name="connsiteY49" fmla="*/ 1365250 h 1524000"/>
                    <a:gd name="connsiteX50" fmla="*/ 1066800 w 1866900"/>
                    <a:gd name="connsiteY50" fmla="*/ 1308100 h 1524000"/>
                    <a:gd name="connsiteX51" fmla="*/ 1073150 w 1866900"/>
                    <a:gd name="connsiteY51" fmla="*/ 1371600 h 1524000"/>
                    <a:gd name="connsiteX52" fmla="*/ 1022350 w 1866900"/>
                    <a:gd name="connsiteY52" fmla="*/ 1416050 h 1524000"/>
                    <a:gd name="connsiteX53" fmla="*/ 996950 w 1866900"/>
                    <a:gd name="connsiteY53" fmla="*/ 1358900 h 1524000"/>
                    <a:gd name="connsiteX54" fmla="*/ 996950 w 1866900"/>
                    <a:gd name="connsiteY54" fmla="*/ 1358900 h 1524000"/>
                    <a:gd name="connsiteX55" fmla="*/ 952500 w 1866900"/>
                    <a:gd name="connsiteY55" fmla="*/ 1231900 h 1524000"/>
                    <a:gd name="connsiteX56" fmla="*/ 850900 w 1866900"/>
                    <a:gd name="connsiteY56" fmla="*/ 1155700 h 1524000"/>
                    <a:gd name="connsiteX57" fmla="*/ 762000 w 1866900"/>
                    <a:gd name="connsiteY57" fmla="*/ 1155700 h 1524000"/>
                    <a:gd name="connsiteX58" fmla="*/ 812800 w 1866900"/>
                    <a:gd name="connsiteY58" fmla="*/ 1206500 h 1524000"/>
                    <a:gd name="connsiteX59" fmla="*/ 889000 w 1866900"/>
                    <a:gd name="connsiteY59" fmla="*/ 1225550 h 1524000"/>
                    <a:gd name="connsiteX60" fmla="*/ 838200 w 1866900"/>
                    <a:gd name="connsiteY60" fmla="*/ 1270000 h 1524000"/>
                    <a:gd name="connsiteX61" fmla="*/ 895350 w 1866900"/>
                    <a:gd name="connsiteY61" fmla="*/ 1333500 h 1524000"/>
                    <a:gd name="connsiteX62" fmla="*/ 857250 w 1866900"/>
                    <a:gd name="connsiteY62" fmla="*/ 1377950 h 1524000"/>
                    <a:gd name="connsiteX63" fmla="*/ 787400 w 1866900"/>
                    <a:gd name="connsiteY63" fmla="*/ 1314450 h 1524000"/>
                    <a:gd name="connsiteX64" fmla="*/ 711200 w 1866900"/>
                    <a:gd name="connsiteY64" fmla="*/ 1257300 h 1524000"/>
                    <a:gd name="connsiteX65" fmla="*/ 635000 w 1866900"/>
                    <a:gd name="connsiteY65" fmla="*/ 1270000 h 1524000"/>
                    <a:gd name="connsiteX66" fmla="*/ 508000 w 1866900"/>
                    <a:gd name="connsiteY66" fmla="*/ 1295400 h 1524000"/>
                    <a:gd name="connsiteX67" fmla="*/ 406400 w 1866900"/>
                    <a:gd name="connsiteY67" fmla="*/ 1276350 h 1524000"/>
                    <a:gd name="connsiteX68" fmla="*/ 330200 w 1866900"/>
                    <a:gd name="connsiteY68" fmla="*/ 1244600 h 1524000"/>
                    <a:gd name="connsiteX69" fmla="*/ 254000 w 1866900"/>
                    <a:gd name="connsiteY69" fmla="*/ 1212850 h 1524000"/>
                    <a:gd name="connsiteX70" fmla="*/ 215900 w 1866900"/>
                    <a:gd name="connsiteY70" fmla="*/ 1250950 h 1524000"/>
                    <a:gd name="connsiteX71" fmla="*/ 101600 w 1866900"/>
                    <a:gd name="connsiteY71" fmla="*/ 1244600 h 1524000"/>
                    <a:gd name="connsiteX72" fmla="*/ 76200 w 1866900"/>
                    <a:gd name="connsiteY72" fmla="*/ 1244600 h 1524000"/>
                    <a:gd name="connsiteX73" fmla="*/ 12700 w 1866900"/>
                    <a:gd name="connsiteY73" fmla="*/ 1276350 h 1524000"/>
                    <a:gd name="connsiteX74" fmla="*/ 0 w 1866900"/>
                    <a:gd name="connsiteY74" fmla="*/ 635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66900" h="1524000">
                      <a:moveTo>
                        <a:pt x="0" y="6350"/>
                      </a:moveTo>
                      <a:lnTo>
                        <a:pt x="139700" y="0"/>
                      </a:lnTo>
                      <a:lnTo>
                        <a:pt x="215900" y="50800"/>
                      </a:lnTo>
                      <a:lnTo>
                        <a:pt x="260350" y="133350"/>
                      </a:lnTo>
                      <a:lnTo>
                        <a:pt x="292100" y="228600"/>
                      </a:lnTo>
                      <a:lnTo>
                        <a:pt x="355600" y="317500"/>
                      </a:lnTo>
                      <a:lnTo>
                        <a:pt x="431800" y="355600"/>
                      </a:lnTo>
                      <a:lnTo>
                        <a:pt x="508000" y="393700"/>
                      </a:lnTo>
                      <a:lnTo>
                        <a:pt x="628650" y="393700"/>
                      </a:lnTo>
                      <a:lnTo>
                        <a:pt x="685800" y="419100"/>
                      </a:lnTo>
                      <a:lnTo>
                        <a:pt x="666750" y="482600"/>
                      </a:lnTo>
                      <a:lnTo>
                        <a:pt x="666750" y="482600"/>
                      </a:lnTo>
                      <a:lnTo>
                        <a:pt x="692150" y="539750"/>
                      </a:lnTo>
                      <a:lnTo>
                        <a:pt x="717550" y="596900"/>
                      </a:lnTo>
                      <a:lnTo>
                        <a:pt x="717550" y="666750"/>
                      </a:lnTo>
                      <a:lnTo>
                        <a:pt x="736600" y="755650"/>
                      </a:lnTo>
                      <a:lnTo>
                        <a:pt x="787400" y="800100"/>
                      </a:lnTo>
                      <a:lnTo>
                        <a:pt x="850900" y="863600"/>
                      </a:lnTo>
                      <a:lnTo>
                        <a:pt x="850900" y="819150"/>
                      </a:lnTo>
                      <a:lnTo>
                        <a:pt x="819150" y="698500"/>
                      </a:lnTo>
                      <a:lnTo>
                        <a:pt x="812800" y="539750"/>
                      </a:lnTo>
                      <a:lnTo>
                        <a:pt x="806450" y="419100"/>
                      </a:lnTo>
                      <a:lnTo>
                        <a:pt x="831850" y="349250"/>
                      </a:lnTo>
                      <a:lnTo>
                        <a:pt x="895350" y="349250"/>
                      </a:lnTo>
                      <a:lnTo>
                        <a:pt x="1079500" y="400050"/>
                      </a:lnTo>
                      <a:lnTo>
                        <a:pt x="1149350" y="577850"/>
                      </a:lnTo>
                      <a:lnTo>
                        <a:pt x="1238250" y="717550"/>
                      </a:lnTo>
                      <a:lnTo>
                        <a:pt x="1346200" y="755650"/>
                      </a:lnTo>
                      <a:lnTo>
                        <a:pt x="1384300" y="863600"/>
                      </a:lnTo>
                      <a:lnTo>
                        <a:pt x="1447800" y="755650"/>
                      </a:lnTo>
                      <a:lnTo>
                        <a:pt x="1536700" y="850900"/>
                      </a:lnTo>
                      <a:lnTo>
                        <a:pt x="1581150" y="901700"/>
                      </a:lnTo>
                      <a:lnTo>
                        <a:pt x="1663700" y="952500"/>
                      </a:lnTo>
                      <a:lnTo>
                        <a:pt x="1720850" y="996950"/>
                      </a:lnTo>
                      <a:lnTo>
                        <a:pt x="1676400" y="1123950"/>
                      </a:lnTo>
                      <a:lnTo>
                        <a:pt x="1708150" y="1187450"/>
                      </a:lnTo>
                      <a:lnTo>
                        <a:pt x="1797050" y="1193800"/>
                      </a:lnTo>
                      <a:lnTo>
                        <a:pt x="1841500" y="1250950"/>
                      </a:lnTo>
                      <a:lnTo>
                        <a:pt x="1866900" y="1320800"/>
                      </a:lnTo>
                      <a:lnTo>
                        <a:pt x="1809750" y="1384300"/>
                      </a:lnTo>
                      <a:lnTo>
                        <a:pt x="1778000" y="1441450"/>
                      </a:lnTo>
                      <a:lnTo>
                        <a:pt x="1682750" y="1492250"/>
                      </a:lnTo>
                      <a:lnTo>
                        <a:pt x="1651000" y="1517650"/>
                      </a:lnTo>
                      <a:lnTo>
                        <a:pt x="1581150" y="1524000"/>
                      </a:lnTo>
                      <a:lnTo>
                        <a:pt x="1504950" y="1479550"/>
                      </a:lnTo>
                      <a:lnTo>
                        <a:pt x="1416050" y="1473200"/>
                      </a:lnTo>
                      <a:lnTo>
                        <a:pt x="1416050" y="1473200"/>
                      </a:lnTo>
                      <a:lnTo>
                        <a:pt x="1333500" y="1498600"/>
                      </a:lnTo>
                      <a:lnTo>
                        <a:pt x="1212850" y="1441450"/>
                      </a:lnTo>
                      <a:lnTo>
                        <a:pt x="1111250" y="1365250"/>
                      </a:lnTo>
                      <a:lnTo>
                        <a:pt x="1066800" y="1308100"/>
                      </a:lnTo>
                      <a:lnTo>
                        <a:pt x="1073150" y="1371600"/>
                      </a:lnTo>
                      <a:lnTo>
                        <a:pt x="1022350" y="1416050"/>
                      </a:lnTo>
                      <a:lnTo>
                        <a:pt x="996950" y="1358900"/>
                      </a:lnTo>
                      <a:lnTo>
                        <a:pt x="996950" y="1358900"/>
                      </a:lnTo>
                      <a:lnTo>
                        <a:pt x="952500" y="1231900"/>
                      </a:lnTo>
                      <a:lnTo>
                        <a:pt x="850900" y="1155700"/>
                      </a:lnTo>
                      <a:lnTo>
                        <a:pt x="762000" y="1155700"/>
                      </a:lnTo>
                      <a:lnTo>
                        <a:pt x="812800" y="1206500"/>
                      </a:lnTo>
                      <a:lnTo>
                        <a:pt x="889000" y="1225550"/>
                      </a:lnTo>
                      <a:lnTo>
                        <a:pt x="838200" y="1270000"/>
                      </a:lnTo>
                      <a:lnTo>
                        <a:pt x="895350" y="1333500"/>
                      </a:lnTo>
                      <a:lnTo>
                        <a:pt x="857250" y="1377950"/>
                      </a:lnTo>
                      <a:lnTo>
                        <a:pt x="787400" y="1314450"/>
                      </a:lnTo>
                      <a:lnTo>
                        <a:pt x="711200" y="1257300"/>
                      </a:lnTo>
                      <a:lnTo>
                        <a:pt x="635000" y="1270000"/>
                      </a:lnTo>
                      <a:lnTo>
                        <a:pt x="508000" y="1295400"/>
                      </a:lnTo>
                      <a:lnTo>
                        <a:pt x="406400" y="1276350"/>
                      </a:lnTo>
                      <a:lnTo>
                        <a:pt x="330200" y="1244600"/>
                      </a:lnTo>
                      <a:lnTo>
                        <a:pt x="254000" y="1212850"/>
                      </a:lnTo>
                      <a:lnTo>
                        <a:pt x="215900" y="1250950"/>
                      </a:lnTo>
                      <a:lnTo>
                        <a:pt x="101600" y="1244600"/>
                      </a:lnTo>
                      <a:lnTo>
                        <a:pt x="76200" y="1244600"/>
                      </a:lnTo>
                      <a:lnTo>
                        <a:pt x="12700" y="1276350"/>
                      </a:lnTo>
                      <a:cubicBezTo>
                        <a:pt x="10583" y="859367"/>
                        <a:pt x="8467" y="442383"/>
                        <a:pt x="0" y="6350"/>
                      </a:cubicBezTo>
                      <a:close/>
                    </a:path>
                  </a:pathLst>
                </a:custGeom>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sp>
              <p:nvSpPr>
                <p:cNvPr id="17" name="Freeform: Shape 16">
                  <a:extLst>
                    <a:ext uri="{FF2B5EF4-FFF2-40B4-BE49-F238E27FC236}">
                      <a16:creationId xmlns:a16="http://schemas.microsoft.com/office/drawing/2014/main" id="{EA0415C3-C357-4948-A4E8-EE9B1110AF21}"/>
                    </a:ext>
                  </a:extLst>
                </p:cNvPr>
                <p:cNvSpPr/>
                <p:nvPr/>
              </p:nvSpPr>
              <p:spPr>
                <a:xfrm>
                  <a:off x="2133600" y="450850"/>
                  <a:ext cx="7912100" cy="1130300"/>
                </a:xfrm>
                <a:custGeom>
                  <a:avLst/>
                  <a:gdLst>
                    <a:gd name="connsiteX0" fmla="*/ 0 w 5365750"/>
                    <a:gd name="connsiteY0" fmla="*/ 685800 h 876300"/>
                    <a:gd name="connsiteX1" fmla="*/ 241300 w 5365750"/>
                    <a:gd name="connsiteY1" fmla="*/ 679450 h 876300"/>
                    <a:gd name="connsiteX2" fmla="*/ 393700 w 5365750"/>
                    <a:gd name="connsiteY2" fmla="*/ 647700 h 876300"/>
                    <a:gd name="connsiteX3" fmla="*/ 584200 w 5365750"/>
                    <a:gd name="connsiteY3" fmla="*/ 590550 h 876300"/>
                    <a:gd name="connsiteX4" fmla="*/ 812800 w 5365750"/>
                    <a:gd name="connsiteY4" fmla="*/ 603250 h 876300"/>
                    <a:gd name="connsiteX5" fmla="*/ 996950 w 5365750"/>
                    <a:gd name="connsiteY5" fmla="*/ 673100 h 876300"/>
                    <a:gd name="connsiteX6" fmla="*/ 1174750 w 5365750"/>
                    <a:gd name="connsiteY6" fmla="*/ 749300 h 876300"/>
                    <a:gd name="connsiteX7" fmla="*/ 1327150 w 5365750"/>
                    <a:gd name="connsiteY7" fmla="*/ 812800 h 876300"/>
                    <a:gd name="connsiteX8" fmla="*/ 1390650 w 5365750"/>
                    <a:gd name="connsiteY8" fmla="*/ 819150 h 876300"/>
                    <a:gd name="connsiteX9" fmla="*/ 1492250 w 5365750"/>
                    <a:gd name="connsiteY9" fmla="*/ 819150 h 876300"/>
                    <a:gd name="connsiteX10" fmla="*/ 1625600 w 5365750"/>
                    <a:gd name="connsiteY10" fmla="*/ 781050 h 876300"/>
                    <a:gd name="connsiteX11" fmla="*/ 1720850 w 5365750"/>
                    <a:gd name="connsiteY11" fmla="*/ 749300 h 876300"/>
                    <a:gd name="connsiteX12" fmla="*/ 1784350 w 5365750"/>
                    <a:gd name="connsiteY12" fmla="*/ 762000 h 876300"/>
                    <a:gd name="connsiteX13" fmla="*/ 1828800 w 5365750"/>
                    <a:gd name="connsiteY13" fmla="*/ 806450 h 876300"/>
                    <a:gd name="connsiteX14" fmla="*/ 1879600 w 5365750"/>
                    <a:gd name="connsiteY14" fmla="*/ 838200 h 876300"/>
                    <a:gd name="connsiteX15" fmla="*/ 1924050 w 5365750"/>
                    <a:gd name="connsiteY15" fmla="*/ 869950 h 876300"/>
                    <a:gd name="connsiteX16" fmla="*/ 1943100 w 5365750"/>
                    <a:gd name="connsiteY16" fmla="*/ 876300 h 876300"/>
                    <a:gd name="connsiteX17" fmla="*/ 2000250 w 5365750"/>
                    <a:gd name="connsiteY17" fmla="*/ 876300 h 876300"/>
                    <a:gd name="connsiteX18" fmla="*/ 2139950 w 5365750"/>
                    <a:gd name="connsiteY18" fmla="*/ 838200 h 876300"/>
                    <a:gd name="connsiteX19" fmla="*/ 2305050 w 5365750"/>
                    <a:gd name="connsiteY19" fmla="*/ 787400 h 876300"/>
                    <a:gd name="connsiteX20" fmla="*/ 2476500 w 5365750"/>
                    <a:gd name="connsiteY20" fmla="*/ 755650 h 876300"/>
                    <a:gd name="connsiteX21" fmla="*/ 2679700 w 5365750"/>
                    <a:gd name="connsiteY21" fmla="*/ 755650 h 876300"/>
                    <a:gd name="connsiteX22" fmla="*/ 2863850 w 5365750"/>
                    <a:gd name="connsiteY22" fmla="*/ 774700 h 876300"/>
                    <a:gd name="connsiteX23" fmla="*/ 3105150 w 5365750"/>
                    <a:gd name="connsiteY23" fmla="*/ 781050 h 876300"/>
                    <a:gd name="connsiteX24" fmla="*/ 3213100 w 5365750"/>
                    <a:gd name="connsiteY24" fmla="*/ 736600 h 876300"/>
                    <a:gd name="connsiteX25" fmla="*/ 3200400 w 5365750"/>
                    <a:gd name="connsiteY25" fmla="*/ 679450 h 876300"/>
                    <a:gd name="connsiteX26" fmla="*/ 3149600 w 5365750"/>
                    <a:gd name="connsiteY26" fmla="*/ 552450 h 876300"/>
                    <a:gd name="connsiteX27" fmla="*/ 3086100 w 5365750"/>
                    <a:gd name="connsiteY27" fmla="*/ 476250 h 876300"/>
                    <a:gd name="connsiteX28" fmla="*/ 3028950 w 5365750"/>
                    <a:gd name="connsiteY28" fmla="*/ 444500 h 876300"/>
                    <a:gd name="connsiteX29" fmla="*/ 3003550 w 5365750"/>
                    <a:gd name="connsiteY29" fmla="*/ 438150 h 876300"/>
                    <a:gd name="connsiteX30" fmla="*/ 2959100 w 5365750"/>
                    <a:gd name="connsiteY30" fmla="*/ 412750 h 876300"/>
                    <a:gd name="connsiteX31" fmla="*/ 2959100 w 5365750"/>
                    <a:gd name="connsiteY31" fmla="*/ 412750 h 876300"/>
                    <a:gd name="connsiteX32" fmla="*/ 2832100 w 5365750"/>
                    <a:gd name="connsiteY32" fmla="*/ 304800 h 876300"/>
                    <a:gd name="connsiteX33" fmla="*/ 2749550 w 5365750"/>
                    <a:gd name="connsiteY33" fmla="*/ 196850 h 876300"/>
                    <a:gd name="connsiteX34" fmla="*/ 2730500 w 5365750"/>
                    <a:gd name="connsiteY34" fmla="*/ 107950 h 876300"/>
                    <a:gd name="connsiteX35" fmla="*/ 2768600 w 5365750"/>
                    <a:gd name="connsiteY35" fmla="*/ 57150 h 876300"/>
                    <a:gd name="connsiteX36" fmla="*/ 2876550 w 5365750"/>
                    <a:gd name="connsiteY36" fmla="*/ 69850 h 876300"/>
                    <a:gd name="connsiteX37" fmla="*/ 2952750 w 5365750"/>
                    <a:gd name="connsiteY37" fmla="*/ 133350 h 876300"/>
                    <a:gd name="connsiteX38" fmla="*/ 2990850 w 5365750"/>
                    <a:gd name="connsiteY38" fmla="*/ 88900 h 876300"/>
                    <a:gd name="connsiteX39" fmla="*/ 3022600 w 5365750"/>
                    <a:gd name="connsiteY39" fmla="*/ 0 h 876300"/>
                    <a:gd name="connsiteX40" fmla="*/ 3022600 w 5365750"/>
                    <a:gd name="connsiteY40" fmla="*/ 0 h 876300"/>
                    <a:gd name="connsiteX41" fmla="*/ 3060700 w 5365750"/>
                    <a:gd name="connsiteY41" fmla="*/ 82550 h 876300"/>
                    <a:gd name="connsiteX42" fmla="*/ 3067050 w 5365750"/>
                    <a:gd name="connsiteY42" fmla="*/ 190500 h 876300"/>
                    <a:gd name="connsiteX43" fmla="*/ 3162300 w 5365750"/>
                    <a:gd name="connsiteY43" fmla="*/ 317500 h 876300"/>
                    <a:gd name="connsiteX44" fmla="*/ 3289300 w 5365750"/>
                    <a:gd name="connsiteY44" fmla="*/ 393700 h 876300"/>
                    <a:gd name="connsiteX45" fmla="*/ 3429000 w 5365750"/>
                    <a:gd name="connsiteY45" fmla="*/ 425450 h 876300"/>
                    <a:gd name="connsiteX46" fmla="*/ 3606800 w 5365750"/>
                    <a:gd name="connsiteY46" fmla="*/ 482600 h 876300"/>
                    <a:gd name="connsiteX47" fmla="*/ 3797300 w 5365750"/>
                    <a:gd name="connsiteY47" fmla="*/ 495300 h 876300"/>
                    <a:gd name="connsiteX48" fmla="*/ 4000500 w 5365750"/>
                    <a:gd name="connsiteY48" fmla="*/ 482600 h 876300"/>
                    <a:gd name="connsiteX49" fmla="*/ 4171950 w 5365750"/>
                    <a:gd name="connsiteY49" fmla="*/ 501650 h 876300"/>
                    <a:gd name="connsiteX50" fmla="*/ 4305300 w 5365750"/>
                    <a:gd name="connsiteY50" fmla="*/ 584200 h 876300"/>
                    <a:gd name="connsiteX51" fmla="*/ 4438650 w 5365750"/>
                    <a:gd name="connsiteY51" fmla="*/ 704850 h 876300"/>
                    <a:gd name="connsiteX52" fmla="*/ 4610100 w 5365750"/>
                    <a:gd name="connsiteY52" fmla="*/ 793750 h 876300"/>
                    <a:gd name="connsiteX53" fmla="*/ 4870450 w 5365750"/>
                    <a:gd name="connsiteY53" fmla="*/ 819150 h 876300"/>
                    <a:gd name="connsiteX54" fmla="*/ 4972050 w 5365750"/>
                    <a:gd name="connsiteY54" fmla="*/ 857250 h 876300"/>
                    <a:gd name="connsiteX55" fmla="*/ 5003800 w 5365750"/>
                    <a:gd name="connsiteY55" fmla="*/ 806450 h 876300"/>
                    <a:gd name="connsiteX56" fmla="*/ 5156200 w 5365750"/>
                    <a:gd name="connsiteY56" fmla="*/ 736600 h 876300"/>
                    <a:gd name="connsiteX57" fmla="*/ 5302250 w 5365750"/>
                    <a:gd name="connsiteY57" fmla="*/ 660400 h 876300"/>
                    <a:gd name="connsiteX58" fmla="*/ 5359400 w 5365750"/>
                    <a:gd name="connsiteY58" fmla="*/ 641350 h 876300"/>
                    <a:gd name="connsiteX59" fmla="*/ 5365750 w 5365750"/>
                    <a:gd name="connsiteY59" fmla="*/ 6350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7905750 w 7905750"/>
                    <a:gd name="connsiteY59"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7442200 w 7905750"/>
                    <a:gd name="connsiteY59" fmla="*/ 361950 h 876300"/>
                    <a:gd name="connsiteX60" fmla="*/ 7905750 w 7905750"/>
                    <a:gd name="connsiteY60"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7169150 w 7905750"/>
                    <a:gd name="connsiteY59" fmla="*/ 336550 h 876300"/>
                    <a:gd name="connsiteX60" fmla="*/ 7442200 w 7905750"/>
                    <a:gd name="connsiteY60" fmla="*/ 361950 h 876300"/>
                    <a:gd name="connsiteX61" fmla="*/ 7905750 w 7905750"/>
                    <a:gd name="connsiteY61"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6940550 w 7905750"/>
                    <a:gd name="connsiteY59" fmla="*/ 304800 h 876300"/>
                    <a:gd name="connsiteX60" fmla="*/ 7169150 w 7905750"/>
                    <a:gd name="connsiteY60" fmla="*/ 336550 h 876300"/>
                    <a:gd name="connsiteX61" fmla="*/ 7442200 w 7905750"/>
                    <a:gd name="connsiteY61" fmla="*/ 361950 h 876300"/>
                    <a:gd name="connsiteX62" fmla="*/ 7905750 w 7905750"/>
                    <a:gd name="connsiteY62"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6940550 w 7905750"/>
                    <a:gd name="connsiteY59" fmla="*/ 304800 h 876300"/>
                    <a:gd name="connsiteX60" fmla="*/ 7169150 w 7905750"/>
                    <a:gd name="connsiteY60" fmla="*/ 336550 h 876300"/>
                    <a:gd name="connsiteX61" fmla="*/ 7442200 w 7905750"/>
                    <a:gd name="connsiteY61" fmla="*/ 361950 h 876300"/>
                    <a:gd name="connsiteX62" fmla="*/ 7905750 w 7905750"/>
                    <a:gd name="connsiteY62"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6940550 w 7905750"/>
                    <a:gd name="connsiteY59" fmla="*/ 304800 h 876300"/>
                    <a:gd name="connsiteX60" fmla="*/ 7169150 w 7905750"/>
                    <a:gd name="connsiteY60" fmla="*/ 336550 h 876300"/>
                    <a:gd name="connsiteX61" fmla="*/ 7442200 w 7905750"/>
                    <a:gd name="connsiteY61" fmla="*/ 361950 h 876300"/>
                    <a:gd name="connsiteX62" fmla="*/ 7905750 w 7905750"/>
                    <a:gd name="connsiteY62"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6940550 w 7905750"/>
                    <a:gd name="connsiteY60" fmla="*/ 304800 h 876300"/>
                    <a:gd name="connsiteX61" fmla="*/ 7169150 w 7905750"/>
                    <a:gd name="connsiteY61" fmla="*/ 336550 h 876300"/>
                    <a:gd name="connsiteX62" fmla="*/ 7442200 w 7905750"/>
                    <a:gd name="connsiteY62" fmla="*/ 361950 h 876300"/>
                    <a:gd name="connsiteX63" fmla="*/ 7905750 w 7905750"/>
                    <a:gd name="connsiteY63"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940550 w 7905750"/>
                    <a:gd name="connsiteY61" fmla="*/ 304800 h 876300"/>
                    <a:gd name="connsiteX62" fmla="*/ 7169150 w 7905750"/>
                    <a:gd name="connsiteY62" fmla="*/ 336550 h 876300"/>
                    <a:gd name="connsiteX63" fmla="*/ 7442200 w 7905750"/>
                    <a:gd name="connsiteY63" fmla="*/ 361950 h 876300"/>
                    <a:gd name="connsiteX64" fmla="*/ 7905750 w 7905750"/>
                    <a:gd name="connsiteY64"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940550 w 7905750"/>
                    <a:gd name="connsiteY61" fmla="*/ 304800 h 876300"/>
                    <a:gd name="connsiteX62" fmla="*/ 7169150 w 7905750"/>
                    <a:gd name="connsiteY62" fmla="*/ 336550 h 876300"/>
                    <a:gd name="connsiteX63" fmla="*/ 7442200 w 7905750"/>
                    <a:gd name="connsiteY63" fmla="*/ 361950 h 876300"/>
                    <a:gd name="connsiteX64" fmla="*/ 7905750 w 7905750"/>
                    <a:gd name="connsiteY64"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940550 w 7905750"/>
                    <a:gd name="connsiteY62" fmla="*/ 304800 h 876300"/>
                    <a:gd name="connsiteX63" fmla="*/ 7169150 w 7905750"/>
                    <a:gd name="connsiteY63" fmla="*/ 336550 h 876300"/>
                    <a:gd name="connsiteX64" fmla="*/ 7442200 w 7905750"/>
                    <a:gd name="connsiteY64" fmla="*/ 361950 h 876300"/>
                    <a:gd name="connsiteX65" fmla="*/ 7905750 w 7905750"/>
                    <a:gd name="connsiteY65"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451600 w 7905750"/>
                    <a:gd name="connsiteY62" fmla="*/ 273050 h 876300"/>
                    <a:gd name="connsiteX63" fmla="*/ 6940550 w 7905750"/>
                    <a:gd name="connsiteY63" fmla="*/ 304800 h 876300"/>
                    <a:gd name="connsiteX64" fmla="*/ 7169150 w 7905750"/>
                    <a:gd name="connsiteY64" fmla="*/ 336550 h 876300"/>
                    <a:gd name="connsiteX65" fmla="*/ 7442200 w 7905750"/>
                    <a:gd name="connsiteY65" fmla="*/ 361950 h 876300"/>
                    <a:gd name="connsiteX66" fmla="*/ 7905750 w 7905750"/>
                    <a:gd name="connsiteY66"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280150 w 7905750"/>
                    <a:gd name="connsiteY62" fmla="*/ 336550 h 876300"/>
                    <a:gd name="connsiteX63" fmla="*/ 6451600 w 7905750"/>
                    <a:gd name="connsiteY63" fmla="*/ 273050 h 876300"/>
                    <a:gd name="connsiteX64" fmla="*/ 6940550 w 7905750"/>
                    <a:gd name="connsiteY64" fmla="*/ 304800 h 876300"/>
                    <a:gd name="connsiteX65" fmla="*/ 7169150 w 7905750"/>
                    <a:gd name="connsiteY65" fmla="*/ 336550 h 876300"/>
                    <a:gd name="connsiteX66" fmla="*/ 7442200 w 7905750"/>
                    <a:gd name="connsiteY66" fmla="*/ 361950 h 876300"/>
                    <a:gd name="connsiteX67" fmla="*/ 7905750 w 7905750"/>
                    <a:gd name="connsiteY67"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280150 w 7905750"/>
                    <a:gd name="connsiteY62" fmla="*/ 336550 h 876300"/>
                    <a:gd name="connsiteX63" fmla="*/ 6451600 w 7905750"/>
                    <a:gd name="connsiteY63" fmla="*/ 273050 h 876300"/>
                    <a:gd name="connsiteX64" fmla="*/ 6572250 w 7905750"/>
                    <a:gd name="connsiteY64" fmla="*/ 234950 h 876300"/>
                    <a:gd name="connsiteX65" fmla="*/ 6940550 w 7905750"/>
                    <a:gd name="connsiteY65" fmla="*/ 304800 h 876300"/>
                    <a:gd name="connsiteX66" fmla="*/ 7169150 w 7905750"/>
                    <a:gd name="connsiteY66" fmla="*/ 336550 h 876300"/>
                    <a:gd name="connsiteX67" fmla="*/ 7442200 w 7905750"/>
                    <a:gd name="connsiteY67" fmla="*/ 361950 h 876300"/>
                    <a:gd name="connsiteX68" fmla="*/ 7905750 w 7905750"/>
                    <a:gd name="connsiteY68"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280150 w 7905750"/>
                    <a:gd name="connsiteY62" fmla="*/ 336550 h 876300"/>
                    <a:gd name="connsiteX63" fmla="*/ 6451600 w 7905750"/>
                    <a:gd name="connsiteY63" fmla="*/ 273050 h 876300"/>
                    <a:gd name="connsiteX64" fmla="*/ 6572250 w 7905750"/>
                    <a:gd name="connsiteY64" fmla="*/ 234950 h 876300"/>
                    <a:gd name="connsiteX65" fmla="*/ 6737350 w 7905750"/>
                    <a:gd name="connsiteY65" fmla="*/ 323850 h 876300"/>
                    <a:gd name="connsiteX66" fmla="*/ 6940550 w 7905750"/>
                    <a:gd name="connsiteY66" fmla="*/ 304800 h 876300"/>
                    <a:gd name="connsiteX67" fmla="*/ 7169150 w 7905750"/>
                    <a:gd name="connsiteY67" fmla="*/ 336550 h 876300"/>
                    <a:gd name="connsiteX68" fmla="*/ 7442200 w 7905750"/>
                    <a:gd name="connsiteY68" fmla="*/ 361950 h 876300"/>
                    <a:gd name="connsiteX69" fmla="*/ 7905750 w 7905750"/>
                    <a:gd name="connsiteY69"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280150 w 7905750"/>
                    <a:gd name="connsiteY62" fmla="*/ 336550 h 876300"/>
                    <a:gd name="connsiteX63" fmla="*/ 6451600 w 7905750"/>
                    <a:gd name="connsiteY63" fmla="*/ 273050 h 876300"/>
                    <a:gd name="connsiteX64" fmla="*/ 6572250 w 7905750"/>
                    <a:gd name="connsiteY64" fmla="*/ 234950 h 876300"/>
                    <a:gd name="connsiteX65" fmla="*/ 6737350 w 7905750"/>
                    <a:gd name="connsiteY65" fmla="*/ 323850 h 876300"/>
                    <a:gd name="connsiteX66" fmla="*/ 6940550 w 7905750"/>
                    <a:gd name="connsiteY66" fmla="*/ 304800 h 876300"/>
                    <a:gd name="connsiteX67" fmla="*/ 7169150 w 7905750"/>
                    <a:gd name="connsiteY67" fmla="*/ 336550 h 876300"/>
                    <a:gd name="connsiteX68" fmla="*/ 7442200 w 7905750"/>
                    <a:gd name="connsiteY68" fmla="*/ 361950 h 876300"/>
                    <a:gd name="connsiteX69" fmla="*/ 7905750 w 7905750"/>
                    <a:gd name="connsiteY69"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280150 w 7905750"/>
                    <a:gd name="connsiteY62" fmla="*/ 336550 h 876300"/>
                    <a:gd name="connsiteX63" fmla="*/ 6451600 w 7905750"/>
                    <a:gd name="connsiteY63" fmla="*/ 273050 h 876300"/>
                    <a:gd name="connsiteX64" fmla="*/ 6572250 w 7905750"/>
                    <a:gd name="connsiteY64" fmla="*/ 234950 h 876300"/>
                    <a:gd name="connsiteX65" fmla="*/ 6737350 w 7905750"/>
                    <a:gd name="connsiteY65" fmla="*/ 323850 h 876300"/>
                    <a:gd name="connsiteX66" fmla="*/ 6864350 w 7905750"/>
                    <a:gd name="connsiteY66" fmla="*/ 400050 h 876300"/>
                    <a:gd name="connsiteX67" fmla="*/ 6940550 w 7905750"/>
                    <a:gd name="connsiteY67" fmla="*/ 304800 h 876300"/>
                    <a:gd name="connsiteX68" fmla="*/ 7169150 w 7905750"/>
                    <a:gd name="connsiteY68" fmla="*/ 336550 h 876300"/>
                    <a:gd name="connsiteX69" fmla="*/ 7442200 w 7905750"/>
                    <a:gd name="connsiteY69" fmla="*/ 361950 h 876300"/>
                    <a:gd name="connsiteX70" fmla="*/ 7905750 w 7905750"/>
                    <a:gd name="connsiteY70"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280150 w 7905750"/>
                    <a:gd name="connsiteY62" fmla="*/ 336550 h 876300"/>
                    <a:gd name="connsiteX63" fmla="*/ 6451600 w 7905750"/>
                    <a:gd name="connsiteY63" fmla="*/ 273050 h 876300"/>
                    <a:gd name="connsiteX64" fmla="*/ 6572250 w 7905750"/>
                    <a:gd name="connsiteY64" fmla="*/ 234950 h 876300"/>
                    <a:gd name="connsiteX65" fmla="*/ 6737350 w 7905750"/>
                    <a:gd name="connsiteY65" fmla="*/ 323850 h 876300"/>
                    <a:gd name="connsiteX66" fmla="*/ 6864350 w 7905750"/>
                    <a:gd name="connsiteY66" fmla="*/ 400050 h 876300"/>
                    <a:gd name="connsiteX67" fmla="*/ 6940550 w 7905750"/>
                    <a:gd name="connsiteY67" fmla="*/ 304800 h 876300"/>
                    <a:gd name="connsiteX68" fmla="*/ 7169150 w 7905750"/>
                    <a:gd name="connsiteY68" fmla="*/ 336550 h 876300"/>
                    <a:gd name="connsiteX69" fmla="*/ 7442200 w 7905750"/>
                    <a:gd name="connsiteY69" fmla="*/ 361950 h 876300"/>
                    <a:gd name="connsiteX70" fmla="*/ 7905750 w 7905750"/>
                    <a:gd name="connsiteY70"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280150 w 7905750"/>
                    <a:gd name="connsiteY62" fmla="*/ 336550 h 876300"/>
                    <a:gd name="connsiteX63" fmla="*/ 6451600 w 7905750"/>
                    <a:gd name="connsiteY63" fmla="*/ 273050 h 876300"/>
                    <a:gd name="connsiteX64" fmla="*/ 6572250 w 7905750"/>
                    <a:gd name="connsiteY64" fmla="*/ 234950 h 876300"/>
                    <a:gd name="connsiteX65" fmla="*/ 6737350 w 7905750"/>
                    <a:gd name="connsiteY65" fmla="*/ 323850 h 876300"/>
                    <a:gd name="connsiteX66" fmla="*/ 6864350 w 7905750"/>
                    <a:gd name="connsiteY66" fmla="*/ 400050 h 876300"/>
                    <a:gd name="connsiteX67" fmla="*/ 6940550 w 7905750"/>
                    <a:gd name="connsiteY67" fmla="*/ 304800 h 876300"/>
                    <a:gd name="connsiteX68" fmla="*/ 7169150 w 7905750"/>
                    <a:gd name="connsiteY68" fmla="*/ 336550 h 876300"/>
                    <a:gd name="connsiteX69" fmla="*/ 7442200 w 7905750"/>
                    <a:gd name="connsiteY69" fmla="*/ 361950 h 876300"/>
                    <a:gd name="connsiteX70" fmla="*/ 7905750 w 7905750"/>
                    <a:gd name="connsiteY70" fmla="*/ 406400 h 876300"/>
                    <a:gd name="connsiteX0" fmla="*/ 0 w 7905750"/>
                    <a:gd name="connsiteY0" fmla="*/ 685800 h 876300"/>
                    <a:gd name="connsiteX1" fmla="*/ 241300 w 7905750"/>
                    <a:gd name="connsiteY1" fmla="*/ 679450 h 876300"/>
                    <a:gd name="connsiteX2" fmla="*/ 393700 w 7905750"/>
                    <a:gd name="connsiteY2" fmla="*/ 647700 h 876300"/>
                    <a:gd name="connsiteX3" fmla="*/ 584200 w 7905750"/>
                    <a:gd name="connsiteY3" fmla="*/ 590550 h 876300"/>
                    <a:gd name="connsiteX4" fmla="*/ 812800 w 7905750"/>
                    <a:gd name="connsiteY4" fmla="*/ 603250 h 876300"/>
                    <a:gd name="connsiteX5" fmla="*/ 996950 w 7905750"/>
                    <a:gd name="connsiteY5" fmla="*/ 673100 h 876300"/>
                    <a:gd name="connsiteX6" fmla="*/ 1174750 w 7905750"/>
                    <a:gd name="connsiteY6" fmla="*/ 749300 h 876300"/>
                    <a:gd name="connsiteX7" fmla="*/ 1327150 w 7905750"/>
                    <a:gd name="connsiteY7" fmla="*/ 812800 h 876300"/>
                    <a:gd name="connsiteX8" fmla="*/ 1390650 w 7905750"/>
                    <a:gd name="connsiteY8" fmla="*/ 819150 h 876300"/>
                    <a:gd name="connsiteX9" fmla="*/ 1492250 w 7905750"/>
                    <a:gd name="connsiteY9" fmla="*/ 819150 h 876300"/>
                    <a:gd name="connsiteX10" fmla="*/ 1625600 w 7905750"/>
                    <a:gd name="connsiteY10" fmla="*/ 781050 h 876300"/>
                    <a:gd name="connsiteX11" fmla="*/ 1720850 w 7905750"/>
                    <a:gd name="connsiteY11" fmla="*/ 749300 h 876300"/>
                    <a:gd name="connsiteX12" fmla="*/ 1784350 w 7905750"/>
                    <a:gd name="connsiteY12" fmla="*/ 762000 h 876300"/>
                    <a:gd name="connsiteX13" fmla="*/ 1828800 w 7905750"/>
                    <a:gd name="connsiteY13" fmla="*/ 806450 h 876300"/>
                    <a:gd name="connsiteX14" fmla="*/ 1879600 w 7905750"/>
                    <a:gd name="connsiteY14" fmla="*/ 838200 h 876300"/>
                    <a:gd name="connsiteX15" fmla="*/ 1924050 w 7905750"/>
                    <a:gd name="connsiteY15" fmla="*/ 869950 h 876300"/>
                    <a:gd name="connsiteX16" fmla="*/ 1943100 w 7905750"/>
                    <a:gd name="connsiteY16" fmla="*/ 876300 h 876300"/>
                    <a:gd name="connsiteX17" fmla="*/ 2000250 w 7905750"/>
                    <a:gd name="connsiteY17" fmla="*/ 876300 h 876300"/>
                    <a:gd name="connsiteX18" fmla="*/ 2139950 w 7905750"/>
                    <a:gd name="connsiteY18" fmla="*/ 838200 h 876300"/>
                    <a:gd name="connsiteX19" fmla="*/ 2305050 w 7905750"/>
                    <a:gd name="connsiteY19" fmla="*/ 787400 h 876300"/>
                    <a:gd name="connsiteX20" fmla="*/ 2476500 w 7905750"/>
                    <a:gd name="connsiteY20" fmla="*/ 755650 h 876300"/>
                    <a:gd name="connsiteX21" fmla="*/ 2679700 w 7905750"/>
                    <a:gd name="connsiteY21" fmla="*/ 755650 h 876300"/>
                    <a:gd name="connsiteX22" fmla="*/ 2863850 w 7905750"/>
                    <a:gd name="connsiteY22" fmla="*/ 774700 h 876300"/>
                    <a:gd name="connsiteX23" fmla="*/ 3105150 w 7905750"/>
                    <a:gd name="connsiteY23" fmla="*/ 781050 h 876300"/>
                    <a:gd name="connsiteX24" fmla="*/ 3213100 w 7905750"/>
                    <a:gd name="connsiteY24" fmla="*/ 736600 h 876300"/>
                    <a:gd name="connsiteX25" fmla="*/ 3200400 w 7905750"/>
                    <a:gd name="connsiteY25" fmla="*/ 679450 h 876300"/>
                    <a:gd name="connsiteX26" fmla="*/ 3149600 w 7905750"/>
                    <a:gd name="connsiteY26" fmla="*/ 552450 h 876300"/>
                    <a:gd name="connsiteX27" fmla="*/ 3086100 w 7905750"/>
                    <a:gd name="connsiteY27" fmla="*/ 476250 h 876300"/>
                    <a:gd name="connsiteX28" fmla="*/ 3028950 w 7905750"/>
                    <a:gd name="connsiteY28" fmla="*/ 444500 h 876300"/>
                    <a:gd name="connsiteX29" fmla="*/ 3003550 w 7905750"/>
                    <a:gd name="connsiteY29" fmla="*/ 438150 h 876300"/>
                    <a:gd name="connsiteX30" fmla="*/ 2959100 w 7905750"/>
                    <a:gd name="connsiteY30" fmla="*/ 412750 h 876300"/>
                    <a:gd name="connsiteX31" fmla="*/ 2959100 w 7905750"/>
                    <a:gd name="connsiteY31" fmla="*/ 412750 h 876300"/>
                    <a:gd name="connsiteX32" fmla="*/ 2832100 w 7905750"/>
                    <a:gd name="connsiteY32" fmla="*/ 304800 h 876300"/>
                    <a:gd name="connsiteX33" fmla="*/ 2749550 w 7905750"/>
                    <a:gd name="connsiteY33" fmla="*/ 196850 h 876300"/>
                    <a:gd name="connsiteX34" fmla="*/ 2730500 w 7905750"/>
                    <a:gd name="connsiteY34" fmla="*/ 107950 h 876300"/>
                    <a:gd name="connsiteX35" fmla="*/ 2768600 w 7905750"/>
                    <a:gd name="connsiteY35" fmla="*/ 57150 h 876300"/>
                    <a:gd name="connsiteX36" fmla="*/ 2876550 w 7905750"/>
                    <a:gd name="connsiteY36" fmla="*/ 69850 h 876300"/>
                    <a:gd name="connsiteX37" fmla="*/ 2952750 w 7905750"/>
                    <a:gd name="connsiteY37" fmla="*/ 133350 h 876300"/>
                    <a:gd name="connsiteX38" fmla="*/ 2990850 w 7905750"/>
                    <a:gd name="connsiteY38" fmla="*/ 88900 h 876300"/>
                    <a:gd name="connsiteX39" fmla="*/ 3022600 w 7905750"/>
                    <a:gd name="connsiteY39" fmla="*/ 0 h 876300"/>
                    <a:gd name="connsiteX40" fmla="*/ 3022600 w 7905750"/>
                    <a:gd name="connsiteY40" fmla="*/ 0 h 876300"/>
                    <a:gd name="connsiteX41" fmla="*/ 3060700 w 7905750"/>
                    <a:gd name="connsiteY41" fmla="*/ 82550 h 876300"/>
                    <a:gd name="connsiteX42" fmla="*/ 3067050 w 7905750"/>
                    <a:gd name="connsiteY42" fmla="*/ 190500 h 876300"/>
                    <a:gd name="connsiteX43" fmla="*/ 3162300 w 7905750"/>
                    <a:gd name="connsiteY43" fmla="*/ 317500 h 876300"/>
                    <a:gd name="connsiteX44" fmla="*/ 3289300 w 7905750"/>
                    <a:gd name="connsiteY44" fmla="*/ 393700 h 876300"/>
                    <a:gd name="connsiteX45" fmla="*/ 3429000 w 7905750"/>
                    <a:gd name="connsiteY45" fmla="*/ 425450 h 876300"/>
                    <a:gd name="connsiteX46" fmla="*/ 3606800 w 7905750"/>
                    <a:gd name="connsiteY46" fmla="*/ 482600 h 876300"/>
                    <a:gd name="connsiteX47" fmla="*/ 3797300 w 7905750"/>
                    <a:gd name="connsiteY47" fmla="*/ 495300 h 876300"/>
                    <a:gd name="connsiteX48" fmla="*/ 4000500 w 7905750"/>
                    <a:gd name="connsiteY48" fmla="*/ 482600 h 876300"/>
                    <a:gd name="connsiteX49" fmla="*/ 4171950 w 7905750"/>
                    <a:gd name="connsiteY49" fmla="*/ 501650 h 876300"/>
                    <a:gd name="connsiteX50" fmla="*/ 4305300 w 7905750"/>
                    <a:gd name="connsiteY50" fmla="*/ 584200 h 876300"/>
                    <a:gd name="connsiteX51" fmla="*/ 4438650 w 7905750"/>
                    <a:gd name="connsiteY51" fmla="*/ 704850 h 876300"/>
                    <a:gd name="connsiteX52" fmla="*/ 4610100 w 7905750"/>
                    <a:gd name="connsiteY52" fmla="*/ 793750 h 876300"/>
                    <a:gd name="connsiteX53" fmla="*/ 4870450 w 7905750"/>
                    <a:gd name="connsiteY53" fmla="*/ 819150 h 876300"/>
                    <a:gd name="connsiteX54" fmla="*/ 4972050 w 7905750"/>
                    <a:gd name="connsiteY54" fmla="*/ 857250 h 876300"/>
                    <a:gd name="connsiteX55" fmla="*/ 5003800 w 7905750"/>
                    <a:gd name="connsiteY55" fmla="*/ 806450 h 876300"/>
                    <a:gd name="connsiteX56" fmla="*/ 5156200 w 7905750"/>
                    <a:gd name="connsiteY56" fmla="*/ 736600 h 876300"/>
                    <a:gd name="connsiteX57" fmla="*/ 5302250 w 7905750"/>
                    <a:gd name="connsiteY57" fmla="*/ 660400 h 876300"/>
                    <a:gd name="connsiteX58" fmla="*/ 5359400 w 7905750"/>
                    <a:gd name="connsiteY58" fmla="*/ 641350 h 876300"/>
                    <a:gd name="connsiteX59" fmla="*/ 5613400 w 7905750"/>
                    <a:gd name="connsiteY59" fmla="*/ 463550 h 876300"/>
                    <a:gd name="connsiteX60" fmla="*/ 5892800 w 7905750"/>
                    <a:gd name="connsiteY60" fmla="*/ 330200 h 876300"/>
                    <a:gd name="connsiteX61" fmla="*/ 6146800 w 7905750"/>
                    <a:gd name="connsiteY61" fmla="*/ 330200 h 876300"/>
                    <a:gd name="connsiteX62" fmla="*/ 6280150 w 7905750"/>
                    <a:gd name="connsiteY62" fmla="*/ 336550 h 876300"/>
                    <a:gd name="connsiteX63" fmla="*/ 6451600 w 7905750"/>
                    <a:gd name="connsiteY63" fmla="*/ 273050 h 876300"/>
                    <a:gd name="connsiteX64" fmla="*/ 6572250 w 7905750"/>
                    <a:gd name="connsiteY64" fmla="*/ 234950 h 876300"/>
                    <a:gd name="connsiteX65" fmla="*/ 6737350 w 7905750"/>
                    <a:gd name="connsiteY65" fmla="*/ 323850 h 876300"/>
                    <a:gd name="connsiteX66" fmla="*/ 6756400 w 7905750"/>
                    <a:gd name="connsiteY66" fmla="*/ 419100 h 876300"/>
                    <a:gd name="connsiteX67" fmla="*/ 6864350 w 7905750"/>
                    <a:gd name="connsiteY67" fmla="*/ 400050 h 876300"/>
                    <a:gd name="connsiteX68" fmla="*/ 6940550 w 7905750"/>
                    <a:gd name="connsiteY68" fmla="*/ 304800 h 876300"/>
                    <a:gd name="connsiteX69" fmla="*/ 7169150 w 7905750"/>
                    <a:gd name="connsiteY69" fmla="*/ 336550 h 876300"/>
                    <a:gd name="connsiteX70" fmla="*/ 7442200 w 7905750"/>
                    <a:gd name="connsiteY70" fmla="*/ 361950 h 876300"/>
                    <a:gd name="connsiteX71" fmla="*/ 7905750 w 7905750"/>
                    <a:gd name="connsiteY71" fmla="*/ 406400 h 876300"/>
                    <a:gd name="connsiteX0" fmla="*/ 0 w 7924800"/>
                    <a:gd name="connsiteY0" fmla="*/ 939800 h 1130300"/>
                    <a:gd name="connsiteX1" fmla="*/ 241300 w 7924800"/>
                    <a:gd name="connsiteY1" fmla="*/ 933450 h 1130300"/>
                    <a:gd name="connsiteX2" fmla="*/ 393700 w 7924800"/>
                    <a:gd name="connsiteY2" fmla="*/ 901700 h 1130300"/>
                    <a:gd name="connsiteX3" fmla="*/ 584200 w 7924800"/>
                    <a:gd name="connsiteY3" fmla="*/ 844550 h 1130300"/>
                    <a:gd name="connsiteX4" fmla="*/ 812800 w 7924800"/>
                    <a:gd name="connsiteY4" fmla="*/ 857250 h 1130300"/>
                    <a:gd name="connsiteX5" fmla="*/ 996950 w 7924800"/>
                    <a:gd name="connsiteY5" fmla="*/ 927100 h 1130300"/>
                    <a:gd name="connsiteX6" fmla="*/ 1174750 w 7924800"/>
                    <a:gd name="connsiteY6" fmla="*/ 1003300 h 1130300"/>
                    <a:gd name="connsiteX7" fmla="*/ 1327150 w 7924800"/>
                    <a:gd name="connsiteY7" fmla="*/ 1066800 h 1130300"/>
                    <a:gd name="connsiteX8" fmla="*/ 1390650 w 7924800"/>
                    <a:gd name="connsiteY8" fmla="*/ 1073150 h 1130300"/>
                    <a:gd name="connsiteX9" fmla="*/ 1492250 w 7924800"/>
                    <a:gd name="connsiteY9" fmla="*/ 1073150 h 1130300"/>
                    <a:gd name="connsiteX10" fmla="*/ 1625600 w 7924800"/>
                    <a:gd name="connsiteY10" fmla="*/ 1035050 h 1130300"/>
                    <a:gd name="connsiteX11" fmla="*/ 1720850 w 7924800"/>
                    <a:gd name="connsiteY11" fmla="*/ 1003300 h 1130300"/>
                    <a:gd name="connsiteX12" fmla="*/ 1784350 w 7924800"/>
                    <a:gd name="connsiteY12" fmla="*/ 1016000 h 1130300"/>
                    <a:gd name="connsiteX13" fmla="*/ 1828800 w 7924800"/>
                    <a:gd name="connsiteY13" fmla="*/ 1060450 h 1130300"/>
                    <a:gd name="connsiteX14" fmla="*/ 1879600 w 7924800"/>
                    <a:gd name="connsiteY14" fmla="*/ 1092200 h 1130300"/>
                    <a:gd name="connsiteX15" fmla="*/ 1924050 w 7924800"/>
                    <a:gd name="connsiteY15" fmla="*/ 1123950 h 1130300"/>
                    <a:gd name="connsiteX16" fmla="*/ 1943100 w 7924800"/>
                    <a:gd name="connsiteY16" fmla="*/ 1130300 h 1130300"/>
                    <a:gd name="connsiteX17" fmla="*/ 2000250 w 7924800"/>
                    <a:gd name="connsiteY17" fmla="*/ 1130300 h 1130300"/>
                    <a:gd name="connsiteX18" fmla="*/ 2139950 w 7924800"/>
                    <a:gd name="connsiteY18" fmla="*/ 1092200 h 1130300"/>
                    <a:gd name="connsiteX19" fmla="*/ 2305050 w 7924800"/>
                    <a:gd name="connsiteY19" fmla="*/ 1041400 h 1130300"/>
                    <a:gd name="connsiteX20" fmla="*/ 2476500 w 7924800"/>
                    <a:gd name="connsiteY20" fmla="*/ 1009650 h 1130300"/>
                    <a:gd name="connsiteX21" fmla="*/ 2679700 w 7924800"/>
                    <a:gd name="connsiteY21" fmla="*/ 1009650 h 1130300"/>
                    <a:gd name="connsiteX22" fmla="*/ 2863850 w 7924800"/>
                    <a:gd name="connsiteY22" fmla="*/ 1028700 h 1130300"/>
                    <a:gd name="connsiteX23" fmla="*/ 3105150 w 7924800"/>
                    <a:gd name="connsiteY23" fmla="*/ 1035050 h 1130300"/>
                    <a:gd name="connsiteX24" fmla="*/ 3213100 w 7924800"/>
                    <a:gd name="connsiteY24" fmla="*/ 990600 h 1130300"/>
                    <a:gd name="connsiteX25" fmla="*/ 3200400 w 7924800"/>
                    <a:gd name="connsiteY25" fmla="*/ 933450 h 1130300"/>
                    <a:gd name="connsiteX26" fmla="*/ 3149600 w 7924800"/>
                    <a:gd name="connsiteY26" fmla="*/ 806450 h 1130300"/>
                    <a:gd name="connsiteX27" fmla="*/ 3086100 w 7924800"/>
                    <a:gd name="connsiteY27" fmla="*/ 730250 h 1130300"/>
                    <a:gd name="connsiteX28" fmla="*/ 3028950 w 7924800"/>
                    <a:gd name="connsiteY28" fmla="*/ 698500 h 1130300"/>
                    <a:gd name="connsiteX29" fmla="*/ 3003550 w 7924800"/>
                    <a:gd name="connsiteY29" fmla="*/ 692150 h 1130300"/>
                    <a:gd name="connsiteX30" fmla="*/ 2959100 w 7924800"/>
                    <a:gd name="connsiteY30" fmla="*/ 666750 h 1130300"/>
                    <a:gd name="connsiteX31" fmla="*/ 2959100 w 7924800"/>
                    <a:gd name="connsiteY31" fmla="*/ 666750 h 1130300"/>
                    <a:gd name="connsiteX32" fmla="*/ 2832100 w 7924800"/>
                    <a:gd name="connsiteY32" fmla="*/ 558800 h 1130300"/>
                    <a:gd name="connsiteX33" fmla="*/ 2749550 w 7924800"/>
                    <a:gd name="connsiteY33" fmla="*/ 450850 h 1130300"/>
                    <a:gd name="connsiteX34" fmla="*/ 2730500 w 7924800"/>
                    <a:gd name="connsiteY34" fmla="*/ 361950 h 1130300"/>
                    <a:gd name="connsiteX35" fmla="*/ 2768600 w 7924800"/>
                    <a:gd name="connsiteY35" fmla="*/ 311150 h 1130300"/>
                    <a:gd name="connsiteX36" fmla="*/ 2876550 w 7924800"/>
                    <a:gd name="connsiteY36" fmla="*/ 323850 h 1130300"/>
                    <a:gd name="connsiteX37" fmla="*/ 2952750 w 7924800"/>
                    <a:gd name="connsiteY37" fmla="*/ 387350 h 1130300"/>
                    <a:gd name="connsiteX38" fmla="*/ 2990850 w 7924800"/>
                    <a:gd name="connsiteY38" fmla="*/ 342900 h 1130300"/>
                    <a:gd name="connsiteX39" fmla="*/ 3022600 w 7924800"/>
                    <a:gd name="connsiteY39" fmla="*/ 254000 h 1130300"/>
                    <a:gd name="connsiteX40" fmla="*/ 3022600 w 7924800"/>
                    <a:gd name="connsiteY40" fmla="*/ 254000 h 1130300"/>
                    <a:gd name="connsiteX41" fmla="*/ 3060700 w 7924800"/>
                    <a:gd name="connsiteY41" fmla="*/ 336550 h 1130300"/>
                    <a:gd name="connsiteX42" fmla="*/ 3067050 w 7924800"/>
                    <a:gd name="connsiteY42" fmla="*/ 444500 h 1130300"/>
                    <a:gd name="connsiteX43" fmla="*/ 3162300 w 7924800"/>
                    <a:gd name="connsiteY43" fmla="*/ 571500 h 1130300"/>
                    <a:gd name="connsiteX44" fmla="*/ 3289300 w 7924800"/>
                    <a:gd name="connsiteY44" fmla="*/ 647700 h 1130300"/>
                    <a:gd name="connsiteX45" fmla="*/ 3429000 w 7924800"/>
                    <a:gd name="connsiteY45" fmla="*/ 679450 h 1130300"/>
                    <a:gd name="connsiteX46" fmla="*/ 3606800 w 7924800"/>
                    <a:gd name="connsiteY46" fmla="*/ 736600 h 1130300"/>
                    <a:gd name="connsiteX47" fmla="*/ 3797300 w 7924800"/>
                    <a:gd name="connsiteY47" fmla="*/ 749300 h 1130300"/>
                    <a:gd name="connsiteX48" fmla="*/ 4000500 w 7924800"/>
                    <a:gd name="connsiteY48" fmla="*/ 736600 h 1130300"/>
                    <a:gd name="connsiteX49" fmla="*/ 4171950 w 7924800"/>
                    <a:gd name="connsiteY49" fmla="*/ 755650 h 1130300"/>
                    <a:gd name="connsiteX50" fmla="*/ 4305300 w 7924800"/>
                    <a:gd name="connsiteY50" fmla="*/ 838200 h 1130300"/>
                    <a:gd name="connsiteX51" fmla="*/ 4438650 w 7924800"/>
                    <a:gd name="connsiteY51" fmla="*/ 958850 h 1130300"/>
                    <a:gd name="connsiteX52" fmla="*/ 4610100 w 7924800"/>
                    <a:gd name="connsiteY52" fmla="*/ 1047750 h 1130300"/>
                    <a:gd name="connsiteX53" fmla="*/ 4870450 w 7924800"/>
                    <a:gd name="connsiteY53" fmla="*/ 1073150 h 1130300"/>
                    <a:gd name="connsiteX54" fmla="*/ 4972050 w 7924800"/>
                    <a:gd name="connsiteY54" fmla="*/ 1111250 h 1130300"/>
                    <a:gd name="connsiteX55" fmla="*/ 5003800 w 7924800"/>
                    <a:gd name="connsiteY55" fmla="*/ 1060450 h 1130300"/>
                    <a:gd name="connsiteX56" fmla="*/ 5156200 w 7924800"/>
                    <a:gd name="connsiteY56" fmla="*/ 990600 h 1130300"/>
                    <a:gd name="connsiteX57" fmla="*/ 5302250 w 7924800"/>
                    <a:gd name="connsiteY57" fmla="*/ 914400 h 1130300"/>
                    <a:gd name="connsiteX58" fmla="*/ 5359400 w 7924800"/>
                    <a:gd name="connsiteY58" fmla="*/ 895350 h 1130300"/>
                    <a:gd name="connsiteX59" fmla="*/ 5613400 w 7924800"/>
                    <a:gd name="connsiteY59" fmla="*/ 717550 h 1130300"/>
                    <a:gd name="connsiteX60" fmla="*/ 5892800 w 7924800"/>
                    <a:gd name="connsiteY60" fmla="*/ 584200 h 1130300"/>
                    <a:gd name="connsiteX61" fmla="*/ 6146800 w 7924800"/>
                    <a:gd name="connsiteY61" fmla="*/ 584200 h 1130300"/>
                    <a:gd name="connsiteX62" fmla="*/ 6280150 w 7924800"/>
                    <a:gd name="connsiteY62" fmla="*/ 590550 h 1130300"/>
                    <a:gd name="connsiteX63" fmla="*/ 6451600 w 7924800"/>
                    <a:gd name="connsiteY63" fmla="*/ 527050 h 1130300"/>
                    <a:gd name="connsiteX64" fmla="*/ 6572250 w 7924800"/>
                    <a:gd name="connsiteY64" fmla="*/ 488950 h 1130300"/>
                    <a:gd name="connsiteX65" fmla="*/ 6737350 w 7924800"/>
                    <a:gd name="connsiteY65" fmla="*/ 577850 h 1130300"/>
                    <a:gd name="connsiteX66" fmla="*/ 6756400 w 7924800"/>
                    <a:gd name="connsiteY66" fmla="*/ 673100 h 1130300"/>
                    <a:gd name="connsiteX67" fmla="*/ 6864350 w 7924800"/>
                    <a:gd name="connsiteY67" fmla="*/ 654050 h 1130300"/>
                    <a:gd name="connsiteX68" fmla="*/ 6940550 w 7924800"/>
                    <a:gd name="connsiteY68" fmla="*/ 558800 h 1130300"/>
                    <a:gd name="connsiteX69" fmla="*/ 7169150 w 7924800"/>
                    <a:gd name="connsiteY69" fmla="*/ 590550 h 1130300"/>
                    <a:gd name="connsiteX70" fmla="*/ 7442200 w 7924800"/>
                    <a:gd name="connsiteY70" fmla="*/ 615950 h 1130300"/>
                    <a:gd name="connsiteX71" fmla="*/ 7924800 w 7924800"/>
                    <a:gd name="connsiteY71" fmla="*/ 0 h 1130300"/>
                    <a:gd name="connsiteX0" fmla="*/ 0 w 7924800"/>
                    <a:gd name="connsiteY0" fmla="*/ 939800 h 1130300"/>
                    <a:gd name="connsiteX1" fmla="*/ 241300 w 7924800"/>
                    <a:gd name="connsiteY1" fmla="*/ 933450 h 1130300"/>
                    <a:gd name="connsiteX2" fmla="*/ 393700 w 7924800"/>
                    <a:gd name="connsiteY2" fmla="*/ 901700 h 1130300"/>
                    <a:gd name="connsiteX3" fmla="*/ 584200 w 7924800"/>
                    <a:gd name="connsiteY3" fmla="*/ 844550 h 1130300"/>
                    <a:gd name="connsiteX4" fmla="*/ 812800 w 7924800"/>
                    <a:gd name="connsiteY4" fmla="*/ 857250 h 1130300"/>
                    <a:gd name="connsiteX5" fmla="*/ 996950 w 7924800"/>
                    <a:gd name="connsiteY5" fmla="*/ 927100 h 1130300"/>
                    <a:gd name="connsiteX6" fmla="*/ 1174750 w 7924800"/>
                    <a:gd name="connsiteY6" fmla="*/ 1003300 h 1130300"/>
                    <a:gd name="connsiteX7" fmla="*/ 1327150 w 7924800"/>
                    <a:gd name="connsiteY7" fmla="*/ 1066800 h 1130300"/>
                    <a:gd name="connsiteX8" fmla="*/ 1390650 w 7924800"/>
                    <a:gd name="connsiteY8" fmla="*/ 1073150 h 1130300"/>
                    <a:gd name="connsiteX9" fmla="*/ 1492250 w 7924800"/>
                    <a:gd name="connsiteY9" fmla="*/ 1073150 h 1130300"/>
                    <a:gd name="connsiteX10" fmla="*/ 1625600 w 7924800"/>
                    <a:gd name="connsiteY10" fmla="*/ 1035050 h 1130300"/>
                    <a:gd name="connsiteX11" fmla="*/ 1720850 w 7924800"/>
                    <a:gd name="connsiteY11" fmla="*/ 1003300 h 1130300"/>
                    <a:gd name="connsiteX12" fmla="*/ 1784350 w 7924800"/>
                    <a:gd name="connsiteY12" fmla="*/ 1016000 h 1130300"/>
                    <a:gd name="connsiteX13" fmla="*/ 1828800 w 7924800"/>
                    <a:gd name="connsiteY13" fmla="*/ 1060450 h 1130300"/>
                    <a:gd name="connsiteX14" fmla="*/ 1879600 w 7924800"/>
                    <a:gd name="connsiteY14" fmla="*/ 1092200 h 1130300"/>
                    <a:gd name="connsiteX15" fmla="*/ 1924050 w 7924800"/>
                    <a:gd name="connsiteY15" fmla="*/ 1123950 h 1130300"/>
                    <a:gd name="connsiteX16" fmla="*/ 1943100 w 7924800"/>
                    <a:gd name="connsiteY16" fmla="*/ 1130300 h 1130300"/>
                    <a:gd name="connsiteX17" fmla="*/ 2000250 w 7924800"/>
                    <a:gd name="connsiteY17" fmla="*/ 1130300 h 1130300"/>
                    <a:gd name="connsiteX18" fmla="*/ 2139950 w 7924800"/>
                    <a:gd name="connsiteY18" fmla="*/ 1092200 h 1130300"/>
                    <a:gd name="connsiteX19" fmla="*/ 2305050 w 7924800"/>
                    <a:gd name="connsiteY19" fmla="*/ 1041400 h 1130300"/>
                    <a:gd name="connsiteX20" fmla="*/ 2476500 w 7924800"/>
                    <a:gd name="connsiteY20" fmla="*/ 1009650 h 1130300"/>
                    <a:gd name="connsiteX21" fmla="*/ 2679700 w 7924800"/>
                    <a:gd name="connsiteY21" fmla="*/ 1009650 h 1130300"/>
                    <a:gd name="connsiteX22" fmla="*/ 2863850 w 7924800"/>
                    <a:gd name="connsiteY22" fmla="*/ 1028700 h 1130300"/>
                    <a:gd name="connsiteX23" fmla="*/ 3105150 w 7924800"/>
                    <a:gd name="connsiteY23" fmla="*/ 1035050 h 1130300"/>
                    <a:gd name="connsiteX24" fmla="*/ 3213100 w 7924800"/>
                    <a:gd name="connsiteY24" fmla="*/ 990600 h 1130300"/>
                    <a:gd name="connsiteX25" fmla="*/ 3200400 w 7924800"/>
                    <a:gd name="connsiteY25" fmla="*/ 933450 h 1130300"/>
                    <a:gd name="connsiteX26" fmla="*/ 3149600 w 7924800"/>
                    <a:gd name="connsiteY26" fmla="*/ 806450 h 1130300"/>
                    <a:gd name="connsiteX27" fmla="*/ 3086100 w 7924800"/>
                    <a:gd name="connsiteY27" fmla="*/ 730250 h 1130300"/>
                    <a:gd name="connsiteX28" fmla="*/ 3028950 w 7924800"/>
                    <a:gd name="connsiteY28" fmla="*/ 698500 h 1130300"/>
                    <a:gd name="connsiteX29" fmla="*/ 3003550 w 7924800"/>
                    <a:gd name="connsiteY29" fmla="*/ 692150 h 1130300"/>
                    <a:gd name="connsiteX30" fmla="*/ 2959100 w 7924800"/>
                    <a:gd name="connsiteY30" fmla="*/ 666750 h 1130300"/>
                    <a:gd name="connsiteX31" fmla="*/ 2959100 w 7924800"/>
                    <a:gd name="connsiteY31" fmla="*/ 666750 h 1130300"/>
                    <a:gd name="connsiteX32" fmla="*/ 2832100 w 7924800"/>
                    <a:gd name="connsiteY32" fmla="*/ 558800 h 1130300"/>
                    <a:gd name="connsiteX33" fmla="*/ 2749550 w 7924800"/>
                    <a:gd name="connsiteY33" fmla="*/ 450850 h 1130300"/>
                    <a:gd name="connsiteX34" fmla="*/ 2730500 w 7924800"/>
                    <a:gd name="connsiteY34" fmla="*/ 361950 h 1130300"/>
                    <a:gd name="connsiteX35" fmla="*/ 2768600 w 7924800"/>
                    <a:gd name="connsiteY35" fmla="*/ 311150 h 1130300"/>
                    <a:gd name="connsiteX36" fmla="*/ 2876550 w 7924800"/>
                    <a:gd name="connsiteY36" fmla="*/ 323850 h 1130300"/>
                    <a:gd name="connsiteX37" fmla="*/ 2952750 w 7924800"/>
                    <a:gd name="connsiteY37" fmla="*/ 387350 h 1130300"/>
                    <a:gd name="connsiteX38" fmla="*/ 2990850 w 7924800"/>
                    <a:gd name="connsiteY38" fmla="*/ 342900 h 1130300"/>
                    <a:gd name="connsiteX39" fmla="*/ 3022600 w 7924800"/>
                    <a:gd name="connsiteY39" fmla="*/ 254000 h 1130300"/>
                    <a:gd name="connsiteX40" fmla="*/ 3022600 w 7924800"/>
                    <a:gd name="connsiteY40" fmla="*/ 254000 h 1130300"/>
                    <a:gd name="connsiteX41" fmla="*/ 3060700 w 7924800"/>
                    <a:gd name="connsiteY41" fmla="*/ 336550 h 1130300"/>
                    <a:gd name="connsiteX42" fmla="*/ 3067050 w 7924800"/>
                    <a:gd name="connsiteY42" fmla="*/ 444500 h 1130300"/>
                    <a:gd name="connsiteX43" fmla="*/ 3162300 w 7924800"/>
                    <a:gd name="connsiteY43" fmla="*/ 571500 h 1130300"/>
                    <a:gd name="connsiteX44" fmla="*/ 3289300 w 7924800"/>
                    <a:gd name="connsiteY44" fmla="*/ 647700 h 1130300"/>
                    <a:gd name="connsiteX45" fmla="*/ 3429000 w 7924800"/>
                    <a:gd name="connsiteY45" fmla="*/ 679450 h 1130300"/>
                    <a:gd name="connsiteX46" fmla="*/ 3606800 w 7924800"/>
                    <a:gd name="connsiteY46" fmla="*/ 736600 h 1130300"/>
                    <a:gd name="connsiteX47" fmla="*/ 3797300 w 7924800"/>
                    <a:gd name="connsiteY47" fmla="*/ 749300 h 1130300"/>
                    <a:gd name="connsiteX48" fmla="*/ 4000500 w 7924800"/>
                    <a:gd name="connsiteY48" fmla="*/ 736600 h 1130300"/>
                    <a:gd name="connsiteX49" fmla="*/ 4171950 w 7924800"/>
                    <a:gd name="connsiteY49" fmla="*/ 755650 h 1130300"/>
                    <a:gd name="connsiteX50" fmla="*/ 4305300 w 7924800"/>
                    <a:gd name="connsiteY50" fmla="*/ 838200 h 1130300"/>
                    <a:gd name="connsiteX51" fmla="*/ 4438650 w 7924800"/>
                    <a:gd name="connsiteY51" fmla="*/ 958850 h 1130300"/>
                    <a:gd name="connsiteX52" fmla="*/ 4610100 w 7924800"/>
                    <a:gd name="connsiteY52" fmla="*/ 1047750 h 1130300"/>
                    <a:gd name="connsiteX53" fmla="*/ 4870450 w 7924800"/>
                    <a:gd name="connsiteY53" fmla="*/ 1073150 h 1130300"/>
                    <a:gd name="connsiteX54" fmla="*/ 4972050 w 7924800"/>
                    <a:gd name="connsiteY54" fmla="*/ 1111250 h 1130300"/>
                    <a:gd name="connsiteX55" fmla="*/ 5003800 w 7924800"/>
                    <a:gd name="connsiteY55" fmla="*/ 1060450 h 1130300"/>
                    <a:gd name="connsiteX56" fmla="*/ 5156200 w 7924800"/>
                    <a:gd name="connsiteY56" fmla="*/ 990600 h 1130300"/>
                    <a:gd name="connsiteX57" fmla="*/ 5302250 w 7924800"/>
                    <a:gd name="connsiteY57" fmla="*/ 914400 h 1130300"/>
                    <a:gd name="connsiteX58" fmla="*/ 5359400 w 7924800"/>
                    <a:gd name="connsiteY58" fmla="*/ 895350 h 1130300"/>
                    <a:gd name="connsiteX59" fmla="*/ 5613400 w 7924800"/>
                    <a:gd name="connsiteY59" fmla="*/ 717550 h 1130300"/>
                    <a:gd name="connsiteX60" fmla="*/ 5892800 w 7924800"/>
                    <a:gd name="connsiteY60" fmla="*/ 584200 h 1130300"/>
                    <a:gd name="connsiteX61" fmla="*/ 6146800 w 7924800"/>
                    <a:gd name="connsiteY61" fmla="*/ 584200 h 1130300"/>
                    <a:gd name="connsiteX62" fmla="*/ 6280150 w 7924800"/>
                    <a:gd name="connsiteY62" fmla="*/ 590550 h 1130300"/>
                    <a:gd name="connsiteX63" fmla="*/ 6451600 w 7924800"/>
                    <a:gd name="connsiteY63" fmla="*/ 527050 h 1130300"/>
                    <a:gd name="connsiteX64" fmla="*/ 6572250 w 7924800"/>
                    <a:gd name="connsiteY64" fmla="*/ 488950 h 1130300"/>
                    <a:gd name="connsiteX65" fmla="*/ 6737350 w 7924800"/>
                    <a:gd name="connsiteY65" fmla="*/ 577850 h 1130300"/>
                    <a:gd name="connsiteX66" fmla="*/ 6756400 w 7924800"/>
                    <a:gd name="connsiteY66" fmla="*/ 673100 h 1130300"/>
                    <a:gd name="connsiteX67" fmla="*/ 6864350 w 7924800"/>
                    <a:gd name="connsiteY67" fmla="*/ 654050 h 1130300"/>
                    <a:gd name="connsiteX68" fmla="*/ 6940550 w 7924800"/>
                    <a:gd name="connsiteY68" fmla="*/ 558800 h 1130300"/>
                    <a:gd name="connsiteX69" fmla="*/ 7169150 w 7924800"/>
                    <a:gd name="connsiteY69" fmla="*/ 590550 h 1130300"/>
                    <a:gd name="connsiteX70" fmla="*/ 7442200 w 7924800"/>
                    <a:gd name="connsiteY70" fmla="*/ 615950 h 1130300"/>
                    <a:gd name="connsiteX71" fmla="*/ 7918450 w 7924800"/>
                    <a:gd name="connsiteY71" fmla="*/ 654050 h 1130300"/>
                    <a:gd name="connsiteX72" fmla="*/ 7924800 w 7924800"/>
                    <a:gd name="connsiteY72" fmla="*/ 0 h 1130300"/>
                    <a:gd name="connsiteX0" fmla="*/ 0 w 7924800"/>
                    <a:gd name="connsiteY0" fmla="*/ 939800 h 1130300"/>
                    <a:gd name="connsiteX1" fmla="*/ 241300 w 7924800"/>
                    <a:gd name="connsiteY1" fmla="*/ 933450 h 1130300"/>
                    <a:gd name="connsiteX2" fmla="*/ 393700 w 7924800"/>
                    <a:gd name="connsiteY2" fmla="*/ 901700 h 1130300"/>
                    <a:gd name="connsiteX3" fmla="*/ 584200 w 7924800"/>
                    <a:gd name="connsiteY3" fmla="*/ 844550 h 1130300"/>
                    <a:gd name="connsiteX4" fmla="*/ 812800 w 7924800"/>
                    <a:gd name="connsiteY4" fmla="*/ 857250 h 1130300"/>
                    <a:gd name="connsiteX5" fmla="*/ 996950 w 7924800"/>
                    <a:gd name="connsiteY5" fmla="*/ 927100 h 1130300"/>
                    <a:gd name="connsiteX6" fmla="*/ 1174750 w 7924800"/>
                    <a:gd name="connsiteY6" fmla="*/ 1003300 h 1130300"/>
                    <a:gd name="connsiteX7" fmla="*/ 1327150 w 7924800"/>
                    <a:gd name="connsiteY7" fmla="*/ 1066800 h 1130300"/>
                    <a:gd name="connsiteX8" fmla="*/ 1390650 w 7924800"/>
                    <a:gd name="connsiteY8" fmla="*/ 1073150 h 1130300"/>
                    <a:gd name="connsiteX9" fmla="*/ 1492250 w 7924800"/>
                    <a:gd name="connsiteY9" fmla="*/ 1073150 h 1130300"/>
                    <a:gd name="connsiteX10" fmla="*/ 1625600 w 7924800"/>
                    <a:gd name="connsiteY10" fmla="*/ 1035050 h 1130300"/>
                    <a:gd name="connsiteX11" fmla="*/ 1720850 w 7924800"/>
                    <a:gd name="connsiteY11" fmla="*/ 1003300 h 1130300"/>
                    <a:gd name="connsiteX12" fmla="*/ 1784350 w 7924800"/>
                    <a:gd name="connsiteY12" fmla="*/ 1016000 h 1130300"/>
                    <a:gd name="connsiteX13" fmla="*/ 1828800 w 7924800"/>
                    <a:gd name="connsiteY13" fmla="*/ 1060450 h 1130300"/>
                    <a:gd name="connsiteX14" fmla="*/ 1879600 w 7924800"/>
                    <a:gd name="connsiteY14" fmla="*/ 1092200 h 1130300"/>
                    <a:gd name="connsiteX15" fmla="*/ 1924050 w 7924800"/>
                    <a:gd name="connsiteY15" fmla="*/ 1123950 h 1130300"/>
                    <a:gd name="connsiteX16" fmla="*/ 1943100 w 7924800"/>
                    <a:gd name="connsiteY16" fmla="*/ 1130300 h 1130300"/>
                    <a:gd name="connsiteX17" fmla="*/ 2000250 w 7924800"/>
                    <a:gd name="connsiteY17" fmla="*/ 1130300 h 1130300"/>
                    <a:gd name="connsiteX18" fmla="*/ 2139950 w 7924800"/>
                    <a:gd name="connsiteY18" fmla="*/ 1092200 h 1130300"/>
                    <a:gd name="connsiteX19" fmla="*/ 2305050 w 7924800"/>
                    <a:gd name="connsiteY19" fmla="*/ 1041400 h 1130300"/>
                    <a:gd name="connsiteX20" fmla="*/ 2476500 w 7924800"/>
                    <a:gd name="connsiteY20" fmla="*/ 1009650 h 1130300"/>
                    <a:gd name="connsiteX21" fmla="*/ 2679700 w 7924800"/>
                    <a:gd name="connsiteY21" fmla="*/ 1009650 h 1130300"/>
                    <a:gd name="connsiteX22" fmla="*/ 2863850 w 7924800"/>
                    <a:gd name="connsiteY22" fmla="*/ 1028700 h 1130300"/>
                    <a:gd name="connsiteX23" fmla="*/ 3105150 w 7924800"/>
                    <a:gd name="connsiteY23" fmla="*/ 1035050 h 1130300"/>
                    <a:gd name="connsiteX24" fmla="*/ 3213100 w 7924800"/>
                    <a:gd name="connsiteY24" fmla="*/ 990600 h 1130300"/>
                    <a:gd name="connsiteX25" fmla="*/ 3200400 w 7924800"/>
                    <a:gd name="connsiteY25" fmla="*/ 933450 h 1130300"/>
                    <a:gd name="connsiteX26" fmla="*/ 3149600 w 7924800"/>
                    <a:gd name="connsiteY26" fmla="*/ 806450 h 1130300"/>
                    <a:gd name="connsiteX27" fmla="*/ 3086100 w 7924800"/>
                    <a:gd name="connsiteY27" fmla="*/ 730250 h 1130300"/>
                    <a:gd name="connsiteX28" fmla="*/ 3028950 w 7924800"/>
                    <a:gd name="connsiteY28" fmla="*/ 698500 h 1130300"/>
                    <a:gd name="connsiteX29" fmla="*/ 3003550 w 7924800"/>
                    <a:gd name="connsiteY29" fmla="*/ 692150 h 1130300"/>
                    <a:gd name="connsiteX30" fmla="*/ 2959100 w 7924800"/>
                    <a:gd name="connsiteY30" fmla="*/ 666750 h 1130300"/>
                    <a:gd name="connsiteX31" fmla="*/ 2959100 w 7924800"/>
                    <a:gd name="connsiteY31" fmla="*/ 666750 h 1130300"/>
                    <a:gd name="connsiteX32" fmla="*/ 2832100 w 7924800"/>
                    <a:gd name="connsiteY32" fmla="*/ 558800 h 1130300"/>
                    <a:gd name="connsiteX33" fmla="*/ 2749550 w 7924800"/>
                    <a:gd name="connsiteY33" fmla="*/ 450850 h 1130300"/>
                    <a:gd name="connsiteX34" fmla="*/ 2730500 w 7924800"/>
                    <a:gd name="connsiteY34" fmla="*/ 361950 h 1130300"/>
                    <a:gd name="connsiteX35" fmla="*/ 2768600 w 7924800"/>
                    <a:gd name="connsiteY35" fmla="*/ 311150 h 1130300"/>
                    <a:gd name="connsiteX36" fmla="*/ 2876550 w 7924800"/>
                    <a:gd name="connsiteY36" fmla="*/ 323850 h 1130300"/>
                    <a:gd name="connsiteX37" fmla="*/ 2952750 w 7924800"/>
                    <a:gd name="connsiteY37" fmla="*/ 387350 h 1130300"/>
                    <a:gd name="connsiteX38" fmla="*/ 2990850 w 7924800"/>
                    <a:gd name="connsiteY38" fmla="*/ 342900 h 1130300"/>
                    <a:gd name="connsiteX39" fmla="*/ 3022600 w 7924800"/>
                    <a:gd name="connsiteY39" fmla="*/ 254000 h 1130300"/>
                    <a:gd name="connsiteX40" fmla="*/ 3022600 w 7924800"/>
                    <a:gd name="connsiteY40" fmla="*/ 254000 h 1130300"/>
                    <a:gd name="connsiteX41" fmla="*/ 3060700 w 7924800"/>
                    <a:gd name="connsiteY41" fmla="*/ 336550 h 1130300"/>
                    <a:gd name="connsiteX42" fmla="*/ 3067050 w 7924800"/>
                    <a:gd name="connsiteY42" fmla="*/ 444500 h 1130300"/>
                    <a:gd name="connsiteX43" fmla="*/ 3162300 w 7924800"/>
                    <a:gd name="connsiteY43" fmla="*/ 571500 h 1130300"/>
                    <a:gd name="connsiteX44" fmla="*/ 3289300 w 7924800"/>
                    <a:gd name="connsiteY44" fmla="*/ 647700 h 1130300"/>
                    <a:gd name="connsiteX45" fmla="*/ 3429000 w 7924800"/>
                    <a:gd name="connsiteY45" fmla="*/ 679450 h 1130300"/>
                    <a:gd name="connsiteX46" fmla="*/ 3606800 w 7924800"/>
                    <a:gd name="connsiteY46" fmla="*/ 736600 h 1130300"/>
                    <a:gd name="connsiteX47" fmla="*/ 3797300 w 7924800"/>
                    <a:gd name="connsiteY47" fmla="*/ 749300 h 1130300"/>
                    <a:gd name="connsiteX48" fmla="*/ 4000500 w 7924800"/>
                    <a:gd name="connsiteY48" fmla="*/ 736600 h 1130300"/>
                    <a:gd name="connsiteX49" fmla="*/ 4171950 w 7924800"/>
                    <a:gd name="connsiteY49" fmla="*/ 755650 h 1130300"/>
                    <a:gd name="connsiteX50" fmla="*/ 4305300 w 7924800"/>
                    <a:gd name="connsiteY50" fmla="*/ 838200 h 1130300"/>
                    <a:gd name="connsiteX51" fmla="*/ 4438650 w 7924800"/>
                    <a:gd name="connsiteY51" fmla="*/ 958850 h 1130300"/>
                    <a:gd name="connsiteX52" fmla="*/ 4610100 w 7924800"/>
                    <a:gd name="connsiteY52" fmla="*/ 1047750 h 1130300"/>
                    <a:gd name="connsiteX53" fmla="*/ 4870450 w 7924800"/>
                    <a:gd name="connsiteY53" fmla="*/ 1073150 h 1130300"/>
                    <a:gd name="connsiteX54" fmla="*/ 4972050 w 7924800"/>
                    <a:gd name="connsiteY54" fmla="*/ 1111250 h 1130300"/>
                    <a:gd name="connsiteX55" fmla="*/ 5003800 w 7924800"/>
                    <a:gd name="connsiteY55" fmla="*/ 1060450 h 1130300"/>
                    <a:gd name="connsiteX56" fmla="*/ 5156200 w 7924800"/>
                    <a:gd name="connsiteY56" fmla="*/ 990600 h 1130300"/>
                    <a:gd name="connsiteX57" fmla="*/ 5302250 w 7924800"/>
                    <a:gd name="connsiteY57" fmla="*/ 914400 h 1130300"/>
                    <a:gd name="connsiteX58" fmla="*/ 5359400 w 7924800"/>
                    <a:gd name="connsiteY58" fmla="*/ 895350 h 1130300"/>
                    <a:gd name="connsiteX59" fmla="*/ 5613400 w 7924800"/>
                    <a:gd name="connsiteY59" fmla="*/ 717550 h 1130300"/>
                    <a:gd name="connsiteX60" fmla="*/ 5892800 w 7924800"/>
                    <a:gd name="connsiteY60" fmla="*/ 584200 h 1130300"/>
                    <a:gd name="connsiteX61" fmla="*/ 6146800 w 7924800"/>
                    <a:gd name="connsiteY61" fmla="*/ 584200 h 1130300"/>
                    <a:gd name="connsiteX62" fmla="*/ 6280150 w 7924800"/>
                    <a:gd name="connsiteY62" fmla="*/ 590550 h 1130300"/>
                    <a:gd name="connsiteX63" fmla="*/ 6451600 w 7924800"/>
                    <a:gd name="connsiteY63" fmla="*/ 527050 h 1130300"/>
                    <a:gd name="connsiteX64" fmla="*/ 6572250 w 7924800"/>
                    <a:gd name="connsiteY64" fmla="*/ 488950 h 1130300"/>
                    <a:gd name="connsiteX65" fmla="*/ 6737350 w 7924800"/>
                    <a:gd name="connsiteY65" fmla="*/ 577850 h 1130300"/>
                    <a:gd name="connsiteX66" fmla="*/ 6756400 w 7924800"/>
                    <a:gd name="connsiteY66" fmla="*/ 673100 h 1130300"/>
                    <a:gd name="connsiteX67" fmla="*/ 6864350 w 7924800"/>
                    <a:gd name="connsiteY67" fmla="*/ 654050 h 1130300"/>
                    <a:gd name="connsiteX68" fmla="*/ 6940550 w 7924800"/>
                    <a:gd name="connsiteY68" fmla="*/ 558800 h 1130300"/>
                    <a:gd name="connsiteX69" fmla="*/ 7169150 w 7924800"/>
                    <a:gd name="connsiteY69" fmla="*/ 590550 h 1130300"/>
                    <a:gd name="connsiteX70" fmla="*/ 7442200 w 7924800"/>
                    <a:gd name="connsiteY70" fmla="*/ 615950 h 1130300"/>
                    <a:gd name="connsiteX71" fmla="*/ 7918450 w 7924800"/>
                    <a:gd name="connsiteY71" fmla="*/ 654050 h 1130300"/>
                    <a:gd name="connsiteX72" fmla="*/ 7924800 w 7924800"/>
                    <a:gd name="connsiteY72" fmla="*/ 0 h 1130300"/>
                    <a:gd name="connsiteX0" fmla="*/ 0 w 7918450"/>
                    <a:gd name="connsiteY0" fmla="*/ 946150 h 1136650"/>
                    <a:gd name="connsiteX1" fmla="*/ 241300 w 7918450"/>
                    <a:gd name="connsiteY1" fmla="*/ 939800 h 1136650"/>
                    <a:gd name="connsiteX2" fmla="*/ 393700 w 7918450"/>
                    <a:gd name="connsiteY2" fmla="*/ 908050 h 1136650"/>
                    <a:gd name="connsiteX3" fmla="*/ 584200 w 7918450"/>
                    <a:gd name="connsiteY3" fmla="*/ 850900 h 1136650"/>
                    <a:gd name="connsiteX4" fmla="*/ 812800 w 7918450"/>
                    <a:gd name="connsiteY4" fmla="*/ 863600 h 1136650"/>
                    <a:gd name="connsiteX5" fmla="*/ 996950 w 7918450"/>
                    <a:gd name="connsiteY5" fmla="*/ 933450 h 1136650"/>
                    <a:gd name="connsiteX6" fmla="*/ 1174750 w 7918450"/>
                    <a:gd name="connsiteY6" fmla="*/ 1009650 h 1136650"/>
                    <a:gd name="connsiteX7" fmla="*/ 1327150 w 7918450"/>
                    <a:gd name="connsiteY7" fmla="*/ 1073150 h 1136650"/>
                    <a:gd name="connsiteX8" fmla="*/ 1390650 w 7918450"/>
                    <a:gd name="connsiteY8" fmla="*/ 1079500 h 1136650"/>
                    <a:gd name="connsiteX9" fmla="*/ 1492250 w 7918450"/>
                    <a:gd name="connsiteY9" fmla="*/ 1079500 h 1136650"/>
                    <a:gd name="connsiteX10" fmla="*/ 1625600 w 7918450"/>
                    <a:gd name="connsiteY10" fmla="*/ 1041400 h 1136650"/>
                    <a:gd name="connsiteX11" fmla="*/ 1720850 w 7918450"/>
                    <a:gd name="connsiteY11" fmla="*/ 1009650 h 1136650"/>
                    <a:gd name="connsiteX12" fmla="*/ 1784350 w 7918450"/>
                    <a:gd name="connsiteY12" fmla="*/ 1022350 h 1136650"/>
                    <a:gd name="connsiteX13" fmla="*/ 1828800 w 7918450"/>
                    <a:gd name="connsiteY13" fmla="*/ 1066800 h 1136650"/>
                    <a:gd name="connsiteX14" fmla="*/ 1879600 w 7918450"/>
                    <a:gd name="connsiteY14" fmla="*/ 1098550 h 1136650"/>
                    <a:gd name="connsiteX15" fmla="*/ 1924050 w 7918450"/>
                    <a:gd name="connsiteY15" fmla="*/ 1130300 h 1136650"/>
                    <a:gd name="connsiteX16" fmla="*/ 1943100 w 7918450"/>
                    <a:gd name="connsiteY16" fmla="*/ 1136650 h 1136650"/>
                    <a:gd name="connsiteX17" fmla="*/ 2000250 w 7918450"/>
                    <a:gd name="connsiteY17" fmla="*/ 1136650 h 1136650"/>
                    <a:gd name="connsiteX18" fmla="*/ 2139950 w 7918450"/>
                    <a:gd name="connsiteY18" fmla="*/ 1098550 h 1136650"/>
                    <a:gd name="connsiteX19" fmla="*/ 2305050 w 7918450"/>
                    <a:gd name="connsiteY19" fmla="*/ 1047750 h 1136650"/>
                    <a:gd name="connsiteX20" fmla="*/ 2476500 w 7918450"/>
                    <a:gd name="connsiteY20" fmla="*/ 1016000 h 1136650"/>
                    <a:gd name="connsiteX21" fmla="*/ 2679700 w 7918450"/>
                    <a:gd name="connsiteY21" fmla="*/ 1016000 h 1136650"/>
                    <a:gd name="connsiteX22" fmla="*/ 2863850 w 7918450"/>
                    <a:gd name="connsiteY22" fmla="*/ 1035050 h 1136650"/>
                    <a:gd name="connsiteX23" fmla="*/ 3105150 w 7918450"/>
                    <a:gd name="connsiteY23" fmla="*/ 1041400 h 1136650"/>
                    <a:gd name="connsiteX24" fmla="*/ 3213100 w 7918450"/>
                    <a:gd name="connsiteY24" fmla="*/ 996950 h 1136650"/>
                    <a:gd name="connsiteX25" fmla="*/ 3200400 w 7918450"/>
                    <a:gd name="connsiteY25" fmla="*/ 939800 h 1136650"/>
                    <a:gd name="connsiteX26" fmla="*/ 3149600 w 7918450"/>
                    <a:gd name="connsiteY26" fmla="*/ 812800 h 1136650"/>
                    <a:gd name="connsiteX27" fmla="*/ 3086100 w 7918450"/>
                    <a:gd name="connsiteY27" fmla="*/ 736600 h 1136650"/>
                    <a:gd name="connsiteX28" fmla="*/ 3028950 w 7918450"/>
                    <a:gd name="connsiteY28" fmla="*/ 704850 h 1136650"/>
                    <a:gd name="connsiteX29" fmla="*/ 3003550 w 7918450"/>
                    <a:gd name="connsiteY29" fmla="*/ 698500 h 1136650"/>
                    <a:gd name="connsiteX30" fmla="*/ 2959100 w 7918450"/>
                    <a:gd name="connsiteY30" fmla="*/ 673100 h 1136650"/>
                    <a:gd name="connsiteX31" fmla="*/ 2959100 w 7918450"/>
                    <a:gd name="connsiteY31" fmla="*/ 673100 h 1136650"/>
                    <a:gd name="connsiteX32" fmla="*/ 2832100 w 7918450"/>
                    <a:gd name="connsiteY32" fmla="*/ 565150 h 1136650"/>
                    <a:gd name="connsiteX33" fmla="*/ 2749550 w 7918450"/>
                    <a:gd name="connsiteY33" fmla="*/ 457200 h 1136650"/>
                    <a:gd name="connsiteX34" fmla="*/ 2730500 w 7918450"/>
                    <a:gd name="connsiteY34" fmla="*/ 368300 h 1136650"/>
                    <a:gd name="connsiteX35" fmla="*/ 2768600 w 7918450"/>
                    <a:gd name="connsiteY35" fmla="*/ 317500 h 1136650"/>
                    <a:gd name="connsiteX36" fmla="*/ 2876550 w 7918450"/>
                    <a:gd name="connsiteY36" fmla="*/ 330200 h 1136650"/>
                    <a:gd name="connsiteX37" fmla="*/ 2952750 w 7918450"/>
                    <a:gd name="connsiteY37" fmla="*/ 393700 h 1136650"/>
                    <a:gd name="connsiteX38" fmla="*/ 2990850 w 7918450"/>
                    <a:gd name="connsiteY38" fmla="*/ 349250 h 1136650"/>
                    <a:gd name="connsiteX39" fmla="*/ 3022600 w 7918450"/>
                    <a:gd name="connsiteY39" fmla="*/ 260350 h 1136650"/>
                    <a:gd name="connsiteX40" fmla="*/ 3022600 w 7918450"/>
                    <a:gd name="connsiteY40" fmla="*/ 260350 h 1136650"/>
                    <a:gd name="connsiteX41" fmla="*/ 3060700 w 7918450"/>
                    <a:gd name="connsiteY41" fmla="*/ 342900 h 1136650"/>
                    <a:gd name="connsiteX42" fmla="*/ 3067050 w 7918450"/>
                    <a:gd name="connsiteY42" fmla="*/ 450850 h 1136650"/>
                    <a:gd name="connsiteX43" fmla="*/ 3162300 w 7918450"/>
                    <a:gd name="connsiteY43" fmla="*/ 577850 h 1136650"/>
                    <a:gd name="connsiteX44" fmla="*/ 3289300 w 7918450"/>
                    <a:gd name="connsiteY44" fmla="*/ 654050 h 1136650"/>
                    <a:gd name="connsiteX45" fmla="*/ 3429000 w 7918450"/>
                    <a:gd name="connsiteY45" fmla="*/ 685800 h 1136650"/>
                    <a:gd name="connsiteX46" fmla="*/ 3606800 w 7918450"/>
                    <a:gd name="connsiteY46" fmla="*/ 742950 h 1136650"/>
                    <a:gd name="connsiteX47" fmla="*/ 3797300 w 7918450"/>
                    <a:gd name="connsiteY47" fmla="*/ 755650 h 1136650"/>
                    <a:gd name="connsiteX48" fmla="*/ 4000500 w 7918450"/>
                    <a:gd name="connsiteY48" fmla="*/ 742950 h 1136650"/>
                    <a:gd name="connsiteX49" fmla="*/ 4171950 w 7918450"/>
                    <a:gd name="connsiteY49" fmla="*/ 762000 h 1136650"/>
                    <a:gd name="connsiteX50" fmla="*/ 4305300 w 7918450"/>
                    <a:gd name="connsiteY50" fmla="*/ 844550 h 1136650"/>
                    <a:gd name="connsiteX51" fmla="*/ 4438650 w 7918450"/>
                    <a:gd name="connsiteY51" fmla="*/ 965200 h 1136650"/>
                    <a:gd name="connsiteX52" fmla="*/ 4610100 w 7918450"/>
                    <a:gd name="connsiteY52" fmla="*/ 1054100 h 1136650"/>
                    <a:gd name="connsiteX53" fmla="*/ 4870450 w 7918450"/>
                    <a:gd name="connsiteY53" fmla="*/ 1079500 h 1136650"/>
                    <a:gd name="connsiteX54" fmla="*/ 4972050 w 7918450"/>
                    <a:gd name="connsiteY54" fmla="*/ 1117600 h 1136650"/>
                    <a:gd name="connsiteX55" fmla="*/ 5003800 w 7918450"/>
                    <a:gd name="connsiteY55" fmla="*/ 1066800 h 1136650"/>
                    <a:gd name="connsiteX56" fmla="*/ 5156200 w 7918450"/>
                    <a:gd name="connsiteY56" fmla="*/ 996950 h 1136650"/>
                    <a:gd name="connsiteX57" fmla="*/ 5302250 w 7918450"/>
                    <a:gd name="connsiteY57" fmla="*/ 920750 h 1136650"/>
                    <a:gd name="connsiteX58" fmla="*/ 5359400 w 7918450"/>
                    <a:gd name="connsiteY58" fmla="*/ 901700 h 1136650"/>
                    <a:gd name="connsiteX59" fmla="*/ 5613400 w 7918450"/>
                    <a:gd name="connsiteY59" fmla="*/ 723900 h 1136650"/>
                    <a:gd name="connsiteX60" fmla="*/ 5892800 w 7918450"/>
                    <a:gd name="connsiteY60" fmla="*/ 590550 h 1136650"/>
                    <a:gd name="connsiteX61" fmla="*/ 6146800 w 7918450"/>
                    <a:gd name="connsiteY61" fmla="*/ 590550 h 1136650"/>
                    <a:gd name="connsiteX62" fmla="*/ 6280150 w 7918450"/>
                    <a:gd name="connsiteY62" fmla="*/ 596900 h 1136650"/>
                    <a:gd name="connsiteX63" fmla="*/ 6451600 w 7918450"/>
                    <a:gd name="connsiteY63" fmla="*/ 533400 h 1136650"/>
                    <a:gd name="connsiteX64" fmla="*/ 6572250 w 7918450"/>
                    <a:gd name="connsiteY64" fmla="*/ 495300 h 1136650"/>
                    <a:gd name="connsiteX65" fmla="*/ 6737350 w 7918450"/>
                    <a:gd name="connsiteY65" fmla="*/ 584200 h 1136650"/>
                    <a:gd name="connsiteX66" fmla="*/ 6756400 w 7918450"/>
                    <a:gd name="connsiteY66" fmla="*/ 679450 h 1136650"/>
                    <a:gd name="connsiteX67" fmla="*/ 6864350 w 7918450"/>
                    <a:gd name="connsiteY67" fmla="*/ 660400 h 1136650"/>
                    <a:gd name="connsiteX68" fmla="*/ 6940550 w 7918450"/>
                    <a:gd name="connsiteY68" fmla="*/ 565150 h 1136650"/>
                    <a:gd name="connsiteX69" fmla="*/ 7169150 w 7918450"/>
                    <a:gd name="connsiteY69" fmla="*/ 596900 h 1136650"/>
                    <a:gd name="connsiteX70" fmla="*/ 7442200 w 7918450"/>
                    <a:gd name="connsiteY70" fmla="*/ 622300 h 1136650"/>
                    <a:gd name="connsiteX71" fmla="*/ 7918450 w 7918450"/>
                    <a:gd name="connsiteY71" fmla="*/ 660400 h 1136650"/>
                    <a:gd name="connsiteX72" fmla="*/ 3854450 w 7918450"/>
                    <a:gd name="connsiteY72" fmla="*/ 0 h 1136650"/>
                    <a:gd name="connsiteX0" fmla="*/ 0 w 8204516"/>
                    <a:gd name="connsiteY0" fmla="*/ 956431 h 1146931"/>
                    <a:gd name="connsiteX1" fmla="*/ 241300 w 8204516"/>
                    <a:gd name="connsiteY1" fmla="*/ 950081 h 1146931"/>
                    <a:gd name="connsiteX2" fmla="*/ 393700 w 8204516"/>
                    <a:gd name="connsiteY2" fmla="*/ 918331 h 1146931"/>
                    <a:gd name="connsiteX3" fmla="*/ 584200 w 8204516"/>
                    <a:gd name="connsiteY3" fmla="*/ 861181 h 1146931"/>
                    <a:gd name="connsiteX4" fmla="*/ 812800 w 8204516"/>
                    <a:gd name="connsiteY4" fmla="*/ 873881 h 1146931"/>
                    <a:gd name="connsiteX5" fmla="*/ 996950 w 8204516"/>
                    <a:gd name="connsiteY5" fmla="*/ 943731 h 1146931"/>
                    <a:gd name="connsiteX6" fmla="*/ 1174750 w 8204516"/>
                    <a:gd name="connsiteY6" fmla="*/ 1019931 h 1146931"/>
                    <a:gd name="connsiteX7" fmla="*/ 1327150 w 8204516"/>
                    <a:gd name="connsiteY7" fmla="*/ 1083431 h 1146931"/>
                    <a:gd name="connsiteX8" fmla="*/ 1390650 w 8204516"/>
                    <a:gd name="connsiteY8" fmla="*/ 1089781 h 1146931"/>
                    <a:gd name="connsiteX9" fmla="*/ 1492250 w 8204516"/>
                    <a:gd name="connsiteY9" fmla="*/ 1089781 h 1146931"/>
                    <a:gd name="connsiteX10" fmla="*/ 1625600 w 8204516"/>
                    <a:gd name="connsiteY10" fmla="*/ 1051681 h 1146931"/>
                    <a:gd name="connsiteX11" fmla="*/ 1720850 w 8204516"/>
                    <a:gd name="connsiteY11" fmla="*/ 1019931 h 1146931"/>
                    <a:gd name="connsiteX12" fmla="*/ 1784350 w 8204516"/>
                    <a:gd name="connsiteY12" fmla="*/ 1032631 h 1146931"/>
                    <a:gd name="connsiteX13" fmla="*/ 1828800 w 8204516"/>
                    <a:gd name="connsiteY13" fmla="*/ 1077081 h 1146931"/>
                    <a:gd name="connsiteX14" fmla="*/ 1879600 w 8204516"/>
                    <a:gd name="connsiteY14" fmla="*/ 1108831 h 1146931"/>
                    <a:gd name="connsiteX15" fmla="*/ 1924050 w 8204516"/>
                    <a:gd name="connsiteY15" fmla="*/ 1140581 h 1146931"/>
                    <a:gd name="connsiteX16" fmla="*/ 1943100 w 8204516"/>
                    <a:gd name="connsiteY16" fmla="*/ 1146931 h 1146931"/>
                    <a:gd name="connsiteX17" fmla="*/ 2000250 w 8204516"/>
                    <a:gd name="connsiteY17" fmla="*/ 1146931 h 1146931"/>
                    <a:gd name="connsiteX18" fmla="*/ 2139950 w 8204516"/>
                    <a:gd name="connsiteY18" fmla="*/ 1108831 h 1146931"/>
                    <a:gd name="connsiteX19" fmla="*/ 2305050 w 8204516"/>
                    <a:gd name="connsiteY19" fmla="*/ 1058031 h 1146931"/>
                    <a:gd name="connsiteX20" fmla="*/ 2476500 w 8204516"/>
                    <a:gd name="connsiteY20" fmla="*/ 1026281 h 1146931"/>
                    <a:gd name="connsiteX21" fmla="*/ 2679700 w 8204516"/>
                    <a:gd name="connsiteY21" fmla="*/ 1026281 h 1146931"/>
                    <a:gd name="connsiteX22" fmla="*/ 2863850 w 8204516"/>
                    <a:gd name="connsiteY22" fmla="*/ 1045331 h 1146931"/>
                    <a:gd name="connsiteX23" fmla="*/ 3105150 w 8204516"/>
                    <a:gd name="connsiteY23" fmla="*/ 1051681 h 1146931"/>
                    <a:gd name="connsiteX24" fmla="*/ 3213100 w 8204516"/>
                    <a:gd name="connsiteY24" fmla="*/ 1007231 h 1146931"/>
                    <a:gd name="connsiteX25" fmla="*/ 3200400 w 8204516"/>
                    <a:gd name="connsiteY25" fmla="*/ 950081 h 1146931"/>
                    <a:gd name="connsiteX26" fmla="*/ 3149600 w 8204516"/>
                    <a:gd name="connsiteY26" fmla="*/ 823081 h 1146931"/>
                    <a:gd name="connsiteX27" fmla="*/ 3086100 w 8204516"/>
                    <a:gd name="connsiteY27" fmla="*/ 746881 h 1146931"/>
                    <a:gd name="connsiteX28" fmla="*/ 3028950 w 8204516"/>
                    <a:gd name="connsiteY28" fmla="*/ 715131 h 1146931"/>
                    <a:gd name="connsiteX29" fmla="*/ 3003550 w 8204516"/>
                    <a:gd name="connsiteY29" fmla="*/ 708781 h 1146931"/>
                    <a:gd name="connsiteX30" fmla="*/ 2959100 w 8204516"/>
                    <a:gd name="connsiteY30" fmla="*/ 683381 h 1146931"/>
                    <a:gd name="connsiteX31" fmla="*/ 2959100 w 8204516"/>
                    <a:gd name="connsiteY31" fmla="*/ 683381 h 1146931"/>
                    <a:gd name="connsiteX32" fmla="*/ 2832100 w 8204516"/>
                    <a:gd name="connsiteY32" fmla="*/ 575431 h 1146931"/>
                    <a:gd name="connsiteX33" fmla="*/ 2749550 w 8204516"/>
                    <a:gd name="connsiteY33" fmla="*/ 467481 h 1146931"/>
                    <a:gd name="connsiteX34" fmla="*/ 2730500 w 8204516"/>
                    <a:gd name="connsiteY34" fmla="*/ 378581 h 1146931"/>
                    <a:gd name="connsiteX35" fmla="*/ 2768600 w 8204516"/>
                    <a:gd name="connsiteY35" fmla="*/ 327781 h 1146931"/>
                    <a:gd name="connsiteX36" fmla="*/ 2876550 w 8204516"/>
                    <a:gd name="connsiteY36" fmla="*/ 340481 h 1146931"/>
                    <a:gd name="connsiteX37" fmla="*/ 2952750 w 8204516"/>
                    <a:gd name="connsiteY37" fmla="*/ 403981 h 1146931"/>
                    <a:gd name="connsiteX38" fmla="*/ 2990850 w 8204516"/>
                    <a:gd name="connsiteY38" fmla="*/ 359531 h 1146931"/>
                    <a:gd name="connsiteX39" fmla="*/ 3022600 w 8204516"/>
                    <a:gd name="connsiteY39" fmla="*/ 270631 h 1146931"/>
                    <a:gd name="connsiteX40" fmla="*/ 3022600 w 8204516"/>
                    <a:gd name="connsiteY40" fmla="*/ 270631 h 1146931"/>
                    <a:gd name="connsiteX41" fmla="*/ 3060700 w 8204516"/>
                    <a:gd name="connsiteY41" fmla="*/ 353181 h 1146931"/>
                    <a:gd name="connsiteX42" fmla="*/ 3067050 w 8204516"/>
                    <a:gd name="connsiteY42" fmla="*/ 461131 h 1146931"/>
                    <a:gd name="connsiteX43" fmla="*/ 3162300 w 8204516"/>
                    <a:gd name="connsiteY43" fmla="*/ 588131 h 1146931"/>
                    <a:gd name="connsiteX44" fmla="*/ 3289300 w 8204516"/>
                    <a:gd name="connsiteY44" fmla="*/ 664331 h 1146931"/>
                    <a:gd name="connsiteX45" fmla="*/ 3429000 w 8204516"/>
                    <a:gd name="connsiteY45" fmla="*/ 696081 h 1146931"/>
                    <a:gd name="connsiteX46" fmla="*/ 3606800 w 8204516"/>
                    <a:gd name="connsiteY46" fmla="*/ 753231 h 1146931"/>
                    <a:gd name="connsiteX47" fmla="*/ 3797300 w 8204516"/>
                    <a:gd name="connsiteY47" fmla="*/ 765931 h 1146931"/>
                    <a:gd name="connsiteX48" fmla="*/ 4000500 w 8204516"/>
                    <a:gd name="connsiteY48" fmla="*/ 753231 h 1146931"/>
                    <a:gd name="connsiteX49" fmla="*/ 4171950 w 8204516"/>
                    <a:gd name="connsiteY49" fmla="*/ 772281 h 1146931"/>
                    <a:gd name="connsiteX50" fmla="*/ 4305300 w 8204516"/>
                    <a:gd name="connsiteY50" fmla="*/ 854831 h 1146931"/>
                    <a:gd name="connsiteX51" fmla="*/ 4438650 w 8204516"/>
                    <a:gd name="connsiteY51" fmla="*/ 975481 h 1146931"/>
                    <a:gd name="connsiteX52" fmla="*/ 4610100 w 8204516"/>
                    <a:gd name="connsiteY52" fmla="*/ 1064381 h 1146931"/>
                    <a:gd name="connsiteX53" fmla="*/ 4870450 w 8204516"/>
                    <a:gd name="connsiteY53" fmla="*/ 1089781 h 1146931"/>
                    <a:gd name="connsiteX54" fmla="*/ 4972050 w 8204516"/>
                    <a:gd name="connsiteY54" fmla="*/ 1127881 h 1146931"/>
                    <a:gd name="connsiteX55" fmla="*/ 5003800 w 8204516"/>
                    <a:gd name="connsiteY55" fmla="*/ 1077081 h 1146931"/>
                    <a:gd name="connsiteX56" fmla="*/ 5156200 w 8204516"/>
                    <a:gd name="connsiteY56" fmla="*/ 1007231 h 1146931"/>
                    <a:gd name="connsiteX57" fmla="*/ 5302250 w 8204516"/>
                    <a:gd name="connsiteY57" fmla="*/ 931031 h 1146931"/>
                    <a:gd name="connsiteX58" fmla="*/ 5359400 w 8204516"/>
                    <a:gd name="connsiteY58" fmla="*/ 911981 h 1146931"/>
                    <a:gd name="connsiteX59" fmla="*/ 5613400 w 8204516"/>
                    <a:gd name="connsiteY59" fmla="*/ 734181 h 1146931"/>
                    <a:gd name="connsiteX60" fmla="*/ 5892800 w 8204516"/>
                    <a:gd name="connsiteY60" fmla="*/ 600831 h 1146931"/>
                    <a:gd name="connsiteX61" fmla="*/ 6146800 w 8204516"/>
                    <a:gd name="connsiteY61" fmla="*/ 600831 h 1146931"/>
                    <a:gd name="connsiteX62" fmla="*/ 6280150 w 8204516"/>
                    <a:gd name="connsiteY62" fmla="*/ 607181 h 1146931"/>
                    <a:gd name="connsiteX63" fmla="*/ 6451600 w 8204516"/>
                    <a:gd name="connsiteY63" fmla="*/ 543681 h 1146931"/>
                    <a:gd name="connsiteX64" fmla="*/ 6572250 w 8204516"/>
                    <a:gd name="connsiteY64" fmla="*/ 505581 h 1146931"/>
                    <a:gd name="connsiteX65" fmla="*/ 6737350 w 8204516"/>
                    <a:gd name="connsiteY65" fmla="*/ 594481 h 1146931"/>
                    <a:gd name="connsiteX66" fmla="*/ 6756400 w 8204516"/>
                    <a:gd name="connsiteY66" fmla="*/ 689731 h 1146931"/>
                    <a:gd name="connsiteX67" fmla="*/ 6864350 w 8204516"/>
                    <a:gd name="connsiteY67" fmla="*/ 670681 h 1146931"/>
                    <a:gd name="connsiteX68" fmla="*/ 6940550 w 8204516"/>
                    <a:gd name="connsiteY68" fmla="*/ 575431 h 1146931"/>
                    <a:gd name="connsiteX69" fmla="*/ 7169150 w 8204516"/>
                    <a:gd name="connsiteY69" fmla="*/ 607181 h 1146931"/>
                    <a:gd name="connsiteX70" fmla="*/ 7442200 w 8204516"/>
                    <a:gd name="connsiteY70" fmla="*/ 632581 h 1146931"/>
                    <a:gd name="connsiteX71" fmla="*/ 7918450 w 8204516"/>
                    <a:gd name="connsiteY71" fmla="*/ 670681 h 1146931"/>
                    <a:gd name="connsiteX72" fmla="*/ 7924800 w 8204516"/>
                    <a:gd name="connsiteY72" fmla="*/ 42031 h 1146931"/>
                    <a:gd name="connsiteX73" fmla="*/ 3854450 w 8204516"/>
                    <a:gd name="connsiteY73" fmla="*/ 10281 h 1146931"/>
                    <a:gd name="connsiteX0" fmla="*/ 0 w 8204516"/>
                    <a:gd name="connsiteY0" fmla="*/ 946150 h 1136650"/>
                    <a:gd name="connsiteX1" fmla="*/ 241300 w 8204516"/>
                    <a:gd name="connsiteY1" fmla="*/ 939800 h 1136650"/>
                    <a:gd name="connsiteX2" fmla="*/ 393700 w 8204516"/>
                    <a:gd name="connsiteY2" fmla="*/ 908050 h 1136650"/>
                    <a:gd name="connsiteX3" fmla="*/ 584200 w 8204516"/>
                    <a:gd name="connsiteY3" fmla="*/ 850900 h 1136650"/>
                    <a:gd name="connsiteX4" fmla="*/ 812800 w 8204516"/>
                    <a:gd name="connsiteY4" fmla="*/ 863600 h 1136650"/>
                    <a:gd name="connsiteX5" fmla="*/ 996950 w 8204516"/>
                    <a:gd name="connsiteY5" fmla="*/ 933450 h 1136650"/>
                    <a:gd name="connsiteX6" fmla="*/ 1174750 w 8204516"/>
                    <a:gd name="connsiteY6" fmla="*/ 1009650 h 1136650"/>
                    <a:gd name="connsiteX7" fmla="*/ 1327150 w 8204516"/>
                    <a:gd name="connsiteY7" fmla="*/ 1073150 h 1136650"/>
                    <a:gd name="connsiteX8" fmla="*/ 1390650 w 8204516"/>
                    <a:gd name="connsiteY8" fmla="*/ 1079500 h 1136650"/>
                    <a:gd name="connsiteX9" fmla="*/ 1492250 w 8204516"/>
                    <a:gd name="connsiteY9" fmla="*/ 1079500 h 1136650"/>
                    <a:gd name="connsiteX10" fmla="*/ 1625600 w 8204516"/>
                    <a:gd name="connsiteY10" fmla="*/ 1041400 h 1136650"/>
                    <a:gd name="connsiteX11" fmla="*/ 1720850 w 8204516"/>
                    <a:gd name="connsiteY11" fmla="*/ 1009650 h 1136650"/>
                    <a:gd name="connsiteX12" fmla="*/ 1784350 w 8204516"/>
                    <a:gd name="connsiteY12" fmla="*/ 1022350 h 1136650"/>
                    <a:gd name="connsiteX13" fmla="*/ 1828800 w 8204516"/>
                    <a:gd name="connsiteY13" fmla="*/ 1066800 h 1136650"/>
                    <a:gd name="connsiteX14" fmla="*/ 1879600 w 8204516"/>
                    <a:gd name="connsiteY14" fmla="*/ 1098550 h 1136650"/>
                    <a:gd name="connsiteX15" fmla="*/ 1924050 w 8204516"/>
                    <a:gd name="connsiteY15" fmla="*/ 1130300 h 1136650"/>
                    <a:gd name="connsiteX16" fmla="*/ 1943100 w 8204516"/>
                    <a:gd name="connsiteY16" fmla="*/ 1136650 h 1136650"/>
                    <a:gd name="connsiteX17" fmla="*/ 2000250 w 8204516"/>
                    <a:gd name="connsiteY17" fmla="*/ 1136650 h 1136650"/>
                    <a:gd name="connsiteX18" fmla="*/ 2139950 w 8204516"/>
                    <a:gd name="connsiteY18" fmla="*/ 1098550 h 1136650"/>
                    <a:gd name="connsiteX19" fmla="*/ 2305050 w 8204516"/>
                    <a:gd name="connsiteY19" fmla="*/ 1047750 h 1136650"/>
                    <a:gd name="connsiteX20" fmla="*/ 2476500 w 8204516"/>
                    <a:gd name="connsiteY20" fmla="*/ 1016000 h 1136650"/>
                    <a:gd name="connsiteX21" fmla="*/ 2679700 w 8204516"/>
                    <a:gd name="connsiteY21" fmla="*/ 1016000 h 1136650"/>
                    <a:gd name="connsiteX22" fmla="*/ 2863850 w 8204516"/>
                    <a:gd name="connsiteY22" fmla="*/ 1035050 h 1136650"/>
                    <a:gd name="connsiteX23" fmla="*/ 3105150 w 8204516"/>
                    <a:gd name="connsiteY23" fmla="*/ 1041400 h 1136650"/>
                    <a:gd name="connsiteX24" fmla="*/ 3213100 w 8204516"/>
                    <a:gd name="connsiteY24" fmla="*/ 996950 h 1136650"/>
                    <a:gd name="connsiteX25" fmla="*/ 3200400 w 8204516"/>
                    <a:gd name="connsiteY25" fmla="*/ 939800 h 1136650"/>
                    <a:gd name="connsiteX26" fmla="*/ 3149600 w 8204516"/>
                    <a:gd name="connsiteY26" fmla="*/ 812800 h 1136650"/>
                    <a:gd name="connsiteX27" fmla="*/ 3086100 w 8204516"/>
                    <a:gd name="connsiteY27" fmla="*/ 736600 h 1136650"/>
                    <a:gd name="connsiteX28" fmla="*/ 3028950 w 8204516"/>
                    <a:gd name="connsiteY28" fmla="*/ 704850 h 1136650"/>
                    <a:gd name="connsiteX29" fmla="*/ 3003550 w 8204516"/>
                    <a:gd name="connsiteY29" fmla="*/ 698500 h 1136650"/>
                    <a:gd name="connsiteX30" fmla="*/ 2959100 w 8204516"/>
                    <a:gd name="connsiteY30" fmla="*/ 673100 h 1136650"/>
                    <a:gd name="connsiteX31" fmla="*/ 2959100 w 8204516"/>
                    <a:gd name="connsiteY31" fmla="*/ 673100 h 1136650"/>
                    <a:gd name="connsiteX32" fmla="*/ 2832100 w 8204516"/>
                    <a:gd name="connsiteY32" fmla="*/ 565150 h 1136650"/>
                    <a:gd name="connsiteX33" fmla="*/ 2749550 w 8204516"/>
                    <a:gd name="connsiteY33" fmla="*/ 457200 h 1136650"/>
                    <a:gd name="connsiteX34" fmla="*/ 2730500 w 8204516"/>
                    <a:gd name="connsiteY34" fmla="*/ 368300 h 1136650"/>
                    <a:gd name="connsiteX35" fmla="*/ 2768600 w 8204516"/>
                    <a:gd name="connsiteY35" fmla="*/ 317500 h 1136650"/>
                    <a:gd name="connsiteX36" fmla="*/ 2876550 w 8204516"/>
                    <a:gd name="connsiteY36" fmla="*/ 330200 h 1136650"/>
                    <a:gd name="connsiteX37" fmla="*/ 2952750 w 8204516"/>
                    <a:gd name="connsiteY37" fmla="*/ 393700 h 1136650"/>
                    <a:gd name="connsiteX38" fmla="*/ 2990850 w 8204516"/>
                    <a:gd name="connsiteY38" fmla="*/ 349250 h 1136650"/>
                    <a:gd name="connsiteX39" fmla="*/ 3022600 w 8204516"/>
                    <a:gd name="connsiteY39" fmla="*/ 260350 h 1136650"/>
                    <a:gd name="connsiteX40" fmla="*/ 3022600 w 8204516"/>
                    <a:gd name="connsiteY40" fmla="*/ 260350 h 1136650"/>
                    <a:gd name="connsiteX41" fmla="*/ 3060700 w 8204516"/>
                    <a:gd name="connsiteY41" fmla="*/ 342900 h 1136650"/>
                    <a:gd name="connsiteX42" fmla="*/ 3067050 w 8204516"/>
                    <a:gd name="connsiteY42" fmla="*/ 450850 h 1136650"/>
                    <a:gd name="connsiteX43" fmla="*/ 3162300 w 8204516"/>
                    <a:gd name="connsiteY43" fmla="*/ 577850 h 1136650"/>
                    <a:gd name="connsiteX44" fmla="*/ 3289300 w 8204516"/>
                    <a:gd name="connsiteY44" fmla="*/ 654050 h 1136650"/>
                    <a:gd name="connsiteX45" fmla="*/ 3429000 w 8204516"/>
                    <a:gd name="connsiteY45" fmla="*/ 685800 h 1136650"/>
                    <a:gd name="connsiteX46" fmla="*/ 3606800 w 8204516"/>
                    <a:gd name="connsiteY46" fmla="*/ 742950 h 1136650"/>
                    <a:gd name="connsiteX47" fmla="*/ 3797300 w 8204516"/>
                    <a:gd name="connsiteY47" fmla="*/ 755650 h 1136650"/>
                    <a:gd name="connsiteX48" fmla="*/ 4000500 w 8204516"/>
                    <a:gd name="connsiteY48" fmla="*/ 742950 h 1136650"/>
                    <a:gd name="connsiteX49" fmla="*/ 4171950 w 8204516"/>
                    <a:gd name="connsiteY49" fmla="*/ 762000 h 1136650"/>
                    <a:gd name="connsiteX50" fmla="*/ 4305300 w 8204516"/>
                    <a:gd name="connsiteY50" fmla="*/ 844550 h 1136650"/>
                    <a:gd name="connsiteX51" fmla="*/ 4438650 w 8204516"/>
                    <a:gd name="connsiteY51" fmla="*/ 965200 h 1136650"/>
                    <a:gd name="connsiteX52" fmla="*/ 4610100 w 8204516"/>
                    <a:gd name="connsiteY52" fmla="*/ 1054100 h 1136650"/>
                    <a:gd name="connsiteX53" fmla="*/ 4870450 w 8204516"/>
                    <a:gd name="connsiteY53" fmla="*/ 1079500 h 1136650"/>
                    <a:gd name="connsiteX54" fmla="*/ 4972050 w 8204516"/>
                    <a:gd name="connsiteY54" fmla="*/ 1117600 h 1136650"/>
                    <a:gd name="connsiteX55" fmla="*/ 5003800 w 8204516"/>
                    <a:gd name="connsiteY55" fmla="*/ 1066800 h 1136650"/>
                    <a:gd name="connsiteX56" fmla="*/ 5156200 w 8204516"/>
                    <a:gd name="connsiteY56" fmla="*/ 996950 h 1136650"/>
                    <a:gd name="connsiteX57" fmla="*/ 5302250 w 8204516"/>
                    <a:gd name="connsiteY57" fmla="*/ 920750 h 1136650"/>
                    <a:gd name="connsiteX58" fmla="*/ 5359400 w 8204516"/>
                    <a:gd name="connsiteY58" fmla="*/ 901700 h 1136650"/>
                    <a:gd name="connsiteX59" fmla="*/ 5613400 w 8204516"/>
                    <a:gd name="connsiteY59" fmla="*/ 723900 h 1136650"/>
                    <a:gd name="connsiteX60" fmla="*/ 5892800 w 8204516"/>
                    <a:gd name="connsiteY60" fmla="*/ 590550 h 1136650"/>
                    <a:gd name="connsiteX61" fmla="*/ 6146800 w 8204516"/>
                    <a:gd name="connsiteY61" fmla="*/ 590550 h 1136650"/>
                    <a:gd name="connsiteX62" fmla="*/ 6280150 w 8204516"/>
                    <a:gd name="connsiteY62" fmla="*/ 596900 h 1136650"/>
                    <a:gd name="connsiteX63" fmla="*/ 6451600 w 8204516"/>
                    <a:gd name="connsiteY63" fmla="*/ 533400 h 1136650"/>
                    <a:gd name="connsiteX64" fmla="*/ 6572250 w 8204516"/>
                    <a:gd name="connsiteY64" fmla="*/ 495300 h 1136650"/>
                    <a:gd name="connsiteX65" fmla="*/ 6737350 w 8204516"/>
                    <a:gd name="connsiteY65" fmla="*/ 584200 h 1136650"/>
                    <a:gd name="connsiteX66" fmla="*/ 6756400 w 8204516"/>
                    <a:gd name="connsiteY66" fmla="*/ 679450 h 1136650"/>
                    <a:gd name="connsiteX67" fmla="*/ 6864350 w 8204516"/>
                    <a:gd name="connsiteY67" fmla="*/ 660400 h 1136650"/>
                    <a:gd name="connsiteX68" fmla="*/ 6940550 w 8204516"/>
                    <a:gd name="connsiteY68" fmla="*/ 565150 h 1136650"/>
                    <a:gd name="connsiteX69" fmla="*/ 7169150 w 8204516"/>
                    <a:gd name="connsiteY69" fmla="*/ 596900 h 1136650"/>
                    <a:gd name="connsiteX70" fmla="*/ 7442200 w 8204516"/>
                    <a:gd name="connsiteY70" fmla="*/ 622300 h 1136650"/>
                    <a:gd name="connsiteX71" fmla="*/ 7918450 w 8204516"/>
                    <a:gd name="connsiteY71" fmla="*/ 660400 h 1136650"/>
                    <a:gd name="connsiteX72" fmla="*/ 7924800 w 8204516"/>
                    <a:gd name="connsiteY72" fmla="*/ 31750 h 1136650"/>
                    <a:gd name="connsiteX73" fmla="*/ 3854450 w 8204516"/>
                    <a:gd name="connsiteY73" fmla="*/ 0 h 1136650"/>
                    <a:gd name="connsiteX0" fmla="*/ 0 w 7924800"/>
                    <a:gd name="connsiteY0" fmla="*/ 946150 h 1136650"/>
                    <a:gd name="connsiteX1" fmla="*/ 241300 w 7924800"/>
                    <a:gd name="connsiteY1" fmla="*/ 939800 h 1136650"/>
                    <a:gd name="connsiteX2" fmla="*/ 393700 w 7924800"/>
                    <a:gd name="connsiteY2" fmla="*/ 908050 h 1136650"/>
                    <a:gd name="connsiteX3" fmla="*/ 584200 w 7924800"/>
                    <a:gd name="connsiteY3" fmla="*/ 850900 h 1136650"/>
                    <a:gd name="connsiteX4" fmla="*/ 812800 w 7924800"/>
                    <a:gd name="connsiteY4" fmla="*/ 863600 h 1136650"/>
                    <a:gd name="connsiteX5" fmla="*/ 996950 w 7924800"/>
                    <a:gd name="connsiteY5" fmla="*/ 933450 h 1136650"/>
                    <a:gd name="connsiteX6" fmla="*/ 1174750 w 7924800"/>
                    <a:gd name="connsiteY6" fmla="*/ 1009650 h 1136650"/>
                    <a:gd name="connsiteX7" fmla="*/ 1327150 w 7924800"/>
                    <a:gd name="connsiteY7" fmla="*/ 1073150 h 1136650"/>
                    <a:gd name="connsiteX8" fmla="*/ 1390650 w 7924800"/>
                    <a:gd name="connsiteY8" fmla="*/ 1079500 h 1136650"/>
                    <a:gd name="connsiteX9" fmla="*/ 1492250 w 7924800"/>
                    <a:gd name="connsiteY9" fmla="*/ 1079500 h 1136650"/>
                    <a:gd name="connsiteX10" fmla="*/ 1625600 w 7924800"/>
                    <a:gd name="connsiteY10" fmla="*/ 1041400 h 1136650"/>
                    <a:gd name="connsiteX11" fmla="*/ 1720850 w 7924800"/>
                    <a:gd name="connsiteY11" fmla="*/ 1009650 h 1136650"/>
                    <a:gd name="connsiteX12" fmla="*/ 1784350 w 7924800"/>
                    <a:gd name="connsiteY12" fmla="*/ 1022350 h 1136650"/>
                    <a:gd name="connsiteX13" fmla="*/ 1828800 w 7924800"/>
                    <a:gd name="connsiteY13" fmla="*/ 1066800 h 1136650"/>
                    <a:gd name="connsiteX14" fmla="*/ 1879600 w 7924800"/>
                    <a:gd name="connsiteY14" fmla="*/ 1098550 h 1136650"/>
                    <a:gd name="connsiteX15" fmla="*/ 1924050 w 7924800"/>
                    <a:gd name="connsiteY15" fmla="*/ 1130300 h 1136650"/>
                    <a:gd name="connsiteX16" fmla="*/ 1943100 w 7924800"/>
                    <a:gd name="connsiteY16" fmla="*/ 1136650 h 1136650"/>
                    <a:gd name="connsiteX17" fmla="*/ 2000250 w 7924800"/>
                    <a:gd name="connsiteY17" fmla="*/ 1136650 h 1136650"/>
                    <a:gd name="connsiteX18" fmla="*/ 2139950 w 7924800"/>
                    <a:gd name="connsiteY18" fmla="*/ 1098550 h 1136650"/>
                    <a:gd name="connsiteX19" fmla="*/ 2305050 w 7924800"/>
                    <a:gd name="connsiteY19" fmla="*/ 1047750 h 1136650"/>
                    <a:gd name="connsiteX20" fmla="*/ 2476500 w 7924800"/>
                    <a:gd name="connsiteY20" fmla="*/ 1016000 h 1136650"/>
                    <a:gd name="connsiteX21" fmla="*/ 2679700 w 7924800"/>
                    <a:gd name="connsiteY21" fmla="*/ 1016000 h 1136650"/>
                    <a:gd name="connsiteX22" fmla="*/ 2863850 w 7924800"/>
                    <a:gd name="connsiteY22" fmla="*/ 1035050 h 1136650"/>
                    <a:gd name="connsiteX23" fmla="*/ 3105150 w 7924800"/>
                    <a:gd name="connsiteY23" fmla="*/ 1041400 h 1136650"/>
                    <a:gd name="connsiteX24" fmla="*/ 3213100 w 7924800"/>
                    <a:gd name="connsiteY24" fmla="*/ 996950 h 1136650"/>
                    <a:gd name="connsiteX25" fmla="*/ 3200400 w 7924800"/>
                    <a:gd name="connsiteY25" fmla="*/ 939800 h 1136650"/>
                    <a:gd name="connsiteX26" fmla="*/ 3149600 w 7924800"/>
                    <a:gd name="connsiteY26" fmla="*/ 812800 h 1136650"/>
                    <a:gd name="connsiteX27" fmla="*/ 3086100 w 7924800"/>
                    <a:gd name="connsiteY27" fmla="*/ 736600 h 1136650"/>
                    <a:gd name="connsiteX28" fmla="*/ 3028950 w 7924800"/>
                    <a:gd name="connsiteY28" fmla="*/ 704850 h 1136650"/>
                    <a:gd name="connsiteX29" fmla="*/ 3003550 w 7924800"/>
                    <a:gd name="connsiteY29" fmla="*/ 698500 h 1136650"/>
                    <a:gd name="connsiteX30" fmla="*/ 2959100 w 7924800"/>
                    <a:gd name="connsiteY30" fmla="*/ 673100 h 1136650"/>
                    <a:gd name="connsiteX31" fmla="*/ 2959100 w 7924800"/>
                    <a:gd name="connsiteY31" fmla="*/ 673100 h 1136650"/>
                    <a:gd name="connsiteX32" fmla="*/ 2832100 w 7924800"/>
                    <a:gd name="connsiteY32" fmla="*/ 565150 h 1136650"/>
                    <a:gd name="connsiteX33" fmla="*/ 2749550 w 7924800"/>
                    <a:gd name="connsiteY33" fmla="*/ 457200 h 1136650"/>
                    <a:gd name="connsiteX34" fmla="*/ 2730500 w 7924800"/>
                    <a:gd name="connsiteY34" fmla="*/ 368300 h 1136650"/>
                    <a:gd name="connsiteX35" fmla="*/ 2768600 w 7924800"/>
                    <a:gd name="connsiteY35" fmla="*/ 317500 h 1136650"/>
                    <a:gd name="connsiteX36" fmla="*/ 2876550 w 7924800"/>
                    <a:gd name="connsiteY36" fmla="*/ 330200 h 1136650"/>
                    <a:gd name="connsiteX37" fmla="*/ 2952750 w 7924800"/>
                    <a:gd name="connsiteY37" fmla="*/ 393700 h 1136650"/>
                    <a:gd name="connsiteX38" fmla="*/ 2990850 w 7924800"/>
                    <a:gd name="connsiteY38" fmla="*/ 349250 h 1136650"/>
                    <a:gd name="connsiteX39" fmla="*/ 3022600 w 7924800"/>
                    <a:gd name="connsiteY39" fmla="*/ 260350 h 1136650"/>
                    <a:gd name="connsiteX40" fmla="*/ 3022600 w 7924800"/>
                    <a:gd name="connsiteY40" fmla="*/ 260350 h 1136650"/>
                    <a:gd name="connsiteX41" fmla="*/ 3060700 w 7924800"/>
                    <a:gd name="connsiteY41" fmla="*/ 342900 h 1136650"/>
                    <a:gd name="connsiteX42" fmla="*/ 3067050 w 7924800"/>
                    <a:gd name="connsiteY42" fmla="*/ 450850 h 1136650"/>
                    <a:gd name="connsiteX43" fmla="*/ 3162300 w 7924800"/>
                    <a:gd name="connsiteY43" fmla="*/ 577850 h 1136650"/>
                    <a:gd name="connsiteX44" fmla="*/ 3289300 w 7924800"/>
                    <a:gd name="connsiteY44" fmla="*/ 654050 h 1136650"/>
                    <a:gd name="connsiteX45" fmla="*/ 3429000 w 7924800"/>
                    <a:gd name="connsiteY45" fmla="*/ 685800 h 1136650"/>
                    <a:gd name="connsiteX46" fmla="*/ 3606800 w 7924800"/>
                    <a:gd name="connsiteY46" fmla="*/ 742950 h 1136650"/>
                    <a:gd name="connsiteX47" fmla="*/ 3797300 w 7924800"/>
                    <a:gd name="connsiteY47" fmla="*/ 755650 h 1136650"/>
                    <a:gd name="connsiteX48" fmla="*/ 4000500 w 7924800"/>
                    <a:gd name="connsiteY48" fmla="*/ 742950 h 1136650"/>
                    <a:gd name="connsiteX49" fmla="*/ 4171950 w 7924800"/>
                    <a:gd name="connsiteY49" fmla="*/ 762000 h 1136650"/>
                    <a:gd name="connsiteX50" fmla="*/ 4305300 w 7924800"/>
                    <a:gd name="connsiteY50" fmla="*/ 844550 h 1136650"/>
                    <a:gd name="connsiteX51" fmla="*/ 4438650 w 7924800"/>
                    <a:gd name="connsiteY51" fmla="*/ 965200 h 1136650"/>
                    <a:gd name="connsiteX52" fmla="*/ 4610100 w 7924800"/>
                    <a:gd name="connsiteY52" fmla="*/ 1054100 h 1136650"/>
                    <a:gd name="connsiteX53" fmla="*/ 4870450 w 7924800"/>
                    <a:gd name="connsiteY53" fmla="*/ 1079500 h 1136650"/>
                    <a:gd name="connsiteX54" fmla="*/ 4972050 w 7924800"/>
                    <a:gd name="connsiteY54" fmla="*/ 1117600 h 1136650"/>
                    <a:gd name="connsiteX55" fmla="*/ 5003800 w 7924800"/>
                    <a:gd name="connsiteY55" fmla="*/ 1066800 h 1136650"/>
                    <a:gd name="connsiteX56" fmla="*/ 5156200 w 7924800"/>
                    <a:gd name="connsiteY56" fmla="*/ 996950 h 1136650"/>
                    <a:gd name="connsiteX57" fmla="*/ 5302250 w 7924800"/>
                    <a:gd name="connsiteY57" fmla="*/ 920750 h 1136650"/>
                    <a:gd name="connsiteX58" fmla="*/ 5359400 w 7924800"/>
                    <a:gd name="connsiteY58" fmla="*/ 901700 h 1136650"/>
                    <a:gd name="connsiteX59" fmla="*/ 5613400 w 7924800"/>
                    <a:gd name="connsiteY59" fmla="*/ 723900 h 1136650"/>
                    <a:gd name="connsiteX60" fmla="*/ 5892800 w 7924800"/>
                    <a:gd name="connsiteY60" fmla="*/ 590550 h 1136650"/>
                    <a:gd name="connsiteX61" fmla="*/ 6146800 w 7924800"/>
                    <a:gd name="connsiteY61" fmla="*/ 590550 h 1136650"/>
                    <a:gd name="connsiteX62" fmla="*/ 6280150 w 7924800"/>
                    <a:gd name="connsiteY62" fmla="*/ 596900 h 1136650"/>
                    <a:gd name="connsiteX63" fmla="*/ 6451600 w 7924800"/>
                    <a:gd name="connsiteY63" fmla="*/ 533400 h 1136650"/>
                    <a:gd name="connsiteX64" fmla="*/ 6572250 w 7924800"/>
                    <a:gd name="connsiteY64" fmla="*/ 495300 h 1136650"/>
                    <a:gd name="connsiteX65" fmla="*/ 6737350 w 7924800"/>
                    <a:gd name="connsiteY65" fmla="*/ 584200 h 1136650"/>
                    <a:gd name="connsiteX66" fmla="*/ 6756400 w 7924800"/>
                    <a:gd name="connsiteY66" fmla="*/ 679450 h 1136650"/>
                    <a:gd name="connsiteX67" fmla="*/ 6864350 w 7924800"/>
                    <a:gd name="connsiteY67" fmla="*/ 660400 h 1136650"/>
                    <a:gd name="connsiteX68" fmla="*/ 6940550 w 7924800"/>
                    <a:gd name="connsiteY68" fmla="*/ 565150 h 1136650"/>
                    <a:gd name="connsiteX69" fmla="*/ 7169150 w 7924800"/>
                    <a:gd name="connsiteY69" fmla="*/ 596900 h 1136650"/>
                    <a:gd name="connsiteX70" fmla="*/ 7442200 w 7924800"/>
                    <a:gd name="connsiteY70" fmla="*/ 622300 h 1136650"/>
                    <a:gd name="connsiteX71" fmla="*/ 7918450 w 7924800"/>
                    <a:gd name="connsiteY71" fmla="*/ 660400 h 1136650"/>
                    <a:gd name="connsiteX72" fmla="*/ 7924800 w 7924800"/>
                    <a:gd name="connsiteY72" fmla="*/ 31750 h 1136650"/>
                    <a:gd name="connsiteX73" fmla="*/ 3854450 w 7924800"/>
                    <a:gd name="connsiteY73" fmla="*/ 0 h 1136650"/>
                    <a:gd name="connsiteX0" fmla="*/ 0 w 7924800"/>
                    <a:gd name="connsiteY0" fmla="*/ 939800 h 1130300"/>
                    <a:gd name="connsiteX1" fmla="*/ 241300 w 7924800"/>
                    <a:gd name="connsiteY1" fmla="*/ 933450 h 1130300"/>
                    <a:gd name="connsiteX2" fmla="*/ 393700 w 7924800"/>
                    <a:gd name="connsiteY2" fmla="*/ 901700 h 1130300"/>
                    <a:gd name="connsiteX3" fmla="*/ 584200 w 7924800"/>
                    <a:gd name="connsiteY3" fmla="*/ 844550 h 1130300"/>
                    <a:gd name="connsiteX4" fmla="*/ 812800 w 7924800"/>
                    <a:gd name="connsiteY4" fmla="*/ 857250 h 1130300"/>
                    <a:gd name="connsiteX5" fmla="*/ 996950 w 7924800"/>
                    <a:gd name="connsiteY5" fmla="*/ 927100 h 1130300"/>
                    <a:gd name="connsiteX6" fmla="*/ 1174750 w 7924800"/>
                    <a:gd name="connsiteY6" fmla="*/ 1003300 h 1130300"/>
                    <a:gd name="connsiteX7" fmla="*/ 1327150 w 7924800"/>
                    <a:gd name="connsiteY7" fmla="*/ 1066800 h 1130300"/>
                    <a:gd name="connsiteX8" fmla="*/ 1390650 w 7924800"/>
                    <a:gd name="connsiteY8" fmla="*/ 1073150 h 1130300"/>
                    <a:gd name="connsiteX9" fmla="*/ 1492250 w 7924800"/>
                    <a:gd name="connsiteY9" fmla="*/ 1073150 h 1130300"/>
                    <a:gd name="connsiteX10" fmla="*/ 1625600 w 7924800"/>
                    <a:gd name="connsiteY10" fmla="*/ 1035050 h 1130300"/>
                    <a:gd name="connsiteX11" fmla="*/ 1720850 w 7924800"/>
                    <a:gd name="connsiteY11" fmla="*/ 1003300 h 1130300"/>
                    <a:gd name="connsiteX12" fmla="*/ 1784350 w 7924800"/>
                    <a:gd name="connsiteY12" fmla="*/ 1016000 h 1130300"/>
                    <a:gd name="connsiteX13" fmla="*/ 1828800 w 7924800"/>
                    <a:gd name="connsiteY13" fmla="*/ 1060450 h 1130300"/>
                    <a:gd name="connsiteX14" fmla="*/ 1879600 w 7924800"/>
                    <a:gd name="connsiteY14" fmla="*/ 1092200 h 1130300"/>
                    <a:gd name="connsiteX15" fmla="*/ 1924050 w 7924800"/>
                    <a:gd name="connsiteY15" fmla="*/ 1123950 h 1130300"/>
                    <a:gd name="connsiteX16" fmla="*/ 1943100 w 7924800"/>
                    <a:gd name="connsiteY16" fmla="*/ 1130300 h 1130300"/>
                    <a:gd name="connsiteX17" fmla="*/ 2000250 w 7924800"/>
                    <a:gd name="connsiteY17" fmla="*/ 1130300 h 1130300"/>
                    <a:gd name="connsiteX18" fmla="*/ 2139950 w 7924800"/>
                    <a:gd name="connsiteY18" fmla="*/ 1092200 h 1130300"/>
                    <a:gd name="connsiteX19" fmla="*/ 2305050 w 7924800"/>
                    <a:gd name="connsiteY19" fmla="*/ 1041400 h 1130300"/>
                    <a:gd name="connsiteX20" fmla="*/ 2476500 w 7924800"/>
                    <a:gd name="connsiteY20" fmla="*/ 1009650 h 1130300"/>
                    <a:gd name="connsiteX21" fmla="*/ 2679700 w 7924800"/>
                    <a:gd name="connsiteY21" fmla="*/ 1009650 h 1130300"/>
                    <a:gd name="connsiteX22" fmla="*/ 2863850 w 7924800"/>
                    <a:gd name="connsiteY22" fmla="*/ 1028700 h 1130300"/>
                    <a:gd name="connsiteX23" fmla="*/ 3105150 w 7924800"/>
                    <a:gd name="connsiteY23" fmla="*/ 1035050 h 1130300"/>
                    <a:gd name="connsiteX24" fmla="*/ 3213100 w 7924800"/>
                    <a:gd name="connsiteY24" fmla="*/ 990600 h 1130300"/>
                    <a:gd name="connsiteX25" fmla="*/ 3200400 w 7924800"/>
                    <a:gd name="connsiteY25" fmla="*/ 933450 h 1130300"/>
                    <a:gd name="connsiteX26" fmla="*/ 3149600 w 7924800"/>
                    <a:gd name="connsiteY26" fmla="*/ 806450 h 1130300"/>
                    <a:gd name="connsiteX27" fmla="*/ 3086100 w 7924800"/>
                    <a:gd name="connsiteY27" fmla="*/ 730250 h 1130300"/>
                    <a:gd name="connsiteX28" fmla="*/ 3028950 w 7924800"/>
                    <a:gd name="connsiteY28" fmla="*/ 698500 h 1130300"/>
                    <a:gd name="connsiteX29" fmla="*/ 3003550 w 7924800"/>
                    <a:gd name="connsiteY29" fmla="*/ 692150 h 1130300"/>
                    <a:gd name="connsiteX30" fmla="*/ 2959100 w 7924800"/>
                    <a:gd name="connsiteY30" fmla="*/ 666750 h 1130300"/>
                    <a:gd name="connsiteX31" fmla="*/ 2959100 w 7924800"/>
                    <a:gd name="connsiteY31" fmla="*/ 666750 h 1130300"/>
                    <a:gd name="connsiteX32" fmla="*/ 2832100 w 7924800"/>
                    <a:gd name="connsiteY32" fmla="*/ 558800 h 1130300"/>
                    <a:gd name="connsiteX33" fmla="*/ 2749550 w 7924800"/>
                    <a:gd name="connsiteY33" fmla="*/ 450850 h 1130300"/>
                    <a:gd name="connsiteX34" fmla="*/ 2730500 w 7924800"/>
                    <a:gd name="connsiteY34" fmla="*/ 361950 h 1130300"/>
                    <a:gd name="connsiteX35" fmla="*/ 2768600 w 7924800"/>
                    <a:gd name="connsiteY35" fmla="*/ 311150 h 1130300"/>
                    <a:gd name="connsiteX36" fmla="*/ 2876550 w 7924800"/>
                    <a:gd name="connsiteY36" fmla="*/ 323850 h 1130300"/>
                    <a:gd name="connsiteX37" fmla="*/ 2952750 w 7924800"/>
                    <a:gd name="connsiteY37" fmla="*/ 387350 h 1130300"/>
                    <a:gd name="connsiteX38" fmla="*/ 2990850 w 7924800"/>
                    <a:gd name="connsiteY38" fmla="*/ 342900 h 1130300"/>
                    <a:gd name="connsiteX39" fmla="*/ 3022600 w 7924800"/>
                    <a:gd name="connsiteY39" fmla="*/ 254000 h 1130300"/>
                    <a:gd name="connsiteX40" fmla="*/ 3022600 w 7924800"/>
                    <a:gd name="connsiteY40" fmla="*/ 254000 h 1130300"/>
                    <a:gd name="connsiteX41" fmla="*/ 3060700 w 7924800"/>
                    <a:gd name="connsiteY41" fmla="*/ 336550 h 1130300"/>
                    <a:gd name="connsiteX42" fmla="*/ 3067050 w 7924800"/>
                    <a:gd name="connsiteY42" fmla="*/ 444500 h 1130300"/>
                    <a:gd name="connsiteX43" fmla="*/ 3162300 w 7924800"/>
                    <a:gd name="connsiteY43" fmla="*/ 571500 h 1130300"/>
                    <a:gd name="connsiteX44" fmla="*/ 3289300 w 7924800"/>
                    <a:gd name="connsiteY44" fmla="*/ 647700 h 1130300"/>
                    <a:gd name="connsiteX45" fmla="*/ 3429000 w 7924800"/>
                    <a:gd name="connsiteY45" fmla="*/ 679450 h 1130300"/>
                    <a:gd name="connsiteX46" fmla="*/ 3606800 w 7924800"/>
                    <a:gd name="connsiteY46" fmla="*/ 736600 h 1130300"/>
                    <a:gd name="connsiteX47" fmla="*/ 3797300 w 7924800"/>
                    <a:gd name="connsiteY47" fmla="*/ 749300 h 1130300"/>
                    <a:gd name="connsiteX48" fmla="*/ 4000500 w 7924800"/>
                    <a:gd name="connsiteY48" fmla="*/ 736600 h 1130300"/>
                    <a:gd name="connsiteX49" fmla="*/ 4171950 w 7924800"/>
                    <a:gd name="connsiteY49" fmla="*/ 755650 h 1130300"/>
                    <a:gd name="connsiteX50" fmla="*/ 4305300 w 7924800"/>
                    <a:gd name="connsiteY50" fmla="*/ 838200 h 1130300"/>
                    <a:gd name="connsiteX51" fmla="*/ 4438650 w 7924800"/>
                    <a:gd name="connsiteY51" fmla="*/ 958850 h 1130300"/>
                    <a:gd name="connsiteX52" fmla="*/ 4610100 w 7924800"/>
                    <a:gd name="connsiteY52" fmla="*/ 1047750 h 1130300"/>
                    <a:gd name="connsiteX53" fmla="*/ 4870450 w 7924800"/>
                    <a:gd name="connsiteY53" fmla="*/ 1073150 h 1130300"/>
                    <a:gd name="connsiteX54" fmla="*/ 4972050 w 7924800"/>
                    <a:gd name="connsiteY54" fmla="*/ 1111250 h 1130300"/>
                    <a:gd name="connsiteX55" fmla="*/ 5003800 w 7924800"/>
                    <a:gd name="connsiteY55" fmla="*/ 1060450 h 1130300"/>
                    <a:gd name="connsiteX56" fmla="*/ 5156200 w 7924800"/>
                    <a:gd name="connsiteY56" fmla="*/ 990600 h 1130300"/>
                    <a:gd name="connsiteX57" fmla="*/ 5302250 w 7924800"/>
                    <a:gd name="connsiteY57" fmla="*/ 914400 h 1130300"/>
                    <a:gd name="connsiteX58" fmla="*/ 5359400 w 7924800"/>
                    <a:gd name="connsiteY58" fmla="*/ 895350 h 1130300"/>
                    <a:gd name="connsiteX59" fmla="*/ 5613400 w 7924800"/>
                    <a:gd name="connsiteY59" fmla="*/ 717550 h 1130300"/>
                    <a:gd name="connsiteX60" fmla="*/ 5892800 w 7924800"/>
                    <a:gd name="connsiteY60" fmla="*/ 584200 h 1130300"/>
                    <a:gd name="connsiteX61" fmla="*/ 6146800 w 7924800"/>
                    <a:gd name="connsiteY61" fmla="*/ 584200 h 1130300"/>
                    <a:gd name="connsiteX62" fmla="*/ 6280150 w 7924800"/>
                    <a:gd name="connsiteY62" fmla="*/ 590550 h 1130300"/>
                    <a:gd name="connsiteX63" fmla="*/ 6451600 w 7924800"/>
                    <a:gd name="connsiteY63" fmla="*/ 527050 h 1130300"/>
                    <a:gd name="connsiteX64" fmla="*/ 6572250 w 7924800"/>
                    <a:gd name="connsiteY64" fmla="*/ 488950 h 1130300"/>
                    <a:gd name="connsiteX65" fmla="*/ 6737350 w 7924800"/>
                    <a:gd name="connsiteY65" fmla="*/ 577850 h 1130300"/>
                    <a:gd name="connsiteX66" fmla="*/ 6756400 w 7924800"/>
                    <a:gd name="connsiteY66" fmla="*/ 673100 h 1130300"/>
                    <a:gd name="connsiteX67" fmla="*/ 6864350 w 7924800"/>
                    <a:gd name="connsiteY67" fmla="*/ 654050 h 1130300"/>
                    <a:gd name="connsiteX68" fmla="*/ 6940550 w 7924800"/>
                    <a:gd name="connsiteY68" fmla="*/ 558800 h 1130300"/>
                    <a:gd name="connsiteX69" fmla="*/ 7169150 w 7924800"/>
                    <a:gd name="connsiteY69" fmla="*/ 590550 h 1130300"/>
                    <a:gd name="connsiteX70" fmla="*/ 7442200 w 7924800"/>
                    <a:gd name="connsiteY70" fmla="*/ 615950 h 1130300"/>
                    <a:gd name="connsiteX71" fmla="*/ 7918450 w 7924800"/>
                    <a:gd name="connsiteY71" fmla="*/ 654050 h 1130300"/>
                    <a:gd name="connsiteX72" fmla="*/ 7924800 w 7924800"/>
                    <a:gd name="connsiteY72" fmla="*/ 25400 h 1130300"/>
                    <a:gd name="connsiteX73" fmla="*/ 12700 w 7924800"/>
                    <a:gd name="connsiteY73" fmla="*/ 0 h 1130300"/>
                    <a:gd name="connsiteX0" fmla="*/ 0 w 7912100"/>
                    <a:gd name="connsiteY0" fmla="*/ 69850 h 1130300"/>
                    <a:gd name="connsiteX1" fmla="*/ 228600 w 7912100"/>
                    <a:gd name="connsiteY1" fmla="*/ 933450 h 1130300"/>
                    <a:gd name="connsiteX2" fmla="*/ 381000 w 7912100"/>
                    <a:gd name="connsiteY2" fmla="*/ 901700 h 1130300"/>
                    <a:gd name="connsiteX3" fmla="*/ 571500 w 7912100"/>
                    <a:gd name="connsiteY3" fmla="*/ 844550 h 1130300"/>
                    <a:gd name="connsiteX4" fmla="*/ 800100 w 7912100"/>
                    <a:gd name="connsiteY4" fmla="*/ 857250 h 1130300"/>
                    <a:gd name="connsiteX5" fmla="*/ 984250 w 7912100"/>
                    <a:gd name="connsiteY5" fmla="*/ 927100 h 1130300"/>
                    <a:gd name="connsiteX6" fmla="*/ 1162050 w 7912100"/>
                    <a:gd name="connsiteY6" fmla="*/ 1003300 h 1130300"/>
                    <a:gd name="connsiteX7" fmla="*/ 1314450 w 7912100"/>
                    <a:gd name="connsiteY7" fmla="*/ 1066800 h 1130300"/>
                    <a:gd name="connsiteX8" fmla="*/ 1377950 w 7912100"/>
                    <a:gd name="connsiteY8" fmla="*/ 1073150 h 1130300"/>
                    <a:gd name="connsiteX9" fmla="*/ 1479550 w 7912100"/>
                    <a:gd name="connsiteY9" fmla="*/ 1073150 h 1130300"/>
                    <a:gd name="connsiteX10" fmla="*/ 1612900 w 7912100"/>
                    <a:gd name="connsiteY10" fmla="*/ 1035050 h 1130300"/>
                    <a:gd name="connsiteX11" fmla="*/ 1708150 w 7912100"/>
                    <a:gd name="connsiteY11" fmla="*/ 1003300 h 1130300"/>
                    <a:gd name="connsiteX12" fmla="*/ 1771650 w 7912100"/>
                    <a:gd name="connsiteY12" fmla="*/ 1016000 h 1130300"/>
                    <a:gd name="connsiteX13" fmla="*/ 1816100 w 7912100"/>
                    <a:gd name="connsiteY13" fmla="*/ 1060450 h 1130300"/>
                    <a:gd name="connsiteX14" fmla="*/ 1866900 w 7912100"/>
                    <a:gd name="connsiteY14" fmla="*/ 1092200 h 1130300"/>
                    <a:gd name="connsiteX15" fmla="*/ 1911350 w 7912100"/>
                    <a:gd name="connsiteY15" fmla="*/ 1123950 h 1130300"/>
                    <a:gd name="connsiteX16" fmla="*/ 1930400 w 7912100"/>
                    <a:gd name="connsiteY16" fmla="*/ 1130300 h 1130300"/>
                    <a:gd name="connsiteX17" fmla="*/ 1987550 w 7912100"/>
                    <a:gd name="connsiteY17" fmla="*/ 1130300 h 1130300"/>
                    <a:gd name="connsiteX18" fmla="*/ 2127250 w 7912100"/>
                    <a:gd name="connsiteY18" fmla="*/ 1092200 h 1130300"/>
                    <a:gd name="connsiteX19" fmla="*/ 2292350 w 7912100"/>
                    <a:gd name="connsiteY19" fmla="*/ 1041400 h 1130300"/>
                    <a:gd name="connsiteX20" fmla="*/ 2463800 w 7912100"/>
                    <a:gd name="connsiteY20" fmla="*/ 1009650 h 1130300"/>
                    <a:gd name="connsiteX21" fmla="*/ 2667000 w 7912100"/>
                    <a:gd name="connsiteY21" fmla="*/ 1009650 h 1130300"/>
                    <a:gd name="connsiteX22" fmla="*/ 2851150 w 7912100"/>
                    <a:gd name="connsiteY22" fmla="*/ 1028700 h 1130300"/>
                    <a:gd name="connsiteX23" fmla="*/ 3092450 w 7912100"/>
                    <a:gd name="connsiteY23" fmla="*/ 1035050 h 1130300"/>
                    <a:gd name="connsiteX24" fmla="*/ 3200400 w 7912100"/>
                    <a:gd name="connsiteY24" fmla="*/ 990600 h 1130300"/>
                    <a:gd name="connsiteX25" fmla="*/ 3187700 w 7912100"/>
                    <a:gd name="connsiteY25" fmla="*/ 933450 h 1130300"/>
                    <a:gd name="connsiteX26" fmla="*/ 3136900 w 7912100"/>
                    <a:gd name="connsiteY26" fmla="*/ 806450 h 1130300"/>
                    <a:gd name="connsiteX27" fmla="*/ 3073400 w 7912100"/>
                    <a:gd name="connsiteY27" fmla="*/ 730250 h 1130300"/>
                    <a:gd name="connsiteX28" fmla="*/ 3016250 w 7912100"/>
                    <a:gd name="connsiteY28" fmla="*/ 698500 h 1130300"/>
                    <a:gd name="connsiteX29" fmla="*/ 2990850 w 7912100"/>
                    <a:gd name="connsiteY29" fmla="*/ 692150 h 1130300"/>
                    <a:gd name="connsiteX30" fmla="*/ 2946400 w 7912100"/>
                    <a:gd name="connsiteY30" fmla="*/ 666750 h 1130300"/>
                    <a:gd name="connsiteX31" fmla="*/ 2946400 w 7912100"/>
                    <a:gd name="connsiteY31" fmla="*/ 666750 h 1130300"/>
                    <a:gd name="connsiteX32" fmla="*/ 2819400 w 7912100"/>
                    <a:gd name="connsiteY32" fmla="*/ 558800 h 1130300"/>
                    <a:gd name="connsiteX33" fmla="*/ 2736850 w 7912100"/>
                    <a:gd name="connsiteY33" fmla="*/ 450850 h 1130300"/>
                    <a:gd name="connsiteX34" fmla="*/ 2717800 w 7912100"/>
                    <a:gd name="connsiteY34" fmla="*/ 361950 h 1130300"/>
                    <a:gd name="connsiteX35" fmla="*/ 2755900 w 7912100"/>
                    <a:gd name="connsiteY35" fmla="*/ 311150 h 1130300"/>
                    <a:gd name="connsiteX36" fmla="*/ 2863850 w 7912100"/>
                    <a:gd name="connsiteY36" fmla="*/ 323850 h 1130300"/>
                    <a:gd name="connsiteX37" fmla="*/ 2940050 w 7912100"/>
                    <a:gd name="connsiteY37" fmla="*/ 387350 h 1130300"/>
                    <a:gd name="connsiteX38" fmla="*/ 2978150 w 7912100"/>
                    <a:gd name="connsiteY38" fmla="*/ 342900 h 1130300"/>
                    <a:gd name="connsiteX39" fmla="*/ 3009900 w 7912100"/>
                    <a:gd name="connsiteY39" fmla="*/ 254000 h 1130300"/>
                    <a:gd name="connsiteX40" fmla="*/ 3009900 w 7912100"/>
                    <a:gd name="connsiteY40" fmla="*/ 254000 h 1130300"/>
                    <a:gd name="connsiteX41" fmla="*/ 3048000 w 7912100"/>
                    <a:gd name="connsiteY41" fmla="*/ 336550 h 1130300"/>
                    <a:gd name="connsiteX42" fmla="*/ 3054350 w 7912100"/>
                    <a:gd name="connsiteY42" fmla="*/ 444500 h 1130300"/>
                    <a:gd name="connsiteX43" fmla="*/ 3149600 w 7912100"/>
                    <a:gd name="connsiteY43" fmla="*/ 571500 h 1130300"/>
                    <a:gd name="connsiteX44" fmla="*/ 3276600 w 7912100"/>
                    <a:gd name="connsiteY44" fmla="*/ 647700 h 1130300"/>
                    <a:gd name="connsiteX45" fmla="*/ 3416300 w 7912100"/>
                    <a:gd name="connsiteY45" fmla="*/ 679450 h 1130300"/>
                    <a:gd name="connsiteX46" fmla="*/ 3594100 w 7912100"/>
                    <a:gd name="connsiteY46" fmla="*/ 736600 h 1130300"/>
                    <a:gd name="connsiteX47" fmla="*/ 3784600 w 7912100"/>
                    <a:gd name="connsiteY47" fmla="*/ 749300 h 1130300"/>
                    <a:gd name="connsiteX48" fmla="*/ 3987800 w 7912100"/>
                    <a:gd name="connsiteY48" fmla="*/ 736600 h 1130300"/>
                    <a:gd name="connsiteX49" fmla="*/ 4159250 w 7912100"/>
                    <a:gd name="connsiteY49" fmla="*/ 755650 h 1130300"/>
                    <a:gd name="connsiteX50" fmla="*/ 4292600 w 7912100"/>
                    <a:gd name="connsiteY50" fmla="*/ 838200 h 1130300"/>
                    <a:gd name="connsiteX51" fmla="*/ 4425950 w 7912100"/>
                    <a:gd name="connsiteY51" fmla="*/ 958850 h 1130300"/>
                    <a:gd name="connsiteX52" fmla="*/ 4597400 w 7912100"/>
                    <a:gd name="connsiteY52" fmla="*/ 1047750 h 1130300"/>
                    <a:gd name="connsiteX53" fmla="*/ 4857750 w 7912100"/>
                    <a:gd name="connsiteY53" fmla="*/ 1073150 h 1130300"/>
                    <a:gd name="connsiteX54" fmla="*/ 4959350 w 7912100"/>
                    <a:gd name="connsiteY54" fmla="*/ 1111250 h 1130300"/>
                    <a:gd name="connsiteX55" fmla="*/ 4991100 w 7912100"/>
                    <a:gd name="connsiteY55" fmla="*/ 1060450 h 1130300"/>
                    <a:gd name="connsiteX56" fmla="*/ 5143500 w 7912100"/>
                    <a:gd name="connsiteY56" fmla="*/ 990600 h 1130300"/>
                    <a:gd name="connsiteX57" fmla="*/ 5289550 w 7912100"/>
                    <a:gd name="connsiteY57" fmla="*/ 914400 h 1130300"/>
                    <a:gd name="connsiteX58" fmla="*/ 5346700 w 7912100"/>
                    <a:gd name="connsiteY58" fmla="*/ 895350 h 1130300"/>
                    <a:gd name="connsiteX59" fmla="*/ 5600700 w 7912100"/>
                    <a:gd name="connsiteY59" fmla="*/ 717550 h 1130300"/>
                    <a:gd name="connsiteX60" fmla="*/ 5880100 w 7912100"/>
                    <a:gd name="connsiteY60" fmla="*/ 584200 h 1130300"/>
                    <a:gd name="connsiteX61" fmla="*/ 6134100 w 7912100"/>
                    <a:gd name="connsiteY61" fmla="*/ 584200 h 1130300"/>
                    <a:gd name="connsiteX62" fmla="*/ 6267450 w 7912100"/>
                    <a:gd name="connsiteY62" fmla="*/ 590550 h 1130300"/>
                    <a:gd name="connsiteX63" fmla="*/ 6438900 w 7912100"/>
                    <a:gd name="connsiteY63" fmla="*/ 527050 h 1130300"/>
                    <a:gd name="connsiteX64" fmla="*/ 6559550 w 7912100"/>
                    <a:gd name="connsiteY64" fmla="*/ 488950 h 1130300"/>
                    <a:gd name="connsiteX65" fmla="*/ 6724650 w 7912100"/>
                    <a:gd name="connsiteY65" fmla="*/ 577850 h 1130300"/>
                    <a:gd name="connsiteX66" fmla="*/ 6743700 w 7912100"/>
                    <a:gd name="connsiteY66" fmla="*/ 673100 h 1130300"/>
                    <a:gd name="connsiteX67" fmla="*/ 6851650 w 7912100"/>
                    <a:gd name="connsiteY67" fmla="*/ 654050 h 1130300"/>
                    <a:gd name="connsiteX68" fmla="*/ 6927850 w 7912100"/>
                    <a:gd name="connsiteY68" fmla="*/ 558800 h 1130300"/>
                    <a:gd name="connsiteX69" fmla="*/ 7156450 w 7912100"/>
                    <a:gd name="connsiteY69" fmla="*/ 590550 h 1130300"/>
                    <a:gd name="connsiteX70" fmla="*/ 7429500 w 7912100"/>
                    <a:gd name="connsiteY70" fmla="*/ 615950 h 1130300"/>
                    <a:gd name="connsiteX71" fmla="*/ 7905750 w 7912100"/>
                    <a:gd name="connsiteY71" fmla="*/ 654050 h 1130300"/>
                    <a:gd name="connsiteX72" fmla="*/ 7912100 w 7912100"/>
                    <a:gd name="connsiteY72" fmla="*/ 25400 h 1130300"/>
                    <a:gd name="connsiteX73" fmla="*/ 0 w 7912100"/>
                    <a:gd name="connsiteY73" fmla="*/ 0 h 1130300"/>
                    <a:gd name="connsiteX0" fmla="*/ 12831 w 7924931"/>
                    <a:gd name="connsiteY0" fmla="*/ 69850 h 1130300"/>
                    <a:gd name="connsiteX1" fmla="*/ 12831 w 7924931"/>
                    <a:gd name="connsiteY1" fmla="*/ 965200 h 1130300"/>
                    <a:gd name="connsiteX2" fmla="*/ 241431 w 7924931"/>
                    <a:gd name="connsiteY2" fmla="*/ 933450 h 1130300"/>
                    <a:gd name="connsiteX3" fmla="*/ 393831 w 7924931"/>
                    <a:gd name="connsiteY3" fmla="*/ 901700 h 1130300"/>
                    <a:gd name="connsiteX4" fmla="*/ 584331 w 7924931"/>
                    <a:gd name="connsiteY4" fmla="*/ 844550 h 1130300"/>
                    <a:gd name="connsiteX5" fmla="*/ 812931 w 7924931"/>
                    <a:gd name="connsiteY5" fmla="*/ 857250 h 1130300"/>
                    <a:gd name="connsiteX6" fmla="*/ 997081 w 7924931"/>
                    <a:gd name="connsiteY6" fmla="*/ 927100 h 1130300"/>
                    <a:gd name="connsiteX7" fmla="*/ 1174881 w 7924931"/>
                    <a:gd name="connsiteY7" fmla="*/ 1003300 h 1130300"/>
                    <a:gd name="connsiteX8" fmla="*/ 1327281 w 7924931"/>
                    <a:gd name="connsiteY8" fmla="*/ 1066800 h 1130300"/>
                    <a:gd name="connsiteX9" fmla="*/ 1390781 w 7924931"/>
                    <a:gd name="connsiteY9" fmla="*/ 1073150 h 1130300"/>
                    <a:gd name="connsiteX10" fmla="*/ 1492381 w 7924931"/>
                    <a:gd name="connsiteY10" fmla="*/ 1073150 h 1130300"/>
                    <a:gd name="connsiteX11" fmla="*/ 1625731 w 7924931"/>
                    <a:gd name="connsiteY11" fmla="*/ 1035050 h 1130300"/>
                    <a:gd name="connsiteX12" fmla="*/ 1720981 w 7924931"/>
                    <a:gd name="connsiteY12" fmla="*/ 1003300 h 1130300"/>
                    <a:gd name="connsiteX13" fmla="*/ 1784481 w 7924931"/>
                    <a:gd name="connsiteY13" fmla="*/ 1016000 h 1130300"/>
                    <a:gd name="connsiteX14" fmla="*/ 1828931 w 7924931"/>
                    <a:gd name="connsiteY14" fmla="*/ 1060450 h 1130300"/>
                    <a:gd name="connsiteX15" fmla="*/ 1879731 w 7924931"/>
                    <a:gd name="connsiteY15" fmla="*/ 1092200 h 1130300"/>
                    <a:gd name="connsiteX16" fmla="*/ 1924181 w 7924931"/>
                    <a:gd name="connsiteY16" fmla="*/ 1123950 h 1130300"/>
                    <a:gd name="connsiteX17" fmla="*/ 1943231 w 7924931"/>
                    <a:gd name="connsiteY17" fmla="*/ 1130300 h 1130300"/>
                    <a:gd name="connsiteX18" fmla="*/ 2000381 w 7924931"/>
                    <a:gd name="connsiteY18" fmla="*/ 1130300 h 1130300"/>
                    <a:gd name="connsiteX19" fmla="*/ 2140081 w 7924931"/>
                    <a:gd name="connsiteY19" fmla="*/ 1092200 h 1130300"/>
                    <a:gd name="connsiteX20" fmla="*/ 2305181 w 7924931"/>
                    <a:gd name="connsiteY20" fmla="*/ 1041400 h 1130300"/>
                    <a:gd name="connsiteX21" fmla="*/ 2476631 w 7924931"/>
                    <a:gd name="connsiteY21" fmla="*/ 1009650 h 1130300"/>
                    <a:gd name="connsiteX22" fmla="*/ 2679831 w 7924931"/>
                    <a:gd name="connsiteY22" fmla="*/ 1009650 h 1130300"/>
                    <a:gd name="connsiteX23" fmla="*/ 2863981 w 7924931"/>
                    <a:gd name="connsiteY23" fmla="*/ 1028700 h 1130300"/>
                    <a:gd name="connsiteX24" fmla="*/ 3105281 w 7924931"/>
                    <a:gd name="connsiteY24" fmla="*/ 1035050 h 1130300"/>
                    <a:gd name="connsiteX25" fmla="*/ 3213231 w 7924931"/>
                    <a:gd name="connsiteY25" fmla="*/ 990600 h 1130300"/>
                    <a:gd name="connsiteX26" fmla="*/ 3200531 w 7924931"/>
                    <a:gd name="connsiteY26" fmla="*/ 933450 h 1130300"/>
                    <a:gd name="connsiteX27" fmla="*/ 3149731 w 7924931"/>
                    <a:gd name="connsiteY27" fmla="*/ 806450 h 1130300"/>
                    <a:gd name="connsiteX28" fmla="*/ 3086231 w 7924931"/>
                    <a:gd name="connsiteY28" fmla="*/ 730250 h 1130300"/>
                    <a:gd name="connsiteX29" fmla="*/ 3029081 w 7924931"/>
                    <a:gd name="connsiteY29" fmla="*/ 698500 h 1130300"/>
                    <a:gd name="connsiteX30" fmla="*/ 3003681 w 7924931"/>
                    <a:gd name="connsiteY30" fmla="*/ 692150 h 1130300"/>
                    <a:gd name="connsiteX31" fmla="*/ 2959231 w 7924931"/>
                    <a:gd name="connsiteY31" fmla="*/ 666750 h 1130300"/>
                    <a:gd name="connsiteX32" fmla="*/ 2959231 w 7924931"/>
                    <a:gd name="connsiteY32" fmla="*/ 666750 h 1130300"/>
                    <a:gd name="connsiteX33" fmla="*/ 2832231 w 7924931"/>
                    <a:gd name="connsiteY33" fmla="*/ 558800 h 1130300"/>
                    <a:gd name="connsiteX34" fmla="*/ 2749681 w 7924931"/>
                    <a:gd name="connsiteY34" fmla="*/ 450850 h 1130300"/>
                    <a:gd name="connsiteX35" fmla="*/ 2730631 w 7924931"/>
                    <a:gd name="connsiteY35" fmla="*/ 361950 h 1130300"/>
                    <a:gd name="connsiteX36" fmla="*/ 2768731 w 7924931"/>
                    <a:gd name="connsiteY36" fmla="*/ 311150 h 1130300"/>
                    <a:gd name="connsiteX37" fmla="*/ 2876681 w 7924931"/>
                    <a:gd name="connsiteY37" fmla="*/ 323850 h 1130300"/>
                    <a:gd name="connsiteX38" fmla="*/ 2952881 w 7924931"/>
                    <a:gd name="connsiteY38" fmla="*/ 387350 h 1130300"/>
                    <a:gd name="connsiteX39" fmla="*/ 2990981 w 7924931"/>
                    <a:gd name="connsiteY39" fmla="*/ 342900 h 1130300"/>
                    <a:gd name="connsiteX40" fmla="*/ 3022731 w 7924931"/>
                    <a:gd name="connsiteY40" fmla="*/ 254000 h 1130300"/>
                    <a:gd name="connsiteX41" fmla="*/ 3022731 w 7924931"/>
                    <a:gd name="connsiteY41" fmla="*/ 254000 h 1130300"/>
                    <a:gd name="connsiteX42" fmla="*/ 3060831 w 7924931"/>
                    <a:gd name="connsiteY42" fmla="*/ 336550 h 1130300"/>
                    <a:gd name="connsiteX43" fmla="*/ 3067181 w 7924931"/>
                    <a:gd name="connsiteY43" fmla="*/ 444500 h 1130300"/>
                    <a:gd name="connsiteX44" fmla="*/ 3162431 w 7924931"/>
                    <a:gd name="connsiteY44" fmla="*/ 571500 h 1130300"/>
                    <a:gd name="connsiteX45" fmla="*/ 3289431 w 7924931"/>
                    <a:gd name="connsiteY45" fmla="*/ 647700 h 1130300"/>
                    <a:gd name="connsiteX46" fmla="*/ 3429131 w 7924931"/>
                    <a:gd name="connsiteY46" fmla="*/ 679450 h 1130300"/>
                    <a:gd name="connsiteX47" fmla="*/ 3606931 w 7924931"/>
                    <a:gd name="connsiteY47" fmla="*/ 736600 h 1130300"/>
                    <a:gd name="connsiteX48" fmla="*/ 3797431 w 7924931"/>
                    <a:gd name="connsiteY48" fmla="*/ 749300 h 1130300"/>
                    <a:gd name="connsiteX49" fmla="*/ 4000631 w 7924931"/>
                    <a:gd name="connsiteY49" fmla="*/ 736600 h 1130300"/>
                    <a:gd name="connsiteX50" fmla="*/ 4172081 w 7924931"/>
                    <a:gd name="connsiteY50" fmla="*/ 755650 h 1130300"/>
                    <a:gd name="connsiteX51" fmla="*/ 4305431 w 7924931"/>
                    <a:gd name="connsiteY51" fmla="*/ 838200 h 1130300"/>
                    <a:gd name="connsiteX52" fmla="*/ 4438781 w 7924931"/>
                    <a:gd name="connsiteY52" fmla="*/ 958850 h 1130300"/>
                    <a:gd name="connsiteX53" fmla="*/ 4610231 w 7924931"/>
                    <a:gd name="connsiteY53" fmla="*/ 1047750 h 1130300"/>
                    <a:gd name="connsiteX54" fmla="*/ 4870581 w 7924931"/>
                    <a:gd name="connsiteY54" fmla="*/ 1073150 h 1130300"/>
                    <a:gd name="connsiteX55" fmla="*/ 4972181 w 7924931"/>
                    <a:gd name="connsiteY55" fmla="*/ 1111250 h 1130300"/>
                    <a:gd name="connsiteX56" fmla="*/ 5003931 w 7924931"/>
                    <a:gd name="connsiteY56" fmla="*/ 1060450 h 1130300"/>
                    <a:gd name="connsiteX57" fmla="*/ 5156331 w 7924931"/>
                    <a:gd name="connsiteY57" fmla="*/ 990600 h 1130300"/>
                    <a:gd name="connsiteX58" fmla="*/ 5302381 w 7924931"/>
                    <a:gd name="connsiteY58" fmla="*/ 914400 h 1130300"/>
                    <a:gd name="connsiteX59" fmla="*/ 5359531 w 7924931"/>
                    <a:gd name="connsiteY59" fmla="*/ 895350 h 1130300"/>
                    <a:gd name="connsiteX60" fmla="*/ 5613531 w 7924931"/>
                    <a:gd name="connsiteY60" fmla="*/ 717550 h 1130300"/>
                    <a:gd name="connsiteX61" fmla="*/ 5892931 w 7924931"/>
                    <a:gd name="connsiteY61" fmla="*/ 584200 h 1130300"/>
                    <a:gd name="connsiteX62" fmla="*/ 6146931 w 7924931"/>
                    <a:gd name="connsiteY62" fmla="*/ 584200 h 1130300"/>
                    <a:gd name="connsiteX63" fmla="*/ 6280281 w 7924931"/>
                    <a:gd name="connsiteY63" fmla="*/ 590550 h 1130300"/>
                    <a:gd name="connsiteX64" fmla="*/ 6451731 w 7924931"/>
                    <a:gd name="connsiteY64" fmla="*/ 527050 h 1130300"/>
                    <a:gd name="connsiteX65" fmla="*/ 6572381 w 7924931"/>
                    <a:gd name="connsiteY65" fmla="*/ 488950 h 1130300"/>
                    <a:gd name="connsiteX66" fmla="*/ 6737481 w 7924931"/>
                    <a:gd name="connsiteY66" fmla="*/ 577850 h 1130300"/>
                    <a:gd name="connsiteX67" fmla="*/ 6756531 w 7924931"/>
                    <a:gd name="connsiteY67" fmla="*/ 673100 h 1130300"/>
                    <a:gd name="connsiteX68" fmla="*/ 6864481 w 7924931"/>
                    <a:gd name="connsiteY68" fmla="*/ 654050 h 1130300"/>
                    <a:gd name="connsiteX69" fmla="*/ 6940681 w 7924931"/>
                    <a:gd name="connsiteY69" fmla="*/ 558800 h 1130300"/>
                    <a:gd name="connsiteX70" fmla="*/ 7169281 w 7924931"/>
                    <a:gd name="connsiteY70" fmla="*/ 590550 h 1130300"/>
                    <a:gd name="connsiteX71" fmla="*/ 7442331 w 7924931"/>
                    <a:gd name="connsiteY71" fmla="*/ 615950 h 1130300"/>
                    <a:gd name="connsiteX72" fmla="*/ 7918581 w 7924931"/>
                    <a:gd name="connsiteY72" fmla="*/ 654050 h 1130300"/>
                    <a:gd name="connsiteX73" fmla="*/ 7924931 w 7924931"/>
                    <a:gd name="connsiteY73" fmla="*/ 25400 h 1130300"/>
                    <a:gd name="connsiteX74" fmla="*/ 12831 w 7924931"/>
                    <a:gd name="connsiteY74" fmla="*/ 0 h 1130300"/>
                    <a:gd name="connsiteX0" fmla="*/ 0 w 7912100"/>
                    <a:gd name="connsiteY0" fmla="*/ 69850 h 1130300"/>
                    <a:gd name="connsiteX1" fmla="*/ 0 w 7912100"/>
                    <a:gd name="connsiteY1" fmla="*/ 965200 h 1130300"/>
                    <a:gd name="connsiteX2" fmla="*/ 228600 w 7912100"/>
                    <a:gd name="connsiteY2" fmla="*/ 933450 h 1130300"/>
                    <a:gd name="connsiteX3" fmla="*/ 381000 w 7912100"/>
                    <a:gd name="connsiteY3" fmla="*/ 901700 h 1130300"/>
                    <a:gd name="connsiteX4" fmla="*/ 571500 w 7912100"/>
                    <a:gd name="connsiteY4" fmla="*/ 844550 h 1130300"/>
                    <a:gd name="connsiteX5" fmla="*/ 800100 w 7912100"/>
                    <a:gd name="connsiteY5" fmla="*/ 857250 h 1130300"/>
                    <a:gd name="connsiteX6" fmla="*/ 984250 w 7912100"/>
                    <a:gd name="connsiteY6" fmla="*/ 927100 h 1130300"/>
                    <a:gd name="connsiteX7" fmla="*/ 1162050 w 7912100"/>
                    <a:gd name="connsiteY7" fmla="*/ 1003300 h 1130300"/>
                    <a:gd name="connsiteX8" fmla="*/ 1314450 w 7912100"/>
                    <a:gd name="connsiteY8" fmla="*/ 1066800 h 1130300"/>
                    <a:gd name="connsiteX9" fmla="*/ 1377950 w 7912100"/>
                    <a:gd name="connsiteY9" fmla="*/ 1073150 h 1130300"/>
                    <a:gd name="connsiteX10" fmla="*/ 1479550 w 7912100"/>
                    <a:gd name="connsiteY10" fmla="*/ 1073150 h 1130300"/>
                    <a:gd name="connsiteX11" fmla="*/ 1612900 w 7912100"/>
                    <a:gd name="connsiteY11" fmla="*/ 1035050 h 1130300"/>
                    <a:gd name="connsiteX12" fmla="*/ 1708150 w 7912100"/>
                    <a:gd name="connsiteY12" fmla="*/ 1003300 h 1130300"/>
                    <a:gd name="connsiteX13" fmla="*/ 1771650 w 7912100"/>
                    <a:gd name="connsiteY13" fmla="*/ 1016000 h 1130300"/>
                    <a:gd name="connsiteX14" fmla="*/ 1816100 w 7912100"/>
                    <a:gd name="connsiteY14" fmla="*/ 1060450 h 1130300"/>
                    <a:gd name="connsiteX15" fmla="*/ 1866900 w 7912100"/>
                    <a:gd name="connsiteY15" fmla="*/ 1092200 h 1130300"/>
                    <a:gd name="connsiteX16" fmla="*/ 1911350 w 7912100"/>
                    <a:gd name="connsiteY16" fmla="*/ 1123950 h 1130300"/>
                    <a:gd name="connsiteX17" fmla="*/ 1930400 w 7912100"/>
                    <a:gd name="connsiteY17" fmla="*/ 1130300 h 1130300"/>
                    <a:gd name="connsiteX18" fmla="*/ 1987550 w 7912100"/>
                    <a:gd name="connsiteY18" fmla="*/ 1130300 h 1130300"/>
                    <a:gd name="connsiteX19" fmla="*/ 2127250 w 7912100"/>
                    <a:gd name="connsiteY19" fmla="*/ 1092200 h 1130300"/>
                    <a:gd name="connsiteX20" fmla="*/ 2292350 w 7912100"/>
                    <a:gd name="connsiteY20" fmla="*/ 1041400 h 1130300"/>
                    <a:gd name="connsiteX21" fmla="*/ 2463800 w 7912100"/>
                    <a:gd name="connsiteY21" fmla="*/ 1009650 h 1130300"/>
                    <a:gd name="connsiteX22" fmla="*/ 2667000 w 7912100"/>
                    <a:gd name="connsiteY22" fmla="*/ 1009650 h 1130300"/>
                    <a:gd name="connsiteX23" fmla="*/ 2851150 w 7912100"/>
                    <a:gd name="connsiteY23" fmla="*/ 1028700 h 1130300"/>
                    <a:gd name="connsiteX24" fmla="*/ 3092450 w 7912100"/>
                    <a:gd name="connsiteY24" fmla="*/ 1035050 h 1130300"/>
                    <a:gd name="connsiteX25" fmla="*/ 3200400 w 7912100"/>
                    <a:gd name="connsiteY25" fmla="*/ 990600 h 1130300"/>
                    <a:gd name="connsiteX26" fmla="*/ 3187700 w 7912100"/>
                    <a:gd name="connsiteY26" fmla="*/ 933450 h 1130300"/>
                    <a:gd name="connsiteX27" fmla="*/ 3136900 w 7912100"/>
                    <a:gd name="connsiteY27" fmla="*/ 806450 h 1130300"/>
                    <a:gd name="connsiteX28" fmla="*/ 3073400 w 7912100"/>
                    <a:gd name="connsiteY28" fmla="*/ 730250 h 1130300"/>
                    <a:gd name="connsiteX29" fmla="*/ 3016250 w 7912100"/>
                    <a:gd name="connsiteY29" fmla="*/ 698500 h 1130300"/>
                    <a:gd name="connsiteX30" fmla="*/ 2990850 w 7912100"/>
                    <a:gd name="connsiteY30" fmla="*/ 692150 h 1130300"/>
                    <a:gd name="connsiteX31" fmla="*/ 2946400 w 7912100"/>
                    <a:gd name="connsiteY31" fmla="*/ 666750 h 1130300"/>
                    <a:gd name="connsiteX32" fmla="*/ 2946400 w 7912100"/>
                    <a:gd name="connsiteY32" fmla="*/ 666750 h 1130300"/>
                    <a:gd name="connsiteX33" fmla="*/ 2819400 w 7912100"/>
                    <a:gd name="connsiteY33" fmla="*/ 558800 h 1130300"/>
                    <a:gd name="connsiteX34" fmla="*/ 2736850 w 7912100"/>
                    <a:gd name="connsiteY34" fmla="*/ 450850 h 1130300"/>
                    <a:gd name="connsiteX35" fmla="*/ 2717800 w 7912100"/>
                    <a:gd name="connsiteY35" fmla="*/ 361950 h 1130300"/>
                    <a:gd name="connsiteX36" fmla="*/ 2755900 w 7912100"/>
                    <a:gd name="connsiteY36" fmla="*/ 311150 h 1130300"/>
                    <a:gd name="connsiteX37" fmla="*/ 2863850 w 7912100"/>
                    <a:gd name="connsiteY37" fmla="*/ 323850 h 1130300"/>
                    <a:gd name="connsiteX38" fmla="*/ 2940050 w 7912100"/>
                    <a:gd name="connsiteY38" fmla="*/ 387350 h 1130300"/>
                    <a:gd name="connsiteX39" fmla="*/ 2978150 w 7912100"/>
                    <a:gd name="connsiteY39" fmla="*/ 342900 h 1130300"/>
                    <a:gd name="connsiteX40" fmla="*/ 3009900 w 7912100"/>
                    <a:gd name="connsiteY40" fmla="*/ 254000 h 1130300"/>
                    <a:gd name="connsiteX41" fmla="*/ 3009900 w 7912100"/>
                    <a:gd name="connsiteY41" fmla="*/ 254000 h 1130300"/>
                    <a:gd name="connsiteX42" fmla="*/ 3048000 w 7912100"/>
                    <a:gd name="connsiteY42" fmla="*/ 336550 h 1130300"/>
                    <a:gd name="connsiteX43" fmla="*/ 3054350 w 7912100"/>
                    <a:gd name="connsiteY43" fmla="*/ 444500 h 1130300"/>
                    <a:gd name="connsiteX44" fmla="*/ 3149600 w 7912100"/>
                    <a:gd name="connsiteY44" fmla="*/ 571500 h 1130300"/>
                    <a:gd name="connsiteX45" fmla="*/ 3276600 w 7912100"/>
                    <a:gd name="connsiteY45" fmla="*/ 647700 h 1130300"/>
                    <a:gd name="connsiteX46" fmla="*/ 3416300 w 7912100"/>
                    <a:gd name="connsiteY46" fmla="*/ 679450 h 1130300"/>
                    <a:gd name="connsiteX47" fmla="*/ 3594100 w 7912100"/>
                    <a:gd name="connsiteY47" fmla="*/ 736600 h 1130300"/>
                    <a:gd name="connsiteX48" fmla="*/ 3784600 w 7912100"/>
                    <a:gd name="connsiteY48" fmla="*/ 749300 h 1130300"/>
                    <a:gd name="connsiteX49" fmla="*/ 3987800 w 7912100"/>
                    <a:gd name="connsiteY49" fmla="*/ 736600 h 1130300"/>
                    <a:gd name="connsiteX50" fmla="*/ 4159250 w 7912100"/>
                    <a:gd name="connsiteY50" fmla="*/ 755650 h 1130300"/>
                    <a:gd name="connsiteX51" fmla="*/ 4292600 w 7912100"/>
                    <a:gd name="connsiteY51" fmla="*/ 838200 h 1130300"/>
                    <a:gd name="connsiteX52" fmla="*/ 4425950 w 7912100"/>
                    <a:gd name="connsiteY52" fmla="*/ 958850 h 1130300"/>
                    <a:gd name="connsiteX53" fmla="*/ 4597400 w 7912100"/>
                    <a:gd name="connsiteY53" fmla="*/ 1047750 h 1130300"/>
                    <a:gd name="connsiteX54" fmla="*/ 4857750 w 7912100"/>
                    <a:gd name="connsiteY54" fmla="*/ 1073150 h 1130300"/>
                    <a:gd name="connsiteX55" fmla="*/ 4959350 w 7912100"/>
                    <a:gd name="connsiteY55" fmla="*/ 1111250 h 1130300"/>
                    <a:gd name="connsiteX56" fmla="*/ 4991100 w 7912100"/>
                    <a:gd name="connsiteY56" fmla="*/ 1060450 h 1130300"/>
                    <a:gd name="connsiteX57" fmla="*/ 5143500 w 7912100"/>
                    <a:gd name="connsiteY57" fmla="*/ 990600 h 1130300"/>
                    <a:gd name="connsiteX58" fmla="*/ 5289550 w 7912100"/>
                    <a:gd name="connsiteY58" fmla="*/ 914400 h 1130300"/>
                    <a:gd name="connsiteX59" fmla="*/ 5346700 w 7912100"/>
                    <a:gd name="connsiteY59" fmla="*/ 895350 h 1130300"/>
                    <a:gd name="connsiteX60" fmla="*/ 5600700 w 7912100"/>
                    <a:gd name="connsiteY60" fmla="*/ 717550 h 1130300"/>
                    <a:gd name="connsiteX61" fmla="*/ 5880100 w 7912100"/>
                    <a:gd name="connsiteY61" fmla="*/ 584200 h 1130300"/>
                    <a:gd name="connsiteX62" fmla="*/ 6134100 w 7912100"/>
                    <a:gd name="connsiteY62" fmla="*/ 584200 h 1130300"/>
                    <a:gd name="connsiteX63" fmla="*/ 6267450 w 7912100"/>
                    <a:gd name="connsiteY63" fmla="*/ 590550 h 1130300"/>
                    <a:gd name="connsiteX64" fmla="*/ 6438900 w 7912100"/>
                    <a:gd name="connsiteY64" fmla="*/ 527050 h 1130300"/>
                    <a:gd name="connsiteX65" fmla="*/ 6559550 w 7912100"/>
                    <a:gd name="connsiteY65" fmla="*/ 488950 h 1130300"/>
                    <a:gd name="connsiteX66" fmla="*/ 6724650 w 7912100"/>
                    <a:gd name="connsiteY66" fmla="*/ 577850 h 1130300"/>
                    <a:gd name="connsiteX67" fmla="*/ 6743700 w 7912100"/>
                    <a:gd name="connsiteY67" fmla="*/ 673100 h 1130300"/>
                    <a:gd name="connsiteX68" fmla="*/ 6851650 w 7912100"/>
                    <a:gd name="connsiteY68" fmla="*/ 654050 h 1130300"/>
                    <a:gd name="connsiteX69" fmla="*/ 6927850 w 7912100"/>
                    <a:gd name="connsiteY69" fmla="*/ 558800 h 1130300"/>
                    <a:gd name="connsiteX70" fmla="*/ 7156450 w 7912100"/>
                    <a:gd name="connsiteY70" fmla="*/ 590550 h 1130300"/>
                    <a:gd name="connsiteX71" fmla="*/ 7429500 w 7912100"/>
                    <a:gd name="connsiteY71" fmla="*/ 615950 h 1130300"/>
                    <a:gd name="connsiteX72" fmla="*/ 7905750 w 7912100"/>
                    <a:gd name="connsiteY72" fmla="*/ 654050 h 1130300"/>
                    <a:gd name="connsiteX73" fmla="*/ 7912100 w 7912100"/>
                    <a:gd name="connsiteY73" fmla="*/ 25400 h 1130300"/>
                    <a:gd name="connsiteX74" fmla="*/ 0 w 7912100"/>
                    <a:gd name="connsiteY74" fmla="*/ 0 h 1130300"/>
                    <a:gd name="connsiteX0" fmla="*/ 0 w 7912100"/>
                    <a:gd name="connsiteY0" fmla="*/ 69850 h 1130300"/>
                    <a:gd name="connsiteX1" fmla="*/ 0 w 7912100"/>
                    <a:gd name="connsiteY1" fmla="*/ 965200 h 1130300"/>
                    <a:gd name="connsiteX2" fmla="*/ 228600 w 7912100"/>
                    <a:gd name="connsiteY2" fmla="*/ 933450 h 1130300"/>
                    <a:gd name="connsiteX3" fmla="*/ 381000 w 7912100"/>
                    <a:gd name="connsiteY3" fmla="*/ 901700 h 1130300"/>
                    <a:gd name="connsiteX4" fmla="*/ 571500 w 7912100"/>
                    <a:gd name="connsiteY4" fmla="*/ 844550 h 1130300"/>
                    <a:gd name="connsiteX5" fmla="*/ 800100 w 7912100"/>
                    <a:gd name="connsiteY5" fmla="*/ 857250 h 1130300"/>
                    <a:gd name="connsiteX6" fmla="*/ 984250 w 7912100"/>
                    <a:gd name="connsiteY6" fmla="*/ 927100 h 1130300"/>
                    <a:gd name="connsiteX7" fmla="*/ 1162050 w 7912100"/>
                    <a:gd name="connsiteY7" fmla="*/ 1003300 h 1130300"/>
                    <a:gd name="connsiteX8" fmla="*/ 1314450 w 7912100"/>
                    <a:gd name="connsiteY8" fmla="*/ 1066800 h 1130300"/>
                    <a:gd name="connsiteX9" fmla="*/ 1377950 w 7912100"/>
                    <a:gd name="connsiteY9" fmla="*/ 1073150 h 1130300"/>
                    <a:gd name="connsiteX10" fmla="*/ 1479550 w 7912100"/>
                    <a:gd name="connsiteY10" fmla="*/ 1073150 h 1130300"/>
                    <a:gd name="connsiteX11" fmla="*/ 1612900 w 7912100"/>
                    <a:gd name="connsiteY11" fmla="*/ 1035050 h 1130300"/>
                    <a:gd name="connsiteX12" fmla="*/ 1708150 w 7912100"/>
                    <a:gd name="connsiteY12" fmla="*/ 1003300 h 1130300"/>
                    <a:gd name="connsiteX13" fmla="*/ 1771650 w 7912100"/>
                    <a:gd name="connsiteY13" fmla="*/ 1016000 h 1130300"/>
                    <a:gd name="connsiteX14" fmla="*/ 1816100 w 7912100"/>
                    <a:gd name="connsiteY14" fmla="*/ 1060450 h 1130300"/>
                    <a:gd name="connsiteX15" fmla="*/ 1866900 w 7912100"/>
                    <a:gd name="connsiteY15" fmla="*/ 1092200 h 1130300"/>
                    <a:gd name="connsiteX16" fmla="*/ 1911350 w 7912100"/>
                    <a:gd name="connsiteY16" fmla="*/ 1123950 h 1130300"/>
                    <a:gd name="connsiteX17" fmla="*/ 1930400 w 7912100"/>
                    <a:gd name="connsiteY17" fmla="*/ 1130300 h 1130300"/>
                    <a:gd name="connsiteX18" fmla="*/ 1987550 w 7912100"/>
                    <a:gd name="connsiteY18" fmla="*/ 1130300 h 1130300"/>
                    <a:gd name="connsiteX19" fmla="*/ 2127250 w 7912100"/>
                    <a:gd name="connsiteY19" fmla="*/ 1092200 h 1130300"/>
                    <a:gd name="connsiteX20" fmla="*/ 2292350 w 7912100"/>
                    <a:gd name="connsiteY20" fmla="*/ 1041400 h 1130300"/>
                    <a:gd name="connsiteX21" fmla="*/ 2463800 w 7912100"/>
                    <a:gd name="connsiteY21" fmla="*/ 1009650 h 1130300"/>
                    <a:gd name="connsiteX22" fmla="*/ 2667000 w 7912100"/>
                    <a:gd name="connsiteY22" fmla="*/ 1009650 h 1130300"/>
                    <a:gd name="connsiteX23" fmla="*/ 2851150 w 7912100"/>
                    <a:gd name="connsiteY23" fmla="*/ 1028700 h 1130300"/>
                    <a:gd name="connsiteX24" fmla="*/ 3092450 w 7912100"/>
                    <a:gd name="connsiteY24" fmla="*/ 1035050 h 1130300"/>
                    <a:gd name="connsiteX25" fmla="*/ 3200400 w 7912100"/>
                    <a:gd name="connsiteY25" fmla="*/ 990600 h 1130300"/>
                    <a:gd name="connsiteX26" fmla="*/ 3187700 w 7912100"/>
                    <a:gd name="connsiteY26" fmla="*/ 933450 h 1130300"/>
                    <a:gd name="connsiteX27" fmla="*/ 3136900 w 7912100"/>
                    <a:gd name="connsiteY27" fmla="*/ 806450 h 1130300"/>
                    <a:gd name="connsiteX28" fmla="*/ 3073400 w 7912100"/>
                    <a:gd name="connsiteY28" fmla="*/ 730250 h 1130300"/>
                    <a:gd name="connsiteX29" fmla="*/ 3016250 w 7912100"/>
                    <a:gd name="connsiteY29" fmla="*/ 698500 h 1130300"/>
                    <a:gd name="connsiteX30" fmla="*/ 2990850 w 7912100"/>
                    <a:gd name="connsiteY30" fmla="*/ 692150 h 1130300"/>
                    <a:gd name="connsiteX31" fmla="*/ 2946400 w 7912100"/>
                    <a:gd name="connsiteY31" fmla="*/ 666750 h 1130300"/>
                    <a:gd name="connsiteX32" fmla="*/ 2946400 w 7912100"/>
                    <a:gd name="connsiteY32" fmla="*/ 666750 h 1130300"/>
                    <a:gd name="connsiteX33" fmla="*/ 2819400 w 7912100"/>
                    <a:gd name="connsiteY33" fmla="*/ 558800 h 1130300"/>
                    <a:gd name="connsiteX34" fmla="*/ 2736850 w 7912100"/>
                    <a:gd name="connsiteY34" fmla="*/ 450850 h 1130300"/>
                    <a:gd name="connsiteX35" fmla="*/ 2717800 w 7912100"/>
                    <a:gd name="connsiteY35" fmla="*/ 361950 h 1130300"/>
                    <a:gd name="connsiteX36" fmla="*/ 2755900 w 7912100"/>
                    <a:gd name="connsiteY36" fmla="*/ 311150 h 1130300"/>
                    <a:gd name="connsiteX37" fmla="*/ 2863850 w 7912100"/>
                    <a:gd name="connsiteY37" fmla="*/ 323850 h 1130300"/>
                    <a:gd name="connsiteX38" fmla="*/ 2940050 w 7912100"/>
                    <a:gd name="connsiteY38" fmla="*/ 387350 h 1130300"/>
                    <a:gd name="connsiteX39" fmla="*/ 2978150 w 7912100"/>
                    <a:gd name="connsiteY39" fmla="*/ 342900 h 1130300"/>
                    <a:gd name="connsiteX40" fmla="*/ 3009900 w 7912100"/>
                    <a:gd name="connsiteY40" fmla="*/ 254000 h 1130300"/>
                    <a:gd name="connsiteX41" fmla="*/ 3009900 w 7912100"/>
                    <a:gd name="connsiteY41" fmla="*/ 254000 h 1130300"/>
                    <a:gd name="connsiteX42" fmla="*/ 3048000 w 7912100"/>
                    <a:gd name="connsiteY42" fmla="*/ 336550 h 1130300"/>
                    <a:gd name="connsiteX43" fmla="*/ 3054350 w 7912100"/>
                    <a:gd name="connsiteY43" fmla="*/ 444500 h 1130300"/>
                    <a:gd name="connsiteX44" fmla="*/ 3149600 w 7912100"/>
                    <a:gd name="connsiteY44" fmla="*/ 571500 h 1130300"/>
                    <a:gd name="connsiteX45" fmla="*/ 3276600 w 7912100"/>
                    <a:gd name="connsiteY45" fmla="*/ 647700 h 1130300"/>
                    <a:gd name="connsiteX46" fmla="*/ 3416300 w 7912100"/>
                    <a:gd name="connsiteY46" fmla="*/ 679450 h 1130300"/>
                    <a:gd name="connsiteX47" fmla="*/ 3594100 w 7912100"/>
                    <a:gd name="connsiteY47" fmla="*/ 736600 h 1130300"/>
                    <a:gd name="connsiteX48" fmla="*/ 3784600 w 7912100"/>
                    <a:gd name="connsiteY48" fmla="*/ 749300 h 1130300"/>
                    <a:gd name="connsiteX49" fmla="*/ 3987800 w 7912100"/>
                    <a:gd name="connsiteY49" fmla="*/ 736600 h 1130300"/>
                    <a:gd name="connsiteX50" fmla="*/ 4159250 w 7912100"/>
                    <a:gd name="connsiteY50" fmla="*/ 755650 h 1130300"/>
                    <a:gd name="connsiteX51" fmla="*/ 4292600 w 7912100"/>
                    <a:gd name="connsiteY51" fmla="*/ 838200 h 1130300"/>
                    <a:gd name="connsiteX52" fmla="*/ 4425950 w 7912100"/>
                    <a:gd name="connsiteY52" fmla="*/ 958850 h 1130300"/>
                    <a:gd name="connsiteX53" fmla="*/ 4597400 w 7912100"/>
                    <a:gd name="connsiteY53" fmla="*/ 1047750 h 1130300"/>
                    <a:gd name="connsiteX54" fmla="*/ 4857750 w 7912100"/>
                    <a:gd name="connsiteY54" fmla="*/ 1073150 h 1130300"/>
                    <a:gd name="connsiteX55" fmla="*/ 4959350 w 7912100"/>
                    <a:gd name="connsiteY55" fmla="*/ 1111250 h 1130300"/>
                    <a:gd name="connsiteX56" fmla="*/ 4991100 w 7912100"/>
                    <a:gd name="connsiteY56" fmla="*/ 1060450 h 1130300"/>
                    <a:gd name="connsiteX57" fmla="*/ 5143500 w 7912100"/>
                    <a:gd name="connsiteY57" fmla="*/ 990600 h 1130300"/>
                    <a:gd name="connsiteX58" fmla="*/ 5289550 w 7912100"/>
                    <a:gd name="connsiteY58" fmla="*/ 914400 h 1130300"/>
                    <a:gd name="connsiteX59" fmla="*/ 5346700 w 7912100"/>
                    <a:gd name="connsiteY59" fmla="*/ 895350 h 1130300"/>
                    <a:gd name="connsiteX60" fmla="*/ 5600700 w 7912100"/>
                    <a:gd name="connsiteY60" fmla="*/ 717550 h 1130300"/>
                    <a:gd name="connsiteX61" fmla="*/ 5880100 w 7912100"/>
                    <a:gd name="connsiteY61" fmla="*/ 584200 h 1130300"/>
                    <a:gd name="connsiteX62" fmla="*/ 6134100 w 7912100"/>
                    <a:gd name="connsiteY62" fmla="*/ 584200 h 1130300"/>
                    <a:gd name="connsiteX63" fmla="*/ 6267450 w 7912100"/>
                    <a:gd name="connsiteY63" fmla="*/ 590550 h 1130300"/>
                    <a:gd name="connsiteX64" fmla="*/ 6438900 w 7912100"/>
                    <a:gd name="connsiteY64" fmla="*/ 527050 h 1130300"/>
                    <a:gd name="connsiteX65" fmla="*/ 6559550 w 7912100"/>
                    <a:gd name="connsiteY65" fmla="*/ 488950 h 1130300"/>
                    <a:gd name="connsiteX66" fmla="*/ 6724650 w 7912100"/>
                    <a:gd name="connsiteY66" fmla="*/ 577850 h 1130300"/>
                    <a:gd name="connsiteX67" fmla="*/ 6743700 w 7912100"/>
                    <a:gd name="connsiteY67" fmla="*/ 673100 h 1130300"/>
                    <a:gd name="connsiteX68" fmla="*/ 6851650 w 7912100"/>
                    <a:gd name="connsiteY68" fmla="*/ 654050 h 1130300"/>
                    <a:gd name="connsiteX69" fmla="*/ 6927850 w 7912100"/>
                    <a:gd name="connsiteY69" fmla="*/ 558800 h 1130300"/>
                    <a:gd name="connsiteX70" fmla="*/ 7156450 w 7912100"/>
                    <a:gd name="connsiteY70" fmla="*/ 590550 h 1130300"/>
                    <a:gd name="connsiteX71" fmla="*/ 7429500 w 7912100"/>
                    <a:gd name="connsiteY71" fmla="*/ 615950 h 1130300"/>
                    <a:gd name="connsiteX72" fmla="*/ 7905750 w 7912100"/>
                    <a:gd name="connsiteY72" fmla="*/ 654050 h 1130300"/>
                    <a:gd name="connsiteX73" fmla="*/ 7912100 w 7912100"/>
                    <a:gd name="connsiteY73" fmla="*/ 25400 h 1130300"/>
                    <a:gd name="connsiteX74" fmla="*/ 0 w 7912100"/>
                    <a:gd name="connsiteY74" fmla="*/ 0 h 1130300"/>
                    <a:gd name="connsiteX75" fmla="*/ 0 w 7912100"/>
                    <a:gd name="connsiteY75" fmla="*/ 6985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12100" h="1130300">
                      <a:moveTo>
                        <a:pt x="0" y="69850"/>
                      </a:moveTo>
                      <a:lnTo>
                        <a:pt x="0" y="965200"/>
                      </a:lnTo>
                      <a:lnTo>
                        <a:pt x="228600" y="933450"/>
                      </a:lnTo>
                      <a:lnTo>
                        <a:pt x="381000" y="901700"/>
                      </a:lnTo>
                      <a:lnTo>
                        <a:pt x="571500" y="844550"/>
                      </a:lnTo>
                      <a:lnTo>
                        <a:pt x="800100" y="857250"/>
                      </a:lnTo>
                      <a:lnTo>
                        <a:pt x="984250" y="927100"/>
                      </a:lnTo>
                      <a:lnTo>
                        <a:pt x="1162050" y="1003300"/>
                      </a:lnTo>
                      <a:lnTo>
                        <a:pt x="1314450" y="1066800"/>
                      </a:lnTo>
                      <a:lnTo>
                        <a:pt x="1377950" y="1073150"/>
                      </a:lnTo>
                      <a:lnTo>
                        <a:pt x="1479550" y="1073150"/>
                      </a:lnTo>
                      <a:lnTo>
                        <a:pt x="1612900" y="1035050"/>
                      </a:lnTo>
                      <a:lnTo>
                        <a:pt x="1708150" y="1003300"/>
                      </a:lnTo>
                      <a:lnTo>
                        <a:pt x="1771650" y="1016000"/>
                      </a:lnTo>
                      <a:cubicBezTo>
                        <a:pt x="1811128" y="1062057"/>
                        <a:pt x="1790235" y="1060450"/>
                        <a:pt x="1816100" y="1060450"/>
                      </a:cubicBezTo>
                      <a:lnTo>
                        <a:pt x="1866900" y="1092200"/>
                      </a:lnTo>
                      <a:cubicBezTo>
                        <a:pt x="1881717" y="1102783"/>
                        <a:pt x="1895737" y="1114582"/>
                        <a:pt x="1911350" y="1123950"/>
                      </a:cubicBezTo>
                      <a:cubicBezTo>
                        <a:pt x="1917090" y="1127394"/>
                        <a:pt x="1930400" y="1130300"/>
                        <a:pt x="1930400" y="1130300"/>
                      </a:cubicBezTo>
                      <a:lnTo>
                        <a:pt x="1987550" y="1130300"/>
                      </a:lnTo>
                      <a:lnTo>
                        <a:pt x="2127250" y="1092200"/>
                      </a:lnTo>
                      <a:lnTo>
                        <a:pt x="2292350" y="1041400"/>
                      </a:lnTo>
                      <a:lnTo>
                        <a:pt x="2463800" y="1009650"/>
                      </a:lnTo>
                      <a:lnTo>
                        <a:pt x="2667000" y="1009650"/>
                      </a:lnTo>
                      <a:lnTo>
                        <a:pt x="2851150" y="1028700"/>
                      </a:lnTo>
                      <a:lnTo>
                        <a:pt x="3092450" y="1035050"/>
                      </a:lnTo>
                      <a:lnTo>
                        <a:pt x="3200400" y="990600"/>
                      </a:lnTo>
                      <a:lnTo>
                        <a:pt x="3187700" y="933450"/>
                      </a:lnTo>
                      <a:lnTo>
                        <a:pt x="3136900" y="806450"/>
                      </a:lnTo>
                      <a:lnTo>
                        <a:pt x="3073400" y="730250"/>
                      </a:lnTo>
                      <a:cubicBezTo>
                        <a:pt x="3054350" y="719667"/>
                        <a:pt x="3036037" y="707632"/>
                        <a:pt x="3016250" y="698500"/>
                      </a:cubicBezTo>
                      <a:cubicBezTo>
                        <a:pt x="3008326" y="694843"/>
                        <a:pt x="2998656" y="696053"/>
                        <a:pt x="2990850" y="692150"/>
                      </a:cubicBezTo>
                      <a:cubicBezTo>
                        <a:pt x="2937702" y="665576"/>
                        <a:pt x="2969856" y="666750"/>
                        <a:pt x="2946400" y="666750"/>
                      </a:cubicBezTo>
                      <a:lnTo>
                        <a:pt x="2946400" y="666750"/>
                      </a:lnTo>
                      <a:lnTo>
                        <a:pt x="2819400" y="558800"/>
                      </a:lnTo>
                      <a:lnTo>
                        <a:pt x="2736850" y="450850"/>
                      </a:lnTo>
                      <a:lnTo>
                        <a:pt x="2717800" y="361950"/>
                      </a:lnTo>
                      <a:lnTo>
                        <a:pt x="2755900" y="311150"/>
                      </a:lnTo>
                      <a:lnTo>
                        <a:pt x="2863850" y="323850"/>
                      </a:lnTo>
                      <a:lnTo>
                        <a:pt x="2940050" y="387350"/>
                      </a:lnTo>
                      <a:lnTo>
                        <a:pt x="2978150" y="342900"/>
                      </a:lnTo>
                      <a:lnTo>
                        <a:pt x="3009900" y="254000"/>
                      </a:lnTo>
                      <a:lnTo>
                        <a:pt x="3009900" y="254000"/>
                      </a:lnTo>
                      <a:lnTo>
                        <a:pt x="3048000" y="336550"/>
                      </a:lnTo>
                      <a:lnTo>
                        <a:pt x="3054350" y="444500"/>
                      </a:lnTo>
                      <a:lnTo>
                        <a:pt x="3149600" y="571500"/>
                      </a:lnTo>
                      <a:lnTo>
                        <a:pt x="3276600" y="647700"/>
                      </a:lnTo>
                      <a:lnTo>
                        <a:pt x="3416300" y="679450"/>
                      </a:lnTo>
                      <a:lnTo>
                        <a:pt x="3594100" y="736600"/>
                      </a:lnTo>
                      <a:lnTo>
                        <a:pt x="3784600" y="749300"/>
                      </a:lnTo>
                      <a:lnTo>
                        <a:pt x="3987800" y="736600"/>
                      </a:lnTo>
                      <a:lnTo>
                        <a:pt x="4159250" y="755650"/>
                      </a:lnTo>
                      <a:lnTo>
                        <a:pt x="4292600" y="838200"/>
                      </a:lnTo>
                      <a:lnTo>
                        <a:pt x="4425950" y="958850"/>
                      </a:lnTo>
                      <a:lnTo>
                        <a:pt x="4597400" y="1047750"/>
                      </a:lnTo>
                      <a:lnTo>
                        <a:pt x="4857750" y="1073150"/>
                      </a:lnTo>
                      <a:lnTo>
                        <a:pt x="4959350" y="1111250"/>
                      </a:lnTo>
                      <a:lnTo>
                        <a:pt x="4991100" y="1060450"/>
                      </a:lnTo>
                      <a:lnTo>
                        <a:pt x="5143500" y="990600"/>
                      </a:lnTo>
                      <a:lnTo>
                        <a:pt x="5289550" y="914400"/>
                      </a:lnTo>
                      <a:lnTo>
                        <a:pt x="5346700" y="895350"/>
                      </a:lnTo>
                      <a:lnTo>
                        <a:pt x="5600700" y="717550"/>
                      </a:lnTo>
                      <a:cubicBezTo>
                        <a:pt x="5669492" y="684742"/>
                        <a:pt x="5658908" y="610658"/>
                        <a:pt x="5880100" y="584200"/>
                      </a:cubicBezTo>
                      <a:cubicBezTo>
                        <a:pt x="5972175" y="557742"/>
                        <a:pt x="5959475" y="588433"/>
                        <a:pt x="6134100" y="584200"/>
                      </a:cubicBezTo>
                      <a:cubicBezTo>
                        <a:pt x="6194425" y="581025"/>
                        <a:pt x="6216650" y="600075"/>
                        <a:pt x="6267450" y="590550"/>
                      </a:cubicBezTo>
                      <a:cubicBezTo>
                        <a:pt x="6318250" y="581025"/>
                        <a:pt x="6387042" y="538692"/>
                        <a:pt x="6438900" y="527050"/>
                      </a:cubicBezTo>
                      <a:cubicBezTo>
                        <a:pt x="6490758" y="515408"/>
                        <a:pt x="6504517" y="487892"/>
                        <a:pt x="6559550" y="488950"/>
                      </a:cubicBezTo>
                      <a:cubicBezTo>
                        <a:pt x="6614583" y="490008"/>
                        <a:pt x="6687608" y="556683"/>
                        <a:pt x="6724650" y="577850"/>
                      </a:cubicBezTo>
                      <a:cubicBezTo>
                        <a:pt x="6743700" y="590550"/>
                        <a:pt x="6724650" y="660400"/>
                        <a:pt x="6743700" y="673100"/>
                      </a:cubicBezTo>
                      <a:lnTo>
                        <a:pt x="6851650" y="654050"/>
                      </a:lnTo>
                      <a:cubicBezTo>
                        <a:pt x="6885517" y="650875"/>
                        <a:pt x="6872817" y="561975"/>
                        <a:pt x="6927850" y="558800"/>
                      </a:cubicBezTo>
                      <a:lnTo>
                        <a:pt x="7156450" y="590550"/>
                      </a:lnTo>
                      <a:lnTo>
                        <a:pt x="7429500" y="615950"/>
                      </a:lnTo>
                      <a:lnTo>
                        <a:pt x="7905750" y="654050"/>
                      </a:lnTo>
                      <a:cubicBezTo>
                        <a:pt x="7907867" y="444500"/>
                        <a:pt x="7909983" y="234950"/>
                        <a:pt x="7912100" y="25400"/>
                      </a:cubicBezTo>
                      <a:lnTo>
                        <a:pt x="0" y="0"/>
                      </a:lnTo>
                      <a:lnTo>
                        <a:pt x="0" y="69850"/>
                      </a:lnTo>
                      <a:close/>
                    </a:path>
                  </a:pathLst>
                </a:custGeom>
                <a:solidFill>
                  <a:schemeClr val="accent4">
                    <a:lumMod val="20000"/>
                    <a:lumOff val="80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BMB</a:t>
                  </a:r>
                </a:p>
              </p:txBody>
            </p:sp>
            <p:sp>
              <p:nvSpPr>
                <p:cNvPr id="18" name="Freeform: Shape 17">
                  <a:extLst>
                    <a:ext uri="{FF2B5EF4-FFF2-40B4-BE49-F238E27FC236}">
                      <a16:creationId xmlns:a16="http://schemas.microsoft.com/office/drawing/2014/main" id="{47C556C8-27BB-4420-8286-C4B55A7EC266}"/>
                    </a:ext>
                  </a:extLst>
                </p:cNvPr>
                <p:cNvSpPr/>
                <p:nvPr/>
              </p:nvSpPr>
              <p:spPr>
                <a:xfrm>
                  <a:off x="4495800" y="3213100"/>
                  <a:ext cx="730250" cy="431800"/>
                </a:xfrm>
                <a:custGeom>
                  <a:avLst/>
                  <a:gdLst>
                    <a:gd name="connsiteX0" fmla="*/ 0 w 730250"/>
                    <a:gd name="connsiteY0" fmla="*/ 336550 h 431800"/>
                    <a:gd name="connsiteX1" fmla="*/ 101600 w 730250"/>
                    <a:gd name="connsiteY1" fmla="*/ 400050 h 431800"/>
                    <a:gd name="connsiteX2" fmla="*/ 292100 w 730250"/>
                    <a:gd name="connsiteY2" fmla="*/ 431800 h 431800"/>
                    <a:gd name="connsiteX3" fmla="*/ 476250 w 730250"/>
                    <a:gd name="connsiteY3" fmla="*/ 381000 h 431800"/>
                    <a:gd name="connsiteX4" fmla="*/ 565150 w 730250"/>
                    <a:gd name="connsiteY4" fmla="*/ 292100 h 431800"/>
                    <a:gd name="connsiteX5" fmla="*/ 628650 w 730250"/>
                    <a:gd name="connsiteY5" fmla="*/ 184150 h 431800"/>
                    <a:gd name="connsiteX6" fmla="*/ 730250 w 730250"/>
                    <a:gd name="connsiteY6" fmla="*/ 69850 h 431800"/>
                    <a:gd name="connsiteX7" fmla="*/ 615950 w 730250"/>
                    <a:gd name="connsiteY7" fmla="*/ 114300 h 431800"/>
                    <a:gd name="connsiteX8" fmla="*/ 508000 w 730250"/>
                    <a:gd name="connsiteY8" fmla="*/ 101600 h 431800"/>
                    <a:gd name="connsiteX9" fmla="*/ 400050 w 730250"/>
                    <a:gd name="connsiteY9" fmla="*/ 19050 h 431800"/>
                    <a:gd name="connsiteX10" fmla="*/ 298450 w 730250"/>
                    <a:gd name="connsiteY10" fmla="*/ 0 h 431800"/>
                    <a:gd name="connsiteX11" fmla="*/ 234950 w 730250"/>
                    <a:gd name="connsiteY11" fmla="*/ 31750 h 431800"/>
                    <a:gd name="connsiteX12" fmla="*/ 234950 w 730250"/>
                    <a:gd name="connsiteY12" fmla="*/ 101600 h 431800"/>
                    <a:gd name="connsiteX13" fmla="*/ 266700 w 730250"/>
                    <a:gd name="connsiteY13" fmla="*/ 203200 h 431800"/>
                    <a:gd name="connsiteX14" fmla="*/ 234950 w 730250"/>
                    <a:gd name="connsiteY14" fmla="*/ 273050 h 431800"/>
                    <a:gd name="connsiteX15" fmla="*/ 139700 w 730250"/>
                    <a:gd name="connsiteY15" fmla="*/ 304800 h 431800"/>
                    <a:gd name="connsiteX16" fmla="*/ 0 w 730250"/>
                    <a:gd name="connsiteY16" fmla="*/ 33655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250" h="431800">
                      <a:moveTo>
                        <a:pt x="0" y="336550"/>
                      </a:moveTo>
                      <a:lnTo>
                        <a:pt x="101600" y="400050"/>
                      </a:lnTo>
                      <a:lnTo>
                        <a:pt x="292100" y="431800"/>
                      </a:lnTo>
                      <a:lnTo>
                        <a:pt x="476250" y="381000"/>
                      </a:lnTo>
                      <a:lnTo>
                        <a:pt x="565150" y="292100"/>
                      </a:lnTo>
                      <a:lnTo>
                        <a:pt x="628650" y="184150"/>
                      </a:lnTo>
                      <a:lnTo>
                        <a:pt x="730250" y="69850"/>
                      </a:lnTo>
                      <a:lnTo>
                        <a:pt x="615950" y="114300"/>
                      </a:lnTo>
                      <a:lnTo>
                        <a:pt x="508000" y="101600"/>
                      </a:lnTo>
                      <a:lnTo>
                        <a:pt x="400050" y="19050"/>
                      </a:lnTo>
                      <a:lnTo>
                        <a:pt x="298450" y="0"/>
                      </a:lnTo>
                      <a:lnTo>
                        <a:pt x="234950" y="31750"/>
                      </a:lnTo>
                      <a:lnTo>
                        <a:pt x="234950" y="101600"/>
                      </a:lnTo>
                      <a:lnTo>
                        <a:pt x="266700" y="203200"/>
                      </a:lnTo>
                      <a:lnTo>
                        <a:pt x="234950" y="273050"/>
                      </a:lnTo>
                      <a:lnTo>
                        <a:pt x="139700" y="304800"/>
                      </a:lnTo>
                      <a:lnTo>
                        <a:pt x="0" y="336550"/>
                      </a:lnTo>
                      <a:close/>
                    </a:path>
                  </a:pathLst>
                </a:custGeom>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grpSp>
          <p:sp>
            <p:nvSpPr>
              <p:cNvPr id="26" name="Rectangle 25">
                <a:extLst>
                  <a:ext uri="{FF2B5EF4-FFF2-40B4-BE49-F238E27FC236}">
                    <a16:creationId xmlns:a16="http://schemas.microsoft.com/office/drawing/2014/main" id="{FAEAF6BA-92F2-48B3-A321-237EFD924306}"/>
                  </a:ext>
                </a:extLst>
              </p:cNvPr>
              <p:cNvSpPr/>
              <p:nvPr/>
            </p:nvSpPr>
            <p:spPr>
              <a:xfrm>
                <a:off x="2553957" y="311636"/>
                <a:ext cx="7915276" cy="59499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grpSp>
        <p:sp>
          <p:nvSpPr>
            <p:cNvPr id="30" name="TextBox 29">
              <a:extLst>
                <a:ext uri="{FF2B5EF4-FFF2-40B4-BE49-F238E27FC236}">
                  <a16:creationId xmlns:a16="http://schemas.microsoft.com/office/drawing/2014/main" id="{3323AE73-05F5-49DE-B487-EC0476FB9662}"/>
                </a:ext>
              </a:extLst>
            </p:cNvPr>
            <p:cNvSpPr txBox="1"/>
            <p:nvPr/>
          </p:nvSpPr>
          <p:spPr>
            <a:xfrm>
              <a:off x="4747010" y="1615008"/>
              <a:ext cx="2251154" cy="455713"/>
            </a:xfrm>
            <a:prstGeom prst="rect">
              <a:avLst/>
            </a:prstGeom>
            <a:noFill/>
          </p:spPr>
          <p:txBody>
            <a:bodyPr wrap="square" rtlCol="0">
              <a:spAutoFit/>
            </a:bodyPr>
            <a:lstStyle/>
            <a:p>
              <a:r>
                <a:rPr lang="en-IE" sz="1400" dirty="0"/>
                <a:t>Massive Pyrite</a:t>
              </a:r>
            </a:p>
          </p:txBody>
        </p:sp>
        <p:sp>
          <p:nvSpPr>
            <p:cNvPr id="31" name="TextBox 30">
              <a:extLst>
                <a:ext uri="{FF2B5EF4-FFF2-40B4-BE49-F238E27FC236}">
                  <a16:creationId xmlns:a16="http://schemas.microsoft.com/office/drawing/2014/main" id="{14A5BC5D-771A-4EB0-B0E9-8DA4D427EB84}"/>
                </a:ext>
              </a:extLst>
            </p:cNvPr>
            <p:cNvSpPr txBox="1"/>
            <p:nvPr/>
          </p:nvSpPr>
          <p:spPr>
            <a:xfrm>
              <a:off x="4304646" y="2564929"/>
              <a:ext cx="2161930" cy="415450"/>
            </a:xfrm>
            <a:prstGeom prst="rect">
              <a:avLst/>
            </a:prstGeom>
            <a:noFill/>
          </p:spPr>
          <p:txBody>
            <a:bodyPr wrap="square" rtlCol="0">
              <a:spAutoFit/>
            </a:bodyPr>
            <a:lstStyle/>
            <a:p>
              <a:r>
                <a:rPr lang="en-IE" sz="1400" dirty="0">
                  <a:solidFill>
                    <a:schemeClr val="bg2"/>
                  </a:solidFill>
                </a:rPr>
                <a:t>Massive Sulphides</a:t>
              </a:r>
            </a:p>
          </p:txBody>
        </p:sp>
        <p:sp>
          <p:nvSpPr>
            <p:cNvPr id="32" name="TextBox 31">
              <a:extLst>
                <a:ext uri="{FF2B5EF4-FFF2-40B4-BE49-F238E27FC236}">
                  <a16:creationId xmlns:a16="http://schemas.microsoft.com/office/drawing/2014/main" id="{DD73BF8E-FA7F-414C-A0F8-FBE14C6D04ED}"/>
                </a:ext>
              </a:extLst>
            </p:cNvPr>
            <p:cNvSpPr txBox="1"/>
            <p:nvPr/>
          </p:nvSpPr>
          <p:spPr>
            <a:xfrm>
              <a:off x="5106250" y="5308696"/>
              <a:ext cx="989750" cy="415450"/>
            </a:xfrm>
            <a:prstGeom prst="rect">
              <a:avLst/>
            </a:prstGeom>
            <a:noFill/>
          </p:spPr>
          <p:txBody>
            <a:bodyPr wrap="square" rtlCol="0">
              <a:spAutoFit/>
            </a:bodyPr>
            <a:lstStyle/>
            <a:p>
              <a:r>
                <a:rPr lang="en-IE" sz="1400" dirty="0"/>
                <a:t>WRL</a:t>
              </a:r>
            </a:p>
          </p:txBody>
        </p:sp>
        <p:sp>
          <p:nvSpPr>
            <p:cNvPr id="33" name="TextBox 32">
              <a:extLst>
                <a:ext uri="{FF2B5EF4-FFF2-40B4-BE49-F238E27FC236}">
                  <a16:creationId xmlns:a16="http://schemas.microsoft.com/office/drawing/2014/main" id="{76D3EEBA-1FBE-4817-9AF0-A73D152EB57C}"/>
                </a:ext>
              </a:extLst>
            </p:cNvPr>
            <p:cNvSpPr txBox="1"/>
            <p:nvPr/>
          </p:nvSpPr>
          <p:spPr>
            <a:xfrm>
              <a:off x="730679" y="2363884"/>
              <a:ext cx="989750" cy="415450"/>
            </a:xfrm>
            <a:prstGeom prst="rect">
              <a:avLst/>
            </a:prstGeom>
            <a:noFill/>
          </p:spPr>
          <p:txBody>
            <a:bodyPr wrap="square" rtlCol="0">
              <a:spAutoFit/>
            </a:bodyPr>
            <a:lstStyle/>
            <a:p>
              <a:r>
                <a:rPr lang="en-IE" sz="1400" dirty="0"/>
                <a:t>WRL</a:t>
              </a:r>
            </a:p>
          </p:txBody>
        </p:sp>
        <p:sp>
          <p:nvSpPr>
            <p:cNvPr id="34" name="TextBox 33">
              <a:extLst>
                <a:ext uri="{FF2B5EF4-FFF2-40B4-BE49-F238E27FC236}">
                  <a16:creationId xmlns:a16="http://schemas.microsoft.com/office/drawing/2014/main" id="{2BE3C7BB-C974-41EC-B867-66A4E7DC23C1}"/>
                </a:ext>
              </a:extLst>
            </p:cNvPr>
            <p:cNvSpPr txBox="1"/>
            <p:nvPr/>
          </p:nvSpPr>
          <p:spPr>
            <a:xfrm>
              <a:off x="558643" y="4495910"/>
              <a:ext cx="989750" cy="415450"/>
            </a:xfrm>
            <a:prstGeom prst="rect">
              <a:avLst/>
            </a:prstGeom>
            <a:noFill/>
          </p:spPr>
          <p:txBody>
            <a:bodyPr wrap="square" rtlCol="0">
              <a:spAutoFit/>
            </a:bodyPr>
            <a:lstStyle/>
            <a:p>
              <a:r>
                <a:rPr lang="en-IE" sz="1400" dirty="0"/>
                <a:t>WRL</a:t>
              </a:r>
            </a:p>
          </p:txBody>
        </p:sp>
        <p:sp>
          <p:nvSpPr>
            <p:cNvPr id="35" name="TextBox 34">
              <a:extLst>
                <a:ext uri="{FF2B5EF4-FFF2-40B4-BE49-F238E27FC236}">
                  <a16:creationId xmlns:a16="http://schemas.microsoft.com/office/drawing/2014/main" id="{C426275D-ADA7-43E8-8934-AD50125E0B72}"/>
                </a:ext>
              </a:extLst>
            </p:cNvPr>
            <p:cNvSpPr txBox="1"/>
            <p:nvPr/>
          </p:nvSpPr>
          <p:spPr>
            <a:xfrm>
              <a:off x="6008415" y="3666217"/>
              <a:ext cx="989750" cy="415450"/>
            </a:xfrm>
            <a:prstGeom prst="rect">
              <a:avLst/>
            </a:prstGeom>
            <a:noFill/>
          </p:spPr>
          <p:txBody>
            <a:bodyPr wrap="square" rtlCol="0">
              <a:spAutoFit/>
            </a:bodyPr>
            <a:lstStyle/>
            <a:p>
              <a:r>
                <a:rPr lang="en-IE" sz="1400" dirty="0"/>
                <a:t>WRL</a:t>
              </a:r>
            </a:p>
          </p:txBody>
        </p:sp>
        <p:sp>
          <p:nvSpPr>
            <p:cNvPr id="36" name="TextBox 35">
              <a:extLst>
                <a:ext uri="{FF2B5EF4-FFF2-40B4-BE49-F238E27FC236}">
                  <a16:creationId xmlns:a16="http://schemas.microsoft.com/office/drawing/2014/main" id="{5FD05641-C949-4938-9C61-CE9C5B33843C}"/>
                </a:ext>
              </a:extLst>
            </p:cNvPr>
            <p:cNvSpPr txBox="1"/>
            <p:nvPr/>
          </p:nvSpPr>
          <p:spPr>
            <a:xfrm>
              <a:off x="2265801" y="2549091"/>
              <a:ext cx="989750" cy="415450"/>
            </a:xfrm>
            <a:prstGeom prst="rect">
              <a:avLst/>
            </a:prstGeom>
            <a:noFill/>
          </p:spPr>
          <p:txBody>
            <a:bodyPr wrap="square" rtlCol="0">
              <a:spAutoFit/>
            </a:bodyPr>
            <a:lstStyle/>
            <a:p>
              <a:r>
                <a:rPr lang="en-IE" sz="1400" dirty="0"/>
                <a:t>WRL</a:t>
              </a:r>
            </a:p>
          </p:txBody>
        </p:sp>
        <p:sp>
          <p:nvSpPr>
            <p:cNvPr id="37" name="TextBox 36">
              <a:extLst>
                <a:ext uri="{FF2B5EF4-FFF2-40B4-BE49-F238E27FC236}">
                  <a16:creationId xmlns:a16="http://schemas.microsoft.com/office/drawing/2014/main" id="{FC1EC66D-44B7-459A-B7E5-21A460940D33}"/>
                </a:ext>
              </a:extLst>
            </p:cNvPr>
            <p:cNvSpPr txBox="1"/>
            <p:nvPr/>
          </p:nvSpPr>
          <p:spPr>
            <a:xfrm>
              <a:off x="2137884" y="5515478"/>
              <a:ext cx="1950167" cy="706264"/>
            </a:xfrm>
            <a:prstGeom prst="rect">
              <a:avLst/>
            </a:prstGeom>
            <a:noFill/>
          </p:spPr>
          <p:txBody>
            <a:bodyPr wrap="square" rtlCol="0">
              <a:spAutoFit/>
            </a:bodyPr>
            <a:lstStyle/>
            <a:p>
              <a:pPr algn="ctr"/>
              <a:r>
                <a:rPr lang="en-IE" sz="1400" dirty="0"/>
                <a:t>Disseminated Pyrite</a:t>
              </a:r>
            </a:p>
          </p:txBody>
        </p:sp>
        <p:sp>
          <p:nvSpPr>
            <p:cNvPr id="38" name="TextBox 37">
              <a:extLst>
                <a:ext uri="{FF2B5EF4-FFF2-40B4-BE49-F238E27FC236}">
                  <a16:creationId xmlns:a16="http://schemas.microsoft.com/office/drawing/2014/main" id="{E62F0A73-977D-4F55-9E1D-9F1F02D247D3}"/>
                </a:ext>
              </a:extLst>
            </p:cNvPr>
            <p:cNvSpPr txBox="1"/>
            <p:nvPr/>
          </p:nvSpPr>
          <p:spPr>
            <a:xfrm>
              <a:off x="2564296" y="2309187"/>
              <a:ext cx="1950167" cy="623175"/>
            </a:xfrm>
            <a:prstGeom prst="rect">
              <a:avLst/>
            </a:prstGeom>
            <a:noFill/>
          </p:spPr>
          <p:txBody>
            <a:bodyPr wrap="square" rtlCol="0">
              <a:spAutoFit/>
            </a:bodyPr>
            <a:lstStyle/>
            <a:p>
              <a:pPr algn="ctr"/>
              <a:r>
                <a:rPr lang="en-IE" sz="1200" dirty="0"/>
                <a:t>Diss. </a:t>
              </a:r>
            </a:p>
            <a:p>
              <a:pPr algn="ctr"/>
              <a:r>
                <a:rPr lang="en-IE" sz="1200" dirty="0"/>
                <a:t>Pyrite</a:t>
              </a:r>
            </a:p>
          </p:txBody>
        </p:sp>
      </p:grpSp>
      <p:sp>
        <p:nvSpPr>
          <p:cNvPr id="40" name="TextBox 39">
            <a:extLst>
              <a:ext uri="{FF2B5EF4-FFF2-40B4-BE49-F238E27FC236}">
                <a16:creationId xmlns:a16="http://schemas.microsoft.com/office/drawing/2014/main" id="{D5D1DDAE-1BD5-47EB-A763-E59A669E74E5}"/>
              </a:ext>
            </a:extLst>
          </p:cNvPr>
          <p:cNvSpPr txBox="1"/>
          <p:nvPr/>
        </p:nvSpPr>
        <p:spPr>
          <a:xfrm>
            <a:off x="566969" y="278294"/>
            <a:ext cx="7518386" cy="584775"/>
          </a:xfrm>
          <a:prstGeom prst="rect">
            <a:avLst/>
          </a:prstGeom>
          <a:noFill/>
        </p:spPr>
        <p:txBody>
          <a:bodyPr wrap="square" rtlCol="0">
            <a:spAutoFit/>
          </a:bodyPr>
          <a:lstStyle/>
          <a:p>
            <a:r>
              <a:rPr lang="en-IE" sz="3200" b="1" dirty="0">
                <a:solidFill>
                  <a:srgbClr val="FFC000"/>
                </a:solidFill>
              </a:rPr>
              <a:t>Dissolution &amp; Replacement</a:t>
            </a:r>
          </a:p>
        </p:txBody>
      </p:sp>
      <p:sp>
        <p:nvSpPr>
          <p:cNvPr id="42" name="TextBox 41">
            <a:extLst>
              <a:ext uri="{FF2B5EF4-FFF2-40B4-BE49-F238E27FC236}">
                <a16:creationId xmlns:a16="http://schemas.microsoft.com/office/drawing/2014/main" id="{2CA601AC-74F3-4199-9DBB-5BF4C26550F0}"/>
              </a:ext>
            </a:extLst>
          </p:cNvPr>
          <p:cNvSpPr txBox="1"/>
          <p:nvPr/>
        </p:nvSpPr>
        <p:spPr>
          <a:xfrm>
            <a:off x="855323" y="5395221"/>
            <a:ext cx="10891366" cy="892552"/>
          </a:xfrm>
          <a:prstGeom prst="rect">
            <a:avLst/>
          </a:prstGeom>
          <a:noFill/>
        </p:spPr>
        <p:txBody>
          <a:bodyPr wrap="square" rtlCol="0">
            <a:spAutoFit/>
          </a:bodyPr>
          <a:lstStyle/>
          <a:p>
            <a:r>
              <a:rPr lang="en-IE" dirty="0">
                <a:solidFill>
                  <a:schemeClr val="bg1"/>
                </a:solidFill>
              </a:rPr>
              <a:t>Complex intergrowths of Waulsortian mudbank micrites, disseminated pyrite and massive sulphides.  </a:t>
            </a:r>
            <a:r>
              <a:rPr lang="en-IE" dirty="0" err="1">
                <a:solidFill>
                  <a:schemeClr val="bg1"/>
                </a:solidFill>
              </a:rPr>
              <a:t>Lisheen</a:t>
            </a:r>
            <a:r>
              <a:rPr lang="en-IE" dirty="0">
                <a:solidFill>
                  <a:schemeClr val="bg1"/>
                </a:solidFill>
              </a:rPr>
              <a:t>.</a:t>
            </a:r>
          </a:p>
          <a:p>
            <a:endParaRPr lang="en-IE" dirty="0">
              <a:solidFill>
                <a:schemeClr val="bg1"/>
              </a:solidFill>
            </a:endParaRPr>
          </a:p>
          <a:p>
            <a:r>
              <a:rPr lang="en-IE" sz="1600" i="1" dirty="0">
                <a:solidFill>
                  <a:schemeClr val="bg1"/>
                </a:solidFill>
              </a:rPr>
              <a:t>                                                                                                                                                                             After </a:t>
            </a:r>
            <a:r>
              <a:rPr lang="en-IE" sz="1600" i="1" dirty="0" err="1">
                <a:solidFill>
                  <a:schemeClr val="bg1"/>
                </a:solidFill>
              </a:rPr>
              <a:t>Fusciardi</a:t>
            </a:r>
            <a:r>
              <a:rPr lang="en-IE" sz="1600" i="1" dirty="0">
                <a:solidFill>
                  <a:schemeClr val="bg1"/>
                </a:solidFill>
              </a:rPr>
              <a:t> et al  (2003)</a:t>
            </a:r>
          </a:p>
        </p:txBody>
      </p:sp>
      <p:pic>
        <p:nvPicPr>
          <p:cNvPr id="43" name="Picture 42">
            <a:extLst>
              <a:ext uri="{FF2B5EF4-FFF2-40B4-BE49-F238E27FC236}">
                <a16:creationId xmlns:a16="http://schemas.microsoft.com/office/drawing/2014/main" id="{F2100239-5DA3-4DFE-ADEB-BB8B6345FD32}"/>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9926" b="95221" l="9718" r="89969">
                        <a14:foregroundMark x1="25078" y1="11581" x2="40752" y2="10846"/>
                        <a14:foregroundMark x1="40752" y1="10846" x2="41066" y2="10662"/>
                        <a14:foregroundMark x1="50784" y1="11029" x2="68025" y2="12132"/>
                        <a14:foregroundMark x1="68025" y1="12132" x2="69279" y2="12684"/>
                        <a14:foregroundMark x1="80878" y1="14154" x2="84013" y2="15257"/>
                        <a14:foregroundMark x1="85266" y1="16176" x2="86834" y2="16360"/>
                        <a14:foregroundMark x1="35737" y1="95221" x2="42633" y2="93750"/>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026964" y="4391377"/>
            <a:ext cx="485888" cy="828599"/>
          </a:xfrm>
          <a:prstGeom prst="rect">
            <a:avLst/>
          </a:prstGeom>
        </p:spPr>
      </p:pic>
      <p:pic>
        <p:nvPicPr>
          <p:cNvPr id="44" name="Picture 43">
            <a:extLst>
              <a:ext uri="{FF2B5EF4-FFF2-40B4-BE49-F238E27FC236}">
                <a16:creationId xmlns:a16="http://schemas.microsoft.com/office/drawing/2014/main" id="{71A2B110-FCCA-4A66-BC6D-BD10A1686A2E}"/>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9926" b="95221" l="9718" r="89969">
                        <a14:foregroundMark x1="25078" y1="11581" x2="40752" y2="10846"/>
                        <a14:foregroundMark x1="40752" y1="10846" x2="41066" y2="10662"/>
                        <a14:foregroundMark x1="50784" y1="11029" x2="68025" y2="12132"/>
                        <a14:foregroundMark x1="68025" y1="12132" x2="69279" y2="12684"/>
                        <a14:foregroundMark x1="80878" y1="14154" x2="84013" y2="15257"/>
                        <a14:foregroundMark x1="85266" y1="16176" x2="86834" y2="16360"/>
                        <a14:foregroundMark x1="35737" y1="95221" x2="42633" y2="93750"/>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518816" y="4398883"/>
            <a:ext cx="485888" cy="828599"/>
          </a:xfrm>
          <a:prstGeom prst="rect">
            <a:avLst/>
          </a:prstGeom>
        </p:spPr>
      </p:pic>
      <p:grpSp>
        <p:nvGrpSpPr>
          <p:cNvPr id="10" name="Group 9">
            <a:extLst>
              <a:ext uri="{FF2B5EF4-FFF2-40B4-BE49-F238E27FC236}">
                <a16:creationId xmlns:a16="http://schemas.microsoft.com/office/drawing/2014/main" id="{1DE29A65-BA55-3711-F80A-DFD12B7EE236}"/>
              </a:ext>
            </a:extLst>
          </p:cNvPr>
          <p:cNvGrpSpPr/>
          <p:nvPr/>
        </p:nvGrpSpPr>
        <p:grpSpPr>
          <a:xfrm>
            <a:off x="133194" y="6313361"/>
            <a:ext cx="12910671" cy="466127"/>
            <a:chOff x="133194" y="6313361"/>
            <a:chExt cx="12910671" cy="466127"/>
          </a:xfrm>
        </p:grpSpPr>
        <p:sp>
          <p:nvSpPr>
            <p:cNvPr id="11" name="TextBox 10">
              <a:extLst>
                <a:ext uri="{FF2B5EF4-FFF2-40B4-BE49-F238E27FC236}">
                  <a16:creationId xmlns:a16="http://schemas.microsoft.com/office/drawing/2014/main" id="{024EC05A-A418-8349-0544-BDB454994A05}"/>
                </a:ext>
              </a:extLst>
            </p:cNvPr>
            <p:cNvSpPr txBox="1"/>
            <p:nvPr/>
          </p:nvSpPr>
          <p:spPr>
            <a:xfrm>
              <a:off x="841355" y="6502489"/>
              <a:ext cx="12202510" cy="276999"/>
            </a:xfrm>
            <a:prstGeom prst="rect">
              <a:avLst/>
            </a:prstGeom>
            <a:noFill/>
          </p:spPr>
          <p:txBody>
            <a:bodyPr wrap="square" rtlCol="0">
              <a:spAutoFit/>
            </a:bodyPr>
            <a:lstStyle/>
            <a:p>
              <a:r>
                <a:rPr lang="en-IE" sz="1200" dirty="0">
                  <a:solidFill>
                    <a:schemeClr val="accent6">
                      <a:lumMod val="60000"/>
                      <a:lumOff val="40000"/>
                    </a:schemeClr>
                  </a:solidFill>
                </a:rPr>
                <a:t>Irish-type Zn-Pb Deposits – Colin J Andrew</a:t>
              </a:r>
            </a:p>
          </p:txBody>
        </p:sp>
        <p:pic>
          <p:nvPicPr>
            <p:cNvPr id="20" name="Picture 19">
              <a:extLst>
                <a:ext uri="{FF2B5EF4-FFF2-40B4-BE49-F238E27FC236}">
                  <a16:creationId xmlns:a16="http://schemas.microsoft.com/office/drawing/2014/main" id="{C9919C74-7665-A4EC-AAA2-8004AD7B4C75}"/>
                </a:ext>
              </a:extLst>
            </p:cNvPr>
            <p:cNvPicPr>
              <a:picLocks noChangeAspect="1"/>
            </p:cNvPicPr>
            <p:nvPr/>
          </p:nvPicPr>
          <p:blipFill>
            <a:blip r:embed="rId6" cstate="screen">
              <a:duotone>
                <a:srgbClr val="70AD47">
                  <a:shade val="45000"/>
                  <a:satMod val="135000"/>
                </a:srgbClr>
                <a:prstClr val="white"/>
              </a:duotone>
              <a:extLst>
                <a:ext uri="{BEBA8EAE-BF5A-486C-A8C5-ECC9F3942E4B}">
                  <a14:imgProps xmlns:a14="http://schemas.microsoft.com/office/drawing/2010/main">
                    <a14:imgLayer r:embed="rId7">
                      <a14:imgEffect>
                        <a14:backgroundRemoval t="7253" b="92527" l="7163" r="94663">
                          <a14:foregroundMark x1="7163" y1="43077" x2="8708" y2="52088"/>
                          <a14:foregroundMark x1="15028" y1="53846" x2="16292" y2="47692"/>
                          <a14:foregroundMark x1="7584" y1="61758" x2="7725" y2="57582"/>
                          <a14:foregroundMark x1="16573" y1="59341" x2="20927" y2="58901"/>
                          <a14:foregroundMark x1="22893" y1="58681" x2="21629" y2="44835"/>
                          <a14:foregroundMark x1="31180" y1="62857" x2="31461" y2="45055"/>
                          <a14:foregroundMark x1="34551" y1="52088" x2="35815" y2="52088"/>
                          <a14:foregroundMark x1="45365" y1="43516" x2="43961" y2="43516"/>
                          <a14:foregroundMark x1="43961" y1="43297" x2="42416" y2="55604"/>
                          <a14:foregroundMark x1="51124" y1="52747" x2="50702" y2="63297"/>
                          <a14:foregroundMark x1="47331" y1="39560" x2="49438" y2="40220"/>
                          <a14:foregroundMark x1="75000" y1="9451" x2="75000" y2="9451"/>
                          <a14:foregroundMark x1="74579" y1="9670" x2="74579" y2="9670"/>
                          <a14:foregroundMark x1="87079" y1="9670" x2="91152" y2="18022"/>
                          <a14:foregroundMark x1="92135" y1="26593" x2="91854" y2="28791"/>
                          <a14:foregroundMark x1="94522" y1="23736" x2="94803" y2="26374"/>
                          <a14:foregroundMark x1="59691" y1="92747" x2="62079" y2="91429"/>
                          <a14:foregroundMark x1="30197" y1="43077" x2="33567" y2="38901"/>
                          <a14:foregroundMark x1="30758" y1="64396" x2="35955" y2="64396"/>
                          <a14:foregroundMark x1="34691" y1="39121" x2="35955" y2="40000"/>
                          <a14:foregroundMark x1="80056" y1="7253" x2="80056" y2="7253"/>
                          <a14:foregroundMark x1="80056" y1="8132" x2="79635" y2="9011"/>
                          <a14:foregroundMark x1="82865" y1="51209" x2="82303" y2="44615"/>
                          <a14:foregroundMark x1="89185" y1="48352" x2="89185" y2="47912"/>
                          <a14:foregroundMark x1="36657" y1="38242" x2="37079" y2="39780"/>
                          <a14:foregroundMark x1="55337" y1="36264" x2="55197" y2="35385"/>
                          <a14:foregroundMark x1="76826" y1="7253" x2="76826" y2="7253"/>
                          <a14:foregroundMark x1="14888" y1="63516" x2="15309" y2="60659"/>
                          <a14:foregroundMark x1="60815" y1="65275" x2="60955" y2="63736"/>
                          <a14:foregroundMark x1="88202" y1="41099" x2="88202" y2="40879"/>
                          <a14:foregroundMark x1="88062" y1="41538" x2="88062" y2="41538"/>
                          <a14:foregroundMark x1="88202" y1="40659" x2="88202" y2="40659"/>
                          <a14:foregroundMark x1="88202" y1="40659" x2="88202" y2="40659"/>
                          <a14:foregroundMark x1="88483" y1="41538" x2="88343" y2="40879"/>
                          <a14:foregroundMark x1="88483" y1="40879" x2="88202" y2="40440"/>
                          <a14:backgroundMark x1="78090" y1="9451" x2="78090" y2="9451"/>
                          <a14:backgroundMark x1="78090" y1="9451" x2="78090" y2="9451"/>
                          <a14:backgroundMark x1="76826" y1="9890" x2="76685" y2="9890"/>
                          <a14:backgroundMark x1="92275" y1="22418" x2="92556" y2="22198"/>
                          <a14:backgroundMark x1="93961" y1="26154" x2="93961" y2="25714"/>
                          <a14:backgroundMark x1="89466" y1="36484" x2="89607" y2="36703"/>
                          <a14:backgroundMark x1="55337" y1="32308" x2="55618" y2="31648"/>
                          <a14:backgroundMark x1="56601" y1="44176" x2="57303" y2="44176"/>
                          <a14:backgroundMark x1="63343" y1="64396" x2="63343" y2="64396"/>
                          <a14:backgroundMark x1="65169" y1="67253" x2="65309" y2="67253"/>
                          <a14:backgroundMark x1="81320" y1="79780" x2="81320" y2="80440"/>
                          <a14:backgroundMark x1="56601" y1="89670" x2="57022" y2="89670"/>
                          <a14:backgroundMark x1="55197" y1="86154" x2="55899" y2="85714"/>
                          <a14:backgroundMark x1="54213" y1="78901" x2="54635" y2="78681"/>
                          <a14:backgroundMark x1="55478" y1="92527" x2="55899" y2="91868"/>
                          <a14:backgroundMark x1="56180" y1="49231" x2="56601" y2="49231"/>
                          <a14:backgroundMark x1="88062" y1="41099" x2="88062" y2="41319"/>
                          <a14:backgroundMark x1="88062" y1="40659" x2="88062" y2="40659"/>
                        </a14:backgroundRemoval>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3194" y="6313361"/>
              <a:ext cx="718091" cy="458892"/>
            </a:xfrm>
            <a:prstGeom prst="rect">
              <a:avLst/>
            </a:prstGeom>
          </p:spPr>
        </p:pic>
      </p:grpSp>
      <p:pic>
        <p:nvPicPr>
          <p:cNvPr id="2" name="Picture 1" descr="A group of logos with text&#10;&#10;Description automatically generated">
            <a:extLst>
              <a:ext uri="{FF2B5EF4-FFF2-40B4-BE49-F238E27FC236}">
                <a16:creationId xmlns:a16="http://schemas.microsoft.com/office/drawing/2014/main" id="{014704F4-B0C9-4A98-E188-80507F045C6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35479" y="95573"/>
            <a:ext cx="1119672" cy="673286"/>
          </a:xfrm>
          <a:prstGeom prst="rect">
            <a:avLst/>
          </a:prstGeom>
        </p:spPr>
      </p:pic>
    </p:spTree>
    <p:extLst>
      <p:ext uri="{BB962C8B-B14F-4D97-AF65-F5344CB8AC3E}">
        <p14:creationId xmlns:p14="http://schemas.microsoft.com/office/powerpoint/2010/main" val="2079662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170662</TotalTime>
  <Words>8993</Words>
  <Application>Microsoft Office PowerPoint</Application>
  <PresentationFormat>Widescreen</PresentationFormat>
  <Paragraphs>1782</Paragraphs>
  <Slides>118</Slides>
  <Notes>49</Notes>
  <HiddenSlides>11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118</vt:i4>
      </vt:variant>
    </vt:vector>
  </HeadingPairs>
  <TitlesOfParts>
    <vt:vector size="127" baseType="lpstr">
      <vt:lpstr>Arial</vt:lpstr>
      <vt:lpstr>Calibri</vt:lpstr>
      <vt:lpstr>Calibri Light</vt:lpstr>
      <vt:lpstr>ff2</vt:lpstr>
      <vt:lpstr>NewCaledoniaLTStd</vt:lpstr>
      <vt:lpstr>NexusSerif</vt:lpstr>
      <vt:lpstr>Times New Roman</vt:lpstr>
      <vt:lpstr>Wingdings</vt:lpstr>
      <vt:lpstr>Office Theme</vt:lpstr>
      <vt:lpstr>PowerPoint Presentation</vt:lpstr>
      <vt:lpstr>PowerPoint Presentation</vt:lpstr>
      <vt:lpstr>If it's in carbonates - it is an MVT !</vt:lpstr>
      <vt:lpstr>PowerPoint Presentation</vt:lpstr>
      <vt:lpstr>But maybe it was not all black and white!</vt:lpstr>
      <vt:lpstr>PowerPoint Presentation</vt:lpstr>
      <vt:lpstr>PowerPoint Presentation</vt:lpstr>
      <vt:lpstr>PowerPoint Presentation</vt:lpstr>
      <vt:lpstr>But maybe it was not all black and white!</vt:lpstr>
      <vt:lpstr>PowerPoint Presentation</vt:lpstr>
      <vt:lpstr>PowerPoint Presentation</vt:lpstr>
      <vt:lpstr>PowerPoint Presentation</vt:lpstr>
      <vt:lpstr>PowerPoint Presentation</vt:lpstr>
      <vt:lpstr>Issues with Magnetic Dating</vt:lpstr>
      <vt:lpstr>Issues with Magnetic Dating</vt:lpstr>
      <vt:lpstr>PowerPoint Presentation</vt:lpstr>
      <vt:lpstr>Zircon dating</vt:lpstr>
      <vt:lpstr>PowerPoint Presentation</vt:lpstr>
      <vt:lpstr>PowerPoint Presentation</vt:lpstr>
      <vt:lpstr>PowerPoint Presentation</vt:lpstr>
      <vt:lpstr>PowerPoint Presentation</vt:lpstr>
      <vt:lpstr>PowerPoint Presentation</vt:lpstr>
      <vt:lpstr>Stratigraphic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Biostratigraphy</vt:lpstr>
      <vt:lpstr>PowerPoint Presentation</vt:lpstr>
      <vt:lpstr>PowerPoint Presentation</vt:lpstr>
      <vt:lpstr>Stratigraphic pseudo-sections</vt:lpstr>
      <vt:lpstr>Sequential cross-sections</vt:lpstr>
      <vt:lpstr>PowerPoint Presentation</vt:lpstr>
      <vt:lpstr>PowerPoint Presentation</vt:lpstr>
      <vt:lpstr>PowerPoint Presentation</vt:lpstr>
      <vt:lpstr>PowerPoint Presentation</vt:lpstr>
      <vt:lpstr>Waulsortian &amp; Faulting</vt:lpstr>
      <vt:lpstr>PowerPoint Presentation</vt:lpstr>
      <vt:lpstr>Late Chadian lithofacies</vt:lpstr>
      <vt:lpstr>PowerPoint Presentation</vt:lpstr>
      <vt:lpstr>PowerPoint Presentation</vt:lpstr>
      <vt:lpstr>PowerPoint Presentation</vt:lpstr>
      <vt:lpstr>Tectonic Events</vt:lpstr>
      <vt:lpstr>PowerPoint Presentation</vt:lpstr>
      <vt:lpstr>PowerPoint Presentation</vt:lpstr>
      <vt:lpstr>PowerPoint Presentation</vt:lpstr>
      <vt:lpstr>Walterstown</vt:lpstr>
      <vt:lpstr>Navan – geological constraints</vt:lpstr>
      <vt:lpstr>Definitive geological constraint of age - Navan</vt:lpstr>
      <vt:lpstr>Debris flows</vt:lpstr>
      <vt:lpstr>Late Chadian Post Rift</vt:lpstr>
      <vt:lpstr>Debris flows</vt:lpstr>
      <vt:lpstr>PowerPoint Presentation</vt:lpstr>
      <vt:lpstr>PowerPoint Presentation</vt:lpstr>
      <vt:lpstr>PowerPoint Presentation</vt:lpstr>
      <vt:lpstr>Major debris flows</vt:lpstr>
      <vt:lpstr>PowerPoint Presentation</vt:lpstr>
      <vt:lpstr>Structural Details</vt:lpstr>
      <vt:lpstr>Structural Details</vt:lpstr>
      <vt:lpstr>PowerPoint Presentation</vt:lpstr>
      <vt:lpstr>Newtown Cashel</vt:lpstr>
      <vt:lpstr>Limerick Basin</vt:lpstr>
      <vt:lpstr>Age of mineralization</vt:lpstr>
      <vt:lpstr>Limerick Basin</vt:lpstr>
      <vt:lpstr>PowerPoint Presentation</vt:lpstr>
      <vt:lpstr>Timing Summary Points</vt:lpstr>
      <vt:lpstr>Regional Structural Setting</vt:lpstr>
      <vt:lpstr>PowerPoint Presentation</vt:lpstr>
      <vt:lpstr>PowerPoint Presentation</vt:lpstr>
      <vt:lpstr>Lithification &amp; Diagenesis</vt:lpstr>
      <vt:lpstr>PowerPoint Presentation</vt:lpstr>
      <vt:lpstr>Pyrite chimneys and vents</vt:lpstr>
      <vt:lpstr>Sulphidic seafloor fauna </vt:lpstr>
      <vt:lpstr>BSR and microbial mats</vt:lpstr>
      <vt:lpstr>PowerPoint Presentation</vt:lpstr>
      <vt:lpstr>Framboidal pyrite</vt:lpstr>
      <vt:lpstr>Exhalite pyrite</vt:lpstr>
      <vt:lpstr>Exhalation – Navan CGO</vt:lpstr>
      <vt:lpstr>Tynagh</vt:lpstr>
      <vt:lpstr>Tynagh Iron Formation</vt:lpstr>
      <vt:lpstr>Tynagh Iron Formation</vt:lpstr>
      <vt:lpstr>Sulphide mineralization of very early diagenetic age</vt:lpstr>
      <vt:lpstr>Early soft sediment replacement</vt:lpstr>
      <vt:lpstr>Ponding and replacement below impermeable  or lithified units</vt:lpstr>
      <vt:lpstr>Ponding and replacement below impermeable  or lithified units</vt:lpstr>
      <vt:lpstr>PowerPoint Presentation</vt:lpstr>
      <vt:lpstr>Slumped dissolution cavity fill</vt:lpstr>
      <vt:lpstr>Cross-cutting veins</vt:lpstr>
      <vt:lpstr>PowerPoint Presentation</vt:lpstr>
      <vt:lpstr>Hydraulic fracture breccias and veining</vt:lpstr>
      <vt:lpstr>PowerPoint Presentation</vt:lpstr>
      <vt:lpstr>Maximum burial depth at Navan</vt:lpstr>
      <vt:lpstr>“Feeder Zones”</vt:lpstr>
      <vt:lpstr>PowerPoint Presentation</vt:lpstr>
      <vt:lpstr>Depth of Mineralization</vt:lpstr>
      <vt:lpstr>Depth of Mineralization (Exclusive of water column)</vt:lpstr>
      <vt:lpstr>PowerPoint Presentation</vt:lpstr>
      <vt:lpstr>Two fluids</vt:lpstr>
      <vt:lpstr>PowerPoint Presentation</vt:lpstr>
      <vt:lpstr>PowerPoint Presentation</vt:lpstr>
      <vt:lpstr>PowerPoint Presentation</vt:lpstr>
      <vt:lpstr>Depth of Mineralization –  S isotopic Evidence</vt:lpstr>
      <vt:lpstr>Depth of Mineralization –  87Sr/86Sr isotopic Evidence</vt:lpstr>
      <vt:lpstr>Depth of Mineralization</vt:lpstr>
      <vt:lpstr>Sulphur Isotopes</vt:lpstr>
      <vt:lpstr>Recent U-Pb dating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Andrew</dc:creator>
  <cp:lastModifiedBy>Colin Andrew</cp:lastModifiedBy>
  <cp:revision>903</cp:revision>
  <cp:lastPrinted>2022-10-24T10:58:13Z</cp:lastPrinted>
  <dcterms:created xsi:type="dcterms:W3CDTF">2019-12-16T16:05:07Z</dcterms:created>
  <dcterms:modified xsi:type="dcterms:W3CDTF">2023-09-28T10:20:00Z</dcterms:modified>
</cp:coreProperties>
</file>